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4" r:id="rId5"/>
    <p:sldId id="262" r:id="rId6"/>
    <p:sldId id="265" r:id="rId7"/>
    <p:sldId id="266" r:id="rId8"/>
    <p:sldId id="268" r:id="rId9"/>
    <p:sldId id="269" r:id="rId10"/>
    <p:sldId id="25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4" autoAdjust="0"/>
    <p:restoredTop sz="94660"/>
  </p:normalViewPr>
  <p:slideViewPr>
    <p:cSldViewPr snapToGrid="0">
      <p:cViewPr varScale="1">
        <p:scale>
          <a:sx n="85" d="100"/>
          <a:sy n="85" d="100"/>
        </p:scale>
        <p:origin x="2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sv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svg"/><Relationship Id="rId1" Type="http://schemas.openxmlformats.org/officeDocument/2006/relationships/image" Target="../media/image30.png"/><Relationship Id="rId6" Type="http://schemas.openxmlformats.org/officeDocument/2006/relationships/image" Target="../media/image35.svg"/><Relationship Id="rId5" Type="http://schemas.openxmlformats.org/officeDocument/2006/relationships/image" Target="../media/image34.png"/><Relationship Id="rId10" Type="http://schemas.openxmlformats.org/officeDocument/2006/relationships/image" Target="../media/image39.svg"/><Relationship Id="rId4" Type="http://schemas.openxmlformats.org/officeDocument/2006/relationships/image" Target="../media/image33.svg"/><Relationship Id="rId9" Type="http://schemas.openxmlformats.org/officeDocument/2006/relationships/image" Target="../media/image38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sv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svg"/><Relationship Id="rId1" Type="http://schemas.openxmlformats.org/officeDocument/2006/relationships/image" Target="../media/image30.png"/><Relationship Id="rId6" Type="http://schemas.openxmlformats.org/officeDocument/2006/relationships/image" Target="../media/image35.svg"/><Relationship Id="rId5" Type="http://schemas.openxmlformats.org/officeDocument/2006/relationships/image" Target="../media/image34.png"/><Relationship Id="rId10" Type="http://schemas.openxmlformats.org/officeDocument/2006/relationships/image" Target="../media/image39.svg"/><Relationship Id="rId4" Type="http://schemas.openxmlformats.org/officeDocument/2006/relationships/image" Target="../media/image33.svg"/><Relationship Id="rId9" Type="http://schemas.openxmlformats.org/officeDocument/2006/relationships/image" Target="../media/image3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DFFC40-C9E6-44F9-9EBB-047BC77EB79E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781E3F-8747-4104-9EF3-847C9CA102B0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ru-RU" sz="1200" b="1" dirty="0"/>
            <a:t>Быстрая адаптация к переходу в режим </a:t>
          </a:r>
          <a:r>
            <a:rPr lang="ru-RU" sz="1200" b="1" dirty="0" err="1"/>
            <a:t>адхократии</a:t>
          </a:r>
          <a:r>
            <a:rPr lang="ru-RU" sz="1200" b="1" dirty="0"/>
            <a:t> в сезон</a:t>
          </a:r>
          <a:endParaRPr lang="en-US" sz="1200" b="1" dirty="0"/>
        </a:p>
      </dgm:t>
    </dgm:pt>
    <dgm:pt modelId="{3A8A54E0-5302-4835-8809-EC6517A778BB}" type="parTrans" cxnId="{12CC3655-34A1-4E4A-A92F-D557259D5DFC}">
      <dgm:prSet/>
      <dgm:spPr/>
      <dgm:t>
        <a:bodyPr/>
        <a:lstStyle/>
        <a:p>
          <a:endParaRPr lang="en-US"/>
        </a:p>
      </dgm:t>
    </dgm:pt>
    <dgm:pt modelId="{A3C61B2C-EF40-41DA-9133-3B0B16EEA248}" type="sibTrans" cxnId="{12CC3655-34A1-4E4A-A92F-D557259D5DFC}">
      <dgm:prSet/>
      <dgm:spPr/>
      <dgm:t>
        <a:bodyPr/>
        <a:lstStyle/>
        <a:p>
          <a:endParaRPr lang="en-US"/>
        </a:p>
      </dgm:t>
    </dgm:pt>
    <dgm:pt modelId="{F28E4DA4-84BF-40BD-9367-FE9117528F60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ru-RU" b="1" dirty="0"/>
            <a:t>Нивелирует идейный барьер между Западом и Востоком (общая культура)</a:t>
          </a:r>
          <a:endParaRPr lang="en-US" b="1" dirty="0"/>
        </a:p>
      </dgm:t>
    </dgm:pt>
    <dgm:pt modelId="{BCD57776-4C52-41B6-8C31-92052C1D7A05}" type="parTrans" cxnId="{F6512EE9-E45A-4C3A-98BE-B61663BDAD74}">
      <dgm:prSet/>
      <dgm:spPr/>
      <dgm:t>
        <a:bodyPr/>
        <a:lstStyle/>
        <a:p>
          <a:endParaRPr lang="en-US"/>
        </a:p>
      </dgm:t>
    </dgm:pt>
    <dgm:pt modelId="{DBF3E8CF-4EA7-45F0-99DD-9B20865CDF52}" type="sibTrans" cxnId="{F6512EE9-E45A-4C3A-98BE-B61663BDAD74}">
      <dgm:prSet/>
      <dgm:spPr/>
      <dgm:t>
        <a:bodyPr/>
        <a:lstStyle/>
        <a:p>
          <a:endParaRPr lang="en-US"/>
        </a:p>
      </dgm:t>
    </dgm:pt>
    <dgm:pt modelId="{262A60B4-ECE0-4E4E-B7B4-C6B277166D36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ru-RU" b="1" dirty="0"/>
            <a:t>Ротация для замещения вакантных позиций на базе</a:t>
          </a:r>
          <a:endParaRPr lang="en-US" b="1" dirty="0"/>
        </a:p>
      </dgm:t>
    </dgm:pt>
    <dgm:pt modelId="{1602A881-E774-4A2E-AF64-3AD1F2782514}" type="parTrans" cxnId="{8B1BFBF4-7400-4773-8038-98F4DCC2CD51}">
      <dgm:prSet/>
      <dgm:spPr/>
      <dgm:t>
        <a:bodyPr/>
        <a:lstStyle/>
        <a:p>
          <a:endParaRPr lang="en-US"/>
        </a:p>
      </dgm:t>
    </dgm:pt>
    <dgm:pt modelId="{17621438-2766-4EEB-A5AF-18B8D9883E72}" type="sibTrans" cxnId="{8B1BFBF4-7400-4773-8038-98F4DCC2CD51}">
      <dgm:prSet/>
      <dgm:spPr/>
      <dgm:t>
        <a:bodyPr/>
        <a:lstStyle/>
        <a:p>
          <a:endParaRPr lang="en-US"/>
        </a:p>
      </dgm:t>
    </dgm:pt>
    <dgm:pt modelId="{8E86C4D2-EF4C-4AAD-8DF7-5EDBDEA9A99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ru-RU" b="1" dirty="0"/>
            <a:t>Повышение общего уровня компетенций сотрудников офиса (будущий штаб)</a:t>
          </a:r>
          <a:endParaRPr lang="en-US" b="1" dirty="0"/>
        </a:p>
      </dgm:t>
    </dgm:pt>
    <dgm:pt modelId="{E57E0358-A3D5-4B58-BF87-5EEC36E54335}" type="parTrans" cxnId="{6FBAE40A-C1F3-4BCB-AD27-77BA978B370D}">
      <dgm:prSet/>
      <dgm:spPr/>
      <dgm:t>
        <a:bodyPr/>
        <a:lstStyle/>
        <a:p>
          <a:endParaRPr lang="en-US"/>
        </a:p>
      </dgm:t>
    </dgm:pt>
    <dgm:pt modelId="{3AB36984-40FB-46A3-94D8-F207E99D2273}" type="sibTrans" cxnId="{6FBAE40A-C1F3-4BCB-AD27-77BA978B370D}">
      <dgm:prSet/>
      <dgm:spPr/>
      <dgm:t>
        <a:bodyPr/>
        <a:lstStyle/>
        <a:p>
          <a:endParaRPr lang="en-US"/>
        </a:p>
      </dgm:t>
    </dgm:pt>
    <dgm:pt modelId="{0B17B301-238F-46B6-8FEA-905D1F1765A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ru-RU" b="1" dirty="0"/>
            <a:t>Компетентный штаб </a:t>
          </a:r>
          <a:r>
            <a:rPr lang="en-US" b="1" dirty="0"/>
            <a:t>-&gt; </a:t>
          </a:r>
          <a:r>
            <a:rPr lang="ru-RU" b="1" dirty="0"/>
            <a:t>Дипломатически выводит собственника из цепочки управления </a:t>
          </a:r>
          <a:endParaRPr lang="en-US" b="1" dirty="0"/>
        </a:p>
      </dgm:t>
    </dgm:pt>
    <dgm:pt modelId="{761C56A0-26AD-4882-BE92-3400219BB9A9}" type="parTrans" cxnId="{6E9E478D-D5A2-49F0-8CF2-B8AC77E6D191}">
      <dgm:prSet/>
      <dgm:spPr/>
      <dgm:t>
        <a:bodyPr/>
        <a:lstStyle/>
        <a:p>
          <a:endParaRPr lang="en-US"/>
        </a:p>
      </dgm:t>
    </dgm:pt>
    <dgm:pt modelId="{E5DE8E49-68D4-4806-984C-C6B06113336B}" type="sibTrans" cxnId="{6E9E478D-D5A2-49F0-8CF2-B8AC77E6D191}">
      <dgm:prSet/>
      <dgm:spPr/>
      <dgm:t>
        <a:bodyPr/>
        <a:lstStyle/>
        <a:p>
          <a:endParaRPr lang="en-US"/>
        </a:p>
      </dgm:t>
    </dgm:pt>
    <dgm:pt modelId="{05EBFE51-DEE9-4B40-9C52-6AEE51A9FF9D}" type="pres">
      <dgm:prSet presAssocID="{F0DFFC40-C9E6-44F9-9EBB-047BC77EB79E}" presName="root" presStyleCnt="0">
        <dgm:presLayoutVars>
          <dgm:dir/>
          <dgm:resizeHandles val="exact"/>
        </dgm:presLayoutVars>
      </dgm:prSet>
      <dgm:spPr/>
    </dgm:pt>
    <dgm:pt modelId="{111641D9-3B5F-4DE1-AAFC-C61DEE834769}" type="pres">
      <dgm:prSet presAssocID="{01781E3F-8747-4104-9EF3-847C9CA102B0}" presName="compNode" presStyleCnt="0"/>
      <dgm:spPr/>
    </dgm:pt>
    <dgm:pt modelId="{6359721F-6D3B-487C-BD70-009C1E5E853B}" type="pres">
      <dgm:prSet presAssocID="{01781E3F-8747-4104-9EF3-847C9CA102B0}" presName="iconBgRect" presStyleLbl="bgShp" presStyleIdx="0" presStyleCnt="5"/>
      <dgm:spPr>
        <a:solidFill>
          <a:schemeClr val="bg1"/>
        </a:solidFill>
      </dgm:spPr>
    </dgm:pt>
    <dgm:pt modelId="{C1B157EA-3FBE-4DA7-96E7-201DEA0996A5}" type="pres">
      <dgm:prSet presAssocID="{01781E3F-8747-4104-9EF3-847C9CA102B0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Флажок"/>
        </a:ext>
      </dgm:extLst>
    </dgm:pt>
    <dgm:pt modelId="{ACC55D63-8F32-466D-BC8D-DA05B61D0011}" type="pres">
      <dgm:prSet presAssocID="{01781E3F-8747-4104-9EF3-847C9CA102B0}" presName="spaceRect" presStyleCnt="0"/>
      <dgm:spPr/>
    </dgm:pt>
    <dgm:pt modelId="{07C9DB6F-DC16-41FA-97EE-4010B3FFE551}" type="pres">
      <dgm:prSet presAssocID="{01781E3F-8747-4104-9EF3-847C9CA102B0}" presName="textRect" presStyleLbl="revTx" presStyleIdx="0" presStyleCnt="5">
        <dgm:presLayoutVars>
          <dgm:chMax val="1"/>
          <dgm:chPref val="1"/>
        </dgm:presLayoutVars>
      </dgm:prSet>
      <dgm:spPr/>
    </dgm:pt>
    <dgm:pt modelId="{64F5B761-2E01-4D84-847F-9688E69BEF4C}" type="pres">
      <dgm:prSet presAssocID="{A3C61B2C-EF40-41DA-9133-3B0B16EEA248}" presName="sibTrans" presStyleCnt="0"/>
      <dgm:spPr/>
    </dgm:pt>
    <dgm:pt modelId="{160E12C4-47DD-49FF-907F-5FD5EC6F25AF}" type="pres">
      <dgm:prSet presAssocID="{F28E4DA4-84BF-40BD-9367-FE9117528F60}" presName="compNode" presStyleCnt="0"/>
      <dgm:spPr/>
    </dgm:pt>
    <dgm:pt modelId="{F6438BCC-00D9-4FF9-A97A-E6E1188064D7}" type="pres">
      <dgm:prSet presAssocID="{F28E4DA4-84BF-40BD-9367-FE9117528F60}" presName="iconBgRect" presStyleLbl="bgShp" presStyleIdx="1" presStyleCnt="5"/>
      <dgm:spPr>
        <a:solidFill>
          <a:schemeClr val="bg1"/>
        </a:solidFill>
      </dgm:spPr>
    </dgm:pt>
    <dgm:pt modelId="{FD051F2F-9731-47D3-8E4D-B25140651B0A}" type="pres">
      <dgm:prSet presAssocID="{F28E4DA4-84BF-40BD-9367-FE9117528F60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Забор со сплошной заливкой"/>
        </a:ext>
      </dgm:extLst>
    </dgm:pt>
    <dgm:pt modelId="{BD68CD33-E118-40A1-9DE5-9A704A0C9A39}" type="pres">
      <dgm:prSet presAssocID="{F28E4DA4-84BF-40BD-9367-FE9117528F60}" presName="spaceRect" presStyleCnt="0"/>
      <dgm:spPr/>
    </dgm:pt>
    <dgm:pt modelId="{0CD754DD-CAA4-435D-AE60-29117D00576B}" type="pres">
      <dgm:prSet presAssocID="{F28E4DA4-84BF-40BD-9367-FE9117528F60}" presName="textRect" presStyleLbl="revTx" presStyleIdx="1" presStyleCnt="5">
        <dgm:presLayoutVars>
          <dgm:chMax val="1"/>
          <dgm:chPref val="1"/>
        </dgm:presLayoutVars>
      </dgm:prSet>
      <dgm:spPr/>
    </dgm:pt>
    <dgm:pt modelId="{65E198AD-7242-428F-BFBA-97BF5B3AE0FA}" type="pres">
      <dgm:prSet presAssocID="{DBF3E8CF-4EA7-45F0-99DD-9B20865CDF52}" presName="sibTrans" presStyleCnt="0"/>
      <dgm:spPr/>
    </dgm:pt>
    <dgm:pt modelId="{5CFC17D7-F386-4BCF-8371-538A32220224}" type="pres">
      <dgm:prSet presAssocID="{262A60B4-ECE0-4E4E-B7B4-C6B277166D36}" presName="compNode" presStyleCnt="0"/>
      <dgm:spPr/>
    </dgm:pt>
    <dgm:pt modelId="{CF514060-3421-4026-8596-60B4607063F5}" type="pres">
      <dgm:prSet presAssocID="{262A60B4-ECE0-4E4E-B7B4-C6B277166D36}" presName="iconBgRect" presStyleLbl="bgShp" presStyleIdx="2" presStyleCnt="5"/>
      <dgm:spPr>
        <a:solidFill>
          <a:schemeClr val="bg1"/>
        </a:solidFill>
      </dgm:spPr>
    </dgm:pt>
    <dgm:pt modelId="{0471D970-F3E8-4B19-BB61-4EF8BBCDD17F}" type="pres">
      <dgm:prSet presAssocID="{262A60B4-ECE0-4E4E-B7B4-C6B277166D36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Круги со стрелками со сплошной заливкой"/>
        </a:ext>
      </dgm:extLst>
    </dgm:pt>
    <dgm:pt modelId="{4C73492B-789B-4319-9A87-0EBE9726A99B}" type="pres">
      <dgm:prSet presAssocID="{262A60B4-ECE0-4E4E-B7B4-C6B277166D36}" presName="spaceRect" presStyleCnt="0"/>
      <dgm:spPr/>
    </dgm:pt>
    <dgm:pt modelId="{E09CE7AB-D86A-47BF-B7F6-6113CDBD3705}" type="pres">
      <dgm:prSet presAssocID="{262A60B4-ECE0-4E4E-B7B4-C6B277166D36}" presName="textRect" presStyleLbl="revTx" presStyleIdx="2" presStyleCnt="5">
        <dgm:presLayoutVars>
          <dgm:chMax val="1"/>
          <dgm:chPref val="1"/>
        </dgm:presLayoutVars>
      </dgm:prSet>
      <dgm:spPr/>
    </dgm:pt>
    <dgm:pt modelId="{A80AAD58-43CE-468D-94A3-DB2680335109}" type="pres">
      <dgm:prSet presAssocID="{17621438-2766-4EEB-A5AF-18B8D9883E72}" presName="sibTrans" presStyleCnt="0"/>
      <dgm:spPr/>
    </dgm:pt>
    <dgm:pt modelId="{7ABCDE40-8ABF-4BF7-8AC1-9867BEF08D6D}" type="pres">
      <dgm:prSet presAssocID="{8E86C4D2-EF4C-4AAD-8DF7-5EDBDEA9A995}" presName="compNode" presStyleCnt="0"/>
      <dgm:spPr/>
    </dgm:pt>
    <dgm:pt modelId="{C3A8D803-70C1-4622-81E1-59FCDB0EACAA}" type="pres">
      <dgm:prSet presAssocID="{8E86C4D2-EF4C-4AAD-8DF7-5EDBDEA9A995}" presName="iconBgRect" presStyleLbl="bgShp" presStyleIdx="3" presStyleCnt="5"/>
      <dgm:spPr>
        <a:solidFill>
          <a:schemeClr val="bg1"/>
        </a:solidFill>
      </dgm:spPr>
    </dgm:pt>
    <dgm:pt modelId="{00030AA8-4638-44CA-BD78-95B32B07E80F}" type="pres">
      <dgm:prSet presAssocID="{8E86C4D2-EF4C-4AAD-8DF7-5EDBDEA9A995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Хранилище"/>
        </a:ext>
      </dgm:extLst>
    </dgm:pt>
    <dgm:pt modelId="{24531F51-50DA-4E81-8893-D2818CE92810}" type="pres">
      <dgm:prSet presAssocID="{8E86C4D2-EF4C-4AAD-8DF7-5EDBDEA9A995}" presName="spaceRect" presStyleCnt="0"/>
      <dgm:spPr/>
    </dgm:pt>
    <dgm:pt modelId="{BB7F2382-D962-431C-969B-050589100D49}" type="pres">
      <dgm:prSet presAssocID="{8E86C4D2-EF4C-4AAD-8DF7-5EDBDEA9A995}" presName="textRect" presStyleLbl="revTx" presStyleIdx="3" presStyleCnt="5">
        <dgm:presLayoutVars>
          <dgm:chMax val="1"/>
          <dgm:chPref val="1"/>
        </dgm:presLayoutVars>
      </dgm:prSet>
      <dgm:spPr/>
    </dgm:pt>
    <dgm:pt modelId="{875541D6-3A09-4A06-9176-61D42F90E562}" type="pres">
      <dgm:prSet presAssocID="{3AB36984-40FB-46A3-94D8-F207E99D2273}" presName="sibTrans" presStyleCnt="0"/>
      <dgm:spPr/>
    </dgm:pt>
    <dgm:pt modelId="{F7389B82-E13F-4451-A068-192309C47927}" type="pres">
      <dgm:prSet presAssocID="{0B17B301-238F-46B6-8FEA-905D1F1765AE}" presName="compNode" presStyleCnt="0"/>
      <dgm:spPr/>
    </dgm:pt>
    <dgm:pt modelId="{AFDD8171-4BB9-48AE-BDD6-4487CA02162C}" type="pres">
      <dgm:prSet presAssocID="{0B17B301-238F-46B6-8FEA-905D1F1765AE}" presName="iconBgRect" presStyleLbl="bgShp" presStyleIdx="4" presStyleCnt="5"/>
      <dgm:spPr>
        <a:solidFill>
          <a:schemeClr val="bg1"/>
        </a:solidFill>
      </dgm:spPr>
    </dgm:pt>
    <dgm:pt modelId="{7104363B-DA3E-4BE3-B24D-1252E88418DA}" type="pres">
      <dgm:prSet presAssocID="{0B17B301-238F-46B6-8FEA-905D1F1765AE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Здание"/>
        </a:ext>
      </dgm:extLst>
    </dgm:pt>
    <dgm:pt modelId="{C1AB1FA7-7CAB-4B3B-AAF5-C476A4E39136}" type="pres">
      <dgm:prSet presAssocID="{0B17B301-238F-46B6-8FEA-905D1F1765AE}" presName="spaceRect" presStyleCnt="0"/>
      <dgm:spPr/>
    </dgm:pt>
    <dgm:pt modelId="{76F084A9-5DE9-4EC6-A00C-677F2E20A287}" type="pres">
      <dgm:prSet presAssocID="{0B17B301-238F-46B6-8FEA-905D1F1765AE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6FBAE40A-C1F3-4BCB-AD27-77BA978B370D}" srcId="{F0DFFC40-C9E6-44F9-9EBB-047BC77EB79E}" destId="{8E86C4D2-EF4C-4AAD-8DF7-5EDBDEA9A995}" srcOrd="3" destOrd="0" parTransId="{E57E0358-A3D5-4B58-BF87-5EEC36E54335}" sibTransId="{3AB36984-40FB-46A3-94D8-F207E99D2273}"/>
    <dgm:cxn modelId="{F06C3E0F-DCEB-462E-AD66-324BD89F48D3}" type="presOf" srcId="{262A60B4-ECE0-4E4E-B7B4-C6B277166D36}" destId="{E09CE7AB-D86A-47BF-B7F6-6113CDBD3705}" srcOrd="0" destOrd="0" presId="urn:microsoft.com/office/officeart/2018/5/layout/IconCircleLabelList"/>
    <dgm:cxn modelId="{F3182043-57E3-4B5E-ABC2-76EA46312E25}" type="presOf" srcId="{F0DFFC40-C9E6-44F9-9EBB-047BC77EB79E}" destId="{05EBFE51-DEE9-4B40-9C52-6AEE51A9FF9D}" srcOrd="0" destOrd="0" presId="urn:microsoft.com/office/officeart/2018/5/layout/IconCircleLabelList"/>
    <dgm:cxn modelId="{761A3143-730A-4AE1-8012-BAF78AA3574A}" type="presOf" srcId="{8E86C4D2-EF4C-4AAD-8DF7-5EDBDEA9A995}" destId="{BB7F2382-D962-431C-969B-050589100D49}" srcOrd="0" destOrd="0" presId="urn:microsoft.com/office/officeart/2018/5/layout/IconCircleLabelList"/>
    <dgm:cxn modelId="{5AA78346-1B90-4352-8C63-56BEE5217D54}" type="presOf" srcId="{0B17B301-238F-46B6-8FEA-905D1F1765AE}" destId="{76F084A9-5DE9-4EC6-A00C-677F2E20A287}" srcOrd="0" destOrd="0" presId="urn:microsoft.com/office/officeart/2018/5/layout/IconCircleLabelList"/>
    <dgm:cxn modelId="{F4A3516D-AC5D-4AD4-AF34-E20FEBCBE406}" type="presOf" srcId="{01781E3F-8747-4104-9EF3-847C9CA102B0}" destId="{07C9DB6F-DC16-41FA-97EE-4010B3FFE551}" srcOrd="0" destOrd="0" presId="urn:microsoft.com/office/officeart/2018/5/layout/IconCircleLabelList"/>
    <dgm:cxn modelId="{12CC3655-34A1-4E4A-A92F-D557259D5DFC}" srcId="{F0DFFC40-C9E6-44F9-9EBB-047BC77EB79E}" destId="{01781E3F-8747-4104-9EF3-847C9CA102B0}" srcOrd="0" destOrd="0" parTransId="{3A8A54E0-5302-4835-8809-EC6517A778BB}" sibTransId="{A3C61B2C-EF40-41DA-9133-3B0B16EEA248}"/>
    <dgm:cxn modelId="{6E9E478D-D5A2-49F0-8CF2-B8AC77E6D191}" srcId="{F0DFFC40-C9E6-44F9-9EBB-047BC77EB79E}" destId="{0B17B301-238F-46B6-8FEA-905D1F1765AE}" srcOrd="4" destOrd="0" parTransId="{761C56A0-26AD-4882-BE92-3400219BB9A9}" sibTransId="{E5DE8E49-68D4-4806-984C-C6B06113336B}"/>
    <dgm:cxn modelId="{F14A20B5-335F-433E-92F4-CABE58D0DFD2}" type="presOf" srcId="{F28E4DA4-84BF-40BD-9367-FE9117528F60}" destId="{0CD754DD-CAA4-435D-AE60-29117D00576B}" srcOrd="0" destOrd="0" presId="urn:microsoft.com/office/officeart/2018/5/layout/IconCircleLabelList"/>
    <dgm:cxn modelId="{F6512EE9-E45A-4C3A-98BE-B61663BDAD74}" srcId="{F0DFFC40-C9E6-44F9-9EBB-047BC77EB79E}" destId="{F28E4DA4-84BF-40BD-9367-FE9117528F60}" srcOrd="1" destOrd="0" parTransId="{BCD57776-4C52-41B6-8C31-92052C1D7A05}" sibTransId="{DBF3E8CF-4EA7-45F0-99DD-9B20865CDF52}"/>
    <dgm:cxn modelId="{8B1BFBF4-7400-4773-8038-98F4DCC2CD51}" srcId="{F0DFFC40-C9E6-44F9-9EBB-047BC77EB79E}" destId="{262A60B4-ECE0-4E4E-B7B4-C6B277166D36}" srcOrd="2" destOrd="0" parTransId="{1602A881-E774-4A2E-AF64-3AD1F2782514}" sibTransId="{17621438-2766-4EEB-A5AF-18B8D9883E72}"/>
    <dgm:cxn modelId="{0353C661-C19B-42AF-92BD-C552C040EA91}" type="presParOf" srcId="{05EBFE51-DEE9-4B40-9C52-6AEE51A9FF9D}" destId="{111641D9-3B5F-4DE1-AAFC-C61DEE834769}" srcOrd="0" destOrd="0" presId="urn:microsoft.com/office/officeart/2018/5/layout/IconCircleLabelList"/>
    <dgm:cxn modelId="{DF3021D9-C469-41C3-9058-0805E412B078}" type="presParOf" srcId="{111641D9-3B5F-4DE1-AAFC-C61DEE834769}" destId="{6359721F-6D3B-487C-BD70-009C1E5E853B}" srcOrd="0" destOrd="0" presId="urn:microsoft.com/office/officeart/2018/5/layout/IconCircleLabelList"/>
    <dgm:cxn modelId="{4D618485-2934-48E6-8947-41D3E470E452}" type="presParOf" srcId="{111641D9-3B5F-4DE1-AAFC-C61DEE834769}" destId="{C1B157EA-3FBE-4DA7-96E7-201DEA0996A5}" srcOrd="1" destOrd="0" presId="urn:microsoft.com/office/officeart/2018/5/layout/IconCircleLabelList"/>
    <dgm:cxn modelId="{826EC33A-6F88-4D7B-9405-D080C0AEF0C9}" type="presParOf" srcId="{111641D9-3B5F-4DE1-AAFC-C61DEE834769}" destId="{ACC55D63-8F32-466D-BC8D-DA05B61D0011}" srcOrd="2" destOrd="0" presId="urn:microsoft.com/office/officeart/2018/5/layout/IconCircleLabelList"/>
    <dgm:cxn modelId="{61DA4E7C-A881-41D8-935F-0A4FE33A15B6}" type="presParOf" srcId="{111641D9-3B5F-4DE1-AAFC-C61DEE834769}" destId="{07C9DB6F-DC16-41FA-97EE-4010B3FFE551}" srcOrd="3" destOrd="0" presId="urn:microsoft.com/office/officeart/2018/5/layout/IconCircleLabelList"/>
    <dgm:cxn modelId="{4771CD24-3412-4A2E-A89E-EF99F725E238}" type="presParOf" srcId="{05EBFE51-DEE9-4B40-9C52-6AEE51A9FF9D}" destId="{64F5B761-2E01-4D84-847F-9688E69BEF4C}" srcOrd="1" destOrd="0" presId="urn:microsoft.com/office/officeart/2018/5/layout/IconCircleLabelList"/>
    <dgm:cxn modelId="{C63DE4BC-0DBA-4DF4-A55E-4FEA7B867E37}" type="presParOf" srcId="{05EBFE51-DEE9-4B40-9C52-6AEE51A9FF9D}" destId="{160E12C4-47DD-49FF-907F-5FD5EC6F25AF}" srcOrd="2" destOrd="0" presId="urn:microsoft.com/office/officeart/2018/5/layout/IconCircleLabelList"/>
    <dgm:cxn modelId="{CAAA2EF7-7D83-4754-882E-33FF891FA3CB}" type="presParOf" srcId="{160E12C4-47DD-49FF-907F-5FD5EC6F25AF}" destId="{F6438BCC-00D9-4FF9-A97A-E6E1188064D7}" srcOrd="0" destOrd="0" presId="urn:microsoft.com/office/officeart/2018/5/layout/IconCircleLabelList"/>
    <dgm:cxn modelId="{6C32CF3D-147C-4B56-AAE1-99A743DF3769}" type="presParOf" srcId="{160E12C4-47DD-49FF-907F-5FD5EC6F25AF}" destId="{FD051F2F-9731-47D3-8E4D-B25140651B0A}" srcOrd="1" destOrd="0" presId="urn:microsoft.com/office/officeart/2018/5/layout/IconCircleLabelList"/>
    <dgm:cxn modelId="{D0C0E201-12CA-4AB4-A545-822894599716}" type="presParOf" srcId="{160E12C4-47DD-49FF-907F-5FD5EC6F25AF}" destId="{BD68CD33-E118-40A1-9DE5-9A704A0C9A39}" srcOrd="2" destOrd="0" presId="urn:microsoft.com/office/officeart/2018/5/layout/IconCircleLabelList"/>
    <dgm:cxn modelId="{E1F73298-CDE0-460C-A267-861C02A18732}" type="presParOf" srcId="{160E12C4-47DD-49FF-907F-5FD5EC6F25AF}" destId="{0CD754DD-CAA4-435D-AE60-29117D00576B}" srcOrd="3" destOrd="0" presId="urn:microsoft.com/office/officeart/2018/5/layout/IconCircleLabelList"/>
    <dgm:cxn modelId="{F77C1BF8-5AA0-4AC6-A801-9C6720D5DE87}" type="presParOf" srcId="{05EBFE51-DEE9-4B40-9C52-6AEE51A9FF9D}" destId="{65E198AD-7242-428F-BFBA-97BF5B3AE0FA}" srcOrd="3" destOrd="0" presId="urn:microsoft.com/office/officeart/2018/5/layout/IconCircleLabelList"/>
    <dgm:cxn modelId="{FDD276A5-B55D-4C59-BABD-0922AC7EB7C1}" type="presParOf" srcId="{05EBFE51-DEE9-4B40-9C52-6AEE51A9FF9D}" destId="{5CFC17D7-F386-4BCF-8371-538A32220224}" srcOrd="4" destOrd="0" presId="urn:microsoft.com/office/officeart/2018/5/layout/IconCircleLabelList"/>
    <dgm:cxn modelId="{B396B871-15A5-47F5-8060-4AA55B9F4118}" type="presParOf" srcId="{5CFC17D7-F386-4BCF-8371-538A32220224}" destId="{CF514060-3421-4026-8596-60B4607063F5}" srcOrd="0" destOrd="0" presId="urn:microsoft.com/office/officeart/2018/5/layout/IconCircleLabelList"/>
    <dgm:cxn modelId="{DE1EADB1-E11F-49A2-B492-892322F4C0E4}" type="presParOf" srcId="{5CFC17D7-F386-4BCF-8371-538A32220224}" destId="{0471D970-F3E8-4B19-BB61-4EF8BBCDD17F}" srcOrd="1" destOrd="0" presId="urn:microsoft.com/office/officeart/2018/5/layout/IconCircleLabelList"/>
    <dgm:cxn modelId="{A527B0B8-9E50-44A1-80E4-008DDC4F83A2}" type="presParOf" srcId="{5CFC17D7-F386-4BCF-8371-538A32220224}" destId="{4C73492B-789B-4319-9A87-0EBE9726A99B}" srcOrd="2" destOrd="0" presId="urn:microsoft.com/office/officeart/2018/5/layout/IconCircleLabelList"/>
    <dgm:cxn modelId="{02741162-D23E-484D-8111-97C1207BAFDD}" type="presParOf" srcId="{5CFC17D7-F386-4BCF-8371-538A32220224}" destId="{E09CE7AB-D86A-47BF-B7F6-6113CDBD3705}" srcOrd="3" destOrd="0" presId="urn:microsoft.com/office/officeart/2018/5/layout/IconCircleLabelList"/>
    <dgm:cxn modelId="{C32E6F1C-6DC9-48EF-A6B6-077BEDD809ED}" type="presParOf" srcId="{05EBFE51-DEE9-4B40-9C52-6AEE51A9FF9D}" destId="{A80AAD58-43CE-468D-94A3-DB2680335109}" srcOrd="5" destOrd="0" presId="urn:microsoft.com/office/officeart/2018/5/layout/IconCircleLabelList"/>
    <dgm:cxn modelId="{FF341AA1-A30F-48D5-861C-9D93A0A17851}" type="presParOf" srcId="{05EBFE51-DEE9-4B40-9C52-6AEE51A9FF9D}" destId="{7ABCDE40-8ABF-4BF7-8AC1-9867BEF08D6D}" srcOrd="6" destOrd="0" presId="urn:microsoft.com/office/officeart/2018/5/layout/IconCircleLabelList"/>
    <dgm:cxn modelId="{A021FE0A-4E53-413B-ABEF-C6DDEBFFDC90}" type="presParOf" srcId="{7ABCDE40-8ABF-4BF7-8AC1-9867BEF08D6D}" destId="{C3A8D803-70C1-4622-81E1-59FCDB0EACAA}" srcOrd="0" destOrd="0" presId="urn:microsoft.com/office/officeart/2018/5/layout/IconCircleLabelList"/>
    <dgm:cxn modelId="{8E56D498-51AE-479C-9B40-B25D758B6ECD}" type="presParOf" srcId="{7ABCDE40-8ABF-4BF7-8AC1-9867BEF08D6D}" destId="{00030AA8-4638-44CA-BD78-95B32B07E80F}" srcOrd="1" destOrd="0" presId="urn:microsoft.com/office/officeart/2018/5/layout/IconCircleLabelList"/>
    <dgm:cxn modelId="{882C06B2-8602-44AC-99EF-E408FFAD57B3}" type="presParOf" srcId="{7ABCDE40-8ABF-4BF7-8AC1-9867BEF08D6D}" destId="{24531F51-50DA-4E81-8893-D2818CE92810}" srcOrd="2" destOrd="0" presId="urn:microsoft.com/office/officeart/2018/5/layout/IconCircleLabelList"/>
    <dgm:cxn modelId="{6B2F09A8-7318-491E-9036-5BFCAA23C7F9}" type="presParOf" srcId="{7ABCDE40-8ABF-4BF7-8AC1-9867BEF08D6D}" destId="{BB7F2382-D962-431C-969B-050589100D49}" srcOrd="3" destOrd="0" presId="urn:microsoft.com/office/officeart/2018/5/layout/IconCircleLabelList"/>
    <dgm:cxn modelId="{087B8DA3-05FA-44A0-B4DE-3396B4C2CA53}" type="presParOf" srcId="{05EBFE51-DEE9-4B40-9C52-6AEE51A9FF9D}" destId="{875541D6-3A09-4A06-9176-61D42F90E562}" srcOrd="7" destOrd="0" presId="urn:microsoft.com/office/officeart/2018/5/layout/IconCircleLabelList"/>
    <dgm:cxn modelId="{A4C59738-8497-45E0-A519-7BD5207CB3E6}" type="presParOf" srcId="{05EBFE51-DEE9-4B40-9C52-6AEE51A9FF9D}" destId="{F7389B82-E13F-4451-A068-192309C47927}" srcOrd="8" destOrd="0" presId="urn:microsoft.com/office/officeart/2018/5/layout/IconCircleLabelList"/>
    <dgm:cxn modelId="{77092DA1-6013-41CE-B4BD-3639327846F6}" type="presParOf" srcId="{F7389B82-E13F-4451-A068-192309C47927}" destId="{AFDD8171-4BB9-48AE-BDD6-4487CA02162C}" srcOrd="0" destOrd="0" presId="urn:microsoft.com/office/officeart/2018/5/layout/IconCircleLabelList"/>
    <dgm:cxn modelId="{62D32CAA-F772-4903-8A8D-C6B5E1F9D29A}" type="presParOf" srcId="{F7389B82-E13F-4451-A068-192309C47927}" destId="{7104363B-DA3E-4BE3-B24D-1252E88418DA}" srcOrd="1" destOrd="0" presId="urn:microsoft.com/office/officeart/2018/5/layout/IconCircleLabelList"/>
    <dgm:cxn modelId="{34B4D494-9843-413E-9E95-235EEF863067}" type="presParOf" srcId="{F7389B82-E13F-4451-A068-192309C47927}" destId="{C1AB1FA7-7CAB-4B3B-AAF5-C476A4E39136}" srcOrd="2" destOrd="0" presId="urn:microsoft.com/office/officeart/2018/5/layout/IconCircleLabelList"/>
    <dgm:cxn modelId="{531F4103-0BC3-4281-BC77-B1FCA4F64D2B}" type="presParOf" srcId="{F7389B82-E13F-4451-A068-192309C47927}" destId="{76F084A9-5DE9-4EC6-A00C-677F2E20A287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59721F-6D3B-487C-BD70-009C1E5E853B}">
      <dsp:nvSpPr>
        <dsp:cNvPr id="0" name=""/>
        <dsp:cNvSpPr/>
      </dsp:nvSpPr>
      <dsp:spPr>
        <a:xfrm>
          <a:off x="550517" y="23780"/>
          <a:ext cx="1098000" cy="1098000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B157EA-3FBE-4DA7-96E7-201DEA0996A5}">
      <dsp:nvSpPr>
        <dsp:cNvPr id="0" name=""/>
        <dsp:cNvSpPr/>
      </dsp:nvSpPr>
      <dsp:spPr>
        <a:xfrm>
          <a:off x="784517" y="257781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C9DB6F-DC16-41FA-97EE-4010B3FFE551}">
      <dsp:nvSpPr>
        <dsp:cNvPr id="0" name=""/>
        <dsp:cNvSpPr/>
      </dsp:nvSpPr>
      <dsp:spPr>
        <a:xfrm>
          <a:off x="199517" y="1463781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ru-RU" sz="1200" b="1" kern="1200" dirty="0"/>
            <a:t>Быстрая адаптация к переходу в режим </a:t>
          </a:r>
          <a:r>
            <a:rPr lang="ru-RU" sz="1200" b="1" kern="1200" dirty="0" err="1"/>
            <a:t>адхократии</a:t>
          </a:r>
          <a:r>
            <a:rPr lang="ru-RU" sz="1200" b="1" kern="1200" dirty="0"/>
            <a:t> в сезон</a:t>
          </a:r>
          <a:endParaRPr lang="en-US" sz="1200" b="1" kern="1200" dirty="0"/>
        </a:p>
      </dsp:txBody>
      <dsp:txXfrm>
        <a:off x="199517" y="1463781"/>
        <a:ext cx="1800000" cy="720000"/>
      </dsp:txXfrm>
    </dsp:sp>
    <dsp:sp modelId="{F6438BCC-00D9-4FF9-A97A-E6E1188064D7}">
      <dsp:nvSpPr>
        <dsp:cNvPr id="0" name=""/>
        <dsp:cNvSpPr/>
      </dsp:nvSpPr>
      <dsp:spPr>
        <a:xfrm>
          <a:off x="2665517" y="23780"/>
          <a:ext cx="1098000" cy="1098000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051F2F-9731-47D3-8E4D-B25140651B0A}">
      <dsp:nvSpPr>
        <dsp:cNvPr id="0" name=""/>
        <dsp:cNvSpPr/>
      </dsp:nvSpPr>
      <dsp:spPr>
        <a:xfrm>
          <a:off x="2899517" y="257781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D754DD-CAA4-435D-AE60-29117D00576B}">
      <dsp:nvSpPr>
        <dsp:cNvPr id="0" name=""/>
        <dsp:cNvSpPr/>
      </dsp:nvSpPr>
      <dsp:spPr>
        <a:xfrm>
          <a:off x="2314517" y="1463781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ru-RU" sz="1100" b="1" kern="1200" dirty="0"/>
            <a:t>Нивелирует идейный барьер между Западом и Востоком (общая культура)</a:t>
          </a:r>
          <a:endParaRPr lang="en-US" sz="1100" b="1" kern="1200" dirty="0"/>
        </a:p>
      </dsp:txBody>
      <dsp:txXfrm>
        <a:off x="2314517" y="1463781"/>
        <a:ext cx="1800000" cy="720000"/>
      </dsp:txXfrm>
    </dsp:sp>
    <dsp:sp modelId="{CF514060-3421-4026-8596-60B4607063F5}">
      <dsp:nvSpPr>
        <dsp:cNvPr id="0" name=""/>
        <dsp:cNvSpPr/>
      </dsp:nvSpPr>
      <dsp:spPr>
        <a:xfrm>
          <a:off x="4780517" y="23780"/>
          <a:ext cx="1098000" cy="1098000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71D970-F3E8-4B19-BB61-4EF8BBCDD17F}">
      <dsp:nvSpPr>
        <dsp:cNvPr id="0" name=""/>
        <dsp:cNvSpPr/>
      </dsp:nvSpPr>
      <dsp:spPr>
        <a:xfrm>
          <a:off x="5014517" y="257781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9CE7AB-D86A-47BF-B7F6-6113CDBD3705}">
      <dsp:nvSpPr>
        <dsp:cNvPr id="0" name=""/>
        <dsp:cNvSpPr/>
      </dsp:nvSpPr>
      <dsp:spPr>
        <a:xfrm>
          <a:off x="4429517" y="1463781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ru-RU" sz="1100" b="1" kern="1200" dirty="0"/>
            <a:t>Ротация для замещения вакантных позиций на базе</a:t>
          </a:r>
          <a:endParaRPr lang="en-US" sz="1100" b="1" kern="1200" dirty="0"/>
        </a:p>
      </dsp:txBody>
      <dsp:txXfrm>
        <a:off x="4429517" y="1463781"/>
        <a:ext cx="1800000" cy="720000"/>
      </dsp:txXfrm>
    </dsp:sp>
    <dsp:sp modelId="{C3A8D803-70C1-4622-81E1-59FCDB0EACAA}">
      <dsp:nvSpPr>
        <dsp:cNvPr id="0" name=""/>
        <dsp:cNvSpPr/>
      </dsp:nvSpPr>
      <dsp:spPr>
        <a:xfrm>
          <a:off x="6895517" y="23780"/>
          <a:ext cx="1098000" cy="1098000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030AA8-4638-44CA-BD78-95B32B07E80F}">
      <dsp:nvSpPr>
        <dsp:cNvPr id="0" name=""/>
        <dsp:cNvSpPr/>
      </dsp:nvSpPr>
      <dsp:spPr>
        <a:xfrm>
          <a:off x="7129517" y="257781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7F2382-D962-431C-969B-050589100D49}">
      <dsp:nvSpPr>
        <dsp:cNvPr id="0" name=""/>
        <dsp:cNvSpPr/>
      </dsp:nvSpPr>
      <dsp:spPr>
        <a:xfrm>
          <a:off x="6544517" y="1463781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ru-RU" sz="1100" b="1" kern="1200" dirty="0"/>
            <a:t>Повышение общего уровня компетенций сотрудников офиса (будущий штаб)</a:t>
          </a:r>
          <a:endParaRPr lang="en-US" sz="1100" b="1" kern="1200" dirty="0"/>
        </a:p>
      </dsp:txBody>
      <dsp:txXfrm>
        <a:off x="6544517" y="1463781"/>
        <a:ext cx="1800000" cy="720000"/>
      </dsp:txXfrm>
    </dsp:sp>
    <dsp:sp modelId="{AFDD8171-4BB9-48AE-BDD6-4487CA02162C}">
      <dsp:nvSpPr>
        <dsp:cNvPr id="0" name=""/>
        <dsp:cNvSpPr/>
      </dsp:nvSpPr>
      <dsp:spPr>
        <a:xfrm>
          <a:off x="9010517" y="23780"/>
          <a:ext cx="1098000" cy="1098000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04363B-DA3E-4BE3-B24D-1252E88418DA}">
      <dsp:nvSpPr>
        <dsp:cNvPr id="0" name=""/>
        <dsp:cNvSpPr/>
      </dsp:nvSpPr>
      <dsp:spPr>
        <a:xfrm>
          <a:off x="9244517" y="257781"/>
          <a:ext cx="630000" cy="63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F084A9-5DE9-4EC6-A00C-677F2E20A287}">
      <dsp:nvSpPr>
        <dsp:cNvPr id="0" name=""/>
        <dsp:cNvSpPr/>
      </dsp:nvSpPr>
      <dsp:spPr>
        <a:xfrm>
          <a:off x="8659517" y="1463781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ru-RU" sz="1100" b="1" kern="1200" dirty="0"/>
            <a:t>Компетентный штаб </a:t>
          </a:r>
          <a:r>
            <a:rPr lang="en-US" sz="1100" b="1" kern="1200" dirty="0"/>
            <a:t>-&gt; </a:t>
          </a:r>
          <a:r>
            <a:rPr lang="ru-RU" sz="1100" b="1" kern="1200" dirty="0"/>
            <a:t>Дипломатически выводит собственника из цепочки управления </a:t>
          </a:r>
          <a:endParaRPr lang="en-US" sz="1100" b="1" kern="1200" dirty="0"/>
        </a:p>
      </dsp:txBody>
      <dsp:txXfrm>
        <a:off x="8659517" y="1463781"/>
        <a:ext cx="180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539BF3-B846-B961-1C9E-C6DC0BEFBA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C4001F7-4F06-42C8-E6B0-E6E2B35FD7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GB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0A6E35-E79E-FF16-63A5-79898DE9B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B311-957E-49ED-ADB1-4923B940450A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198C30-47F1-932F-DBC9-B44E641B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6050FB-A1CE-93CA-FD2B-874CE3536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2EB5-4D50-4C0F-9E4B-83164A944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34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56680E-F54F-FB5A-9BB6-824050CE0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683587F-1438-F39D-3303-15F6CFE5F0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69ACE4-D659-5BE6-4134-576400DA4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B311-957E-49ED-ADB1-4923B940450A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9D9671-9746-617A-C342-16E1AE84A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C13DF3-A539-4286-A943-0094A651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2EB5-4D50-4C0F-9E4B-83164A944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350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E666151-E499-9668-BAF5-1F4328AC1C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C1BAAF0-B1EC-0110-EFC5-928887FB3A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30D229-62E9-D0CF-C862-E34A0E380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B311-957E-49ED-ADB1-4923B940450A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CCCE21-35B8-5DF6-B37B-9647B30EA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E950F5-1146-F002-2595-267BDA9C9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2EB5-4D50-4C0F-9E4B-83164A944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39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54AABE-7DD3-0FE2-93AF-064FF2D8F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CB6548-3D20-0C9A-C177-F3CE9269C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B43455-FF48-8549-CB38-DDFB400E7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B311-957E-49ED-ADB1-4923B940450A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01BCE78-C5CD-2DE3-076C-286E875F2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748BD4-ECDB-E9EA-E491-0CA6A14FD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2EB5-4D50-4C0F-9E4B-83164A944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975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A2E218-79D6-146C-6684-827B5AD48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2DD5062-356C-D6B2-EF97-52201A4C9E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53AC71-48EE-4C33-62A3-0D7C5EE42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B311-957E-49ED-ADB1-4923B940450A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B471D1-8B3E-7177-8EBC-1F22F6830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45F7E7-411B-C765-2618-01EB1F479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2EB5-4D50-4C0F-9E4B-83164A944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81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EA375F-5C0F-904C-6754-49DEFC563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2BDADC-E918-BC01-E219-0126F0A9E6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0B06421-A5BE-236F-B369-E842D9DF2E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E3C5162-870F-7452-2881-9AB588529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B311-957E-49ED-ADB1-4923B940450A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3D66531-E031-C2D6-3346-25266477E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E0154E6-ACA8-085D-5CE3-186770EDF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2EB5-4D50-4C0F-9E4B-83164A944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782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8D92D8-78C5-DAD7-B6D8-24C225F38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6B20FE5-05D2-9CF7-3F16-6CC982CE0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1949DAE-796D-9948-BBE3-4666A6B0EE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503A02C-E93E-439B-9078-015CE77E63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A81C7EF-36E1-4C73-80CB-63E399F7ED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CD749C5-B073-E361-99D9-0361E4641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B311-957E-49ED-ADB1-4923B940450A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F38CD42-E167-B6B9-DB14-48A4C5DE6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B446B4B-6F7A-E55C-551A-3B9DB21EB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2EB5-4D50-4C0F-9E4B-83164A944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310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2CB616-BB5A-27F5-B115-BAFECCF21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CA68170-DB0E-3849-4502-B1443ABEA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B311-957E-49ED-ADB1-4923B940450A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DB4B7B8-1609-7E4C-1323-9EC42582D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1B11204-AED3-3AA1-7E00-9BB08E375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2EB5-4D50-4C0F-9E4B-83164A944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799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435508F-1444-72FF-79D2-7CB495BB0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B311-957E-49ED-ADB1-4923B940450A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2E1124D-052A-D564-2D33-1EB5C076B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2F3513-9C8D-DBBD-F614-498E4A95D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2EB5-4D50-4C0F-9E4B-83164A944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38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B4AA7F-7384-E832-D760-A571D3471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6B8A4D-462B-DD05-0E90-B15F2B516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B6F52BD-57A1-2A50-B8A8-BB98F4BFEB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A7C5C0E-758C-DD0D-9E51-59CEE2FAE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B311-957E-49ED-ADB1-4923B940450A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0FD5430-6F68-8C69-A209-960D9D1D0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808B10F-240D-77E8-C87D-8FB7F03A6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2EB5-4D50-4C0F-9E4B-83164A944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982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0FCFDF-191B-A079-0526-C90D0D393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9C04BE3-816D-37EE-1667-9FBE81335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99CCE6E-32C4-8396-D424-25364E7B36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825139A-AB40-4056-F880-8509CE4A3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B311-957E-49ED-ADB1-4923B940450A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B6FD0E9-DACC-E7F2-DA42-728A90A75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2887527-8CA4-ABE0-D6EE-5CBEC0B88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2EB5-4D50-4C0F-9E4B-83164A944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743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DC6F20-E53C-9885-52EC-BC90824DB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4C9BA94-505C-CE4B-38BA-EB95FCCE16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FD3292-0AE6-1448-C66C-4A0533F91E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7B311-957E-49ED-ADB1-4923B940450A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793376-555D-D32A-FFEB-CAF4E538DC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A20D40-B1FB-2F46-5898-C5D6752238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02EB5-4D50-4C0F-9E4B-83164A944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2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sv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5.svg"/><Relationship Id="rId5" Type="http://schemas.openxmlformats.org/officeDocument/2006/relationships/image" Target="../media/image44.png"/><Relationship Id="rId4" Type="http://schemas.openxmlformats.org/officeDocument/2006/relationships/image" Target="../media/image43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sv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sv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Relationship Id="rId14" Type="http://schemas.openxmlformats.org/officeDocument/2006/relationships/image" Target="../media/image25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diagramQuickStyle" Target="../diagrams/quickStyle1.xml"/><Relationship Id="rId3" Type="http://schemas.openxmlformats.org/officeDocument/2006/relationships/image" Target="../media/image26.png"/><Relationship Id="rId7" Type="http://schemas.openxmlformats.org/officeDocument/2006/relationships/image" Target="../media/image8.png"/><Relationship Id="rId12" Type="http://schemas.openxmlformats.org/officeDocument/2006/relationships/diagramLayout" Target="../diagrams/layout1.xml"/><Relationship Id="rId17" Type="http://schemas.openxmlformats.org/officeDocument/2006/relationships/image" Target="../media/image41.svg"/><Relationship Id="rId2" Type="http://schemas.openxmlformats.org/officeDocument/2006/relationships/image" Target="../media/image1.jpg"/><Relationship Id="rId16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svg"/><Relationship Id="rId11" Type="http://schemas.openxmlformats.org/officeDocument/2006/relationships/diagramData" Target="../diagrams/data1.xml"/><Relationship Id="rId5" Type="http://schemas.openxmlformats.org/officeDocument/2006/relationships/image" Target="../media/image10.png"/><Relationship Id="rId15" Type="http://schemas.microsoft.com/office/2007/relationships/diagramDrawing" Target="../diagrams/drawing1.xml"/><Relationship Id="rId10" Type="http://schemas.openxmlformats.org/officeDocument/2006/relationships/image" Target="../media/image29.svg"/><Relationship Id="rId4" Type="http://schemas.openxmlformats.org/officeDocument/2006/relationships/image" Target="../media/image27.svg"/><Relationship Id="rId9" Type="http://schemas.openxmlformats.org/officeDocument/2006/relationships/image" Target="../media/image28.png"/><Relationship Id="rId14" Type="http://schemas.openxmlformats.org/officeDocument/2006/relationships/diagramColors" Target="../diagrams/colors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8.png"/><Relationship Id="rId7" Type="http://schemas.openxmlformats.org/officeDocument/2006/relationships/image" Target="../media/image2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921103B-5A29-8DEC-1B6C-64C97E811E42}"/>
              </a:ext>
            </a:extLst>
          </p:cNvPr>
          <p:cNvSpPr txBox="1"/>
          <p:nvPr/>
        </p:nvSpPr>
        <p:spPr>
          <a:xfrm>
            <a:off x="1271587" y="122238"/>
            <a:ext cx="9648825" cy="95408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indent="449263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1600" b="1" dirty="0">
                <a:solidFill>
                  <a:srgbClr val="000066"/>
                </a:solidFill>
                <a:latin typeface="Times New Roman" pitchFamily="18" charset="0"/>
              </a:rPr>
              <a:t>МИНИСТЕРСТВО ОБРАЗОВАНИЯ И НАУКИ РФ</a:t>
            </a:r>
            <a:endParaRPr lang="ru-RU" sz="1600" dirty="0">
              <a:solidFill>
                <a:srgbClr val="000066"/>
              </a:solidFill>
              <a:latin typeface="Times New Roman" pitchFamily="18" charset="0"/>
            </a:endParaRPr>
          </a:p>
          <a:p>
            <a:pPr algn="ctr" eaLnBrk="1" hangingPunct="1">
              <a:defRPr/>
            </a:pPr>
            <a:r>
              <a:rPr lang="ru-RU" sz="1600" b="1" dirty="0">
                <a:solidFill>
                  <a:srgbClr val="000066"/>
                </a:solidFill>
                <a:latin typeface="Times New Roman" pitchFamily="18" charset="0"/>
              </a:rPr>
              <a:t>БАЛТИЙСКИЙ ФЕДЕРАЛЬНЫЙ УНИВЕРСИТЕТ ИМЕНИ ИММАНУИЛА КАНТА</a:t>
            </a:r>
            <a:endParaRPr lang="ru-RU" sz="1600" dirty="0">
              <a:solidFill>
                <a:srgbClr val="000066"/>
              </a:solidFill>
              <a:latin typeface="Times New Roman" pitchFamily="18" charset="0"/>
            </a:endParaRPr>
          </a:p>
          <a:p>
            <a:pPr algn="ctr" eaLnBrk="1" hangingPunct="1">
              <a:defRPr/>
            </a:pPr>
            <a:r>
              <a:rPr lang="ru-RU" sz="1200" dirty="0">
                <a:solidFill>
                  <a:srgbClr val="000066"/>
                </a:solidFill>
                <a:latin typeface="Times New Roman" pitchFamily="18" charset="0"/>
              </a:rPr>
              <a:t> </a:t>
            </a:r>
            <a:r>
              <a:rPr lang="ru-RU" b="1" dirty="0">
                <a:solidFill>
                  <a:srgbClr val="000066"/>
                </a:solidFill>
                <a:latin typeface="Times New Roman" pitchFamily="18" charset="0"/>
              </a:rPr>
              <a:t>ПРЕЗИДЕНТСКАЯ ПРОГРАММА ПОДГОТОВКИ УПРАВЛЕНЧЕСКИХ КАДРОВ</a:t>
            </a:r>
            <a:endParaRPr lang="ru-RU" sz="2400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D363950F-DFFF-34C0-6247-77A1FBA16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0961" y="1431608"/>
            <a:ext cx="9490075" cy="273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 eaLnBrk="1" hangingPunct="1">
              <a:defRPr/>
            </a:pPr>
            <a:endParaRPr lang="ru-RU" sz="2800" b="1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ВЫПУСКНАЯ АТТЕСТАЦИОННАЯ РАБОТА </a:t>
            </a:r>
          </a:p>
          <a:p>
            <a:pPr algn="ctr" eaLnBrk="1" hangingPunct="1">
              <a:defRPr/>
            </a:pPr>
            <a:r>
              <a:rPr lang="ru-RU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тему: </a:t>
            </a:r>
          </a:p>
          <a:p>
            <a:pPr algn="ctr" eaLnBrk="1" hangingPunct="1">
              <a:defRPr/>
            </a:pP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«Формирование организационной культуры организации </a:t>
            </a:r>
          </a:p>
          <a:p>
            <a:pPr algn="ctr" eaLnBrk="1" hangingPunct="1">
              <a:defRPr/>
            </a:pP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примере ООО «БИО ФАРМИНГ» </a:t>
            </a:r>
          </a:p>
          <a:p>
            <a:pPr algn="ctr" eaLnBrk="1" hangingPunct="1">
              <a:defRPr/>
            </a:pP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(проекта по развитию биоэнергетических культур)»</a:t>
            </a:r>
          </a:p>
        </p:txBody>
      </p:sp>
      <p:sp>
        <p:nvSpPr>
          <p:cNvPr id="8" name="TextBox 2">
            <a:extLst>
              <a:ext uri="{FF2B5EF4-FFF2-40B4-BE49-F238E27FC236}">
                <a16:creationId xmlns:a16="http://schemas.microsoft.com/office/drawing/2014/main" id="{252947EC-8DC6-DED6-5199-494D91E00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2560" y="4760278"/>
            <a:ext cx="395287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слушателя</a:t>
            </a:r>
          </a:p>
          <a:p>
            <a:pPr eaLnBrk="1" hangingPunct="1"/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Ольховского А.А</a:t>
            </a:r>
            <a:r>
              <a:rPr lang="en-US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</a:t>
            </a:r>
          </a:p>
          <a:p>
            <a:pPr eaLnBrk="1" hangingPunct="1"/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Алтунина В.В.</a:t>
            </a:r>
          </a:p>
        </p:txBody>
      </p:sp>
    </p:spTree>
    <p:extLst>
      <p:ext uri="{BB962C8B-B14F-4D97-AF65-F5344CB8AC3E}">
        <p14:creationId xmlns:p14="http://schemas.microsoft.com/office/powerpoint/2010/main" val="3863869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687718-B6ED-3898-F30B-E4C5120172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428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Благодарю </a:t>
            </a:r>
            <a:b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за</a:t>
            </a:r>
            <a:b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внимание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0" name="Рисунок 9" descr="Флаг со сплошной заливкой">
            <a:extLst>
              <a:ext uri="{FF2B5EF4-FFF2-40B4-BE49-F238E27FC236}">
                <a16:creationId xmlns:a16="http://schemas.microsoft.com/office/drawing/2014/main" id="{54625668-1879-2B26-FBF6-642BDCF216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86331" y="5581184"/>
            <a:ext cx="914400" cy="914400"/>
          </a:xfrm>
          <a:prstGeom prst="rect">
            <a:avLst/>
          </a:prstGeom>
        </p:spPr>
      </p:pic>
      <p:pic>
        <p:nvPicPr>
          <p:cNvPr id="11" name="Рисунок 10" descr="Флаг со сплошной заливкой">
            <a:extLst>
              <a:ext uri="{FF2B5EF4-FFF2-40B4-BE49-F238E27FC236}">
                <a16:creationId xmlns:a16="http://schemas.microsoft.com/office/drawing/2014/main" id="{586E19BF-3532-A3DC-4073-E4F98A7D57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311160" y="5575609"/>
            <a:ext cx="914400" cy="914400"/>
          </a:xfrm>
          <a:prstGeom prst="rect">
            <a:avLst/>
          </a:prstGeom>
        </p:spPr>
      </p:pic>
      <p:pic>
        <p:nvPicPr>
          <p:cNvPr id="12" name="Рисунок 11" descr="Флаг со сплошной заливкой">
            <a:extLst>
              <a:ext uri="{FF2B5EF4-FFF2-40B4-BE49-F238E27FC236}">
                <a16:creationId xmlns:a16="http://schemas.microsoft.com/office/drawing/2014/main" id="{1E73DBF8-CD60-56AB-CD90-70A8576CB8D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035989" y="557003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678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4C4CB100-8CBD-9CBF-5000-1B65DEA45D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893364"/>
              </p:ext>
            </p:extLst>
          </p:nvPr>
        </p:nvGraphicFramePr>
        <p:xfrm>
          <a:off x="1263578" y="1368156"/>
          <a:ext cx="9664847" cy="39435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78626">
                  <a:extLst>
                    <a:ext uri="{9D8B030D-6E8A-4147-A177-3AD203B41FA5}">
                      <a16:colId xmlns:a16="http://schemas.microsoft.com/office/drawing/2014/main" val="4291214403"/>
                    </a:ext>
                  </a:extLst>
                </a:gridCol>
                <a:gridCol w="6586221">
                  <a:extLst>
                    <a:ext uri="{9D8B030D-6E8A-4147-A177-3AD203B41FA5}">
                      <a16:colId xmlns:a16="http://schemas.microsoft.com/office/drawing/2014/main" val="2563145666"/>
                    </a:ext>
                  </a:extLst>
                </a:gridCol>
              </a:tblGrid>
              <a:tr h="918719">
                <a:tc>
                  <a:txBody>
                    <a:bodyPr/>
                    <a:lstStyle/>
                    <a:p>
                      <a:r>
                        <a:rPr lang="ru-RU" sz="16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ahoma" panose="020B0604030504040204" pitchFamily="34" charset="0"/>
                        </a:rPr>
                        <a:t>Цель работы: </a:t>
                      </a:r>
                      <a:endParaRPr lang="en-GB" sz="160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589" marR="80589" marT="40295" marB="4029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ahoma" panose="020B0604030504040204" pitchFamily="34" charset="0"/>
                        </a:rPr>
                        <a:t>Разработка методов и принципов создания организационной культуры в компании</a:t>
                      </a:r>
                    </a:p>
                    <a:p>
                      <a:endParaRPr lang="en-GB" sz="1800" i="0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589" marR="80589" marT="40295" marB="40295"/>
                </a:tc>
                <a:extLst>
                  <a:ext uri="{0D108BD9-81ED-4DB2-BD59-A6C34878D82A}">
                    <a16:rowId xmlns:a16="http://schemas.microsoft.com/office/drawing/2014/main" val="1809924167"/>
                  </a:ext>
                </a:extLst>
              </a:tr>
              <a:tr h="650088">
                <a:tc>
                  <a:txBody>
                    <a:bodyPr/>
                    <a:lstStyle/>
                    <a:p>
                      <a:r>
                        <a:rPr lang="ru-RU" sz="16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ahoma" panose="020B0604030504040204" pitchFamily="34" charset="0"/>
                        </a:rPr>
                        <a:t>Объект исследования:</a:t>
                      </a:r>
                    </a:p>
                    <a:p>
                      <a:endParaRPr lang="en-GB" sz="160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589" marR="80589" marT="40295" marB="40295"/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ahoma" panose="020B0604030504040204" pitchFamily="34" charset="0"/>
                        </a:rPr>
                        <a:t>Организационная культура предприятия с/х отрасли </a:t>
                      </a:r>
                      <a:endParaRPr lang="en-US" sz="180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GB" sz="1800" i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589" marR="80589" marT="40295" marB="40295"/>
                </a:tc>
                <a:extLst>
                  <a:ext uri="{0D108BD9-81ED-4DB2-BD59-A6C34878D82A}">
                    <a16:rowId xmlns:a16="http://schemas.microsoft.com/office/drawing/2014/main" val="2450768337"/>
                  </a:ext>
                </a:extLst>
              </a:tr>
              <a:tr h="918719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ahoma" panose="020B0604030504040204" pitchFamily="34" charset="0"/>
                        </a:rPr>
                        <a:t>Предмет исследования:</a:t>
                      </a:r>
                      <a:endParaRPr lang="en-GB" sz="160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589" marR="80589" marT="40295" marB="40295"/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ahoma" panose="020B0604030504040204" pitchFamily="34" charset="0"/>
                        </a:rPr>
                        <a:t>Формирование организационной культуры как инструмента структурирования функций и бизнес-процессов для саморазвивающейся системы</a:t>
                      </a:r>
                      <a:endParaRPr lang="en-GB" sz="1800" i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589" marR="80589" marT="40295" marB="40295"/>
                </a:tc>
                <a:extLst>
                  <a:ext uri="{0D108BD9-81ED-4DB2-BD59-A6C34878D82A}">
                    <a16:rowId xmlns:a16="http://schemas.microsoft.com/office/drawing/2014/main" val="530051565"/>
                  </a:ext>
                </a:extLst>
              </a:tr>
              <a:tr h="14559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ahoma" panose="020B0604030504040204" pitchFamily="34" charset="0"/>
                        </a:rPr>
                        <a:t>Задачи работы:</a:t>
                      </a:r>
                    </a:p>
                    <a:p>
                      <a:endParaRPr lang="en-GB" sz="160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589" marR="80589" marT="40295" marB="40295"/>
                </a:tc>
                <a:tc>
                  <a:txBody>
                    <a:bodyPr/>
                    <a:lstStyle/>
                    <a:p>
                      <a:pPr marL="9525" indent="-9525" eaLnBrk="1" fontAlgn="auto" hangingPunct="1">
                        <a:spcAft>
                          <a:spcPts val="0"/>
                        </a:spcAft>
                        <a:defRPr/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ahoma" panose="020B0604030504040204" pitchFamily="34" charset="0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ahoma" panose="020B0604030504040204" pitchFamily="34" charset="0"/>
                        </a:rPr>
                        <a:t>Анализ текущего этапа развития организации и состояния организационной культуры</a:t>
                      </a:r>
                    </a:p>
                    <a:p>
                      <a:pPr marL="274320" indent="-274320" eaLnBrk="1" fontAlgn="auto" hangingPunct="1">
                        <a:spcAft>
                          <a:spcPts val="0"/>
                        </a:spcAft>
                        <a:defRPr/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ahoma" panose="020B0604030504040204" pitchFamily="34" charset="0"/>
                        </a:rPr>
                        <a:t>- Формирование новой организационной культуры</a:t>
                      </a:r>
                    </a:p>
                    <a:p>
                      <a:pPr marL="274320" indent="-274320" eaLnBrk="1" fontAlgn="auto" hangingPunct="1">
                        <a:spcAft>
                          <a:spcPts val="0"/>
                        </a:spcAft>
                        <a:defRPr/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ahoma" panose="020B0604030504040204" pitchFamily="34" charset="0"/>
                        </a:rPr>
                        <a:t>- Внедрение новой организационной культуры</a:t>
                      </a:r>
                      <a:endParaRPr lang="ru-RU" sz="1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anose="020B0604030504040204" pitchFamily="34" charset="0"/>
                        <a:ea typeface="Verdan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GB" sz="1800" i="0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589" marR="80589" marT="40295" marB="40295"/>
                </a:tc>
                <a:extLst>
                  <a:ext uri="{0D108BD9-81ED-4DB2-BD59-A6C34878D82A}">
                    <a16:rowId xmlns:a16="http://schemas.microsoft.com/office/drawing/2014/main" val="206324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8500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: пятиугольник 3">
            <a:extLst>
              <a:ext uri="{FF2B5EF4-FFF2-40B4-BE49-F238E27FC236}">
                <a16:creationId xmlns:a16="http://schemas.microsoft.com/office/drawing/2014/main" id="{2B439CF1-FCC4-46C2-4739-1AC2992D034B}"/>
              </a:ext>
            </a:extLst>
          </p:cNvPr>
          <p:cNvSpPr/>
          <p:nvPr/>
        </p:nvSpPr>
        <p:spPr>
          <a:xfrm>
            <a:off x="0" y="0"/>
            <a:ext cx="11715750" cy="902970"/>
          </a:xfrm>
          <a:prstGeom prst="homePlate">
            <a:avLst/>
          </a:prstGeom>
          <a:gradFill flip="none" rotWithShape="1">
            <a:gsLst>
              <a:gs pos="100000">
                <a:schemeClr val="accent1">
                  <a:satMod val="103000"/>
                  <a:lumMod val="102000"/>
                  <a:tint val="94000"/>
                </a:schemeClr>
              </a:gs>
              <a:gs pos="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</a:rPr>
              <a:t>О предприятии</a:t>
            </a:r>
            <a:endParaRPr lang="en-GB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1A717D1-93D9-8E0C-17AA-42700D717F99}"/>
              </a:ext>
            </a:extLst>
          </p:cNvPr>
          <p:cNvSpPr/>
          <p:nvPr/>
        </p:nvSpPr>
        <p:spPr>
          <a:xfrm>
            <a:off x="323528" y="1646732"/>
            <a:ext cx="80432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Компания ООО «БИО ФАРМИНГ» зарегистрирована в 2020 году. </a:t>
            </a:r>
          </a:p>
          <a:p>
            <a:pPr algn="just"/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Предприятие входит в ГК «КАЛАГРА», основанную в 2017 году. </a:t>
            </a:r>
          </a:p>
          <a:p>
            <a:pPr algn="just"/>
            <a:endParaRPr lang="ru-RU" dirty="0">
              <a:solidFill>
                <a:schemeClr val="bg2">
                  <a:lumMod val="1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Место регистрации:</a:t>
            </a:r>
          </a:p>
          <a:p>
            <a:pPr algn="just"/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г. Калининград, Московский пр.274</a:t>
            </a:r>
          </a:p>
          <a:p>
            <a:pPr algn="just"/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Место ведения деятельности:</a:t>
            </a:r>
          </a:p>
          <a:p>
            <a:pPr algn="just"/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Калининградская обл., Черняховский р-н, пос. Доваторовка</a:t>
            </a:r>
          </a:p>
          <a:p>
            <a:pPr algn="just"/>
            <a:endParaRPr lang="ru-RU" dirty="0">
              <a:solidFill>
                <a:schemeClr val="bg2">
                  <a:lumMod val="1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Численность сотрудников: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12</a:t>
            </a:r>
          </a:p>
          <a:p>
            <a:endParaRPr lang="ru-RU" b="1" dirty="0">
              <a:solidFill>
                <a:schemeClr val="bg2">
                  <a:lumMod val="1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Направления деятельности: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сельское хозяйство /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растениеводство</a:t>
            </a:r>
          </a:p>
          <a:p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Продукция: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посадочный материал и биомасса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Мискантуса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Гигантеуса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сорт  КАМИС</a:t>
            </a:r>
            <a:endParaRPr lang="ru-RU" b="1" dirty="0">
              <a:solidFill>
                <a:schemeClr val="bg2">
                  <a:lumMod val="1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b="1" dirty="0">
              <a:solidFill>
                <a:schemeClr val="bg2">
                  <a:lumMod val="1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4FD25A9-A18F-9604-DDA5-D0590567C565}"/>
              </a:ext>
            </a:extLst>
          </p:cNvPr>
          <p:cNvSpPr/>
          <p:nvPr/>
        </p:nvSpPr>
        <p:spPr>
          <a:xfrm>
            <a:off x="8726780" y="1646732"/>
            <a:ext cx="2988970" cy="431972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0735EE4C-6440-6AAD-3561-FB3E976B72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2844" y="2294804"/>
            <a:ext cx="1751822" cy="1705313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88B4B91-1EAA-DC1F-DCBF-A015FB4716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2844" y="3913195"/>
            <a:ext cx="1751822" cy="573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968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: пятиугольник 3">
            <a:extLst>
              <a:ext uri="{FF2B5EF4-FFF2-40B4-BE49-F238E27FC236}">
                <a16:creationId xmlns:a16="http://schemas.microsoft.com/office/drawing/2014/main" id="{2B439CF1-FCC4-46C2-4739-1AC2992D034B}"/>
              </a:ext>
            </a:extLst>
          </p:cNvPr>
          <p:cNvSpPr/>
          <p:nvPr/>
        </p:nvSpPr>
        <p:spPr>
          <a:xfrm>
            <a:off x="0" y="0"/>
            <a:ext cx="11715750" cy="902970"/>
          </a:xfrm>
          <a:prstGeom prst="homePlate">
            <a:avLst/>
          </a:prstGeom>
          <a:gradFill flip="none" rotWithShape="1">
            <a:gsLst>
              <a:gs pos="100000">
                <a:schemeClr val="accent1">
                  <a:satMod val="103000"/>
                  <a:lumMod val="102000"/>
                  <a:tint val="94000"/>
                </a:schemeClr>
              </a:gs>
              <a:gs pos="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SWOT-</a:t>
            </a:r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</a:rPr>
              <a:t>анализ предприятия (выводы)</a:t>
            </a:r>
            <a:endParaRPr lang="en-GB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6" name="Таблица 4">
            <a:extLst>
              <a:ext uri="{FF2B5EF4-FFF2-40B4-BE49-F238E27FC236}">
                <a16:creationId xmlns:a16="http://schemas.microsoft.com/office/drawing/2014/main" id="{8A660A85-CF05-E158-CA51-D8EF56C78F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044278"/>
              </p:ext>
            </p:extLst>
          </p:nvPr>
        </p:nvGraphicFramePr>
        <p:xfrm>
          <a:off x="1115614" y="1079708"/>
          <a:ext cx="9765746" cy="57424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82873">
                  <a:extLst>
                    <a:ext uri="{9D8B030D-6E8A-4147-A177-3AD203B41FA5}">
                      <a16:colId xmlns:a16="http://schemas.microsoft.com/office/drawing/2014/main" val="1961012612"/>
                    </a:ext>
                  </a:extLst>
                </a:gridCol>
                <a:gridCol w="4882873">
                  <a:extLst>
                    <a:ext uri="{9D8B030D-6E8A-4147-A177-3AD203B41FA5}">
                      <a16:colId xmlns:a16="http://schemas.microsoft.com/office/drawing/2014/main" val="3306777371"/>
                    </a:ext>
                  </a:extLst>
                </a:gridCol>
              </a:tblGrid>
              <a:tr h="2575226">
                <a:tc>
                  <a:txBody>
                    <a:bodyPr/>
                    <a:lstStyle/>
                    <a:p>
                      <a:pPr algn="just" defTabSz="1354111">
                        <a:lnSpc>
                          <a:spcPct val="90000"/>
                        </a:lnSpc>
                      </a:pPr>
                      <a:r>
                        <a:rPr lang="en-US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S-O</a:t>
                      </a:r>
                      <a:endParaRPr lang="ru-RU" sz="2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just" defTabSz="1354111">
                        <a:lnSpc>
                          <a:spcPct val="90000"/>
                        </a:lnSpc>
                      </a:pPr>
                      <a:endParaRPr lang="ru-RU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0" indent="0" algn="just" defTabSz="1354111">
                        <a:lnSpc>
                          <a:spcPct val="90000"/>
                        </a:lnSpc>
                        <a:buNone/>
                      </a:pPr>
                      <a:r>
                        <a:rPr lang="ru-RU" sz="2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В случае благоприятного стечения обстоятельств необходимо использовать «волну отрицательного углеродного следа» и «форсить» ее вместе с конечным продуктом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S-T</a:t>
                      </a:r>
                      <a:endParaRPr lang="ru-RU" sz="2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ru-RU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ru-RU" sz="2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Необходимо предпринять все необходимые усилия, чтобы сохранить монополию по выращиваемой культуре хотя бы внутри Калининградской области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900183"/>
                  </a:ext>
                </a:extLst>
              </a:tr>
              <a:tr h="23739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W-O</a:t>
                      </a:r>
                      <a:endParaRPr lang="ru-RU" sz="2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ru-RU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</a:rPr>
                        <a:t>Необходимо приложить усилия по выстраиванию внутреннего хребта системы компании, чтобы «освободить руки» менеджмента от операционной деятельности (и выбраться из ловушки основателя)</a:t>
                      </a:r>
                      <a:endParaRPr lang="ru-RU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W-T</a:t>
                      </a:r>
                      <a:endParaRPr lang="ru-RU" sz="2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ru-RU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ru-RU" sz="2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Предпринять необходимые меры   по обеспечению легитимности вывода    инвестиций из страны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700202"/>
                  </a:ext>
                </a:extLst>
              </a:tr>
            </a:tbl>
          </a:graphicData>
        </a:graphic>
      </p:graphicFrame>
      <p:pic>
        <p:nvPicPr>
          <p:cNvPr id="8" name="Рисунок 7" descr="Значок &quot;Галочка&quot; со сплошной заливкой">
            <a:extLst>
              <a:ext uri="{FF2B5EF4-FFF2-40B4-BE49-F238E27FC236}">
                <a16:creationId xmlns:a16="http://schemas.microsoft.com/office/drawing/2014/main" id="{B267113E-B5BC-0E80-27C7-2DFB4C096E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66960" y="1115568"/>
            <a:ext cx="914400" cy="914400"/>
          </a:xfrm>
          <a:prstGeom prst="rect">
            <a:avLst/>
          </a:prstGeom>
        </p:spPr>
      </p:pic>
      <p:pic>
        <p:nvPicPr>
          <p:cNvPr id="10" name="Рисунок 9" descr="Мозговой штурм контур">
            <a:extLst>
              <a:ext uri="{FF2B5EF4-FFF2-40B4-BE49-F238E27FC236}">
                <a16:creationId xmlns:a16="http://schemas.microsoft.com/office/drawing/2014/main" id="{302E1FCE-08C1-B364-17D7-17D9ADF994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81600" y="381762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151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: пятиугольник 3">
            <a:extLst>
              <a:ext uri="{FF2B5EF4-FFF2-40B4-BE49-F238E27FC236}">
                <a16:creationId xmlns:a16="http://schemas.microsoft.com/office/drawing/2014/main" id="{2B439CF1-FCC4-46C2-4739-1AC2992D034B}"/>
              </a:ext>
            </a:extLst>
          </p:cNvPr>
          <p:cNvSpPr/>
          <p:nvPr/>
        </p:nvSpPr>
        <p:spPr>
          <a:xfrm>
            <a:off x="0" y="0"/>
            <a:ext cx="11715750" cy="902970"/>
          </a:xfrm>
          <a:prstGeom prst="homePlate">
            <a:avLst/>
          </a:prstGeom>
          <a:gradFill flip="none" rotWithShape="1">
            <a:gsLst>
              <a:gs pos="100000">
                <a:schemeClr val="accent1">
                  <a:satMod val="103000"/>
                  <a:lumMod val="102000"/>
                  <a:tint val="94000"/>
                </a:schemeClr>
              </a:gs>
              <a:gs pos="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</a:rPr>
              <a:t>Организационная структура предприятия</a:t>
            </a:r>
            <a:endParaRPr lang="en-GB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0" name="Прямоугольник: скругленные углы 43">
            <a:extLst>
              <a:ext uri="{FF2B5EF4-FFF2-40B4-BE49-F238E27FC236}">
                <a16:creationId xmlns:a16="http://schemas.microsoft.com/office/drawing/2014/main" id="{967C4181-CBFB-14A2-EDC3-9AE21EE23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824" y="1698979"/>
            <a:ext cx="7177246" cy="4492234"/>
          </a:xfrm>
          <a:prstGeom prst="roundRect">
            <a:avLst>
              <a:gd name="adj" fmla="val 16667"/>
            </a:avLst>
          </a:prstGeom>
          <a:solidFill>
            <a:srgbClr val="FFFFFF">
              <a:alpha val="50000"/>
            </a:srgbClr>
          </a:solidFill>
          <a:ln w="12700">
            <a:solidFill>
              <a:srgbClr val="5B9BD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Производственная база (Черняховск)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en-US" sz="20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en-US" sz="20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en-US" sz="20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en-US" sz="20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en-US" sz="20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Прямоугольник: скругленные углы 44">
            <a:extLst>
              <a:ext uri="{FF2B5EF4-FFF2-40B4-BE49-F238E27FC236}">
                <a16:creationId xmlns:a16="http://schemas.microsoft.com/office/drawing/2014/main" id="{E5FC3D55-5C2C-1F1F-1797-339B232EC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8320" y="1234441"/>
            <a:ext cx="3376613" cy="4956772"/>
          </a:xfrm>
          <a:prstGeom prst="roundRect">
            <a:avLst>
              <a:gd name="adj" fmla="val 16667"/>
            </a:avLst>
          </a:prstGeom>
          <a:solidFill>
            <a:srgbClr val="FFFFFF">
              <a:alpha val="50000"/>
            </a:srgbClr>
          </a:solidFill>
          <a:ln w="12700">
            <a:solidFill>
              <a:srgbClr val="5B9BD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Центральный офис (Калининград)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en-US" sz="20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en-US" sz="20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en-US" sz="20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en-US" sz="20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en-US" sz="20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en-US" sz="20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en-US" sz="20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Прямоугольник 71">
            <a:extLst>
              <a:ext uri="{FF2B5EF4-FFF2-40B4-BE49-F238E27FC236}">
                <a16:creationId xmlns:a16="http://schemas.microsoft.com/office/drawing/2014/main" id="{8712FF52-2F94-FD83-0804-6C8571FCA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636" y="1039815"/>
            <a:ext cx="3591559" cy="4635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Генеральный директор</a:t>
            </a:r>
            <a:endParaRPr kumimoji="0" lang="ru-RU" alt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Прямоугольник 61">
            <a:extLst>
              <a:ext uri="{FF2B5EF4-FFF2-40B4-BE49-F238E27FC236}">
                <a16:creationId xmlns:a16="http://schemas.microsoft.com/office/drawing/2014/main" id="{38BD28EE-5A90-8D9E-6083-6CC0E7CDB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9510" y="2209799"/>
            <a:ext cx="2019300" cy="64817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Главный бухгалтер</a:t>
            </a:r>
            <a:endParaRPr kumimoji="0" lang="ru-RU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Прямоугольник 62">
            <a:extLst>
              <a:ext uri="{FF2B5EF4-FFF2-40B4-BE49-F238E27FC236}">
                <a16:creationId xmlns:a16="http://schemas.microsoft.com/office/drawing/2014/main" id="{0BF5E7EE-84BA-6E22-50CE-F99806F19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9510" y="2951799"/>
            <a:ext cx="2019300" cy="64817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Главный юрист</a:t>
            </a:r>
            <a:endParaRPr kumimoji="0" lang="ru-RU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Прямоугольник 63">
            <a:extLst>
              <a:ext uri="{FF2B5EF4-FFF2-40B4-BE49-F238E27FC236}">
                <a16:creationId xmlns:a16="http://schemas.microsoft.com/office/drawing/2014/main" id="{20D95270-573B-2138-F05C-09456C4A37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9510" y="4700905"/>
            <a:ext cx="2019300" cy="64579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Ассистент директора</a:t>
            </a:r>
            <a:endParaRPr kumimoji="0" lang="ru-RU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Прямоугольник 50">
            <a:extLst>
              <a:ext uri="{FF2B5EF4-FFF2-40B4-BE49-F238E27FC236}">
                <a16:creationId xmlns:a16="http://schemas.microsoft.com/office/drawing/2014/main" id="{22233985-D616-54EF-2F3A-BC27CE474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8758" y="2179319"/>
            <a:ext cx="3401378" cy="7026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Операционный директор </a:t>
            </a:r>
            <a:r>
              <a:rPr kumimoji="0" lang="ru-RU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(вакантно)</a:t>
            </a:r>
            <a:endParaRPr kumimoji="0" lang="ru-RU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Прямоугольник 64">
            <a:extLst>
              <a:ext uri="{FF2B5EF4-FFF2-40B4-BE49-F238E27FC236}">
                <a16:creationId xmlns:a16="http://schemas.microsoft.com/office/drawing/2014/main" id="{3BB028FC-EDF0-A5B9-5B60-8204B9171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9510" y="3748723"/>
            <a:ext cx="2019300" cy="80105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Директор по растениеводству</a:t>
            </a:r>
            <a:endParaRPr kumimoji="0" lang="ru-RU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Прямоугольник 46">
            <a:extLst>
              <a:ext uri="{FF2B5EF4-FFF2-40B4-BE49-F238E27FC236}">
                <a16:creationId xmlns:a16="http://schemas.microsoft.com/office/drawing/2014/main" id="{C3DBB303-FA6A-7AED-996F-1495DE160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5878" y="3121027"/>
            <a:ext cx="2489518" cy="62547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Управляющий базой </a:t>
            </a:r>
            <a:r>
              <a:rPr kumimoji="0" lang="ru-RU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(вакантно)</a:t>
            </a:r>
            <a:endParaRPr kumimoji="0" lang="ru-RU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Прямоугольник 65">
            <a:extLst>
              <a:ext uri="{FF2B5EF4-FFF2-40B4-BE49-F238E27FC236}">
                <a16:creationId xmlns:a16="http://schemas.microsoft.com/office/drawing/2014/main" id="{FEDA6FB8-D8A1-95BB-4241-E73D2D48A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6870" y="3092592"/>
            <a:ext cx="1798638" cy="64247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Главный механик</a:t>
            </a:r>
            <a:endParaRPr kumimoji="0" lang="ru-RU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Прямоугольник 66">
            <a:extLst>
              <a:ext uri="{FF2B5EF4-FFF2-40B4-BE49-F238E27FC236}">
                <a16:creationId xmlns:a16="http://schemas.microsoft.com/office/drawing/2014/main" id="{E8E645BD-11AE-AA95-F212-A654352E3A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7823" y="4170045"/>
            <a:ext cx="1798638" cy="48577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Механик</a:t>
            </a:r>
            <a:endParaRPr kumimoji="0" lang="ru-RU" alt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Прямоугольник 48">
            <a:extLst>
              <a:ext uri="{FF2B5EF4-FFF2-40B4-BE49-F238E27FC236}">
                <a16:creationId xmlns:a16="http://schemas.microsoft.com/office/drawing/2014/main" id="{358D8553-D0D3-8E7B-00DE-96C7C02AFD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408" y="4146134"/>
            <a:ext cx="2359502" cy="50968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Начальник склада</a:t>
            </a:r>
            <a:endParaRPr kumimoji="0" lang="ru-RU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Прямоугольник 70">
            <a:extLst>
              <a:ext uri="{FF2B5EF4-FFF2-40B4-BE49-F238E27FC236}">
                <a16:creationId xmlns:a16="http://schemas.microsoft.com/office/drawing/2014/main" id="{B9E830E8-FC84-AACC-EEBF-0E14018C7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982" y="3092592"/>
            <a:ext cx="1798638" cy="62547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Прораб</a:t>
            </a:r>
            <a:endParaRPr kumimoji="0" lang="ru-RU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Прямоугольник 69">
            <a:extLst>
              <a:ext uri="{FF2B5EF4-FFF2-40B4-BE49-F238E27FC236}">
                <a16:creationId xmlns:a16="http://schemas.microsoft.com/office/drawing/2014/main" id="{7658D78D-94FD-B4F2-C604-35A8BD010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329" y="4176077"/>
            <a:ext cx="1798638" cy="2968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Разнорабочие</a:t>
            </a:r>
            <a:endParaRPr kumimoji="0" lang="ru-RU" alt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Прямоугольник 67">
            <a:extLst>
              <a:ext uri="{FF2B5EF4-FFF2-40B4-BE49-F238E27FC236}">
                <a16:creationId xmlns:a16="http://schemas.microsoft.com/office/drawing/2014/main" id="{0C02389E-A733-4B4B-78F8-1B54BB81C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082" y="4338319"/>
            <a:ext cx="1798638" cy="2968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Разнорабочие</a:t>
            </a:r>
            <a:endParaRPr kumimoji="0" lang="ru-RU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56" name="Соединитель: уступ 55">
            <a:extLst>
              <a:ext uri="{FF2B5EF4-FFF2-40B4-BE49-F238E27FC236}">
                <a16:creationId xmlns:a16="http://schemas.microsoft.com/office/drawing/2014/main" id="{99CE499F-B558-B3DC-C4F4-7004BACF8278}"/>
              </a:ext>
            </a:extLst>
          </p:cNvPr>
          <p:cNvCxnSpPr>
            <a:cxnSpLocks/>
            <a:stCxn id="42" idx="3"/>
            <a:endCxn id="41" idx="1"/>
          </p:cNvCxnSpPr>
          <p:nvPr/>
        </p:nvCxnSpPr>
        <p:spPr>
          <a:xfrm>
            <a:off x="7783195" y="1271590"/>
            <a:ext cx="365125" cy="244123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Прямоугольник: скругленные углы 52">
            <a:extLst>
              <a:ext uri="{FF2B5EF4-FFF2-40B4-BE49-F238E27FC236}">
                <a16:creationId xmlns:a16="http://schemas.microsoft.com/office/drawing/2014/main" id="{4D9CEF08-FF19-6CEE-4491-83FCF5D3D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8263" y="4999257"/>
            <a:ext cx="3482975" cy="1044575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ED7D3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Сезонные работники</a:t>
            </a:r>
            <a:endParaRPr kumimoji="0" lang="ru-RU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(люмпенизированный тип)</a:t>
            </a:r>
            <a:endParaRPr kumimoji="0" lang="ru-RU" alt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Rectangle 104">
            <a:extLst>
              <a:ext uri="{FF2B5EF4-FFF2-40B4-BE49-F238E27FC236}">
                <a16:creationId xmlns:a16="http://schemas.microsoft.com/office/drawing/2014/main" id="{113C43F4-CEDB-3943-7993-CD0D767D6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1570" y="570939"/>
            <a:ext cx="184731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GB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8" name="Соединитель: уступ 77">
            <a:extLst>
              <a:ext uri="{FF2B5EF4-FFF2-40B4-BE49-F238E27FC236}">
                <a16:creationId xmlns:a16="http://schemas.microsoft.com/office/drawing/2014/main" id="{8C48FB3E-3213-29C5-7E52-2DC377597915}"/>
              </a:ext>
            </a:extLst>
          </p:cNvPr>
          <p:cNvCxnSpPr>
            <a:cxnSpLocks/>
            <a:stCxn id="42" idx="1"/>
            <a:endCxn id="40" idx="0"/>
          </p:cNvCxnSpPr>
          <p:nvPr/>
        </p:nvCxnSpPr>
        <p:spPr>
          <a:xfrm rot="10800000" flipV="1">
            <a:off x="3829448" y="1271589"/>
            <a:ext cx="362189" cy="42738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Соединитель: уступ 80">
            <a:extLst>
              <a:ext uri="{FF2B5EF4-FFF2-40B4-BE49-F238E27FC236}">
                <a16:creationId xmlns:a16="http://schemas.microsoft.com/office/drawing/2014/main" id="{B61513F7-23E0-78E7-3046-DDA1B21CA146}"/>
              </a:ext>
            </a:extLst>
          </p:cNvPr>
          <p:cNvCxnSpPr>
            <a:cxnSpLocks/>
            <a:stCxn id="46" idx="3"/>
            <a:endCxn id="49" idx="0"/>
          </p:cNvCxnSpPr>
          <p:nvPr/>
        </p:nvCxnSpPr>
        <p:spPr>
          <a:xfrm>
            <a:off x="5530136" y="2530633"/>
            <a:ext cx="806053" cy="56195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Соединитель: уступ 83">
            <a:extLst>
              <a:ext uri="{FF2B5EF4-FFF2-40B4-BE49-F238E27FC236}">
                <a16:creationId xmlns:a16="http://schemas.microsoft.com/office/drawing/2014/main" id="{79E3A473-D216-F534-13B6-A33A81A0C4C5}"/>
              </a:ext>
            </a:extLst>
          </p:cNvPr>
          <p:cNvCxnSpPr>
            <a:cxnSpLocks/>
            <a:stCxn id="46" idx="2"/>
            <a:endCxn id="48" idx="0"/>
          </p:cNvCxnSpPr>
          <p:nvPr/>
        </p:nvCxnSpPr>
        <p:spPr>
          <a:xfrm rot="5400000">
            <a:off x="3705502" y="2997082"/>
            <a:ext cx="239080" cy="881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Соединитель: уступ 86">
            <a:extLst>
              <a:ext uri="{FF2B5EF4-FFF2-40B4-BE49-F238E27FC236}">
                <a16:creationId xmlns:a16="http://schemas.microsoft.com/office/drawing/2014/main" id="{94FB9DBB-D4F2-B5E2-D02C-0D0E13F3E28F}"/>
              </a:ext>
            </a:extLst>
          </p:cNvPr>
          <p:cNvCxnSpPr>
            <a:cxnSpLocks/>
            <a:stCxn id="46" idx="1"/>
            <a:endCxn id="52" idx="0"/>
          </p:cNvCxnSpPr>
          <p:nvPr/>
        </p:nvCxnSpPr>
        <p:spPr>
          <a:xfrm rot="10800000" flipV="1">
            <a:off x="1316302" y="2530632"/>
            <a:ext cx="812457" cy="56195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Соединитель: уступ 89">
            <a:extLst>
              <a:ext uri="{FF2B5EF4-FFF2-40B4-BE49-F238E27FC236}">
                <a16:creationId xmlns:a16="http://schemas.microsoft.com/office/drawing/2014/main" id="{04F4ACA3-FDC4-2BCC-FC7D-5520EB3578CD}"/>
              </a:ext>
            </a:extLst>
          </p:cNvPr>
          <p:cNvCxnSpPr>
            <a:cxnSpLocks/>
            <a:endCxn id="67" idx="0"/>
          </p:cNvCxnSpPr>
          <p:nvPr/>
        </p:nvCxnSpPr>
        <p:spPr>
          <a:xfrm rot="5400000">
            <a:off x="3789017" y="3512534"/>
            <a:ext cx="2047458" cy="925989"/>
          </a:xfrm>
          <a:prstGeom prst="bentConnector3">
            <a:avLst>
              <a:gd name="adj1" fmla="val 9075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Соединитель: уступ 98">
            <a:extLst>
              <a:ext uri="{FF2B5EF4-FFF2-40B4-BE49-F238E27FC236}">
                <a16:creationId xmlns:a16="http://schemas.microsoft.com/office/drawing/2014/main" id="{0FFBE0A6-6D6A-FE7E-919A-96223316D0C1}"/>
              </a:ext>
            </a:extLst>
          </p:cNvPr>
          <p:cNvCxnSpPr>
            <a:cxnSpLocks/>
            <a:stCxn id="49" idx="2"/>
            <a:endCxn id="50" idx="0"/>
          </p:cNvCxnSpPr>
          <p:nvPr/>
        </p:nvCxnSpPr>
        <p:spPr>
          <a:xfrm rot="16200000" flipH="1">
            <a:off x="6119178" y="3952080"/>
            <a:ext cx="434975" cy="95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Соединитель: уступ 101">
            <a:extLst>
              <a:ext uri="{FF2B5EF4-FFF2-40B4-BE49-F238E27FC236}">
                <a16:creationId xmlns:a16="http://schemas.microsoft.com/office/drawing/2014/main" id="{7FE416FF-414E-A66D-DD07-9F1EAB4FC0F8}"/>
              </a:ext>
            </a:extLst>
          </p:cNvPr>
          <p:cNvCxnSpPr>
            <a:cxnSpLocks/>
            <a:stCxn id="48" idx="2"/>
            <a:endCxn id="51" idx="0"/>
          </p:cNvCxnSpPr>
          <p:nvPr/>
        </p:nvCxnSpPr>
        <p:spPr>
          <a:xfrm rot="5400000">
            <a:off x="3618081" y="3943578"/>
            <a:ext cx="399634" cy="547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Соединитель: уступ 106">
            <a:extLst>
              <a:ext uri="{FF2B5EF4-FFF2-40B4-BE49-F238E27FC236}">
                <a16:creationId xmlns:a16="http://schemas.microsoft.com/office/drawing/2014/main" id="{3C874389-D1B3-0BE3-F862-75FCF8FB210F}"/>
              </a:ext>
            </a:extLst>
          </p:cNvPr>
          <p:cNvCxnSpPr>
            <a:cxnSpLocks/>
            <a:stCxn id="52" idx="2"/>
            <a:endCxn id="53" idx="0"/>
          </p:cNvCxnSpPr>
          <p:nvPr/>
        </p:nvCxnSpPr>
        <p:spPr>
          <a:xfrm rot="5400000">
            <a:off x="1055969" y="3915745"/>
            <a:ext cx="458012" cy="6265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3" name="Рисунок 112" descr="Фермер мужской со сплошной заливкой">
            <a:extLst>
              <a:ext uri="{FF2B5EF4-FFF2-40B4-BE49-F238E27FC236}">
                <a16:creationId xmlns:a16="http://schemas.microsoft.com/office/drawing/2014/main" id="{5C5A636A-29AA-E75C-F908-5E8FB9F20F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9535" y="5246369"/>
            <a:ext cx="914400" cy="914400"/>
          </a:xfrm>
          <a:prstGeom prst="rect">
            <a:avLst/>
          </a:prstGeom>
        </p:spPr>
      </p:pic>
      <p:pic>
        <p:nvPicPr>
          <p:cNvPr id="115" name="Рисунок 114" descr="Офисный рабочий мужской со сплошной заливкой">
            <a:extLst>
              <a:ext uri="{FF2B5EF4-FFF2-40B4-BE49-F238E27FC236}">
                <a16:creationId xmlns:a16="http://schemas.microsoft.com/office/drawing/2014/main" id="{C8CD1B8D-9D23-2D2F-D5C2-EDB6861816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738962" y="524636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088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: пятиугольник 3">
            <a:extLst>
              <a:ext uri="{FF2B5EF4-FFF2-40B4-BE49-F238E27FC236}">
                <a16:creationId xmlns:a16="http://schemas.microsoft.com/office/drawing/2014/main" id="{2B439CF1-FCC4-46C2-4739-1AC2992D034B}"/>
              </a:ext>
            </a:extLst>
          </p:cNvPr>
          <p:cNvSpPr/>
          <p:nvPr/>
        </p:nvSpPr>
        <p:spPr>
          <a:xfrm>
            <a:off x="0" y="0"/>
            <a:ext cx="11715750" cy="902970"/>
          </a:xfrm>
          <a:prstGeom prst="homePlate">
            <a:avLst/>
          </a:prstGeom>
          <a:gradFill flip="none" rotWithShape="1">
            <a:gsLst>
              <a:gs pos="100000">
                <a:schemeClr val="accent1">
                  <a:satMod val="103000"/>
                  <a:lumMod val="102000"/>
                  <a:tint val="94000"/>
                </a:schemeClr>
              </a:gs>
              <a:gs pos="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</a:rPr>
              <a:t>Миссия и базовые ценности</a:t>
            </a:r>
            <a:endParaRPr lang="en-GB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1A717D1-93D9-8E0C-17AA-42700D717F99}"/>
              </a:ext>
            </a:extLst>
          </p:cNvPr>
          <p:cNvSpPr/>
          <p:nvPr/>
        </p:nvSpPr>
        <p:spPr>
          <a:xfrm>
            <a:off x="472118" y="1113094"/>
            <a:ext cx="8043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Миссия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BCACD51-A300-8A77-739B-64518F14B332}"/>
              </a:ext>
            </a:extLst>
          </p:cNvPr>
          <p:cNvSpPr/>
          <p:nvPr/>
        </p:nvSpPr>
        <p:spPr>
          <a:xfrm>
            <a:off x="472118" y="1482426"/>
            <a:ext cx="110721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«Мы создадим и внедрим бизнес-модель, которая будет поощрять граждан инвестировать в экологию и сельское хозяйство, вкладываться в декарбонизацию, бережливое производство, продовольственную безопасность страны и закладку фундамента новейшей экономики России, а не в бетонные коробки в многоэтажках, депозиты кредитных организаций или эфир </a:t>
            </a:r>
            <a:r>
              <a:rPr lang="ru-RU" sz="180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блокчейна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»</a:t>
            </a:r>
            <a:endParaRPr lang="ru-RU" b="1" dirty="0">
              <a:solidFill>
                <a:schemeClr val="bg2">
                  <a:lumMod val="1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67CE2E83-0540-C14F-8290-1F12D8460C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728145"/>
              </p:ext>
            </p:extLst>
          </p:nvPr>
        </p:nvGraphicFramePr>
        <p:xfrm>
          <a:off x="472118" y="3235069"/>
          <a:ext cx="10969312" cy="284835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084079">
                  <a:extLst>
                    <a:ext uri="{9D8B030D-6E8A-4147-A177-3AD203B41FA5}">
                      <a16:colId xmlns:a16="http://schemas.microsoft.com/office/drawing/2014/main" val="3692632066"/>
                    </a:ext>
                  </a:extLst>
                </a:gridCol>
                <a:gridCol w="5885233">
                  <a:extLst>
                    <a:ext uri="{9D8B030D-6E8A-4147-A177-3AD203B41FA5}">
                      <a16:colId xmlns:a16="http://schemas.microsoft.com/office/drawing/2014/main" val="38679328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</a:rPr>
                        <a:t>Декларируемая ключевая базовая ценность</a:t>
                      </a:r>
                      <a:endParaRPr lang="en-GB" sz="18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</a:rPr>
                        <a:t>Корпоративная норма поведения</a:t>
                      </a:r>
                      <a:endParaRPr lang="en-GB" sz="18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82989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</a:rPr>
                        <a:t>Концепция </a:t>
                      </a:r>
                      <a:r>
                        <a:rPr lang="en-US" sz="2000">
                          <a:effectLst/>
                        </a:rPr>
                        <a:t>ESG</a:t>
                      </a:r>
                      <a:r>
                        <a:rPr lang="ru-RU" sz="2000">
                          <a:effectLst/>
                        </a:rPr>
                        <a:t> – элемент </a:t>
                      </a:r>
                      <a:r>
                        <a:rPr lang="en-US" sz="2000">
                          <a:effectLst/>
                        </a:rPr>
                        <a:t>E</a:t>
                      </a:r>
                      <a:endParaRPr lang="en-GB" sz="18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Забота об окружающей среде</a:t>
                      </a:r>
                      <a:endParaRPr lang="en-GB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1196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</a:rPr>
                        <a:t>Концепция </a:t>
                      </a:r>
                      <a:r>
                        <a:rPr lang="en-US" sz="2000">
                          <a:effectLst/>
                        </a:rPr>
                        <a:t>ESG</a:t>
                      </a:r>
                      <a:r>
                        <a:rPr lang="ru-RU" sz="2000">
                          <a:effectLst/>
                        </a:rPr>
                        <a:t> – элемент S</a:t>
                      </a:r>
                      <a:endParaRPr lang="en-GB" sz="18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</a:rPr>
                        <a:t>Farm hand </a:t>
                      </a:r>
                      <a:r>
                        <a:rPr lang="ru-RU" sz="2000" dirty="0">
                          <a:solidFill>
                            <a:srgbClr val="0070C0"/>
                          </a:solidFill>
                          <a:effectLst/>
                        </a:rPr>
                        <a:t>трудоустройство</a:t>
                      </a:r>
                      <a:endParaRPr lang="en-GB" sz="1800" dirty="0">
                        <a:solidFill>
                          <a:srgbClr val="0070C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29657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</a:rPr>
                        <a:t>Концепция </a:t>
                      </a:r>
                      <a:r>
                        <a:rPr lang="en-US" sz="2000">
                          <a:effectLst/>
                        </a:rPr>
                        <a:t>ESG</a:t>
                      </a:r>
                      <a:r>
                        <a:rPr lang="ru-RU" sz="2000">
                          <a:effectLst/>
                        </a:rPr>
                        <a:t> – элемент G</a:t>
                      </a:r>
                      <a:endParaRPr lang="en-GB" sz="18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</a:rPr>
                        <a:t>Благосостояние работников и уважение к его труду</a:t>
                      </a:r>
                      <a:endParaRPr lang="en-GB" sz="18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59902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</a:rPr>
                        <a:t>Устойчивое развитие</a:t>
                      </a:r>
                      <a:endParaRPr lang="en-GB" sz="18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</a:rPr>
                        <a:t>Постоянное совершенствование</a:t>
                      </a:r>
                      <a:endParaRPr lang="en-GB" sz="18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25157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</a:rPr>
                        <a:t>Бережливое производство</a:t>
                      </a:r>
                      <a:endParaRPr lang="en-GB" sz="18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</a:rPr>
                        <a:t>Аккуратность и ответственность </a:t>
                      </a:r>
                      <a:endParaRPr lang="en-GB" sz="18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98909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</a:rPr>
                        <a:t>Развитие сельского хозяйства</a:t>
                      </a:r>
                      <a:endParaRPr lang="en-GB" sz="18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Служение обществу</a:t>
                      </a:r>
                      <a:endParaRPr lang="en-GB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2448092"/>
                  </a:ext>
                </a:extLst>
              </a:tr>
            </a:tbl>
          </a:graphicData>
        </a:graphic>
      </p:graphicFrame>
      <p:pic>
        <p:nvPicPr>
          <p:cNvPr id="6" name="Рисунок 5" descr="Значок &quot;Вопросительный знак&quot; со сплошной заливкой">
            <a:extLst>
              <a:ext uri="{FF2B5EF4-FFF2-40B4-BE49-F238E27FC236}">
                <a16:creationId xmlns:a16="http://schemas.microsoft.com/office/drawing/2014/main" id="{AABE4CC2-4867-46F1-8388-F409D55754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22030" y="3989066"/>
            <a:ext cx="59055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410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: пятиугольник 3">
            <a:extLst>
              <a:ext uri="{FF2B5EF4-FFF2-40B4-BE49-F238E27FC236}">
                <a16:creationId xmlns:a16="http://schemas.microsoft.com/office/drawing/2014/main" id="{2B439CF1-FCC4-46C2-4739-1AC2992D034B}"/>
              </a:ext>
            </a:extLst>
          </p:cNvPr>
          <p:cNvSpPr/>
          <p:nvPr/>
        </p:nvSpPr>
        <p:spPr>
          <a:xfrm>
            <a:off x="0" y="0"/>
            <a:ext cx="11715750" cy="902970"/>
          </a:xfrm>
          <a:prstGeom prst="homePlate">
            <a:avLst/>
          </a:prstGeom>
          <a:gradFill flip="none" rotWithShape="1">
            <a:gsLst>
              <a:gs pos="100000">
                <a:schemeClr val="accent1">
                  <a:satMod val="103000"/>
                  <a:lumMod val="102000"/>
                  <a:tint val="94000"/>
                </a:schemeClr>
              </a:gs>
              <a:gs pos="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FARM HAND </a:t>
            </a:r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</a:rPr>
              <a:t>концепция</a:t>
            </a:r>
            <a:endParaRPr lang="en-GB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3" name="Рисунок 12" descr="Закрыть контур">
            <a:extLst>
              <a:ext uri="{FF2B5EF4-FFF2-40B4-BE49-F238E27FC236}">
                <a16:creationId xmlns:a16="http://schemas.microsoft.com/office/drawing/2014/main" id="{7039E460-8705-693B-1FC0-6E4056FAC3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05205" y="802889"/>
            <a:ext cx="6055112" cy="6055112"/>
          </a:xfrm>
          <a:prstGeom prst="rect">
            <a:avLst/>
          </a:prstGeom>
        </p:spPr>
      </p:pic>
      <p:pic>
        <p:nvPicPr>
          <p:cNvPr id="15" name="Рисунок 14" descr="Стрелка вправо со сплошной заливкой">
            <a:extLst>
              <a:ext uri="{FF2B5EF4-FFF2-40B4-BE49-F238E27FC236}">
                <a16:creationId xmlns:a16="http://schemas.microsoft.com/office/drawing/2014/main" id="{63D57BDA-8C8E-8113-8686-618CF89EF61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9018276">
            <a:off x="9506278" y="1546199"/>
            <a:ext cx="914400" cy="952399"/>
          </a:xfrm>
          <a:prstGeom prst="rect">
            <a:avLst/>
          </a:prstGeom>
        </p:spPr>
      </p:pic>
      <p:pic>
        <p:nvPicPr>
          <p:cNvPr id="16" name="Рисунок 15" descr="Стрелка вправо со сплошной заливкой">
            <a:extLst>
              <a:ext uri="{FF2B5EF4-FFF2-40B4-BE49-F238E27FC236}">
                <a16:creationId xmlns:a16="http://schemas.microsoft.com/office/drawing/2014/main" id="{E32BF544-C67D-B4D3-E338-7469D036F7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3546670">
            <a:off x="5970983" y="1624571"/>
            <a:ext cx="914400" cy="952399"/>
          </a:xfrm>
          <a:prstGeom prst="rect">
            <a:avLst/>
          </a:prstGeom>
        </p:spPr>
      </p:pic>
      <p:pic>
        <p:nvPicPr>
          <p:cNvPr id="18" name="Рисунок 17" descr="Трактор со сплошной заливкой">
            <a:extLst>
              <a:ext uri="{FF2B5EF4-FFF2-40B4-BE49-F238E27FC236}">
                <a16:creationId xmlns:a16="http://schemas.microsoft.com/office/drawing/2014/main" id="{42EE8EB6-E1CE-0D54-22B5-D83F53B961E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000369" y="3218830"/>
            <a:ext cx="1259189" cy="1259189"/>
          </a:xfrm>
          <a:prstGeom prst="rect">
            <a:avLst/>
          </a:prstGeom>
        </p:spPr>
      </p:pic>
      <p:pic>
        <p:nvPicPr>
          <p:cNvPr id="20" name="Рисунок 19" descr="Сельское хозяйство со сплошной заливкой">
            <a:extLst>
              <a:ext uri="{FF2B5EF4-FFF2-40B4-BE49-F238E27FC236}">
                <a16:creationId xmlns:a16="http://schemas.microsoft.com/office/drawing/2014/main" id="{BDFA7CD8-966A-21CB-083D-3B8683A564B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71957" y="3157848"/>
            <a:ext cx="1116361" cy="1116361"/>
          </a:xfrm>
          <a:prstGeom prst="rect">
            <a:avLst/>
          </a:prstGeom>
        </p:spPr>
      </p:pic>
      <p:pic>
        <p:nvPicPr>
          <p:cNvPr id="22" name="Рисунок 21" descr="Зернистость со сплошной заливкой">
            <a:extLst>
              <a:ext uri="{FF2B5EF4-FFF2-40B4-BE49-F238E27FC236}">
                <a16:creationId xmlns:a16="http://schemas.microsoft.com/office/drawing/2014/main" id="{79A997EA-C020-7D3B-EEA0-E609B7D56C2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582138" y="4573511"/>
            <a:ext cx="1099368" cy="1099368"/>
          </a:xfrm>
          <a:prstGeom prst="rect">
            <a:avLst/>
          </a:prstGeom>
        </p:spPr>
      </p:pic>
      <p:pic>
        <p:nvPicPr>
          <p:cNvPr id="24" name="Рисунок 23" descr="Фермер мужской со сплошной заливкой">
            <a:extLst>
              <a:ext uri="{FF2B5EF4-FFF2-40B4-BE49-F238E27FC236}">
                <a16:creationId xmlns:a16="http://schemas.microsoft.com/office/drawing/2014/main" id="{063990FB-B19A-D6D7-B4C2-4C35D60E2F3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608158" y="1846316"/>
            <a:ext cx="1099369" cy="1099369"/>
          </a:xfrm>
          <a:prstGeom prst="rect">
            <a:avLst/>
          </a:prstGeom>
        </p:spPr>
      </p:pic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E3254EF9-EA59-1D0E-B0C0-968BD1ADA1FD}"/>
              </a:ext>
            </a:extLst>
          </p:cNvPr>
          <p:cNvSpPr/>
          <p:nvPr/>
        </p:nvSpPr>
        <p:spPr>
          <a:xfrm>
            <a:off x="323528" y="1646732"/>
            <a:ext cx="47058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Универсальность</a:t>
            </a:r>
            <a:endParaRPr lang="ru-RU" sz="2400" b="1" dirty="0">
              <a:solidFill>
                <a:schemeClr val="bg2">
                  <a:lumMod val="1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ru-RU" sz="2400" b="1" dirty="0">
              <a:solidFill>
                <a:schemeClr val="bg2">
                  <a:lumMod val="1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Мультизадачность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ru-RU" sz="2400" b="1" dirty="0">
              <a:solidFill>
                <a:schemeClr val="bg2">
                  <a:lumMod val="1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Производительность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ru-RU" sz="2400" b="1" dirty="0">
              <a:solidFill>
                <a:schemeClr val="bg2">
                  <a:lumMod val="1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Опыт/Обучение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ru-RU" sz="2400" b="1" dirty="0">
              <a:solidFill>
                <a:schemeClr val="bg2">
                  <a:lumMod val="1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Лояльность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ru-RU" sz="2400" b="1" dirty="0">
              <a:solidFill>
                <a:schemeClr val="bg2">
                  <a:lumMod val="1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Взаимоуважение</a:t>
            </a:r>
            <a:endParaRPr lang="ru-RU" sz="2400" b="1" dirty="0">
              <a:solidFill>
                <a:schemeClr val="bg2">
                  <a:lumMod val="1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45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: пятиугольник 3">
            <a:extLst>
              <a:ext uri="{FF2B5EF4-FFF2-40B4-BE49-F238E27FC236}">
                <a16:creationId xmlns:a16="http://schemas.microsoft.com/office/drawing/2014/main" id="{2B439CF1-FCC4-46C2-4739-1AC2992D034B}"/>
              </a:ext>
            </a:extLst>
          </p:cNvPr>
          <p:cNvSpPr/>
          <p:nvPr/>
        </p:nvSpPr>
        <p:spPr>
          <a:xfrm>
            <a:off x="0" y="0"/>
            <a:ext cx="11715750" cy="902970"/>
          </a:xfrm>
          <a:prstGeom prst="homePlate">
            <a:avLst/>
          </a:prstGeom>
          <a:gradFill flip="none" rotWithShape="1">
            <a:gsLst>
              <a:gs pos="100000">
                <a:schemeClr val="accent1">
                  <a:satMod val="103000"/>
                  <a:lumMod val="102000"/>
                  <a:tint val="94000"/>
                </a:schemeClr>
              </a:gs>
              <a:gs pos="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</a:rPr>
              <a:t>Красные воротнички</a:t>
            </a:r>
            <a:endParaRPr lang="en-GB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" name="Рисунок 2" descr="Компас на карте контур">
            <a:extLst>
              <a:ext uri="{FF2B5EF4-FFF2-40B4-BE49-F238E27FC236}">
                <a16:creationId xmlns:a16="http://schemas.microsoft.com/office/drawing/2014/main" id="{12BAB442-5E0C-CE09-1D02-1C0E2133EB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24797" y="1087244"/>
            <a:ext cx="914400" cy="914400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E43659A-8F6F-DB43-8D91-9F76AAA4AEAC}"/>
              </a:ext>
            </a:extLst>
          </p:cNvPr>
          <p:cNvSpPr/>
          <p:nvPr/>
        </p:nvSpPr>
        <p:spPr>
          <a:xfrm>
            <a:off x="2614250" y="1359778"/>
            <a:ext cx="19030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ВОСТОК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6737779-82A3-99BA-51EF-9AB583A52B88}"/>
              </a:ext>
            </a:extLst>
          </p:cNvPr>
          <p:cNvSpPr/>
          <p:nvPr/>
        </p:nvSpPr>
        <p:spPr>
          <a:xfrm>
            <a:off x="7985421" y="1331900"/>
            <a:ext cx="19030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ЗАПАД</a:t>
            </a:r>
          </a:p>
        </p:txBody>
      </p:sp>
      <p:pic>
        <p:nvPicPr>
          <p:cNvPr id="12" name="Рисунок 11" descr="Офисный рабочий мужской со сплошной заливкой">
            <a:extLst>
              <a:ext uri="{FF2B5EF4-FFF2-40B4-BE49-F238E27FC236}">
                <a16:creationId xmlns:a16="http://schemas.microsoft.com/office/drawing/2014/main" id="{6973525F-524C-5686-D03C-C9817A813A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022567" y="2001644"/>
            <a:ext cx="914400" cy="914400"/>
          </a:xfrm>
          <a:prstGeom prst="rect">
            <a:avLst/>
          </a:prstGeom>
        </p:spPr>
      </p:pic>
      <p:pic>
        <p:nvPicPr>
          <p:cNvPr id="13" name="Рисунок 12" descr="Фермер мужской со сплошной заливкой">
            <a:extLst>
              <a:ext uri="{FF2B5EF4-FFF2-40B4-BE49-F238E27FC236}">
                <a16:creationId xmlns:a16="http://schemas.microsoft.com/office/drawing/2014/main" id="{35F76D42-9819-2B2E-E3DF-39ABB592B55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64262" y="2001644"/>
            <a:ext cx="914400" cy="914400"/>
          </a:xfrm>
          <a:prstGeom prst="rect">
            <a:avLst/>
          </a:prstGeom>
        </p:spPr>
      </p:pic>
      <p:pic>
        <p:nvPicPr>
          <p:cNvPr id="19" name="Рисунок 18" descr="Капитан Male со сплошной заливкой">
            <a:extLst>
              <a:ext uri="{FF2B5EF4-FFF2-40B4-BE49-F238E27FC236}">
                <a16:creationId xmlns:a16="http://schemas.microsoft.com/office/drawing/2014/main" id="{52BE8109-15DC-18D3-70F5-68F889E201C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24797" y="2628399"/>
            <a:ext cx="914400" cy="914400"/>
          </a:xfrm>
          <a:prstGeom prst="rect">
            <a:avLst/>
          </a:prstGeom>
        </p:spPr>
      </p:pic>
      <p:graphicFrame>
        <p:nvGraphicFramePr>
          <p:cNvPr id="21" name="TextBox 14">
            <a:extLst>
              <a:ext uri="{FF2B5EF4-FFF2-40B4-BE49-F238E27FC236}">
                <a16:creationId xmlns:a16="http://schemas.microsoft.com/office/drawing/2014/main" id="{26B1FD35-8B0D-1D48-B7BD-89E9E3864F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7770127"/>
              </p:ext>
            </p:extLst>
          </p:nvPr>
        </p:nvGraphicFramePr>
        <p:xfrm>
          <a:off x="766482" y="4184273"/>
          <a:ext cx="10659035" cy="2207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pic>
        <p:nvPicPr>
          <p:cNvPr id="22" name="Рисунок 21" descr="Стрелка: небольшой изгиб со сплошной заливкой">
            <a:extLst>
              <a:ext uri="{FF2B5EF4-FFF2-40B4-BE49-F238E27FC236}">
                <a16:creationId xmlns:a16="http://schemas.microsoft.com/office/drawing/2014/main" id="{73A044FF-37A8-E40A-98DB-B3BB984B552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 rot="10029051">
            <a:off x="6823682" y="245884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613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: пятиугольник 3">
            <a:extLst>
              <a:ext uri="{FF2B5EF4-FFF2-40B4-BE49-F238E27FC236}">
                <a16:creationId xmlns:a16="http://schemas.microsoft.com/office/drawing/2014/main" id="{2B439CF1-FCC4-46C2-4739-1AC2992D034B}"/>
              </a:ext>
            </a:extLst>
          </p:cNvPr>
          <p:cNvSpPr/>
          <p:nvPr/>
        </p:nvSpPr>
        <p:spPr>
          <a:xfrm>
            <a:off x="0" y="0"/>
            <a:ext cx="11715750" cy="902970"/>
          </a:xfrm>
          <a:prstGeom prst="homePlate">
            <a:avLst/>
          </a:prstGeom>
          <a:gradFill flip="none" rotWithShape="1">
            <a:gsLst>
              <a:gs pos="100000">
                <a:schemeClr val="accent1">
                  <a:satMod val="103000"/>
                  <a:lumMod val="102000"/>
                  <a:tint val="94000"/>
                </a:schemeClr>
              </a:gs>
              <a:gs pos="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</a:rPr>
              <a:t>Новая организационная структура предприятия</a:t>
            </a:r>
            <a:endParaRPr lang="en-GB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0" name="Прямоугольник: скругленные углы 43">
            <a:extLst>
              <a:ext uri="{FF2B5EF4-FFF2-40B4-BE49-F238E27FC236}">
                <a16:creationId xmlns:a16="http://schemas.microsoft.com/office/drawing/2014/main" id="{967C4181-CBFB-14A2-EDC3-9AE21EE23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" y="2154859"/>
            <a:ext cx="7177246" cy="4492234"/>
          </a:xfrm>
          <a:prstGeom prst="roundRect">
            <a:avLst>
              <a:gd name="adj" fmla="val 16667"/>
            </a:avLst>
          </a:prstGeom>
          <a:solidFill>
            <a:srgbClr val="FFFFFF">
              <a:alpha val="50000"/>
            </a:srgbClr>
          </a:solidFill>
          <a:ln w="12700">
            <a:solidFill>
              <a:srgbClr val="5B9BD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Производственная база (Черняховск)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en-US" sz="20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en-US" sz="20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en-US" sz="20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en-US" sz="20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en-US" sz="20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Прямоугольник 71">
            <a:extLst>
              <a:ext uri="{FF2B5EF4-FFF2-40B4-BE49-F238E27FC236}">
                <a16:creationId xmlns:a16="http://schemas.microsoft.com/office/drawing/2014/main" id="{8712FF52-2F94-FD83-0804-6C8571FCA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7" y="1076964"/>
            <a:ext cx="3591559" cy="4635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Генеральный директор</a:t>
            </a:r>
            <a:endParaRPr kumimoji="0" lang="ru-RU" alt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Прямоугольник 50">
            <a:extLst>
              <a:ext uri="{FF2B5EF4-FFF2-40B4-BE49-F238E27FC236}">
                <a16:creationId xmlns:a16="http://schemas.microsoft.com/office/drawing/2014/main" id="{22233985-D616-54EF-2F3A-BC27CE474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7605" y="1468414"/>
            <a:ext cx="3162465" cy="256247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ШТАБ «Операционный директор»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en-US" sz="20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en-US" sz="20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Прямоугольник 64">
            <a:extLst>
              <a:ext uri="{FF2B5EF4-FFF2-40B4-BE49-F238E27FC236}">
                <a16:creationId xmlns:a16="http://schemas.microsoft.com/office/drawing/2014/main" id="{3BB028FC-EDF0-A5B9-5B60-8204B9171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7235" y="2945394"/>
            <a:ext cx="2923959" cy="4007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Директор по растениеводству</a:t>
            </a:r>
            <a:endParaRPr kumimoji="0" lang="ru-RU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Прямоугольник 46">
            <a:extLst>
              <a:ext uri="{FF2B5EF4-FFF2-40B4-BE49-F238E27FC236}">
                <a16:creationId xmlns:a16="http://schemas.microsoft.com/office/drawing/2014/main" id="{C3DBB303-FA6A-7AED-996F-1495DE160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5878" y="3676841"/>
            <a:ext cx="2489518" cy="62547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Управляющий базой </a:t>
            </a:r>
            <a:r>
              <a:rPr kumimoji="0" lang="ru-RU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(вакантно)</a:t>
            </a:r>
            <a:endParaRPr kumimoji="0" lang="ru-RU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Прямоугольник 65">
            <a:extLst>
              <a:ext uri="{FF2B5EF4-FFF2-40B4-BE49-F238E27FC236}">
                <a16:creationId xmlns:a16="http://schemas.microsoft.com/office/drawing/2014/main" id="{FEDA6FB8-D8A1-95BB-4241-E73D2D48A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6870" y="3648406"/>
            <a:ext cx="1798638" cy="64247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Главный механик</a:t>
            </a:r>
            <a:endParaRPr kumimoji="0" lang="ru-RU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Прямоугольник 66">
            <a:extLst>
              <a:ext uri="{FF2B5EF4-FFF2-40B4-BE49-F238E27FC236}">
                <a16:creationId xmlns:a16="http://schemas.microsoft.com/office/drawing/2014/main" id="{E8E645BD-11AE-AA95-F212-A654352E3A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7823" y="4725859"/>
            <a:ext cx="1798638" cy="48577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Механик</a:t>
            </a:r>
            <a:endParaRPr kumimoji="0" lang="ru-RU" alt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Прямоугольник 48">
            <a:extLst>
              <a:ext uri="{FF2B5EF4-FFF2-40B4-BE49-F238E27FC236}">
                <a16:creationId xmlns:a16="http://schemas.microsoft.com/office/drawing/2014/main" id="{358D8553-D0D3-8E7B-00DE-96C7C02AFD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408" y="4701948"/>
            <a:ext cx="2359502" cy="50968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Начальник склада</a:t>
            </a:r>
            <a:endParaRPr kumimoji="0" lang="ru-RU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Прямоугольник 70">
            <a:extLst>
              <a:ext uri="{FF2B5EF4-FFF2-40B4-BE49-F238E27FC236}">
                <a16:creationId xmlns:a16="http://schemas.microsoft.com/office/drawing/2014/main" id="{B9E830E8-FC84-AACC-EEBF-0E14018C7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982" y="3648406"/>
            <a:ext cx="1798638" cy="62547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Прораб</a:t>
            </a:r>
            <a:endParaRPr kumimoji="0" lang="ru-RU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Прямоугольник 69">
            <a:extLst>
              <a:ext uri="{FF2B5EF4-FFF2-40B4-BE49-F238E27FC236}">
                <a16:creationId xmlns:a16="http://schemas.microsoft.com/office/drawing/2014/main" id="{7658D78D-94FD-B4F2-C604-35A8BD010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329" y="4731891"/>
            <a:ext cx="1798638" cy="2968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Разнорабочие</a:t>
            </a:r>
            <a:endParaRPr kumimoji="0" lang="ru-RU" alt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Прямоугольник 67">
            <a:extLst>
              <a:ext uri="{FF2B5EF4-FFF2-40B4-BE49-F238E27FC236}">
                <a16:creationId xmlns:a16="http://schemas.microsoft.com/office/drawing/2014/main" id="{0C02389E-A733-4B4B-78F8-1B54BB81C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082" y="4894133"/>
            <a:ext cx="1798638" cy="2968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Разнорабочие</a:t>
            </a:r>
            <a:endParaRPr kumimoji="0" lang="ru-RU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Прямоугольник: скругленные углы 52">
            <a:extLst>
              <a:ext uri="{FF2B5EF4-FFF2-40B4-BE49-F238E27FC236}">
                <a16:creationId xmlns:a16="http://schemas.microsoft.com/office/drawing/2014/main" id="{4D9CEF08-FF19-6CEE-4491-83FCF5D3D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8263" y="5555071"/>
            <a:ext cx="3482975" cy="1044575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ED7D3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Сезонные работники</a:t>
            </a:r>
            <a:endParaRPr kumimoji="0" lang="ru-RU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(люмпенизированный тип)</a:t>
            </a:r>
            <a:endParaRPr kumimoji="0" lang="ru-RU" alt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Rectangle 104">
            <a:extLst>
              <a:ext uri="{FF2B5EF4-FFF2-40B4-BE49-F238E27FC236}">
                <a16:creationId xmlns:a16="http://schemas.microsoft.com/office/drawing/2014/main" id="{113C43F4-CEDB-3943-7993-CD0D767D6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1570" y="570939"/>
            <a:ext cx="184731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GB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8" name="Соединитель: уступ 77">
            <a:extLst>
              <a:ext uri="{FF2B5EF4-FFF2-40B4-BE49-F238E27FC236}">
                <a16:creationId xmlns:a16="http://schemas.microsoft.com/office/drawing/2014/main" id="{8C48FB3E-3213-29C5-7E52-2DC377597915}"/>
              </a:ext>
            </a:extLst>
          </p:cNvPr>
          <p:cNvCxnSpPr>
            <a:cxnSpLocks/>
            <a:stCxn id="42" idx="3"/>
            <a:endCxn id="46" idx="0"/>
          </p:cNvCxnSpPr>
          <p:nvPr/>
        </p:nvCxnSpPr>
        <p:spPr>
          <a:xfrm>
            <a:off x="3948746" y="1308739"/>
            <a:ext cx="5120092" cy="15967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Соединитель: уступ 80">
            <a:extLst>
              <a:ext uri="{FF2B5EF4-FFF2-40B4-BE49-F238E27FC236}">
                <a16:creationId xmlns:a16="http://schemas.microsoft.com/office/drawing/2014/main" id="{B61513F7-23E0-78E7-3046-DDA1B21CA146}"/>
              </a:ext>
            </a:extLst>
          </p:cNvPr>
          <p:cNvCxnSpPr>
            <a:cxnSpLocks/>
            <a:stCxn id="46" idx="1"/>
            <a:endCxn id="49" idx="0"/>
          </p:cNvCxnSpPr>
          <p:nvPr/>
        </p:nvCxnSpPr>
        <p:spPr>
          <a:xfrm rot="10800000" flipV="1">
            <a:off x="6336189" y="2749652"/>
            <a:ext cx="1151416" cy="89875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Соединитель: уступ 83">
            <a:extLst>
              <a:ext uri="{FF2B5EF4-FFF2-40B4-BE49-F238E27FC236}">
                <a16:creationId xmlns:a16="http://schemas.microsoft.com/office/drawing/2014/main" id="{79E3A473-D216-F534-13B6-A33A81A0C4C5}"/>
              </a:ext>
            </a:extLst>
          </p:cNvPr>
          <p:cNvCxnSpPr>
            <a:cxnSpLocks/>
            <a:stCxn id="46" idx="1"/>
            <a:endCxn id="48" idx="0"/>
          </p:cNvCxnSpPr>
          <p:nvPr/>
        </p:nvCxnSpPr>
        <p:spPr>
          <a:xfrm rot="10800000" flipV="1">
            <a:off x="3820637" y="2749653"/>
            <a:ext cx="3666968" cy="92718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Соединитель: уступ 86">
            <a:extLst>
              <a:ext uri="{FF2B5EF4-FFF2-40B4-BE49-F238E27FC236}">
                <a16:creationId xmlns:a16="http://schemas.microsoft.com/office/drawing/2014/main" id="{94FB9DBB-D4F2-B5E2-D02C-0D0E13F3E28F}"/>
              </a:ext>
            </a:extLst>
          </p:cNvPr>
          <p:cNvCxnSpPr>
            <a:cxnSpLocks/>
            <a:stCxn id="46" idx="1"/>
            <a:endCxn id="52" idx="0"/>
          </p:cNvCxnSpPr>
          <p:nvPr/>
        </p:nvCxnSpPr>
        <p:spPr>
          <a:xfrm rot="10800000" flipV="1">
            <a:off x="1316301" y="2749652"/>
            <a:ext cx="6171304" cy="89875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Соединитель: уступ 89">
            <a:extLst>
              <a:ext uri="{FF2B5EF4-FFF2-40B4-BE49-F238E27FC236}">
                <a16:creationId xmlns:a16="http://schemas.microsoft.com/office/drawing/2014/main" id="{04F4ACA3-FDC4-2BCC-FC7D-5520EB3578CD}"/>
              </a:ext>
            </a:extLst>
          </p:cNvPr>
          <p:cNvCxnSpPr>
            <a:cxnSpLocks/>
            <a:stCxn id="46" idx="1"/>
          </p:cNvCxnSpPr>
          <p:nvPr/>
        </p:nvCxnSpPr>
        <p:spPr>
          <a:xfrm rot="10800000" flipV="1">
            <a:off x="5257557" y="2749652"/>
            <a:ext cx="2230049" cy="283214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Соединитель: уступ 98">
            <a:extLst>
              <a:ext uri="{FF2B5EF4-FFF2-40B4-BE49-F238E27FC236}">
                <a16:creationId xmlns:a16="http://schemas.microsoft.com/office/drawing/2014/main" id="{0FFBE0A6-6D6A-FE7E-919A-96223316D0C1}"/>
              </a:ext>
            </a:extLst>
          </p:cNvPr>
          <p:cNvCxnSpPr>
            <a:cxnSpLocks/>
            <a:stCxn id="49" idx="2"/>
            <a:endCxn id="50" idx="0"/>
          </p:cNvCxnSpPr>
          <p:nvPr/>
        </p:nvCxnSpPr>
        <p:spPr>
          <a:xfrm rot="16200000" flipH="1">
            <a:off x="6119178" y="4507894"/>
            <a:ext cx="434975" cy="95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Соединитель: уступ 101">
            <a:extLst>
              <a:ext uri="{FF2B5EF4-FFF2-40B4-BE49-F238E27FC236}">
                <a16:creationId xmlns:a16="http://schemas.microsoft.com/office/drawing/2014/main" id="{7FE416FF-414E-A66D-DD07-9F1EAB4FC0F8}"/>
              </a:ext>
            </a:extLst>
          </p:cNvPr>
          <p:cNvCxnSpPr>
            <a:cxnSpLocks/>
            <a:stCxn id="48" idx="2"/>
            <a:endCxn id="51" idx="0"/>
          </p:cNvCxnSpPr>
          <p:nvPr/>
        </p:nvCxnSpPr>
        <p:spPr>
          <a:xfrm rot="5400000">
            <a:off x="3618081" y="4499392"/>
            <a:ext cx="399634" cy="547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Соединитель: уступ 106">
            <a:extLst>
              <a:ext uri="{FF2B5EF4-FFF2-40B4-BE49-F238E27FC236}">
                <a16:creationId xmlns:a16="http://schemas.microsoft.com/office/drawing/2014/main" id="{3C874389-D1B3-0BE3-F862-75FCF8FB210F}"/>
              </a:ext>
            </a:extLst>
          </p:cNvPr>
          <p:cNvCxnSpPr>
            <a:cxnSpLocks/>
            <a:stCxn id="52" idx="2"/>
            <a:endCxn id="53" idx="0"/>
          </p:cNvCxnSpPr>
          <p:nvPr/>
        </p:nvCxnSpPr>
        <p:spPr>
          <a:xfrm rot="5400000">
            <a:off x="1055969" y="4471559"/>
            <a:ext cx="458012" cy="6265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3" name="Рисунок 112" descr="Фермер мужской со сплошной заливкой">
            <a:extLst>
              <a:ext uri="{FF2B5EF4-FFF2-40B4-BE49-F238E27FC236}">
                <a16:creationId xmlns:a16="http://schemas.microsoft.com/office/drawing/2014/main" id="{5C5A636A-29AA-E75C-F908-5E8FB9F20F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9535" y="5246369"/>
            <a:ext cx="914400" cy="914400"/>
          </a:xfrm>
          <a:prstGeom prst="rect">
            <a:avLst/>
          </a:prstGeom>
        </p:spPr>
      </p:pic>
      <p:pic>
        <p:nvPicPr>
          <p:cNvPr id="115" name="Рисунок 114" descr="Офисный рабочий мужской со сплошной заливкой">
            <a:extLst>
              <a:ext uri="{FF2B5EF4-FFF2-40B4-BE49-F238E27FC236}">
                <a16:creationId xmlns:a16="http://schemas.microsoft.com/office/drawing/2014/main" id="{C8CD1B8D-9D23-2D2F-D5C2-EDB6861816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203813" y="2945394"/>
            <a:ext cx="914400" cy="914400"/>
          </a:xfrm>
          <a:prstGeom prst="rect">
            <a:avLst/>
          </a:prstGeom>
        </p:spPr>
      </p:pic>
      <p:sp>
        <p:nvSpPr>
          <p:cNvPr id="43" name="Прямоугольник 61">
            <a:extLst>
              <a:ext uri="{FF2B5EF4-FFF2-40B4-BE49-F238E27FC236}">
                <a16:creationId xmlns:a16="http://schemas.microsoft.com/office/drawing/2014/main" id="{38BD28EE-5A90-8D9E-6083-6CC0E7CDB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9215" y="1920625"/>
            <a:ext cx="2019300" cy="40073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Главный бухгалтер</a:t>
            </a:r>
            <a:endParaRPr kumimoji="0" lang="ru-RU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Прямоугольник 62">
            <a:extLst>
              <a:ext uri="{FF2B5EF4-FFF2-40B4-BE49-F238E27FC236}">
                <a16:creationId xmlns:a16="http://schemas.microsoft.com/office/drawing/2014/main" id="{0BF5E7EE-84BA-6E22-50CE-F99806F19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98933" y="2413929"/>
            <a:ext cx="2019300" cy="40073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Главный юрист</a:t>
            </a:r>
            <a:endParaRPr kumimoji="0" lang="ru-RU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Прямоугольник 63">
            <a:extLst>
              <a:ext uri="{FF2B5EF4-FFF2-40B4-BE49-F238E27FC236}">
                <a16:creationId xmlns:a16="http://schemas.microsoft.com/office/drawing/2014/main" id="{20D95270-573B-2138-F05C-09456C4A37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2946" y="3496441"/>
            <a:ext cx="2750867" cy="4007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Ассистент директора</a:t>
            </a:r>
            <a:endParaRPr kumimoji="0" lang="ru-RU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4" name="Рисунок 73" descr="Капитан Male со сплошной заливкой">
            <a:extLst>
              <a:ext uri="{FF2B5EF4-FFF2-40B4-BE49-F238E27FC236}">
                <a16:creationId xmlns:a16="http://schemas.microsoft.com/office/drawing/2014/main" id="{100E20E2-16C8-FF31-56DE-2EF49DE74B2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440131" y="2023091"/>
            <a:ext cx="914400" cy="914400"/>
          </a:xfrm>
          <a:prstGeom prst="rect">
            <a:avLst/>
          </a:prstGeom>
        </p:spPr>
      </p:pic>
      <p:sp>
        <p:nvSpPr>
          <p:cNvPr id="63" name="Шестиугольник 62">
            <a:extLst>
              <a:ext uri="{FF2B5EF4-FFF2-40B4-BE49-F238E27FC236}">
                <a16:creationId xmlns:a16="http://schemas.microsoft.com/office/drawing/2014/main" id="{FA49B5E4-E1C9-4874-D166-BE9CE325E7A2}"/>
              </a:ext>
            </a:extLst>
          </p:cNvPr>
          <p:cNvSpPr/>
          <p:nvPr/>
        </p:nvSpPr>
        <p:spPr>
          <a:xfrm>
            <a:off x="8814600" y="3954026"/>
            <a:ext cx="648000" cy="576000"/>
          </a:xfrm>
          <a:prstGeom prst="hex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</a:t>
            </a:r>
            <a:endParaRPr lang="en-GB" dirty="0"/>
          </a:p>
        </p:txBody>
      </p:sp>
      <p:sp>
        <p:nvSpPr>
          <p:cNvPr id="77" name="Шестиугольник 76">
            <a:extLst>
              <a:ext uri="{FF2B5EF4-FFF2-40B4-BE49-F238E27FC236}">
                <a16:creationId xmlns:a16="http://schemas.microsoft.com/office/drawing/2014/main" id="{C94289CE-B694-4D26-6152-7B01C68D4500}"/>
              </a:ext>
            </a:extLst>
          </p:cNvPr>
          <p:cNvSpPr/>
          <p:nvPr/>
        </p:nvSpPr>
        <p:spPr>
          <a:xfrm>
            <a:off x="3563909" y="1327602"/>
            <a:ext cx="648000" cy="576000"/>
          </a:xfrm>
          <a:prstGeom prst="hex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</a:t>
            </a:r>
            <a:endParaRPr lang="en-GB" dirty="0"/>
          </a:p>
        </p:txBody>
      </p:sp>
      <p:sp>
        <p:nvSpPr>
          <p:cNvPr id="79" name="Шестиугольник 78">
            <a:extLst>
              <a:ext uri="{FF2B5EF4-FFF2-40B4-BE49-F238E27FC236}">
                <a16:creationId xmlns:a16="http://schemas.microsoft.com/office/drawing/2014/main" id="{BD0355E5-EB46-A974-5237-A648F09B8D8B}"/>
              </a:ext>
            </a:extLst>
          </p:cNvPr>
          <p:cNvSpPr/>
          <p:nvPr/>
        </p:nvSpPr>
        <p:spPr>
          <a:xfrm>
            <a:off x="292367" y="2810131"/>
            <a:ext cx="648000" cy="576000"/>
          </a:xfrm>
          <a:prstGeom prst="hex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42838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538</Words>
  <Application>Microsoft Office PowerPoint</Application>
  <PresentationFormat>Широкоэкранный</PresentationFormat>
  <Paragraphs>164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Verdana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ООО БИО ФАРМИНГ</dc:creator>
  <cp:lastModifiedBy>ООО БИО ФАРМИНГ</cp:lastModifiedBy>
  <cp:revision>16</cp:revision>
  <dcterms:created xsi:type="dcterms:W3CDTF">2022-05-24T17:23:47Z</dcterms:created>
  <dcterms:modified xsi:type="dcterms:W3CDTF">2022-05-25T11:16:53Z</dcterms:modified>
</cp:coreProperties>
</file>