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57" r:id="rId3"/>
    <p:sldId id="267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DDE4EF"/>
    <a:srgbClr val="ABBCD8"/>
    <a:srgbClr val="F4FDFF"/>
    <a:srgbClr val="EDF1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3BF30-3DA8-409D-80D9-3EB8993CFC94}" v="238" dt="2022-04-21T17:24:04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117" d="100"/>
          <a:sy n="11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рламова Зинаида Николаевна" userId="S::varlamova_zn@ad.kgsu.ru::48d700d8-d7b7-432d-a06f-f629170ed930" providerId="AD" clId="Web-{73E3BF30-3DA8-409D-80D9-3EB8993CFC94}"/>
    <pc:docChg chg="modSld">
      <pc:chgData name="Варламова Зинаида Николаевна" userId="S::varlamova_zn@ad.kgsu.ru::48d700d8-d7b7-432d-a06f-f629170ed930" providerId="AD" clId="Web-{73E3BF30-3DA8-409D-80D9-3EB8993CFC94}" dt="2022-04-21T17:24:01.668" v="229" actId="20577"/>
      <pc:docMkLst>
        <pc:docMk/>
      </pc:docMkLst>
      <pc:sldChg chg="modSp">
        <pc:chgData name="Варламова Зинаида Николаевна" userId="S::varlamova_zn@ad.kgsu.ru::48d700d8-d7b7-432d-a06f-f629170ed930" providerId="AD" clId="Web-{73E3BF30-3DA8-409D-80D9-3EB8993CFC94}" dt="2022-04-21T17:24:01.668" v="229" actId="20577"/>
        <pc:sldMkLst>
          <pc:docMk/>
          <pc:sldMk cId="4036870080" sldId="257"/>
        </pc:sldMkLst>
        <pc:spChg chg="mod">
          <ac:chgData name="Варламова Зинаида Николаевна" userId="S::varlamova_zn@ad.kgsu.ru::48d700d8-d7b7-432d-a06f-f629170ed930" providerId="AD" clId="Web-{73E3BF30-3DA8-409D-80D9-3EB8993CFC94}" dt="2022-04-21T17:15:55.678" v="36" actId="14100"/>
          <ac:spMkLst>
            <pc:docMk/>
            <pc:sldMk cId="4036870080" sldId="257"/>
            <ac:spMk id="5" creationId="{00000000-0000-0000-0000-000000000000}"/>
          </ac:spMkLst>
        </pc:spChg>
        <pc:spChg chg="mod">
          <ac:chgData name="Варламова Зинаида Николаевна" userId="S::varlamova_zn@ad.kgsu.ru::48d700d8-d7b7-432d-a06f-f629170ed930" providerId="AD" clId="Web-{73E3BF30-3DA8-409D-80D9-3EB8993CFC94}" dt="2022-04-21T17:16:38.122" v="66" actId="20577"/>
          <ac:spMkLst>
            <pc:docMk/>
            <pc:sldMk cId="4036870080" sldId="257"/>
            <ac:spMk id="6" creationId="{00000000-0000-0000-0000-000000000000}"/>
          </ac:spMkLst>
        </pc:spChg>
        <pc:spChg chg="mod">
          <ac:chgData name="Варламова Зинаида Николаевна" userId="S::varlamova_zn@ad.kgsu.ru::48d700d8-d7b7-432d-a06f-f629170ed930" providerId="AD" clId="Web-{73E3BF30-3DA8-409D-80D9-3EB8993CFC94}" dt="2022-04-21T17:24:01.668" v="229" actId="20577"/>
          <ac:spMkLst>
            <pc:docMk/>
            <pc:sldMk cId="4036870080" sldId="257"/>
            <ac:spMk id="7" creationId="{00000000-0000-0000-0000-000000000000}"/>
          </ac:spMkLst>
        </pc:spChg>
        <pc:spChg chg="mod">
          <ac:chgData name="Варламова Зинаида Николаевна" userId="S::varlamova_zn@ad.kgsu.ru::48d700d8-d7b7-432d-a06f-f629170ed930" providerId="AD" clId="Web-{73E3BF30-3DA8-409D-80D9-3EB8993CFC94}" dt="2022-04-21T17:23:57.480" v="227" actId="20577"/>
          <ac:spMkLst>
            <pc:docMk/>
            <pc:sldMk cId="4036870080" sldId="257"/>
            <ac:spMk id="8" creationId="{00000000-0000-0000-0000-000000000000}"/>
          </ac:spMkLst>
        </pc:spChg>
        <pc:spChg chg="mod">
          <ac:chgData name="Варламова Зинаида Николаевна" userId="S::varlamova_zn@ad.kgsu.ru::48d700d8-d7b7-432d-a06f-f629170ed930" providerId="AD" clId="Web-{73E3BF30-3DA8-409D-80D9-3EB8993CFC94}" dt="2022-04-21T17:23:56.636" v="226" actId="20577"/>
          <ac:spMkLst>
            <pc:docMk/>
            <pc:sldMk cId="4036870080" sldId="257"/>
            <ac:spMk id="10" creationId="{00000000-0000-0000-0000-000000000000}"/>
          </ac:spMkLst>
        </pc:spChg>
      </pc:sldChg>
      <pc:sldChg chg="modSp">
        <pc:chgData name="Варламова Зинаида Николаевна" userId="S::varlamova_zn@ad.kgsu.ru::48d700d8-d7b7-432d-a06f-f629170ed930" providerId="AD" clId="Web-{73E3BF30-3DA8-409D-80D9-3EB8993CFC94}" dt="2022-04-21T17:20:33.455" v="127" actId="20577"/>
        <pc:sldMkLst>
          <pc:docMk/>
          <pc:sldMk cId="3747441643" sldId="261"/>
        </pc:sldMkLst>
        <pc:spChg chg="mod">
          <ac:chgData name="Варламова Зинаида Николаевна" userId="S::varlamova_zn@ad.kgsu.ru::48d700d8-d7b7-432d-a06f-f629170ed930" providerId="AD" clId="Web-{73E3BF30-3DA8-409D-80D9-3EB8993CFC94}" dt="2022-04-21T17:20:33.455" v="127" actId="20577"/>
          <ac:spMkLst>
            <pc:docMk/>
            <pc:sldMk cId="3747441643" sldId="261"/>
            <ac:spMk id="9" creationId="{00000000-0000-0000-0000-000000000000}"/>
          </ac:spMkLst>
        </pc:spChg>
      </pc:sldChg>
      <pc:sldChg chg="modSp">
        <pc:chgData name="Варламова Зинаида Николаевна" userId="S::varlamova_zn@ad.kgsu.ru::48d700d8-d7b7-432d-a06f-f629170ed930" providerId="AD" clId="Web-{73E3BF30-3DA8-409D-80D9-3EB8993CFC94}" dt="2022-04-21T17:20:10.689" v="125" actId="20577"/>
        <pc:sldMkLst>
          <pc:docMk/>
          <pc:sldMk cId="3182071005" sldId="270"/>
        </pc:sldMkLst>
        <pc:spChg chg="mod">
          <ac:chgData name="Варламова Зинаида Николаевна" userId="S::varlamova_zn@ad.kgsu.ru::48d700d8-d7b7-432d-a06f-f629170ed930" providerId="AD" clId="Web-{73E3BF30-3DA8-409D-80D9-3EB8993CFC94}" dt="2022-04-21T17:20:10.689" v="125" actId="20577"/>
          <ac:spMkLst>
            <pc:docMk/>
            <pc:sldMk cId="3182071005" sldId="270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9348F-C1CA-41F0-81CC-D6B6864C143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1C713-A999-41BB-BF71-F8DDA290B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04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440ADB-0B90-4E9B-8753-03C497261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02C981-8D93-4A08-9F26-FBE83FAE1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FB5999-BB51-466D-AD24-1766B2E4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FB5D-293F-4297-B2C1-EC04B99D2C8D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CCEC80-241D-4D25-BFD8-8861A74B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01E155-14B6-4756-A6BB-EA8C2C95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32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64645-C087-47C5-B464-8647A73D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A376F9-70B7-4770-958E-217A20CDC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44D5A2-9338-4C65-8889-64D84B8B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136-D00C-4499-869D-D81E7B014C13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6C90D5-8AC8-46B3-B00D-6A98DEC8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80D465-7089-49E8-87C4-AB6367B3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192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E01103D-9AFB-43EB-B46A-E3A715EB6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41B13D-8296-444F-B478-4A8DD0002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9F3C1-0678-4E2B-82C5-7DF89D55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653D-2B5D-421A-AA2C-E3B69023980B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29DFE8-E523-4E71-9AF2-09E46965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D7D228-0C64-4759-B50F-4919D2AC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559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6C594C-C624-41E3-B466-54CFC6F4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DC7D80-7AD2-4444-8737-6965AB064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B42CE6-71B9-43BC-8984-364A362E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922D-5FE2-4DE2-984C-153934E83837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183E52-8803-4E84-920C-EDC23972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66202-2316-4AC8-9D74-C4D198BD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54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25C94D-7B58-4F48-9740-B13C9813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DEB324-F569-4FD3-A17C-18E3B14A2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3D8CE3-461A-4E1C-9B03-A374B42D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4784-9DA4-4E39-9237-20941ACD99B6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B81B5E-EA3F-428C-BBF8-46E91816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6BE1A1-A666-4D73-9BB4-9ADB5FA0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048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951D04-34BE-45E3-AE91-5CD9F68A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581CAD-8BD9-46F0-A859-EFA57FCF1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F0A6F33-2B82-4187-9A27-142317A1D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81F74F-DC11-44AF-A33F-F0858A21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1EE-5929-447C-9A9D-0EF8267A8FA9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401704-3173-4D9C-BCDC-4EB8672A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AB6868-60AF-43B0-A602-178E0B8D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693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257968-1981-49F4-81EC-AFA6EB48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CFF06F-28FB-4D3C-98DD-16B93896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0740B4D-09CB-440B-AFBA-6C89A84FD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10AA69D-B52D-4C5D-88B7-A8C9ED846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B6C2675-171D-4376-9D2F-44D7EB0EB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94B6448-D3CA-4C7B-9449-E516E713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3B6A-F301-41EF-A149-1D2F48B4A620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32B00D-1A65-4D25-A3BD-6A21C83A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4070772-1A5D-4B11-A09D-FE8D425A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797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33056B-064A-4E1D-9D2E-9B504C99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518F249-DA53-4C40-8E69-8ED9A991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281-5A83-4213-BA98-ED311E6454E3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CD482E-B81F-4E68-8F49-D3AD0E80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35CAB3-5132-4B89-BD6C-AAB2217A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450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72BF7B-85C1-45CE-B2F2-9BFBBDF3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7D9-BD34-4EDB-82E6-F79767CF332C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9C95C1-E989-44EF-9848-FE716A43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873BD0-BCC8-4C20-8D4A-77124A65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903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79BBFD-A3F2-48DA-A69C-CBC35A18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8EB708-504C-4079-9AF3-24401C99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9120E8-8436-4781-9BDC-62452C883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29D84E-EE59-4262-911C-D0A61128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A21B-5EEC-4D03-B17B-B17124E5D375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76E2F4-AE3F-4FD5-9883-3A1BCFFF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F617DE-7B59-47C5-B4AC-48761528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02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CCE232-9771-41A2-B540-7E875219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928FAD1-EFB9-460D-B546-B62A64B65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6CE0D1-E93B-4DC2-84DF-ABFAAAE7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AF55F5-3DB9-4229-A346-31ED9B2B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97A5-30A1-4756-B604-E2385185FA5B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4CF10E-7AEA-4A43-9EB0-5D92CFEE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C269C4-8543-43F4-9CBC-A357F7A5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068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5B410A-F45C-44D6-92D6-0969DB65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CA4E7A-6710-404A-BFA2-1AD48815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1FAE2C-CCF7-44AE-86B9-18A9640C9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C5CB-64EC-4303-8F23-791987C15A4C}" type="datetime1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A8E877-E611-4367-90AC-3DAE2B641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79599D-0AC8-4861-8F37-A258E0D93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00FD-104E-4826-B5B1-821A8D9D2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248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207" y="690940"/>
            <a:ext cx="11247119" cy="525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высшего образования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«Курганский государственный университет»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подготовки управленческих кадров для организаций 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народного хозяйства Российской Федерации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экономики и права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«Менеджмент и маркетинг»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ГРАФИЧЕСКАЯ </a:t>
            </a:r>
            <a:r>
              <a:rPr lang="ru-RU" sz="14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АТТЕСТАЦИОННОЙ РАБОТЕ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«РАЗРАБОТКА И УПРАВЛЕНИЕ РЕАЛИЗАЦЕЙ  ПРОЕКТА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РАСШИРЕНИЯ ПРОИЗВОДСТВА ПРОТИВОВИРУСНЫХ ПРЕПАРАТОВ »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Слушатель: 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			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Мосман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А.А.  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к.э.н., доцент Варламова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З.Н.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89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DD647C06-9AF7-4109-AE3C-12FA9D62AF4B}"/>
              </a:ext>
            </a:extLst>
          </p:cNvPr>
          <p:cNvSpPr/>
          <p:nvPr/>
        </p:nvSpPr>
        <p:spPr>
          <a:xfrm>
            <a:off x="280244" y="1263422"/>
            <a:ext cx="5663006" cy="525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/>
              <a:t>Свободный рынок фармпрепаратов РФ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D4FD5C7-D1D7-46D4-B490-FFB56E0C690E}"/>
              </a:ext>
            </a:extLst>
          </p:cNvPr>
          <p:cNvSpPr/>
          <p:nvPr/>
        </p:nvSpPr>
        <p:spPr>
          <a:xfrm>
            <a:off x="6009925" y="1263422"/>
            <a:ext cx="5729681" cy="525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Цена реализации = Полная себестоимость + 15 % наценка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1E446590-8B9C-45AC-A411-062ADF1058BC}"/>
              </a:ext>
            </a:extLst>
          </p:cNvPr>
          <p:cNvSpPr/>
          <p:nvPr/>
        </p:nvSpPr>
        <p:spPr>
          <a:xfrm>
            <a:off x="280244" y="1965563"/>
            <a:ext cx="4729557" cy="525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/>
              <a:t>Рынок ЖНВЛП РФ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F3EA014-8A0B-4821-AE02-7CCE3A8D4480}"/>
              </a:ext>
            </a:extLst>
          </p:cNvPr>
          <p:cNvSpPr/>
          <p:nvPr/>
        </p:nvSpPr>
        <p:spPr>
          <a:xfrm>
            <a:off x="5009801" y="1965563"/>
            <a:ext cx="6729806" cy="525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Цена реализации = Цена, установленная государственным регулятором – 5 % рост в год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8145F96-694F-4E34-8FCC-46D734D8E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8777049"/>
              </p:ext>
            </p:extLst>
          </p:nvPr>
        </p:nvGraphicFramePr>
        <p:xfrm>
          <a:off x="140122" y="2658003"/>
          <a:ext cx="11324168" cy="3739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9817">
                  <a:extLst>
                    <a:ext uri="{9D8B030D-6E8A-4147-A177-3AD203B41FA5}">
                      <a16:colId xmlns:a16="http://schemas.microsoft.com/office/drawing/2014/main" xmlns="" val="3127346249"/>
                    </a:ext>
                  </a:extLst>
                </a:gridCol>
                <a:gridCol w="1259875">
                  <a:extLst>
                    <a:ext uri="{9D8B030D-6E8A-4147-A177-3AD203B41FA5}">
                      <a16:colId xmlns:a16="http://schemas.microsoft.com/office/drawing/2014/main" xmlns="" val="3086331542"/>
                    </a:ext>
                  </a:extLst>
                </a:gridCol>
                <a:gridCol w="1492660">
                  <a:extLst>
                    <a:ext uri="{9D8B030D-6E8A-4147-A177-3AD203B41FA5}">
                      <a16:colId xmlns:a16="http://schemas.microsoft.com/office/drawing/2014/main" xmlns="" val="764667016"/>
                    </a:ext>
                  </a:extLst>
                </a:gridCol>
                <a:gridCol w="1488118">
                  <a:extLst>
                    <a:ext uri="{9D8B030D-6E8A-4147-A177-3AD203B41FA5}">
                      <a16:colId xmlns:a16="http://schemas.microsoft.com/office/drawing/2014/main" xmlns="" val="1899031201"/>
                    </a:ext>
                  </a:extLst>
                </a:gridCol>
                <a:gridCol w="1147700">
                  <a:extLst>
                    <a:ext uri="{9D8B030D-6E8A-4147-A177-3AD203B41FA5}">
                      <a16:colId xmlns:a16="http://schemas.microsoft.com/office/drawing/2014/main" xmlns="" val="858147603"/>
                    </a:ext>
                  </a:extLst>
                </a:gridCol>
                <a:gridCol w="1215784">
                  <a:extLst>
                    <a:ext uri="{9D8B030D-6E8A-4147-A177-3AD203B41FA5}">
                      <a16:colId xmlns:a16="http://schemas.microsoft.com/office/drawing/2014/main" xmlns="" val="3797520131"/>
                    </a:ext>
                  </a:extLst>
                </a:gridCol>
                <a:gridCol w="1079615">
                  <a:extLst>
                    <a:ext uri="{9D8B030D-6E8A-4147-A177-3AD203B41FA5}">
                      <a16:colId xmlns:a16="http://schemas.microsoft.com/office/drawing/2014/main" xmlns="" val="3425425217"/>
                    </a:ext>
                  </a:extLst>
                </a:gridCol>
                <a:gridCol w="651659">
                  <a:extLst>
                    <a:ext uri="{9D8B030D-6E8A-4147-A177-3AD203B41FA5}">
                      <a16:colId xmlns:a16="http://schemas.microsoft.com/office/drawing/2014/main" xmlns="" val="50981430"/>
                    </a:ext>
                  </a:extLst>
                </a:gridCol>
                <a:gridCol w="671113">
                  <a:extLst>
                    <a:ext uri="{9D8B030D-6E8A-4147-A177-3AD203B41FA5}">
                      <a16:colId xmlns:a16="http://schemas.microsoft.com/office/drawing/2014/main" xmlns="" val="3933293071"/>
                    </a:ext>
                  </a:extLst>
                </a:gridCol>
                <a:gridCol w="787827">
                  <a:extLst>
                    <a:ext uri="{9D8B030D-6E8A-4147-A177-3AD203B41FA5}">
                      <a16:colId xmlns:a16="http://schemas.microsoft.com/office/drawing/2014/main" xmlns="" val="924030133"/>
                    </a:ext>
                  </a:extLst>
                </a:gridCol>
              </a:tblGrid>
              <a:tr h="4881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Наименование препарата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Реализация,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реализации, </a:t>
                      </a:r>
                      <a:r>
                        <a:rPr lang="ru-RU" sz="1400" u="none" strike="noStrike" dirty="0" err="1">
                          <a:effectLst/>
                        </a:rPr>
                        <a:t>уп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Средняя </a:t>
                      </a:r>
                      <a:r>
                        <a:rPr lang="ru-RU" sz="1400" u="none" strike="noStrike" dirty="0">
                          <a:effectLst/>
                        </a:rPr>
                        <a:t>цена за упаковку,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1082171"/>
                  </a:ext>
                </a:extLst>
              </a:tr>
              <a:tr h="717164"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extLst>
                  <a:ext uri="{0D108BD9-81ED-4DB2-BD59-A6C34878D82A}">
                    <a16:rowId xmlns:a16="http://schemas.microsoft.com/office/drawing/2014/main" xmlns="" val="1372172960"/>
                  </a:ext>
                </a:extLst>
              </a:tr>
              <a:tr h="488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Азитромицин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13 658 400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15 825 600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3 360 000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97 560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113 040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24 000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extLst>
                  <a:ext uri="{0D108BD9-81ED-4DB2-BD59-A6C34878D82A}">
                    <a16:rowId xmlns:a16="http://schemas.microsoft.com/office/drawing/2014/main" xmlns="" val="9832498"/>
                  </a:ext>
                </a:extLst>
              </a:tr>
              <a:tr h="488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Гепарин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62 633 953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394 676 507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83 551 147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77 325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487 255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103 150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810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extLst>
                  <a:ext uri="{0D108BD9-81ED-4DB2-BD59-A6C34878D82A}">
                    <a16:rowId xmlns:a16="http://schemas.microsoft.com/office/drawing/2014/main" xmlns="" val="1973732670"/>
                  </a:ext>
                </a:extLst>
              </a:tr>
              <a:tr h="488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Лидокаин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4 573 105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5 666 927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1 473 944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47 160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58 440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15 200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extLst>
                  <a:ext uri="{0D108BD9-81ED-4DB2-BD59-A6C34878D82A}">
                    <a16:rowId xmlns:a16="http://schemas.microsoft.com/office/drawing/2014/main" xmlns="" val="1519463360"/>
                  </a:ext>
                </a:extLst>
              </a:tr>
              <a:tr h="581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Парацетамол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33 566 400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41 558 400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9 000 000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357 415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780 000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200 000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53,00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extLst>
                  <a:ext uri="{0D108BD9-81ED-4DB2-BD59-A6C34878D82A}">
                    <a16:rowId xmlns:a16="http://schemas.microsoft.com/office/drawing/2014/main" xmlns="" val="4027809536"/>
                  </a:ext>
                </a:extLst>
              </a:tr>
              <a:tr h="488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Общий итог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114 431 858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457 727 434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97 385 091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579 460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1438735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342 350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275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</a:rPr>
                        <a:t>275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3600" marT="7222" marB="0" anchor="ctr"/>
                </a:tc>
                <a:extLst>
                  <a:ext uri="{0D108BD9-81ED-4DB2-BD59-A6C34878D82A}">
                    <a16:rowId xmlns:a16="http://schemas.microsoft.com/office/drawing/2014/main" xmlns="" val="570130178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/>
              <a:t>Слайд 9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00226" y="323850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План маркетинга. Прогноз продаж. Ценовая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43068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1D1C4D6A-EE0C-424E-BE7A-B67DB4CBB024}"/>
              </a:ext>
            </a:extLst>
          </p:cNvPr>
          <p:cNvSpPr/>
          <p:nvPr/>
        </p:nvSpPr>
        <p:spPr>
          <a:xfrm>
            <a:off x="207232" y="959639"/>
            <a:ext cx="11817394" cy="38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/>
              <a:t>Производственный процесс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0C5435CB-A005-49D1-AB53-D4C214AFA7A8}"/>
              </a:ext>
            </a:extLst>
          </p:cNvPr>
          <p:cNvSpPr/>
          <p:nvPr/>
        </p:nvSpPr>
        <p:spPr>
          <a:xfrm>
            <a:off x="207232" y="1273786"/>
            <a:ext cx="3279545" cy="2189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/>
              <a:t>Закуп и контроль качества: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Сырье;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Упаковочные материалы;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Печатная продукция;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Вспомогательные материалы.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7953C793-A4A9-486D-A9F4-9ADC90471605}"/>
              </a:ext>
            </a:extLst>
          </p:cNvPr>
          <p:cNvSpPr/>
          <p:nvPr/>
        </p:nvSpPr>
        <p:spPr>
          <a:xfrm>
            <a:off x="3486777" y="1273786"/>
            <a:ext cx="2757031" cy="2189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/>
              <a:t>Производство  фармпрепаратов на специализированном оборудовании</a:t>
            </a:r>
            <a:endParaRPr lang="ru-RU" sz="1400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834D3D4B-BD15-487C-BCC1-63F4F28C0730}"/>
              </a:ext>
            </a:extLst>
          </p:cNvPr>
          <p:cNvSpPr/>
          <p:nvPr/>
        </p:nvSpPr>
        <p:spPr>
          <a:xfrm>
            <a:off x="6320412" y="1273786"/>
            <a:ext cx="2757031" cy="2189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/>
              <a:t>Расфасовка и упаковка в транспортировочную тару</a:t>
            </a:r>
            <a:endParaRPr lang="ru-RU" sz="1400" dirty="0"/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xmlns="" id="{B422481C-7339-44CC-90AC-B4B00922115B}"/>
              </a:ext>
            </a:extLst>
          </p:cNvPr>
          <p:cNvSpPr/>
          <p:nvPr/>
        </p:nvSpPr>
        <p:spPr>
          <a:xfrm>
            <a:off x="3525079" y="1346698"/>
            <a:ext cx="5590666" cy="261257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Контроль качества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3049FB4-8DDE-4D8B-B7B2-BB291D0C26FB}"/>
              </a:ext>
            </a:extLst>
          </p:cNvPr>
          <p:cNvSpPr/>
          <p:nvPr/>
        </p:nvSpPr>
        <p:spPr>
          <a:xfrm>
            <a:off x="8993274" y="1396139"/>
            <a:ext cx="3031351" cy="87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Склад</a:t>
            </a:r>
          </a:p>
          <a:p>
            <a:pPr algn="ctr"/>
            <a:r>
              <a:rPr lang="ru-RU" dirty="0"/>
              <a:t>Готовой </a:t>
            </a:r>
          </a:p>
          <a:p>
            <a:pPr algn="ctr"/>
            <a:r>
              <a:rPr lang="ru-RU" dirty="0"/>
              <a:t>продукции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20142859-B4C7-4496-ACFA-78DBC2CBF4C9}"/>
              </a:ext>
            </a:extLst>
          </p:cNvPr>
          <p:cNvSpPr/>
          <p:nvPr/>
        </p:nvSpPr>
        <p:spPr>
          <a:xfrm>
            <a:off x="8681439" y="2262697"/>
            <a:ext cx="3343186" cy="979203"/>
          </a:xfrm>
          <a:prstGeom prst="downArrow">
            <a:avLst>
              <a:gd name="adj1" fmla="val 50000"/>
              <a:gd name="adj2" fmla="val 48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Отгрузка готовой продукции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BD219063-7931-4C01-8AC4-F5319CB8C670}"/>
              </a:ext>
            </a:extLst>
          </p:cNvPr>
          <p:cNvSpPr/>
          <p:nvPr/>
        </p:nvSpPr>
        <p:spPr>
          <a:xfrm>
            <a:off x="207233" y="3898748"/>
            <a:ext cx="3343186" cy="28056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Всего: 500 человек, в т.ч. </a:t>
            </a:r>
          </a:p>
          <a:p>
            <a:r>
              <a:rPr lang="ru-RU" dirty="0">
                <a:solidFill>
                  <a:srgbClr val="000000"/>
                </a:solidFill>
                <a:latin typeface="Roboto"/>
              </a:rPr>
              <a:t>- Производственный персонал: 300 чел.;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Контроль качества: </a:t>
            </a:r>
          </a:p>
          <a:p>
            <a:r>
              <a:rPr lang="ru-RU" dirty="0">
                <a:solidFill>
                  <a:srgbClr val="000000"/>
                </a:solidFill>
                <a:latin typeface="Roboto"/>
              </a:rPr>
              <a:t>70 чел.;</a:t>
            </a:r>
          </a:p>
          <a:p>
            <a:r>
              <a:rPr lang="ru-RU" dirty="0">
                <a:solidFill>
                  <a:srgbClr val="000000"/>
                </a:solidFill>
                <a:latin typeface="Roboto"/>
              </a:rPr>
              <a:t>- Вспомогательный и  Административно-управленческий персонал: 130 чел.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5C34576F-742F-4D10-8367-C0BA7C4A5845}"/>
              </a:ext>
            </a:extLst>
          </p:cNvPr>
          <p:cNvSpPr/>
          <p:nvPr/>
        </p:nvSpPr>
        <p:spPr>
          <a:xfrm>
            <a:off x="207232" y="3414853"/>
            <a:ext cx="3383045" cy="38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/>
              <a:t>Численность персонала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7F579C07-6908-4581-8F29-A85F793CAAC1}"/>
              </a:ext>
            </a:extLst>
          </p:cNvPr>
          <p:cNvSpPr/>
          <p:nvPr/>
        </p:nvSpPr>
        <p:spPr>
          <a:xfrm>
            <a:off x="3814588" y="3421500"/>
            <a:ext cx="8092708" cy="38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/>
              <a:t>Оборудование линии по производству фармпрепаратов 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FEECF47A-70A7-46D8-B12C-EB99FF852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2591407"/>
              </p:ext>
            </p:extLst>
          </p:nvPr>
        </p:nvGraphicFramePr>
        <p:xfrm>
          <a:off x="3931209" y="3988159"/>
          <a:ext cx="7859467" cy="2840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8399">
                  <a:extLst>
                    <a:ext uri="{9D8B030D-6E8A-4147-A177-3AD203B41FA5}">
                      <a16:colId xmlns:a16="http://schemas.microsoft.com/office/drawing/2014/main" xmlns="" val="449619924"/>
                    </a:ext>
                  </a:extLst>
                </a:gridCol>
                <a:gridCol w="3861068">
                  <a:extLst>
                    <a:ext uri="{9D8B030D-6E8A-4147-A177-3AD203B41FA5}">
                      <a16:colId xmlns:a16="http://schemas.microsoft.com/office/drawing/2014/main" xmlns="" val="988255068"/>
                    </a:ext>
                  </a:extLst>
                </a:gridCol>
              </a:tblGrid>
              <a:tr h="3049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Влажный </a:t>
                      </a:r>
                      <a:r>
                        <a:rPr lang="ru-RU" sz="140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гранулятор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HLSG300 SMA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Машина укладки в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гофроящик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ZХ120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Double-Crane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extLst>
                  <a:ext uri="{0D108BD9-81ED-4DB2-BD59-A6C34878D82A}">
                    <a16:rowId xmlns:a16="http://schemas.microsoft.com/office/drawing/2014/main" xmlns="" val="3893835704"/>
                  </a:ext>
                </a:extLst>
              </a:tr>
              <a:tr h="1762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Сушилка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LGL120 SMA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Установка мойки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бинов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extLst>
                  <a:ext uri="{0D108BD9-81ED-4DB2-BD59-A6C34878D82A}">
                    <a16:rowId xmlns:a16="http://schemas.microsoft.com/office/drawing/2014/main" xmlns="" val="1664132449"/>
                  </a:ext>
                </a:extLst>
              </a:tr>
              <a:tr h="320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Таблетпресс</a:t>
                      </a:r>
                      <a:r>
                        <a:rPr lang="en-US" sz="1400" u="none" strike="noStrike">
                          <a:effectLst/>
                          <a:latin typeface="+mn-lt"/>
                        </a:rPr>
                        <a:t>S250C SMA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Смеситель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бинов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HTD1200 SMA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extLst>
                  <a:ext uri="{0D108BD9-81ED-4DB2-BD59-A6C34878D82A}">
                    <a16:rowId xmlns:a16="http://schemas.microsoft.com/office/drawing/2014/main" xmlns="" val="3006580113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Капсульная машина </a:t>
                      </a:r>
                      <a:r>
                        <a:rPr lang="en-US" sz="1400" u="none" strike="noStrike">
                          <a:effectLst/>
                          <a:latin typeface="+mn-lt"/>
                        </a:rPr>
                        <a:t>Z85 SMA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Подъемник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NTD600 – 2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шт.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extLst>
                  <a:ext uri="{0D108BD9-81ED-4DB2-BD59-A6C34878D82A}">
                    <a16:rowId xmlns:a16="http://schemas.microsoft.com/office/drawing/2014/main" xmlns="" val="1933626851"/>
                  </a:ext>
                </a:extLst>
              </a:tr>
              <a:tr h="3617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Установка нанесения оболочки Р200 SMA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Мельница-калибратор MIDI 3400, 1000 кг/ч SMA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extLst>
                  <a:ext uri="{0D108BD9-81ED-4DB2-BD59-A6C34878D82A}">
                    <a16:rowId xmlns:a16="http://schemas.microsoft.com/office/drawing/2014/main" xmlns="" val="3201854384"/>
                  </a:ext>
                </a:extLst>
              </a:tr>
              <a:tr h="4148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Машина упаковки таблеток и капсул в блистер DPH300 Double-Crane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Вибросито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S49-400 SMA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extLst>
                  <a:ext uri="{0D108BD9-81ED-4DB2-BD59-A6C34878D82A}">
                    <a16:rowId xmlns:a16="http://schemas.microsoft.com/office/drawing/2014/main" xmlns="" val="2247051128"/>
                  </a:ext>
                </a:extLst>
              </a:tr>
              <a:tr h="192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Картонажная машина HD180 с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чеквейером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Double-Crane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Вакуумный загрузчик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PIAB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extLst>
                  <a:ext uri="{0D108BD9-81ED-4DB2-BD59-A6C34878D82A}">
                    <a16:rowId xmlns:a16="http://schemas.microsoft.com/office/drawing/2014/main" xmlns="" val="3611622363"/>
                  </a:ext>
                </a:extLst>
              </a:tr>
              <a:tr h="114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Машина групповой упаковки ВХ40А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Double-Crane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Картонажная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</a:rPr>
                        <a:t>машинаROLS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 50A для банок с таблетками(60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</a:rPr>
                        <a:t>бан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/мин)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8" marR="4578" marT="4578" marB="0" anchor="b"/>
                </a:tc>
                <a:extLst>
                  <a:ext uri="{0D108BD9-81ED-4DB2-BD59-A6C34878D82A}">
                    <a16:rowId xmlns:a16="http://schemas.microsoft.com/office/drawing/2014/main" xmlns="" val="139400416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/>
              <a:t>Слайд 10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00226" y="323850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Производственный план. Оборудование. Персонал . Схема производственного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xmlns="" val="344100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96FE4FF-BDAE-42F8-968B-C28BD684C530}"/>
              </a:ext>
            </a:extLst>
          </p:cNvPr>
          <p:cNvSpPr/>
          <p:nvPr/>
        </p:nvSpPr>
        <p:spPr>
          <a:xfrm>
            <a:off x="570446" y="3827770"/>
            <a:ext cx="11224470" cy="285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План движения денежных средств по проекту на 2020-2022 гг., р.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B42B6E7-6CB6-4162-8132-BB36DF813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441639"/>
              </p:ext>
            </p:extLst>
          </p:nvPr>
        </p:nvGraphicFramePr>
        <p:xfrm>
          <a:off x="570444" y="4205274"/>
          <a:ext cx="11224471" cy="203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398">
                  <a:extLst>
                    <a:ext uri="{9D8B030D-6E8A-4147-A177-3AD203B41FA5}">
                      <a16:colId xmlns:a16="http://schemas.microsoft.com/office/drawing/2014/main" xmlns="" val="2094441697"/>
                    </a:ext>
                  </a:extLst>
                </a:gridCol>
                <a:gridCol w="3917839">
                  <a:extLst>
                    <a:ext uri="{9D8B030D-6E8A-4147-A177-3AD203B41FA5}">
                      <a16:colId xmlns:a16="http://schemas.microsoft.com/office/drawing/2014/main" xmlns="" val="4041320573"/>
                    </a:ext>
                  </a:extLst>
                </a:gridCol>
                <a:gridCol w="1719063">
                  <a:extLst>
                    <a:ext uri="{9D8B030D-6E8A-4147-A177-3AD203B41FA5}">
                      <a16:colId xmlns:a16="http://schemas.microsoft.com/office/drawing/2014/main" xmlns="" val="3562228499"/>
                    </a:ext>
                  </a:extLst>
                </a:gridCol>
                <a:gridCol w="1719063">
                  <a:extLst>
                    <a:ext uri="{9D8B030D-6E8A-4147-A177-3AD203B41FA5}">
                      <a16:colId xmlns:a16="http://schemas.microsoft.com/office/drawing/2014/main" xmlns="" val="3077110796"/>
                    </a:ext>
                  </a:extLst>
                </a:gridCol>
                <a:gridCol w="1537045">
                  <a:extLst>
                    <a:ext uri="{9D8B030D-6E8A-4147-A177-3AD203B41FA5}">
                      <a16:colId xmlns:a16="http://schemas.microsoft.com/office/drawing/2014/main" xmlns="" val="2981968860"/>
                    </a:ext>
                  </a:extLst>
                </a:gridCol>
                <a:gridCol w="1719063">
                  <a:extLst>
                    <a:ext uri="{9D8B030D-6E8A-4147-A177-3AD203B41FA5}">
                      <a16:colId xmlns:a16="http://schemas.microsoft.com/office/drawing/2014/main" xmlns="" val="239691957"/>
                    </a:ext>
                  </a:extLst>
                </a:gridCol>
              </a:tblGrid>
              <a:tr h="27683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2020 г.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2021 г.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2022 г.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ИТОГО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86126019"/>
                  </a:ext>
                </a:extLst>
              </a:tr>
              <a:tr h="208604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Поступление выручки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114 431 858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457 727 434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97 385 091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669 544 383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5147576"/>
                  </a:ext>
                </a:extLst>
              </a:tr>
              <a:tr h="22780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Поступление кредитных средств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260 000 000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260 000 000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75498258"/>
                  </a:ext>
                </a:extLst>
              </a:tr>
              <a:tr h="270017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Операционные расходы по проекту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302 960 874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239 394 681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27 918 223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570 273 778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2984388"/>
                  </a:ext>
                </a:extLst>
              </a:tr>
              <a:tr h="208604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Инвестиционные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51 390 000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51 390 000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48142520"/>
                  </a:ext>
                </a:extLst>
              </a:tr>
              <a:tr h="208604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Налог на прибыль (20 %)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17 484 072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21 561 787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3 884 689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42 930 548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65315565"/>
                  </a:ext>
                </a:extLst>
              </a:tr>
              <a:tr h="28923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Выплата займа ФРП, с учетом процентов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1 950 000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197 108 600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65 160 274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264 218 874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71827136"/>
                  </a:ext>
                </a:extLst>
              </a:tr>
              <a:tr h="29759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Остаток денежных средств на конец периода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646 913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309 277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731 183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731 183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3861326"/>
                  </a:ext>
                </a:extLst>
              </a:tr>
            </a:tbl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5A39A545-E328-4BF2-B027-CA1A4F99496C}"/>
              </a:ext>
            </a:extLst>
          </p:cNvPr>
          <p:cNvSpPr/>
          <p:nvPr/>
        </p:nvSpPr>
        <p:spPr>
          <a:xfrm>
            <a:off x="570447" y="845733"/>
            <a:ext cx="11224470" cy="285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 доходов и расходов по проекту на 2020-2022 гг., р.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C7500400-7361-4655-ACD4-974655C22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3507052"/>
              </p:ext>
            </p:extLst>
          </p:nvPr>
        </p:nvGraphicFramePr>
        <p:xfrm>
          <a:off x="570447" y="1130959"/>
          <a:ext cx="11224469" cy="2554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02">
                  <a:extLst>
                    <a:ext uri="{9D8B030D-6E8A-4147-A177-3AD203B41FA5}">
                      <a16:colId xmlns:a16="http://schemas.microsoft.com/office/drawing/2014/main" xmlns="" val="3623481723"/>
                    </a:ext>
                  </a:extLst>
                </a:gridCol>
                <a:gridCol w="5375868">
                  <a:extLst>
                    <a:ext uri="{9D8B030D-6E8A-4147-A177-3AD203B41FA5}">
                      <a16:colId xmlns:a16="http://schemas.microsoft.com/office/drawing/2014/main" xmlns="" val="3323831391"/>
                    </a:ext>
                  </a:extLst>
                </a:gridCol>
                <a:gridCol w="944545">
                  <a:extLst>
                    <a:ext uri="{9D8B030D-6E8A-4147-A177-3AD203B41FA5}">
                      <a16:colId xmlns:a16="http://schemas.microsoft.com/office/drawing/2014/main" xmlns="" val="1182604934"/>
                    </a:ext>
                  </a:extLst>
                </a:gridCol>
                <a:gridCol w="1321988">
                  <a:extLst>
                    <a:ext uri="{9D8B030D-6E8A-4147-A177-3AD203B41FA5}">
                      <a16:colId xmlns:a16="http://schemas.microsoft.com/office/drawing/2014/main" xmlns="" val="1020140273"/>
                    </a:ext>
                  </a:extLst>
                </a:gridCol>
                <a:gridCol w="1260438">
                  <a:extLst>
                    <a:ext uri="{9D8B030D-6E8A-4147-A177-3AD203B41FA5}">
                      <a16:colId xmlns:a16="http://schemas.microsoft.com/office/drawing/2014/main" xmlns="" val="3233030956"/>
                    </a:ext>
                  </a:extLst>
                </a:gridCol>
                <a:gridCol w="1676228">
                  <a:extLst>
                    <a:ext uri="{9D8B030D-6E8A-4147-A177-3AD203B41FA5}">
                      <a16:colId xmlns:a16="http://schemas.microsoft.com/office/drawing/2014/main" xmlns="" val="262291921"/>
                    </a:ext>
                  </a:extLst>
                </a:gridCol>
              </a:tblGrid>
              <a:tr h="184472"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Показатель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2021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2022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ИТОГО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extLst>
                  <a:ext uri="{0D108BD9-81ED-4DB2-BD59-A6C34878D82A}">
                    <a16:rowId xmlns:a16="http://schemas.microsoft.com/office/drawing/2014/main" xmlns="" val="3738735594"/>
                  </a:ext>
                </a:extLst>
              </a:tr>
              <a:tr h="208644"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Выручка,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114 431 858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457 727 434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97 385 091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669 544 383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extLst>
                  <a:ext uri="{0D108BD9-81ED-4DB2-BD59-A6C34878D82A}">
                    <a16:rowId xmlns:a16="http://schemas.microsoft.com/office/drawing/2014/main" xmlns="" val="3432968057"/>
                  </a:ext>
                </a:extLst>
              </a:tr>
              <a:tr h="208644"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Выручка без НДС,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104 028 962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416 115 849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88 531 901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608 676 712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extLst>
                  <a:ext uri="{0D108BD9-81ED-4DB2-BD59-A6C34878D82A}">
                    <a16:rowId xmlns:a16="http://schemas.microsoft.com/office/drawing/2014/main" xmlns="" val="1734577939"/>
                  </a:ext>
                </a:extLst>
              </a:tr>
              <a:tr h="208644"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Операционные расходы,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76 890 972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307 563 888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65 436 622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449 891 483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extLst>
                  <a:ext uri="{0D108BD9-81ED-4DB2-BD59-A6C34878D82A}">
                    <a16:rowId xmlns:a16="http://schemas.microsoft.com/office/drawing/2014/main" xmlns="" val="2969087159"/>
                  </a:ext>
                </a:extLst>
              </a:tr>
              <a:tr h="208644"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Накладные расходы (15 %),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11 533 646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46 134 583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9 815 493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67 483 722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extLst>
                  <a:ext uri="{0D108BD9-81ED-4DB2-BD59-A6C34878D82A}">
                    <a16:rowId xmlns:a16="http://schemas.microsoft.com/office/drawing/2014/main" xmlns="" val="3746879218"/>
                  </a:ext>
                </a:extLst>
              </a:tr>
              <a:tr h="208644"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Полная себестоимость производства,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88 424 618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353 698 472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75 252 116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517 375 205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extLst>
                  <a:ext uri="{0D108BD9-81ED-4DB2-BD59-A6C34878D82A}">
                    <a16:rowId xmlns:a16="http://schemas.microsoft.com/office/drawing/2014/main" xmlns="" val="3344881948"/>
                  </a:ext>
                </a:extLst>
              </a:tr>
              <a:tr h="208644"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Валовая прибыль,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15 604 344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62 417 377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13 279 785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91 301 507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extLst>
                  <a:ext uri="{0D108BD9-81ED-4DB2-BD59-A6C34878D82A}">
                    <a16:rowId xmlns:a16="http://schemas.microsoft.com/office/drawing/2014/main" xmlns="" val="3474192804"/>
                  </a:ext>
                </a:extLst>
              </a:tr>
              <a:tr h="208644"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Налог на прибыль (20 %),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3 120 869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12 483 475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2 655 957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18 260 301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extLst>
                  <a:ext uri="{0D108BD9-81ED-4DB2-BD59-A6C34878D82A}">
                    <a16:rowId xmlns:a16="http://schemas.microsoft.com/office/drawing/2014/main" xmlns="" val="559002794"/>
                  </a:ext>
                </a:extLst>
              </a:tr>
              <a:tr h="208644"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Выплата процентов по займу ФРП,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1 950 000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1 950 000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1 950 000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5 850 000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extLst>
                  <a:ext uri="{0D108BD9-81ED-4DB2-BD59-A6C34878D82A}">
                    <a16:rowId xmlns:a16="http://schemas.microsoft.com/office/drawing/2014/main" xmlns="" val="1292971189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Прибыль от реализации проекта (до начисления амортизации), 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10 533 475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47 983 902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8 673 828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67 191 205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extLst>
                  <a:ext uri="{0D108BD9-81ED-4DB2-BD59-A6C34878D82A}">
                    <a16:rowId xmlns:a16="http://schemas.microsoft.com/office/drawing/2014/main" xmlns="" val="1835526027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Чистая маржа (до начисления амортизации),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10,1%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11,5%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9,8%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11,0%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1" marR="8131" marT="8131" marB="0" anchor="b"/>
                </a:tc>
                <a:extLst>
                  <a:ext uri="{0D108BD9-81ED-4DB2-BD59-A6C34878D82A}">
                    <a16:rowId xmlns:a16="http://schemas.microsoft.com/office/drawing/2014/main" xmlns="" val="3366979788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/>
              <a:t>Слайд 11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0226" y="247650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Финансовый план. Выручка. Себестоимость. Прибыль</a:t>
            </a:r>
          </a:p>
        </p:txBody>
      </p:sp>
    </p:spTree>
    <p:extLst>
      <p:ext uri="{BB962C8B-B14F-4D97-AF65-F5344CB8AC3E}">
        <p14:creationId xmlns:p14="http://schemas.microsoft.com/office/powerpoint/2010/main" xmlns="" val="155118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41A7C8F-1E9E-463C-BCD9-AB5193E0A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3574176"/>
              </p:ext>
            </p:extLst>
          </p:nvPr>
        </p:nvGraphicFramePr>
        <p:xfrm>
          <a:off x="482598" y="1093899"/>
          <a:ext cx="11459361" cy="5550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1">
                  <a:extLst>
                    <a:ext uri="{9D8B030D-6E8A-4147-A177-3AD203B41FA5}">
                      <a16:colId xmlns:a16="http://schemas.microsoft.com/office/drawing/2014/main" xmlns="" val="3480492355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xmlns="" val="3764724896"/>
                    </a:ext>
                  </a:extLst>
                </a:gridCol>
                <a:gridCol w="6103868">
                  <a:extLst>
                    <a:ext uri="{9D8B030D-6E8A-4147-A177-3AD203B41FA5}">
                      <a16:colId xmlns:a16="http://schemas.microsoft.com/office/drawing/2014/main" xmlns="" val="3521229114"/>
                    </a:ext>
                  </a:extLst>
                </a:gridCol>
              </a:tblGrid>
              <a:tr h="3516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Факторы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Угрозы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Оценка и анализ  рисков , мероприятия по снижению рисков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1297945"/>
                  </a:ext>
                </a:extLst>
              </a:tr>
              <a:tr h="783702">
                <a:tc>
                  <a:txBody>
                    <a:bodyPr/>
                    <a:lstStyle/>
                    <a:p>
                      <a:r>
                        <a:rPr lang="ru-RU" sz="1400" dirty="0"/>
                        <a:t>Экстренный характер проекта, короткий срок реализации проекта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Увеличение срока реализации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Проект, несмотря на срочность, спланирован компанией еще в 2019 г., входит в состав инвестпрограммы 2020 г.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:a16="http://schemas.microsoft.com/office/drawing/2014/main" xmlns="" val="2884813951"/>
                  </a:ext>
                </a:extLst>
              </a:tr>
              <a:tr h="783702">
                <a:tc>
                  <a:txBody>
                    <a:bodyPr/>
                    <a:lstStyle/>
                    <a:p>
                      <a:r>
                        <a:rPr lang="ru-RU" sz="1400" dirty="0"/>
                        <a:t>Недооценка сложности проекта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Снижение качества работ с целью уложиться в сроки и бюджет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Проект проработан по всем значимым разделам и поставкам. При необходимости компания готова подключить к проекту дополнительный квалифицированный персонал.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050983270"/>
                  </a:ext>
                </a:extLst>
              </a:tr>
              <a:tr h="783702">
                <a:tc>
                  <a:txBody>
                    <a:bodyPr/>
                    <a:lstStyle/>
                    <a:p>
                      <a:r>
                        <a:rPr lang="ru-RU" sz="1400" dirty="0"/>
                        <a:t>Недостаточная финансовая поддержка проекта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Увеличение сроков работ или закрытие проекта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Проект имеет единственный источник финансирования – средства целевого займа ФРП, которые выделяются для реализации проекта в полном объеме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:a16="http://schemas.microsoft.com/office/drawing/2014/main" xmlns="" val="2958491189"/>
                  </a:ext>
                </a:extLst>
              </a:tr>
              <a:tr h="7837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Снижение спроса на препараты противоэпидемической группы на рынке в связи со спадом пандемии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Снижение рентабельности, сокращение объема продаж, усиление конкуренции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Компания планировала развитие производства указанных групп фармпрепаратов с 2020 года, опираясь на потребности рынка. Вопрос сбыта не зависит от текущей ситуации с коронавирусом. Проекта просчитан в консервативном сценарии – с большой долей вероятности показатели проекта будут выполнены и при снижении числа заболеваний людей в 2020 г.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650728622"/>
                  </a:ext>
                </a:extLst>
              </a:tr>
              <a:tr h="783702">
                <a:tc>
                  <a:txBody>
                    <a:bodyPr/>
                    <a:lstStyle/>
                    <a:p>
                      <a:r>
                        <a:rPr lang="ru-RU" sz="1400" dirty="0"/>
                        <a:t>Недооценка коммуникаций со смежными  службами предприятия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Позднее выявление ошибок, простои персонала проекта, срыв сроков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Учет взаимосвязей в планировании, частичное привлечение специалистов смежных подразделений, фиксирование взаимосвязей в графике работ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:a16="http://schemas.microsoft.com/office/drawing/2014/main" xmlns="" val="2547873228"/>
                  </a:ext>
                </a:extLst>
              </a:tr>
              <a:tr h="783702">
                <a:tc>
                  <a:txBody>
                    <a:bodyPr/>
                    <a:lstStyle/>
                    <a:p>
                      <a:r>
                        <a:rPr lang="ru-RU" sz="1400" dirty="0"/>
                        <a:t>Сложность освоения новых технологий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Мотивация персонала, потребность в высококвалифицированном персонале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Разработка доступной пользовательской документации, организация мероприятий по повышению подготовки персонала. Риск оценивается как минимальный – предприятие уже выпускает аналогичные по сложности фармпрепараты на аналогичном оборудовании.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:a16="http://schemas.microsoft.com/office/drawing/2014/main" xmlns="" val="929924241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/>
              <a:t>Слайд 12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0226" y="323850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Риски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2055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/>
              <a:t>Слайд 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5625" y="314325"/>
            <a:ext cx="6867525" cy="10643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  <a:latin typeface="TimesNewRoman,Bold"/>
              </a:rPr>
              <a:t>Цель, задачи, объект и предмет аттестационной работы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9852" y="1515514"/>
            <a:ext cx="1141095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C10000"/>
                </a:solidFill>
                <a:latin typeface="TimesNewRoman,Bold"/>
              </a:rPr>
              <a:t>Цель</a:t>
            </a:r>
            <a:r>
              <a:rPr lang="ru-RU" sz="1600" b="1" dirty="0">
                <a:solidFill>
                  <a:srgbClr val="C10000"/>
                </a:solidFill>
                <a:latin typeface="Times-Bold"/>
              </a:rPr>
              <a:t>:  </a:t>
            </a:r>
            <a:r>
              <a:rPr lang="ru-RU" sz="1600" dirty="0">
                <a:solidFill>
                  <a:schemeClr val="tx1"/>
                </a:solidFill>
                <a:latin typeface="Times-Bold"/>
              </a:rPr>
              <a:t>Разработка и обоснование проекта увеличения выпуска противовирусных препаратов для лечения </a:t>
            </a:r>
            <a:r>
              <a:rPr lang="en-US" sz="1600" dirty="0">
                <a:solidFill>
                  <a:schemeClr val="tx1"/>
                </a:solidFill>
                <a:latin typeface="Times-Bold"/>
              </a:rPr>
              <a:t>COVID-19</a:t>
            </a:r>
            <a:r>
              <a:rPr lang="ru-RU" sz="1600" dirty="0">
                <a:solidFill>
                  <a:schemeClr val="tx1"/>
                </a:solidFill>
                <a:latin typeface="Times-Bold"/>
              </a:rPr>
              <a:t> и препаратов, купирующих симптомы заболевания; управление реализацией проекта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9100" y="2971799"/>
            <a:ext cx="5895975" cy="3305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</a:pPr>
            <a:endParaRPr lang="ru-RU" sz="1600" dirty="0">
              <a:latin typeface="Times-Bold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CC0000"/>
                </a:solidFill>
                <a:latin typeface="Times-Bold"/>
              </a:rPr>
              <a:t>Задачи: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-Bold"/>
              </a:rPr>
              <a:t>- Провести экспресс- диагностику состояния предприятия;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-Bold"/>
              </a:rPr>
              <a:t>- Выполнить организационно-управленческий анализ;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-Bold"/>
              </a:rPr>
              <a:t>- Проанализировать положение дел в отрасли;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-Bold"/>
              </a:rPr>
              <a:t>- Разработать проект увеличения выпуска противовирусных препаратов для лечения </a:t>
            </a:r>
            <a:r>
              <a:rPr lang="en-US" sz="1600" dirty="0">
                <a:solidFill>
                  <a:schemeClr val="tx1"/>
                </a:solidFill>
                <a:latin typeface="Times-Bold"/>
              </a:rPr>
              <a:t>COVID-19</a:t>
            </a:r>
            <a:r>
              <a:rPr lang="ru-RU" sz="1600" dirty="0">
                <a:solidFill>
                  <a:schemeClr val="tx1"/>
                </a:solidFill>
                <a:latin typeface="Times-Bold"/>
              </a:rPr>
              <a:t> и препаратов, купирующих симптомы заболевания 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-Bold"/>
              </a:rPr>
              <a:t>- Оценить эффективность и риски проекта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latin typeface="Times-Bold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91523" y="2633661"/>
            <a:ext cx="4371975" cy="20031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CC0000"/>
                </a:solidFill>
                <a:latin typeface="Times-Bold"/>
              </a:rPr>
              <a:t>Объект:</a:t>
            </a:r>
            <a:r>
              <a:rPr lang="ru-RU" sz="1600" dirty="0">
                <a:latin typeface="Times-Bold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-Bold"/>
              </a:rPr>
              <a:t>ООО «</a:t>
            </a:r>
            <a:r>
              <a:rPr lang="ru-RU" sz="1600" dirty="0" err="1">
                <a:solidFill>
                  <a:schemeClr val="tx1"/>
                </a:solidFill>
                <a:latin typeface="Times-Bold"/>
              </a:rPr>
              <a:t>Велфарм</a:t>
            </a:r>
            <a:r>
              <a:rPr lang="ru-RU" sz="1600" dirty="0">
                <a:solidFill>
                  <a:schemeClr val="tx1"/>
                </a:solidFill>
                <a:latin typeface="Times-Bold"/>
              </a:rPr>
              <a:t>», с его производственными мощностями, номенклатурой, возможностями на рынках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Times-Bold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74650" y="4801956"/>
            <a:ext cx="4371975" cy="19479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CC0000"/>
                </a:solidFill>
                <a:latin typeface="Times-Bold"/>
              </a:rPr>
              <a:t>Предмет исследования:</a:t>
            </a:r>
            <a:r>
              <a:rPr lang="ru-RU" sz="1600" dirty="0">
                <a:latin typeface="Times-Bold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-Bold"/>
              </a:rPr>
              <a:t>Разработка и управление реализацией проекта  расширения производства </a:t>
            </a:r>
            <a:r>
              <a:rPr lang="ru-RU" sz="1600" dirty="0">
                <a:solidFill>
                  <a:srgbClr val="FF0000"/>
                </a:solidFill>
                <a:latin typeface="Times-Bold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Times-Bold"/>
              </a:rPr>
              <a:t>противовирусных препаратов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Times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87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57" y="1112763"/>
            <a:ext cx="3178055" cy="2349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58" y="5488321"/>
            <a:ext cx="4661968" cy="1338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426" y="5488321"/>
            <a:ext cx="4795341" cy="1355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7767" y="5474205"/>
            <a:ext cx="2389286" cy="1383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58" y="4827578"/>
            <a:ext cx="5449369" cy="495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191" y="1112763"/>
            <a:ext cx="8181993" cy="81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58" y="228551"/>
            <a:ext cx="1807917" cy="68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191" y="2551875"/>
            <a:ext cx="8181994" cy="1660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643160" y="2964084"/>
            <a:ext cx="145905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Montserrat SemiBold" panose="00000700000000000000" pitchFamily="2" charset="-52"/>
              </a:rPr>
              <a:t>95%</a:t>
            </a:r>
            <a:endParaRPr lang="ru-RU" sz="4800" dirty="0">
              <a:latin typeface="Montserrat SemiBold" panose="00000700000000000000" pitchFamily="2" charset="-52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506991"/>
            <a:ext cx="2743200" cy="365125"/>
          </a:xfrm>
        </p:spPr>
        <p:txBody>
          <a:bodyPr/>
          <a:lstStyle/>
          <a:p>
            <a:r>
              <a:rPr lang="ru-RU" dirty="0"/>
              <a:t>Слайд 2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52751" y="333375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Краткая информация о предприятии ООО «</a:t>
            </a:r>
            <a:r>
              <a:rPr lang="ru-RU" dirty="0" err="1">
                <a:solidFill>
                  <a:schemeClr val="tx1"/>
                </a:solidFill>
              </a:rPr>
              <a:t>Велфарм</a:t>
            </a:r>
            <a:r>
              <a:rPr lang="ru-RU" dirty="0">
                <a:solidFill>
                  <a:schemeClr val="tx1"/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xmlns="" val="167120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350" y="247676"/>
            <a:ext cx="1447619" cy="561905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2277966"/>
              </p:ext>
            </p:extLst>
          </p:nvPr>
        </p:nvGraphicFramePr>
        <p:xfrm>
          <a:off x="599327" y="1783041"/>
          <a:ext cx="10993346" cy="4888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4988">
                  <a:extLst>
                    <a:ext uri="{9D8B030D-6E8A-4147-A177-3AD203B41FA5}">
                      <a16:colId xmlns:a16="http://schemas.microsoft.com/office/drawing/2014/main" xmlns="" val="3809230503"/>
                    </a:ext>
                  </a:extLst>
                </a:gridCol>
                <a:gridCol w="1623317">
                  <a:extLst>
                    <a:ext uri="{9D8B030D-6E8A-4147-A177-3AD203B41FA5}">
                      <a16:colId xmlns:a16="http://schemas.microsoft.com/office/drawing/2014/main" xmlns="" val="794044830"/>
                    </a:ext>
                  </a:extLst>
                </a:gridCol>
                <a:gridCol w="1006867">
                  <a:extLst>
                    <a:ext uri="{9D8B030D-6E8A-4147-A177-3AD203B41FA5}">
                      <a16:colId xmlns:a16="http://schemas.microsoft.com/office/drawing/2014/main" xmlns="" val="22382666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xmlns="" val="770815669"/>
                    </a:ext>
                  </a:extLst>
                </a:gridCol>
                <a:gridCol w="934948">
                  <a:extLst>
                    <a:ext uri="{9D8B030D-6E8A-4147-A177-3AD203B41FA5}">
                      <a16:colId xmlns:a16="http://schemas.microsoft.com/office/drawing/2014/main" xmlns="" val="3373329879"/>
                    </a:ext>
                  </a:extLst>
                </a:gridCol>
                <a:gridCol w="924674">
                  <a:extLst>
                    <a:ext uri="{9D8B030D-6E8A-4147-A177-3AD203B41FA5}">
                      <a16:colId xmlns:a16="http://schemas.microsoft.com/office/drawing/2014/main" xmlns="" val="1913722511"/>
                    </a:ext>
                  </a:extLst>
                </a:gridCol>
                <a:gridCol w="760288">
                  <a:extLst>
                    <a:ext uri="{9D8B030D-6E8A-4147-A177-3AD203B41FA5}">
                      <a16:colId xmlns:a16="http://schemas.microsoft.com/office/drawing/2014/main" xmlns="" val="3021332585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xmlns="" val="624203176"/>
                    </a:ext>
                  </a:extLst>
                </a:gridCol>
                <a:gridCol w="791109">
                  <a:extLst>
                    <a:ext uri="{9D8B030D-6E8A-4147-A177-3AD203B41FA5}">
                      <a16:colId xmlns:a16="http://schemas.microsoft.com/office/drawing/2014/main" xmlns="" val="1351336831"/>
                    </a:ext>
                  </a:extLst>
                </a:gridCol>
              </a:tblGrid>
              <a:tr h="36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Показатель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Источник информации или алгоритм расчета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Период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Темп роста,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1292666"/>
                  </a:ext>
                </a:extLst>
              </a:tr>
              <a:tr h="134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2019/18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2020/19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2021/20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4120992328"/>
                  </a:ext>
                </a:extLst>
              </a:tr>
              <a:tr h="486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 Выручка (нетто) от реализации товаров, продукции, работ, услуг, </a:t>
                      </a:r>
                      <a:r>
                        <a:rPr lang="ru-RU" sz="1050" dirty="0" err="1">
                          <a:effectLst/>
                        </a:rPr>
                        <a:t>тыс.р</a:t>
                      </a:r>
                      <a:r>
                        <a:rPr lang="ru-RU" sz="1050" dirty="0">
                          <a:effectLst/>
                        </a:rPr>
                        <a:t>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Форма № 2 </a:t>
                      </a:r>
                      <a:r>
                        <a:rPr lang="ru-RU" sz="1050" dirty="0" err="1">
                          <a:effectLst/>
                        </a:rPr>
                        <a:t>стр.010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1930025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3624079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4997429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7697499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188,77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137,90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154,03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4191637038"/>
                  </a:ext>
                </a:extLst>
              </a:tr>
              <a:tr h="2775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 Среднесписочная численность персонала,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Пояснительная записка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128,39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133,33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122,52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3640296895"/>
                  </a:ext>
                </a:extLst>
              </a:tr>
              <a:tr h="5084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3.Среднегодовая</a:t>
                      </a:r>
                      <a:r>
                        <a:rPr lang="ru-RU" sz="1050" dirty="0">
                          <a:effectLst/>
                        </a:rPr>
                        <a:t> стоимость основных производственных фондов, </a:t>
                      </a:r>
                      <a:r>
                        <a:rPr lang="ru-RU" sz="1050" dirty="0" err="1">
                          <a:effectLst/>
                        </a:rPr>
                        <a:t>тыс.р</a:t>
                      </a:r>
                      <a:r>
                        <a:rPr lang="ru-RU" sz="1050" dirty="0">
                          <a:effectLst/>
                        </a:rPr>
                        <a:t>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форма № 5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</a:t>
                      </a:r>
                      <a:r>
                        <a:rPr lang="ru-RU" sz="1050" dirty="0" err="1">
                          <a:effectLst/>
                        </a:rPr>
                        <a:t>стр.371н+стр.371к</a:t>
                      </a:r>
                      <a:r>
                        <a:rPr lang="ru-RU" sz="1050" dirty="0">
                          <a:effectLst/>
                        </a:rPr>
                        <a:t>) /2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1336296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1104169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1005963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923745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82,63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91,11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91,73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3740323392"/>
                  </a:ext>
                </a:extLst>
              </a:tr>
              <a:tr h="486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4. Среднегодовая стоимость оборотных активов, тыс.р.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форма № 1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(стр.290н+стр.290к)/2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1281594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2107272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2861884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3942171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164,43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135,81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137,75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3431208136"/>
                  </a:ext>
                </a:extLst>
              </a:tr>
              <a:tr h="2434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5. Общая сумма капитала, тыс. р.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форма № 1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 стр.700н+стр.700к)/2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159212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281636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515819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875344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176,89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183,15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169,70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4232296695"/>
                  </a:ext>
                </a:extLst>
              </a:tr>
              <a:tr h="2434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6. Материальные затраты, тыс.р.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форма № 5 стр.610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1636999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2107607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2866346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4012884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128,75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136,00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140,00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3318566006"/>
                  </a:ext>
                </a:extLst>
              </a:tr>
              <a:tr h="2434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7. Чистая прибыль, тыс.р.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форма №2 стр.140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32157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212691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255676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543473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661,41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120,21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212,56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4066403525"/>
                  </a:ext>
                </a:extLst>
              </a:tr>
              <a:tr h="211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8. Производительность труда, тыс. р/чел.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п.1/п.2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8178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11961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12370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15551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146,25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103,42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125,71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571004051"/>
                  </a:ext>
                </a:extLst>
              </a:tr>
              <a:tr h="134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9. Фондоотдача, р/р.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п.1/п.3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1,44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3,28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8,34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227,25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151,46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167,92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2635591814"/>
                  </a:ext>
                </a:extLst>
              </a:tr>
              <a:tr h="2393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10. Фондовооруженнось труда, тыс. р./чел.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п3/п.2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5662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3644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2490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1864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64,36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68,33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74,86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2727350798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11. Материалоотдача, р/р.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п.1/п.6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1,72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1,92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145,85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101,37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110,02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794601103"/>
                  </a:ext>
                </a:extLst>
              </a:tr>
              <a:tr h="242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12. Оборачиваемость оборотных средств, оборотов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п.1</a:t>
                      </a:r>
                      <a:r>
                        <a:rPr lang="ru-RU" sz="1050" dirty="0">
                          <a:effectLst/>
                        </a:rPr>
                        <a:t>/</a:t>
                      </a:r>
                      <a:r>
                        <a:rPr lang="ru-RU" sz="1050" dirty="0" err="1">
                          <a:effectLst/>
                        </a:rPr>
                        <a:t>п.4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1,51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1,72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2,236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2,90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114,2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148,46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192,99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2785130732"/>
                  </a:ext>
                </a:extLst>
              </a:tr>
              <a:tr h="2434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13. Рентабельность капитала, %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п.7/п.5*100%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75,52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49,57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62,09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373,9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65,63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125,26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34" marR="34534" marT="0" marB="0"/>
                </a:tc>
                <a:extLst>
                  <a:ext uri="{0D108BD9-81ED-4DB2-BD59-A6C34878D82A}">
                    <a16:rowId xmlns:a16="http://schemas.microsoft.com/office/drawing/2014/main" xmlns="" val="2387640011"/>
                  </a:ext>
                </a:extLst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88521"/>
            <a:ext cx="2743200" cy="365125"/>
          </a:xfrm>
        </p:spPr>
        <p:txBody>
          <a:bodyPr/>
          <a:lstStyle/>
          <a:p>
            <a:r>
              <a:rPr lang="ru-RU" dirty="0"/>
              <a:t>Слайд 3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0226" y="323850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Показатели деятельности ООО «</a:t>
            </a:r>
            <a:r>
              <a:rPr lang="ru-RU" dirty="0" err="1">
                <a:solidFill>
                  <a:schemeClr val="tx1"/>
                </a:solidFill>
              </a:rPr>
              <a:t>Велфарм</a:t>
            </a:r>
            <a:r>
              <a:rPr lang="ru-RU" dirty="0">
                <a:solidFill>
                  <a:schemeClr val="tx1"/>
                </a:solidFill>
              </a:rPr>
              <a:t>»  за 2018 -2021 годы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3425" cy="1325563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8207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tserrat SemiBold" panose="00000700000000000000" pitchFamily="2" charset="-52"/>
              </a:rPr>
              <a:t>Приложение А</a:t>
            </a:r>
          </a:p>
        </p:txBody>
      </p:sp>
      <p:pic>
        <p:nvPicPr>
          <p:cNvPr id="7" name="Объект 6" descr="структура предприятия ВЕРНО - PowerPoint">
            <a:extLst>
              <a:ext uri="{FF2B5EF4-FFF2-40B4-BE49-F238E27FC236}">
                <a16:creationId xmlns:a16="http://schemas.microsoft.com/office/drawing/2014/main" xmlns="" id="{20FF664D-1201-4B18-91BA-4E0B856F56B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7" t="26958" r="16869" b="9074"/>
          <a:stretch/>
        </p:blipFill>
        <p:spPr bwMode="auto">
          <a:xfrm>
            <a:off x="177338" y="501015"/>
            <a:ext cx="11837323" cy="6085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/>
              <a:t>Слайд 4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05037" y="-3810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Организационная структура ООО «</a:t>
            </a:r>
            <a:r>
              <a:rPr lang="ru-RU" dirty="0" err="1">
                <a:solidFill>
                  <a:schemeClr val="tx1"/>
                </a:solidFill>
              </a:rPr>
              <a:t>Велфарм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2830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435210-CDCC-43E8-980D-D8E1BDC70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319" y="1647823"/>
            <a:ext cx="5863031" cy="489585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E2323D1-B784-44E3-ABFF-B701A76155DC}"/>
              </a:ext>
            </a:extLst>
          </p:cNvPr>
          <p:cNvSpPr/>
          <p:nvPr/>
        </p:nvSpPr>
        <p:spPr>
          <a:xfrm>
            <a:off x="366319" y="739626"/>
            <a:ext cx="5863031" cy="908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/>
              <a:t>Прогноз динамики рынка фармпрепаратов РФ, млрд. руб.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739893E-64E7-4B99-B43E-788B8560BA50}"/>
              </a:ext>
            </a:extLst>
          </p:cNvPr>
          <p:cNvSpPr/>
          <p:nvPr/>
        </p:nvSpPr>
        <p:spPr>
          <a:xfrm>
            <a:off x="6424220" y="739625"/>
            <a:ext cx="5401462" cy="908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/>
              <a:t>Средняя взвешенная цена упаковки лекарственных препаратов в России, январь 2020 года – январь 2021 года, р.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925B031-2E20-4112-ADFD-C32A50AFB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4217" y="1647822"/>
            <a:ext cx="5401463" cy="4561344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FE53B33-F55C-4BC0-9719-44941E1EB0A2}"/>
              </a:ext>
            </a:extLst>
          </p:cNvPr>
          <p:cNvSpPr/>
          <p:nvPr/>
        </p:nvSpPr>
        <p:spPr>
          <a:xfrm>
            <a:off x="366319" y="739625"/>
            <a:ext cx="5863031" cy="908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/>
              <a:t>Прогноз динамики рынка фармпрепаратов РФ, млрд. 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/>
              <a:t>Слайд 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3101" y="180975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Характеристика отрасли как объекта инвестирования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3998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9BD988-BE7A-477A-BC7D-837876F0C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765" y="1728132"/>
            <a:ext cx="3157056" cy="455522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E95E816-49CB-4CC4-8E76-94592D84C939}"/>
              </a:ext>
            </a:extLst>
          </p:cNvPr>
          <p:cNvSpPr/>
          <p:nvPr/>
        </p:nvSpPr>
        <p:spPr>
          <a:xfrm>
            <a:off x="483765" y="1132512"/>
            <a:ext cx="3157057" cy="595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Емкость рынка фармпрепаратов РФ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98D059-7C56-4EFA-9D60-6887523B9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199" y="1749541"/>
            <a:ext cx="4162425" cy="4555222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3C26A95-0CB3-432C-88CD-A8DB6B10C71B}"/>
              </a:ext>
            </a:extLst>
          </p:cNvPr>
          <p:cNvSpPr/>
          <p:nvPr/>
        </p:nvSpPr>
        <p:spPr>
          <a:xfrm>
            <a:off x="5410200" y="1161087"/>
            <a:ext cx="4162425" cy="595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Структура государственного сегмента  рынка медицинских услуг РФ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/>
              <a:t>Слайд 6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00226" y="323850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План маркетинга.  Характеристика рынка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4463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35CD410-9EB7-4BC5-8099-DFF0007B5840}"/>
              </a:ext>
            </a:extLst>
          </p:cNvPr>
          <p:cNvSpPr/>
          <p:nvPr/>
        </p:nvSpPr>
        <p:spPr>
          <a:xfrm>
            <a:off x="366319" y="703887"/>
            <a:ext cx="7482281" cy="315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ТОП-20 производителей фармпрепаратов против </a:t>
            </a:r>
            <a:r>
              <a:rPr lang="en-US" dirty="0"/>
              <a:t>COVID-</a:t>
            </a:r>
            <a:r>
              <a:rPr lang="ru-RU" dirty="0"/>
              <a:t>19 в РФ за 2020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6139D75-40E8-4E50-A5D1-86790A708170}"/>
              </a:ext>
            </a:extLst>
          </p:cNvPr>
          <p:cNvSpPr/>
          <p:nvPr/>
        </p:nvSpPr>
        <p:spPr>
          <a:xfrm>
            <a:off x="366319" y="1132511"/>
            <a:ext cx="3538931" cy="315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объему производства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0513058-9899-439F-B62E-4049260562AB}"/>
              </a:ext>
            </a:extLst>
          </p:cNvPr>
          <p:cNvSpPr/>
          <p:nvPr/>
        </p:nvSpPr>
        <p:spPr>
          <a:xfrm>
            <a:off x="4086225" y="1131547"/>
            <a:ext cx="3762375" cy="315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объему продаж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EE2F1FD-78BA-4191-BA03-8EF00F1E3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319" y="1510891"/>
            <a:ext cx="3405581" cy="51625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E7E4928-BDEE-454E-B62C-BB54F1A0D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459" y="1559207"/>
            <a:ext cx="3741141" cy="51500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2FD73B3-EE25-4408-8748-E5C313D64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1474" y="1510892"/>
            <a:ext cx="3848493" cy="5198334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23CF034C-EABB-4666-A247-F979446DF34B}"/>
              </a:ext>
            </a:extLst>
          </p:cNvPr>
          <p:cNvSpPr/>
          <p:nvPr/>
        </p:nvSpPr>
        <p:spPr>
          <a:xfrm>
            <a:off x="7991475" y="684807"/>
            <a:ext cx="3834206" cy="762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Средневзвешенная цена упаковки по ценовым группам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0878"/>
            <a:ext cx="2743200" cy="365125"/>
          </a:xfrm>
        </p:spPr>
        <p:txBody>
          <a:bodyPr/>
          <a:lstStyle/>
          <a:p>
            <a:r>
              <a:rPr lang="ru-RU" dirty="0"/>
              <a:t>Слайд 7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19301" y="123825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План маркетинга. Структура рынка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51887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FB9CBCE-5144-496B-BF7F-AAC48C774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323" y="1230284"/>
            <a:ext cx="2676139" cy="50782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ABEB2C-63A6-4E13-AB87-0FE0FBBD7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537" y="1249333"/>
            <a:ext cx="2618509" cy="5078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8570EB-253D-4C14-A262-3BCE8F804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576" y="1277907"/>
            <a:ext cx="2618509" cy="507823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/>
              <a:t>Слайд 8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0226" y="323850"/>
            <a:ext cx="7781924" cy="504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План маркетинга.  Оценка конкурентоспособности продукта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47441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1438</Words>
  <Application>Microsoft Office PowerPoint</Application>
  <PresentationFormat>Произвольный</PresentationFormat>
  <Paragraphs>418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 </vt:lpstr>
      <vt:lpstr>Приложение 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 Алексей Александрович</dc:creator>
  <cp:lastModifiedBy>1</cp:lastModifiedBy>
  <cp:revision>172</cp:revision>
  <cp:lastPrinted>2022-04-22T09:12:07Z</cp:lastPrinted>
  <dcterms:created xsi:type="dcterms:W3CDTF">2022-01-04T04:50:47Z</dcterms:created>
  <dcterms:modified xsi:type="dcterms:W3CDTF">2022-12-15T14:23:12Z</dcterms:modified>
</cp:coreProperties>
</file>