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71" r:id="rId4"/>
    <p:sldId id="260" r:id="rId5"/>
    <p:sldId id="261" r:id="rId6"/>
    <p:sldId id="279" r:id="rId7"/>
    <p:sldId id="287" r:id="rId8"/>
    <p:sldId id="286" r:id="rId9"/>
    <p:sldId id="273" r:id="rId10"/>
    <p:sldId id="276" r:id="rId11"/>
    <p:sldId id="277" r:id="rId12"/>
    <p:sldId id="262" r:id="rId13"/>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276"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2000" dirty="0">
                <a:latin typeface="Century Gothic" panose="020B0502020202020204" pitchFamily="34" charset="0"/>
                <a:cs typeface="Arial" panose="020B0604020202020204" pitchFamily="34" charset="0"/>
              </a:rPr>
              <a:t>Портфель </a:t>
            </a:r>
            <a:r>
              <a:rPr lang="ru-RU" sz="2000" dirty="0" smtClean="0">
                <a:latin typeface="Century Gothic" panose="020B0502020202020204" pitchFamily="34" charset="0"/>
                <a:cs typeface="Arial" panose="020B0604020202020204" pitchFamily="34" charset="0"/>
              </a:rPr>
              <a:t>продукции.</a:t>
            </a:r>
            <a:endParaRPr lang="ru-RU" sz="2000" dirty="0">
              <a:latin typeface="Century Gothic" panose="020B0502020202020204" pitchFamily="34" charset="0"/>
              <a:cs typeface="Arial" panose="020B0604020202020204" pitchFamily="34" charset="0"/>
            </a:endParaRPr>
          </a:p>
        </c:rich>
      </c:tx>
      <c:layout>
        <c:manualLayout>
          <c:xMode val="edge"/>
          <c:yMode val="edge"/>
          <c:x val="0.27246862091080792"/>
          <c:y val="0"/>
        </c:manualLayout>
      </c:layout>
    </c:title>
    <c:plotArea>
      <c:layout/>
      <c:pieChart>
        <c:varyColors val="1"/>
        <c:ser>
          <c:idx val="0"/>
          <c:order val="0"/>
          <c:tx>
            <c:strRef>
              <c:f>Лист1!$B$1</c:f>
              <c:strCache>
                <c:ptCount val="1"/>
                <c:pt idx="0">
                  <c:v>Портфель продукции, млн.руб с НДС</c:v>
                </c:pt>
              </c:strCache>
            </c:strRef>
          </c:tx>
          <c:cat>
            <c:strRef>
              <c:f>Лист1!$A$2:$A$5</c:f>
              <c:strCache>
                <c:ptCount val="4"/>
                <c:pt idx="0">
                  <c:v>ЖБИ для КПД 64%</c:v>
                </c:pt>
                <c:pt idx="1">
                  <c:v>Товарный бетон 7%</c:v>
                </c:pt>
                <c:pt idx="2">
                  <c:v>Товарные МК 1%</c:v>
                </c:pt>
                <c:pt idx="3">
                  <c:v>Многопустотные плиты 28%</c:v>
                </c:pt>
              </c:strCache>
            </c:strRef>
          </c:cat>
          <c:val>
            <c:numRef>
              <c:f>Лист1!$B$2:$B$5</c:f>
              <c:numCache>
                <c:formatCode>0.0</c:formatCode>
                <c:ptCount val="4"/>
                <c:pt idx="0">
                  <c:v>396.46799999999996</c:v>
                </c:pt>
                <c:pt idx="1">
                  <c:v>46.379999999999995</c:v>
                </c:pt>
                <c:pt idx="2">
                  <c:v>4.0999999999999996</c:v>
                </c:pt>
                <c:pt idx="3">
                  <c:v>172.03959999999998</c:v>
                </c:pt>
              </c:numCache>
            </c:numRef>
          </c:val>
          <c:extLst xmlns:c16r2="http://schemas.microsoft.com/office/drawing/2015/06/chart">
            <c:ext xmlns:c16="http://schemas.microsoft.com/office/drawing/2014/chart" uri="{C3380CC4-5D6E-409C-BE32-E72D297353CC}">
              <c16:uniqueId val="{00000000-A402-45EC-8F0D-FED523CABA2D}"/>
            </c:ext>
          </c:extLst>
        </c:ser>
        <c:dLbls/>
        <c:firstSliceAng val="0"/>
      </c:pieChart>
    </c:plotArea>
    <c:legend>
      <c:legendPos val="r"/>
      <c:layout/>
    </c:legend>
    <c:plotVisOnly val="1"/>
    <c:dispBlanksAs val="zero"/>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5A66FCAF-F5A8-4824-A1A0-7B347EE61CA4}" type="datetimeFigureOut">
              <a:rPr lang="ru-RU" smtClean="0"/>
              <a:pPr/>
              <a:t>08.12.2022</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1449FFC1-324D-411C-BF48-7116751A3E8E}" type="slidenum">
              <a:rPr lang="ru-RU" smtClean="0"/>
              <a:pPr/>
              <a:t>‹#›</a:t>
            </a:fld>
            <a:endParaRPr lang="ru-RU"/>
          </a:p>
        </p:txBody>
      </p:sp>
    </p:spTree>
    <p:extLst>
      <p:ext uri="{BB962C8B-B14F-4D97-AF65-F5344CB8AC3E}">
        <p14:creationId xmlns:p14="http://schemas.microsoft.com/office/powerpoint/2010/main" xmlns="" val="86471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xmlns="" val="83183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dirty="0" smtClean="0"/>
          </a:p>
        </p:txBody>
      </p:sp>
    </p:spTree>
    <p:extLst>
      <p:ext uri="{BB962C8B-B14F-4D97-AF65-F5344CB8AC3E}">
        <p14:creationId xmlns:p14="http://schemas.microsoft.com/office/powerpoint/2010/main" xmlns="" val="126667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dirty="0" smtClean="0"/>
          </a:p>
        </p:txBody>
      </p:sp>
    </p:spTree>
    <p:extLst>
      <p:ext uri="{BB962C8B-B14F-4D97-AF65-F5344CB8AC3E}">
        <p14:creationId xmlns:p14="http://schemas.microsoft.com/office/powerpoint/2010/main" xmlns="" val="284332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xmlns="" val="238066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xmlns="" val="274039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xmlns="" val="111665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xmlns="" val="153118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dirty="0" smtClean="0"/>
          </a:p>
        </p:txBody>
      </p:sp>
    </p:spTree>
    <p:extLst>
      <p:ext uri="{BB962C8B-B14F-4D97-AF65-F5344CB8AC3E}">
        <p14:creationId xmlns:p14="http://schemas.microsoft.com/office/powerpoint/2010/main" xmlns="" val="256209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dirty="0" smtClean="0"/>
          </a:p>
        </p:txBody>
      </p:sp>
    </p:spTree>
    <p:extLst>
      <p:ext uri="{BB962C8B-B14F-4D97-AF65-F5344CB8AC3E}">
        <p14:creationId xmlns:p14="http://schemas.microsoft.com/office/powerpoint/2010/main" xmlns="" val="1022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xmlns="" val="131392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dirty="0" smtClean="0"/>
          </a:p>
        </p:txBody>
      </p:sp>
    </p:spTree>
    <p:extLst>
      <p:ext uri="{BB962C8B-B14F-4D97-AF65-F5344CB8AC3E}">
        <p14:creationId xmlns:p14="http://schemas.microsoft.com/office/powerpoint/2010/main" xmlns="" val="369410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altLang="ru-RU" dirty="0" smtClean="0"/>
          </a:p>
        </p:txBody>
      </p:sp>
    </p:spTree>
    <p:extLst>
      <p:ext uri="{BB962C8B-B14F-4D97-AF65-F5344CB8AC3E}">
        <p14:creationId xmlns:p14="http://schemas.microsoft.com/office/powerpoint/2010/main" xmlns="" val="369775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391107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166566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41211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608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274206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128958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383053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5450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220124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109052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B5CFCF-E093-4D1D-A804-C491CCADAE02}" type="datetimeFigureOut">
              <a:rPr lang="ru-RU" smtClean="0"/>
              <a:pPr/>
              <a:t>08.12.2022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18811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CFCF-E093-4D1D-A804-C491CCADAE02}" type="datetimeFigureOut">
              <a:rPr lang="ru-RU" smtClean="0"/>
              <a:pPr/>
              <a:t>08.12.2022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182D8-DD65-486F-846A-719648470769}" type="slidenum">
              <a:rPr lang="ru-RU" smtClean="0"/>
              <a:pPr/>
              <a:t>‹#›</a:t>
            </a:fld>
            <a:endParaRPr lang="ru-RU"/>
          </a:p>
        </p:txBody>
      </p:sp>
    </p:spTree>
    <p:extLst>
      <p:ext uri="{BB962C8B-B14F-4D97-AF65-F5344CB8AC3E}">
        <p14:creationId xmlns:p14="http://schemas.microsoft.com/office/powerpoint/2010/main" xmlns="" val="43646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529002" y="912935"/>
            <a:ext cx="11381642" cy="4647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2000" b="1" dirty="0" smtClean="0">
                <a:latin typeface="Century Gothic" panose="020B0502020202020204" pitchFamily="34" charset="0"/>
              </a:rPr>
              <a:t>Центр непрерывного образования и дистанционных</a:t>
            </a:r>
          </a:p>
          <a:p>
            <a:pPr algn="ctr">
              <a:spcBef>
                <a:spcPct val="0"/>
              </a:spcBef>
              <a:buNone/>
            </a:pPr>
            <a:r>
              <a:rPr lang="ru-RU" altLang="ru-RU" sz="2000" b="1" dirty="0" smtClean="0">
                <a:latin typeface="Century Gothic" panose="020B0502020202020204" pitchFamily="34" charset="0"/>
              </a:rPr>
              <a:t> технологий </a:t>
            </a:r>
            <a:r>
              <a:rPr lang="ru-RU" altLang="ru-RU" sz="2000" b="1" dirty="0">
                <a:latin typeface="Century Gothic" panose="020B0502020202020204" pitchFamily="34" charset="0"/>
              </a:rPr>
              <a:t>Петрозаводского </a:t>
            </a:r>
            <a:endParaRPr lang="ru-RU" altLang="ru-RU" sz="2000" b="1" dirty="0" smtClean="0">
              <a:latin typeface="Century Gothic" panose="020B0502020202020204" pitchFamily="34" charset="0"/>
            </a:endParaRPr>
          </a:p>
          <a:p>
            <a:pPr algn="ctr">
              <a:spcBef>
                <a:spcPct val="0"/>
              </a:spcBef>
              <a:buNone/>
            </a:pPr>
            <a:r>
              <a:rPr lang="ru-RU" altLang="ru-RU" sz="2000" b="1" dirty="0" smtClean="0">
                <a:latin typeface="Century Gothic" panose="020B0502020202020204" pitchFamily="34" charset="0"/>
              </a:rPr>
              <a:t>государственного </a:t>
            </a:r>
            <a:r>
              <a:rPr lang="ru-RU" altLang="ru-RU" sz="2000" b="1" dirty="0">
                <a:latin typeface="Century Gothic" panose="020B0502020202020204" pitchFamily="34" charset="0"/>
              </a:rPr>
              <a:t>университета </a:t>
            </a:r>
            <a:endParaRPr lang="ru-RU" altLang="ru-RU" sz="2000" b="1" dirty="0" smtClean="0">
              <a:latin typeface="Century Gothic" panose="020B0502020202020204" pitchFamily="34" charset="0"/>
            </a:endParaRPr>
          </a:p>
          <a:p>
            <a:pPr algn="ctr">
              <a:spcBef>
                <a:spcPct val="0"/>
              </a:spcBef>
              <a:buNone/>
            </a:pPr>
            <a:endParaRPr lang="ru-RU" altLang="ru-RU" sz="2000" b="1" dirty="0">
              <a:latin typeface="Century Gothic" panose="020B0502020202020204" pitchFamily="34" charset="0"/>
            </a:endParaRPr>
          </a:p>
          <a:p>
            <a:pPr algn="ctr">
              <a:spcBef>
                <a:spcPct val="0"/>
              </a:spcBef>
              <a:buNone/>
            </a:pPr>
            <a:r>
              <a:rPr lang="ru-RU" altLang="ru-RU" sz="2000" b="1" dirty="0" smtClean="0">
                <a:latin typeface="Century Gothic" panose="020B0502020202020204" pitchFamily="34" charset="0"/>
              </a:rPr>
              <a:t>Выпускная аттестационная работа</a:t>
            </a:r>
            <a:r>
              <a:rPr lang="ru-RU" altLang="ru-RU" sz="2800" b="1" dirty="0" smtClean="0">
                <a:latin typeface="Century Gothic" panose="020B0502020202020204" pitchFamily="34" charset="0"/>
              </a:rPr>
              <a:t>.</a:t>
            </a:r>
          </a:p>
          <a:p>
            <a:pPr algn="ctr">
              <a:spcBef>
                <a:spcPct val="0"/>
              </a:spcBef>
              <a:buNone/>
            </a:pPr>
            <a:endParaRPr lang="ru-RU" altLang="ru-RU" sz="2800" b="1" dirty="0">
              <a:latin typeface="Century Gothic" panose="020B0502020202020204" pitchFamily="34" charset="0"/>
            </a:endParaRPr>
          </a:p>
          <a:p>
            <a:pPr algn="ctr">
              <a:spcBef>
                <a:spcPct val="0"/>
              </a:spcBef>
              <a:buNone/>
            </a:pPr>
            <a:r>
              <a:rPr lang="ru-RU" altLang="ru-RU" sz="2800" b="1" dirty="0" smtClean="0">
                <a:latin typeface="Century Gothic" panose="020B0502020202020204" pitchFamily="34" charset="0"/>
              </a:rPr>
              <a:t>Экономическое обоснование целесообразности внедрения</a:t>
            </a:r>
          </a:p>
          <a:p>
            <a:pPr algn="ctr">
              <a:spcBef>
                <a:spcPct val="0"/>
              </a:spcBef>
              <a:buNone/>
            </a:pPr>
            <a:r>
              <a:rPr lang="ru-RU" altLang="ru-RU" sz="2800" b="1" dirty="0">
                <a:latin typeface="Century Gothic" panose="020B0502020202020204" pitchFamily="34" charset="0"/>
              </a:rPr>
              <a:t>н</a:t>
            </a:r>
            <a:r>
              <a:rPr lang="ru-RU" altLang="ru-RU" sz="2800" b="1" dirty="0" smtClean="0">
                <a:latin typeface="Century Gothic" panose="020B0502020202020204" pitchFamily="34" charset="0"/>
              </a:rPr>
              <a:t>овых фасадных решений  наружной стеновой панели </a:t>
            </a:r>
          </a:p>
          <a:p>
            <a:pPr algn="ctr">
              <a:spcBef>
                <a:spcPct val="0"/>
              </a:spcBef>
              <a:buNone/>
            </a:pPr>
            <a:r>
              <a:rPr lang="ru-RU" altLang="ru-RU" sz="2800" b="1" dirty="0" smtClean="0">
                <a:latin typeface="Century Gothic" panose="020B0502020202020204" pitchFamily="34" charset="0"/>
              </a:rPr>
              <a:t>в </a:t>
            </a:r>
            <a:r>
              <a:rPr lang="ru-RU" altLang="ru-RU" sz="2800" b="1" dirty="0">
                <a:latin typeface="Century Gothic" panose="020B0502020202020204" pitchFamily="34" charset="0"/>
              </a:rPr>
              <a:t>ООО «Стройиндустрия КСМ».</a:t>
            </a:r>
          </a:p>
          <a:p>
            <a:pPr algn="ctr">
              <a:spcBef>
                <a:spcPct val="0"/>
              </a:spcBef>
              <a:buNone/>
            </a:pPr>
            <a:endParaRPr lang="ru-RU" altLang="ru-RU" sz="2800" b="1" dirty="0" smtClean="0">
              <a:latin typeface="Century Gothic" panose="020B0502020202020204" pitchFamily="34" charset="0"/>
            </a:endParaRPr>
          </a:p>
          <a:p>
            <a:pPr algn="ctr">
              <a:spcBef>
                <a:spcPct val="0"/>
              </a:spcBef>
              <a:buNone/>
            </a:pPr>
            <a:endParaRPr lang="ru-RU" altLang="ru-RU" sz="2800" b="1" dirty="0" smtClean="0">
              <a:latin typeface="Century Gothic" panose="020B0502020202020204" pitchFamily="34" charset="0"/>
            </a:endParaRPr>
          </a:p>
          <a:p>
            <a:pPr algn="ctr">
              <a:spcBef>
                <a:spcPct val="0"/>
              </a:spcBef>
              <a:buNone/>
            </a:pPr>
            <a:r>
              <a:rPr lang="ru-RU" altLang="ru-RU" sz="2000" b="1" dirty="0" smtClean="0">
                <a:latin typeface="Century Gothic" panose="020B0502020202020204" pitchFamily="34" charset="0"/>
              </a:rPr>
              <a:t>Автор: Кургашов Д.Ю.</a:t>
            </a:r>
            <a:endParaRPr lang="ru-RU" altLang="ru-RU" sz="2000" b="1" dirty="0">
              <a:latin typeface="Century Gothic" panose="020B0502020202020204" pitchFamily="34" charset="0"/>
            </a:endParaRPr>
          </a:p>
        </p:txBody>
      </p:sp>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xmlns=""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9594884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15393" y="-43627"/>
            <a:ext cx="8307977" cy="2062103"/>
          </a:xfrm>
          <a:prstGeom prst="rect">
            <a:avLst/>
          </a:prstGeom>
        </p:spPr>
        <p:txBody>
          <a:bodyPr wrap="square">
            <a:spAutoFit/>
          </a:bodyPr>
          <a:lstStyle/>
          <a:p>
            <a:pPr algn="just"/>
            <a:endParaRPr lang="ru-RU" sz="1600" b="1" dirty="0" smtClean="0">
              <a:latin typeface="Century Gothic" panose="020B0502020202020204" pitchFamily="34" charset="0"/>
            </a:endParaRPr>
          </a:p>
          <a:p>
            <a:pPr algn="ctr"/>
            <a:r>
              <a:rPr lang="ru-RU" sz="1600" b="1" dirty="0" smtClean="0">
                <a:latin typeface="Century Gothic" panose="020B0502020202020204" pitchFamily="34" charset="0"/>
              </a:rPr>
              <a:t>Штукатурный фасад</a:t>
            </a:r>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sp>
        <p:nvSpPr>
          <p:cNvPr id="7" name="Заголовок 6"/>
          <p:cNvSpPr>
            <a:spLocks noGrp="1"/>
          </p:cNvSpPr>
          <p:nvPr>
            <p:ph type="title"/>
          </p:nvPr>
        </p:nvSpPr>
        <p:spPr>
          <a:xfrm>
            <a:off x="782593" y="550317"/>
            <a:ext cx="57195" cy="45719"/>
          </a:xfrm>
        </p:spPr>
        <p:txBody>
          <a:bodyPr>
            <a:normAutofit fontScale="90000"/>
          </a:bodyPr>
          <a:lstStyle/>
          <a:p>
            <a:r>
              <a:rPr lang="ru-RU" sz="1600" dirty="0" smtClean="0"/>
              <a:t/>
            </a:r>
            <a:br>
              <a:rPr lang="ru-RU" sz="1600" dirty="0" smtClean="0"/>
            </a:br>
            <a:endParaRPr lang="ru-RU" sz="1600" dirty="0"/>
          </a:p>
        </p:txBody>
      </p:sp>
      <p:sp>
        <p:nvSpPr>
          <p:cNvPr id="9" name="Объект 8"/>
          <p:cNvSpPr>
            <a:spLocks noGrp="1"/>
          </p:cNvSpPr>
          <p:nvPr>
            <p:ph idx="1"/>
          </p:nvPr>
        </p:nvSpPr>
        <p:spPr>
          <a:xfrm flipH="1">
            <a:off x="11355387" y="987425"/>
            <a:ext cx="45719" cy="48895"/>
          </a:xfrm>
        </p:spPr>
        <p:txBody>
          <a:bodyPr>
            <a:normAutofit fontScale="25000" lnSpcReduction="20000"/>
          </a:bodyPr>
          <a:lstStyle/>
          <a:p>
            <a:pPr marL="0" indent="0">
              <a:buNone/>
            </a:pPr>
            <a:endParaRPr lang="ru-RU" b="1" dirty="0" smtClean="0"/>
          </a:p>
          <a:p>
            <a:pPr marL="0" indent="0">
              <a:buNone/>
            </a:pPr>
            <a:endParaRPr lang="ru-RU" b="1" dirty="0"/>
          </a:p>
        </p:txBody>
      </p:sp>
      <p:sp>
        <p:nvSpPr>
          <p:cNvPr id="11" name="Текст 10"/>
          <p:cNvSpPr>
            <a:spLocks noGrp="1"/>
          </p:cNvSpPr>
          <p:nvPr>
            <p:ph type="body" sz="half" idx="2"/>
          </p:nvPr>
        </p:nvSpPr>
        <p:spPr>
          <a:xfrm>
            <a:off x="8673949" y="4014652"/>
            <a:ext cx="3730724" cy="3405051"/>
          </a:xfrm>
        </p:spPr>
        <p:txBody>
          <a:bodyPr>
            <a:normAutofit fontScale="62500" lnSpcReduction="20000"/>
          </a:bodyPr>
          <a:lstStyle/>
          <a:p>
            <a:endParaRPr lang="ru-RU" sz="1400" dirty="0" smtClean="0">
              <a:latin typeface="+mj-lt"/>
            </a:endParaRPr>
          </a:p>
          <a:p>
            <a:endParaRPr lang="ru-RU" sz="1400" dirty="0" smtClean="0">
              <a:latin typeface="+mj-lt"/>
            </a:endParaRPr>
          </a:p>
          <a:p>
            <a:r>
              <a:rPr lang="ru-RU" b="1" dirty="0" smtClean="0">
                <a:latin typeface="Century Gothic" panose="020B0502020202020204" pitchFamily="34" charset="0"/>
              </a:rPr>
              <a:t>Достоинства</a:t>
            </a:r>
            <a:r>
              <a:rPr lang="ru-RU" b="1" dirty="0">
                <a:latin typeface="Century Gothic" panose="020B0502020202020204" pitchFamily="34" charset="0"/>
              </a:rPr>
              <a:t>: </a:t>
            </a:r>
            <a:endParaRPr lang="ru-RU" b="1" dirty="0" smtClean="0">
              <a:latin typeface="Century Gothic" panose="020B0502020202020204" pitchFamily="34" charset="0"/>
            </a:endParaRPr>
          </a:p>
          <a:p>
            <a:r>
              <a:rPr lang="ru-RU" b="1" dirty="0">
                <a:latin typeface="Century Gothic" panose="020B0502020202020204" pitchFamily="34" charset="0"/>
              </a:rPr>
              <a:t/>
            </a:r>
            <a:br>
              <a:rPr lang="ru-RU" b="1" dirty="0">
                <a:latin typeface="Century Gothic" panose="020B0502020202020204" pitchFamily="34" charset="0"/>
              </a:rPr>
            </a:br>
            <a:r>
              <a:rPr lang="ru-RU" b="1" dirty="0">
                <a:latin typeface="Century Gothic" panose="020B0502020202020204" pitchFamily="34" charset="0"/>
              </a:rPr>
              <a:t>- </a:t>
            </a:r>
            <a:r>
              <a:rPr lang="ru-RU" b="1" dirty="0" smtClean="0">
                <a:latin typeface="Century Gothic" panose="020B0502020202020204" pitchFamily="34" charset="0"/>
              </a:rPr>
              <a:t>долговечность</a:t>
            </a:r>
            <a:r>
              <a:rPr lang="ru-RU" b="1" dirty="0">
                <a:latin typeface="Century Gothic" panose="020B0502020202020204" pitchFamily="34" charset="0"/>
              </a:rPr>
              <a:t/>
            </a:r>
            <a:br>
              <a:rPr lang="ru-RU" b="1" dirty="0">
                <a:latin typeface="Century Gothic" panose="020B0502020202020204" pitchFamily="34" charset="0"/>
              </a:rPr>
            </a:br>
            <a:r>
              <a:rPr lang="ru-RU" b="1" dirty="0">
                <a:latin typeface="Century Gothic" panose="020B0502020202020204" pitchFamily="34" charset="0"/>
              </a:rPr>
              <a:t>- </a:t>
            </a:r>
            <a:r>
              <a:rPr lang="ru-RU" b="1" dirty="0" smtClean="0">
                <a:latin typeface="Century Gothic" panose="020B0502020202020204" pitchFamily="34" charset="0"/>
              </a:rPr>
              <a:t>эстетичность</a:t>
            </a:r>
            <a:r>
              <a:rPr lang="ru-RU" b="1" dirty="0">
                <a:latin typeface="Century Gothic" panose="020B0502020202020204" pitchFamily="34" charset="0"/>
              </a:rPr>
              <a:t/>
            </a:r>
            <a:br>
              <a:rPr lang="ru-RU" b="1" dirty="0">
                <a:latin typeface="Century Gothic" panose="020B0502020202020204" pitchFamily="34" charset="0"/>
              </a:rPr>
            </a:br>
            <a:r>
              <a:rPr lang="ru-RU" b="1" dirty="0">
                <a:latin typeface="Century Gothic" panose="020B0502020202020204" pitchFamily="34" charset="0"/>
              </a:rPr>
              <a:t>- отсутствие межпанельных </a:t>
            </a:r>
            <a:r>
              <a:rPr lang="ru-RU" b="1" dirty="0" smtClean="0">
                <a:latin typeface="Century Gothic" panose="020B0502020202020204" pitchFamily="34" charset="0"/>
              </a:rPr>
              <a:t>швов</a:t>
            </a:r>
            <a:r>
              <a:rPr lang="ru-RU" b="1" dirty="0">
                <a:latin typeface="Century Gothic" panose="020B0502020202020204" pitchFamily="34" charset="0"/>
              </a:rPr>
              <a:t/>
            </a:r>
            <a:br>
              <a:rPr lang="ru-RU" b="1" dirty="0">
                <a:latin typeface="Century Gothic" panose="020B0502020202020204" pitchFamily="34" charset="0"/>
              </a:rPr>
            </a:br>
            <a:r>
              <a:rPr lang="ru-RU" b="1" dirty="0">
                <a:latin typeface="Century Gothic" panose="020B0502020202020204" pitchFamily="34" charset="0"/>
              </a:rPr>
              <a:t>- </a:t>
            </a:r>
            <a:r>
              <a:rPr lang="ru-RU" b="1" dirty="0" smtClean="0">
                <a:latin typeface="Century Gothic" panose="020B0502020202020204" pitchFamily="34" charset="0"/>
              </a:rPr>
              <a:t>экологичность</a:t>
            </a:r>
            <a:r>
              <a:rPr lang="ru-RU" b="1" dirty="0">
                <a:latin typeface="Century Gothic" panose="020B0502020202020204" pitchFamily="34" charset="0"/>
              </a:rPr>
              <a:t/>
            </a:r>
            <a:br>
              <a:rPr lang="ru-RU" b="1" dirty="0">
                <a:latin typeface="Century Gothic" panose="020B0502020202020204" pitchFamily="34" charset="0"/>
              </a:rPr>
            </a:br>
            <a:r>
              <a:rPr lang="ru-RU" b="1" dirty="0">
                <a:latin typeface="Century Gothic" panose="020B0502020202020204" pitchFamily="34" charset="0"/>
              </a:rPr>
              <a:t>- </a:t>
            </a:r>
            <a:r>
              <a:rPr lang="ru-RU" b="1" dirty="0" smtClean="0">
                <a:latin typeface="Century Gothic" panose="020B0502020202020204" pitchFamily="34" charset="0"/>
              </a:rPr>
              <a:t>паропроницаемость</a:t>
            </a:r>
          </a:p>
          <a:p>
            <a:endParaRPr lang="ru-RU" b="1" dirty="0">
              <a:latin typeface="Century Gothic" panose="020B0502020202020204" pitchFamily="34" charset="0"/>
            </a:endParaRPr>
          </a:p>
          <a:p>
            <a:r>
              <a:rPr lang="ru-RU" b="1" dirty="0" smtClean="0">
                <a:latin typeface="Century Gothic" panose="020B0502020202020204" pitchFamily="34" charset="0"/>
              </a:rPr>
              <a:t>Недостатки:</a:t>
            </a:r>
          </a:p>
          <a:p>
            <a:r>
              <a:rPr lang="ru-RU" b="1" dirty="0" smtClean="0">
                <a:latin typeface="Century Gothic" panose="020B0502020202020204" pitchFamily="34" charset="0"/>
              </a:rPr>
              <a:t/>
            </a:r>
            <a:br>
              <a:rPr lang="ru-RU" b="1" dirty="0" smtClean="0">
                <a:latin typeface="Century Gothic" panose="020B0502020202020204" pitchFamily="34" charset="0"/>
              </a:rPr>
            </a:br>
            <a:r>
              <a:rPr lang="ru-RU" b="1" dirty="0" smtClean="0">
                <a:latin typeface="Century Gothic" panose="020B0502020202020204" pitchFamily="34" charset="0"/>
              </a:rPr>
              <a:t>- затяжная отделка</a:t>
            </a:r>
            <a:br>
              <a:rPr lang="ru-RU" b="1" dirty="0" smtClean="0">
                <a:latin typeface="Century Gothic" panose="020B0502020202020204" pitchFamily="34" charset="0"/>
              </a:rPr>
            </a:br>
            <a:r>
              <a:rPr lang="ru-RU" b="1" dirty="0" smtClean="0">
                <a:latin typeface="Century Gothic" panose="020B0502020202020204" pitchFamily="34" charset="0"/>
              </a:rPr>
              <a:t>- высокая себестоимость</a:t>
            </a:r>
            <a:br>
              <a:rPr lang="ru-RU" b="1" dirty="0" smtClean="0">
                <a:latin typeface="Century Gothic" panose="020B0502020202020204" pitchFamily="34" charset="0"/>
              </a:rPr>
            </a:br>
            <a:r>
              <a:rPr lang="ru-RU" b="1" dirty="0" smtClean="0">
                <a:latin typeface="Century Gothic" panose="020B0502020202020204" pitchFamily="34" charset="0"/>
              </a:rPr>
              <a:t>- трещины при осадке конструкции</a:t>
            </a:r>
          </a:p>
          <a:p>
            <a:endParaRPr lang="ru-RU" sz="1400" dirty="0">
              <a:latin typeface="+mj-lt"/>
            </a:endParaRPr>
          </a:p>
          <a:p>
            <a:endParaRPr lang="ru-RU" sz="1400" dirty="0" smtClean="0">
              <a:latin typeface="+mj-lt"/>
            </a:endParaRPr>
          </a:p>
          <a:p>
            <a:r>
              <a:rPr lang="ru-RU" sz="1400" dirty="0" smtClean="0">
                <a:latin typeface="+mj-lt"/>
              </a:rPr>
              <a:t/>
            </a:r>
            <a:br>
              <a:rPr lang="ru-RU" sz="1400" dirty="0" smtClean="0">
                <a:latin typeface="+mj-lt"/>
              </a:rPr>
            </a:br>
            <a:r>
              <a:rPr lang="ru-RU" sz="1400" dirty="0" smtClean="0">
                <a:latin typeface="+mj-lt"/>
              </a:rPr>
              <a:t> </a:t>
            </a:r>
            <a:br>
              <a:rPr lang="ru-RU" sz="1400" dirty="0" smtClean="0">
                <a:latin typeface="+mj-lt"/>
              </a:rPr>
            </a:br>
            <a:endParaRPr lang="ru-RU" sz="1400" dirty="0" smtClean="0">
              <a:latin typeface="+mj-lt"/>
            </a:endParaRPr>
          </a:p>
          <a:p>
            <a:pPr>
              <a:spcBef>
                <a:spcPts val="0"/>
              </a:spcBef>
            </a:pPr>
            <a:endParaRPr lang="ru-RU" dirty="0"/>
          </a:p>
        </p:txBody>
      </p:sp>
      <p:pic>
        <p:nvPicPr>
          <p:cNvPr id="13" name="Рисунок 12" descr="https://www.materik-m.ru/upload/iblock/b9b/b9b3fdde0206c9825d7fe17140777b8e.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1851" y="165463"/>
            <a:ext cx="3849189" cy="4180114"/>
          </a:xfrm>
          <a:prstGeom prst="rect">
            <a:avLst/>
          </a:prstGeom>
          <a:noFill/>
          <a:ln>
            <a:noFill/>
          </a:ln>
        </p:spPr>
      </p:pic>
      <p:graphicFrame>
        <p:nvGraphicFramePr>
          <p:cNvPr id="2" name="Таблица 1"/>
          <p:cNvGraphicFramePr>
            <a:graphicFrameLocks noGrp="1"/>
          </p:cNvGraphicFramePr>
          <p:nvPr>
            <p:extLst>
              <p:ext uri="{D42A27DB-BD31-4B8C-83A1-F6EECF244321}">
                <p14:modId xmlns:p14="http://schemas.microsoft.com/office/powerpoint/2010/main" xmlns="" val="1886951860"/>
              </p:ext>
            </p:extLst>
          </p:nvPr>
        </p:nvGraphicFramePr>
        <p:xfrm>
          <a:off x="78379" y="775059"/>
          <a:ext cx="7929839" cy="5972250"/>
        </p:xfrm>
        <a:graphic>
          <a:graphicData uri="http://schemas.openxmlformats.org/drawingml/2006/table">
            <a:tbl>
              <a:tblPr firstRow="1" firstCol="1" bandRow="1">
                <a:tableStyleId>{5C22544A-7EE6-4342-B048-85BDC9FD1C3A}</a:tableStyleId>
              </a:tblPr>
              <a:tblGrid>
                <a:gridCol w="4745235"/>
                <a:gridCol w="1488233"/>
                <a:gridCol w="1696371"/>
              </a:tblGrid>
              <a:tr h="687351">
                <a:tc>
                  <a:txBody>
                    <a:bodyPr/>
                    <a:lstStyle/>
                    <a:p>
                      <a:pP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baseline="0" dirty="0">
                          <a:solidFill>
                            <a:schemeClr val="tx1"/>
                          </a:solidFill>
                          <a:effectLst/>
                        </a:rPr>
                        <a:t>Цена за ед., руб с НДС*</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baseline="0" dirty="0">
                          <a:solidFill>
                            <a:schemeClr val="tx1"/>
                          </a:solidFill>
                          <a:effectLst/>
                        </a:rPr>
                        <a:t>Сумма, руб с НДС</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nSpc>
                          <a:spcPct val="107000"/>
                        </a:lnSpc>
                        <a:spcAft>
                          <a:spcPts val="0"/>
                        </a:spcAft>
                      </a:pPr>
                      <a:r>
                        <a:rPr lang="ru-RU" sz="1200" baseline="0" dirty="0">
                          <a:solidFill>
                            <a:schemeClr val="tx1"/>
                          </a:solidFill>
                          <a:effectLst/>
                        </a:rPr>
                        <a:t>Материалы</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gn="r">
                        <a:lnSpc>
                          <a:spcPct val="107000"/>
                        </a:lnSpc>
                        <a:spcAft>
                          <a:spcPts val="0"/>
                        </a:spcAft>
                      </a:pPr>
                      <a:r>
                        <a:rPr lang="ru-RU" sz="1200" baseline="0" dirty="0">
                          <a:solidFill>
                            <a:schemeClr val="tx1"/>
                          </a:solidFill>
                          <a:effectLst/>
                        </a:rPr>
                        <a:t>Бетон В25 Оскол, м 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4 287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406 793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gn="r">
                        <a:lnSpc>
                          <a:spcPct val="107000"/>
                        </a:lnSpc>
                        <a:spcAft>
                          <a:spcPts val="0"/>
                        </a:spcAft>
                      </a:pPr>
                      <a:r>
                        <a:rPr lang="ru-RU" sz="1200" baseline="0" dirty="0">
                          <a:solidFill>
                            <a:schemeClr val="tx1"/>
                          </a:solidFill>
                          <a:effectLst/>
                        </a:rPr>
                        <a:t>Бетон В25 </a:t>
                      </a:r>
                      <a:r>
                        <a:rPr lang="ru-RU" sz="1200" baseline="0" dirty="0" smtClean="0">
                          <a:solidFill>
                            <a:schemeClr val="tx1"/>
                          </a:solidFill>
                          <a:effectLst/>
                        </a:rPr>
                        <a:t>Пикалево, </a:t>
                      </a:r>
                      <a:r>
                        <a:rPr lang="ru-RU" sz="1200" baseline="0" dirty="0">
                          <a:solidFill>
                            <a:schemeClr val="tx1"/>
                          </a:solidFill>
                          <a:effectLst/>
                        </a:rPr>
                        <a:t>м 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3 998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1 539 288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gn="r">
                        <a:lnSpc>
                          <a:spcPct val="107000"/>
                        </a:lnSpc>
                        <a:spcAft>
                          <a:spcPts val="0"/>
                        </a:spcAft>
                      </a:pPr>
                      <a:r>
                        <a:rPr lang="ru-RU" sz="1200" baseline="0" dirty="0" smtClean="0">
                          <a:solidFill>
                            <a:schemeClr val="tx1"/>
                          </a:solidFill>
                          <a:effectLst/>
                        </a:rPr>
                        <a:t>Пенополистерол, </a:t>
                      </a:r>
                      <a:r>
                        <a:rPr lang="ru-RU" sz="1200" baseline="0" dirty="0">
                          <a:solidFill>
                            <a:schemeClr val="tx1"/>
                          </a:solidFill>
                          <a:effectLst/>
                        </a:rPr>
                        <a:t>м3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4 058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233 578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gn="r">
                        <a:lnSpc>
                          <a:spcPct val="107000"/>
                        </a:lnSpc>
                        <a:spcAft>
                          <a:spcPts val="0"/>
                        </a:spcAft>
                      </a:pPr>
                      <a:r>
                        <a:rPr lang="ru-RU" sz="1200" baseline="0" dirty="0" smtClean="0">
                          <a:solidFill>
                            <a:schemeClr val="tx1"/>
                          </a:solidFill>
                          <a:effectLst/>
                        </a:rPr>
                        <a:t>Минеральная вата</a:t>
                      </a:r>
                      <a:r>
                        <a:rPr lang="ru-RU" sz="1200" baseline="0" dirty="0">
                          <a:solidFill>
                            <a:schemeClr val="tx1"/>
                          </a:solidFill>
                          <a:effectLst/>
                        </a:rPr>
                        <a:t>, м3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9 520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189 924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gn="r">
                        <a:lnSpc>
                          <a:spcPct val="107000"/>
                        </a:lnSpc>
                        <a:spcAft>
                          <a:spcPts val="0"/>
                        </a:spcAft>
                      </a:pPr>
                      <a:r>
                        <a:rPr lang="ru-RU" sz="1200" baseline="0" dirty="0">
                          <a:solidFill>
                            <a:schemeClr val="tx1"/>
                          </a:solidFill>
                          <a:effectLst/>
                        </a:rPr>
                        <a:t>Металл, кг</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80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2 609 316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gn="r">
                        <a:lnSpc>
                          <a:spcPct val="107000"/>
                        </a:lnSpc>
                        <a:spcAft>
                          <a:spcPts val="0"/>
                        </a:spcAft>
                      </a:pPr>
                      <a:r>
                        <a:rPr lang="ru-RU" sz="1200" baseline="0" dirty="0">
                          <a:solidFill>
                            <a:schemeClr val="tx1"/>
                          </a:solidFill>
                          <a:effectLst/>
                        </a:rPr>
                        <a:t>Пиломатериалы, м3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31 200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8 112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nSpc>
                          <a:spcPct val="107000"/>
                        </a:lnSpc>
                        <a:spcAft>
                          <a:spcPts val="0"/>
                        </a:spcAft>
                      </a:pPr>
                      <a:r>
                        <a:rPr lang="ru-RU" sz="1200" baseline="0" dirty="0">
                          <a:solidFill>
                            <a:schemeClr val="tx1"/>
                          </a:solidFill>
                          <a:effectLst/>
                        </a:rPr>
                        <a:t>ФОТ+отчисления</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451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2 137 841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nSpc>
                          <a:spcPct val="107000"/>
                        </a:lnSpc>
                        <a:spcAft>
                          <a:spcPts val="0"/>
                        </a:spcAft>
                      </a:pPr>
                      <a:r>
                        <a:rPr lang="ru-RU" sz="1200" baseline="0" dirty="0">
                          <a:solidFill>
                            <a:schemeClr val="tx1"/>
                          </a:solidFill>
                          <a:effectLst/>
                        </a:rPr>
                        <a:t>Окраска цоколя, руб/м2</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856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279 485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87351">
                <a:tc>
                  <a:txBody>
                    <a:bodyPr/>
                    <a:lstStyle/>
                    <a:p>
                      <a:pPr>
                        <a:lnSpc>
                          <a:spcPct val="107000"/>
                        </a:lnSpc>
                        <a:spcAft>
                          <a:spcPts val="0"/>
                        </a:spcAft>
                      </a:pPr>
                      <a:r>
                        <a:rPr lang="ru-RU" sz="1200" baseline="0" dirty="0">
                          <a:solidFill>
                            <a:schemeClr val="tx1"/>
                          </a:solidFill>
                          <a:effectLst/>
                        </a:rPr>
                        <a:t>Штукатурка (утеплитель + армирующая сетка+декоративная штукатурка+окраска), руб/м2</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5 280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11 956 960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nSpc>
                          <a:spcPct val="107000"/>
                        </a:lnSpc>
                        <a:spcAft>
                          <a:spcPts val="0"/>
                        </a:spcAft>
                      </a:pPr>
                      <a:r>
                        <a:rPr lang="ru-RU" sz="1200" baseline="0" dirty="0">
                          <a:solidFill>
                            <a:schemeClr val="tx1"/>
                          </a:solidFill>
                          <a:effectLst/>
                        </a:rPr>
                        <a:t>Маржинальный доход</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5 507 137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nSpc>
                          <a:spcPct val="107000"/>
                        </a:lnSpc>
                        <a:spcAft>
                          <a:spcPts val="0"/>
                        </a:spcAft>
                      </a:pPr>
                      <a:r>
                        <a:rPr lang="ru-RU" sz="1200" baseline="0" dirty="0">
                          <a:solidFill>
                            <a:schemeClr val="tx1"/>
                          </a:solidFill>
                          <a:effectLst/>
                        </a:rPr>
                        <a:t>Всего</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24 489 064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2342">
                <a:tc>
                  <a:txBody>
                    <a:bodyPr/>
                    <a:lstStyle/>
                    <a:p>
                      <a:pPr>
                        <a:lnSpc>
                          <a:spcPct val="107000"/>
                        </a:lnSpc>
                        <a:spcAft>
                          <a:spcPts val="0"/>
                        </a:spcAft>
                      </a:pPr>
                      <a:r>
                        <a:rPr lang="ru-RU" sz="1200" baseline="0" dirty="0">
                          <a:solidFill>
                            <a:schemeClr val="tx1"/>
                          </a:solidFill>
                          <a:effectLst/>
                        </a:rPr>
                        <a:t>Себестоимость 1 м3 панелей, руб с НДС</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52 858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9444">
                <a:tc gridSpan="3">
                  <a:txBody>
                    <a:bodyPr/>
                    <a:lstStyle/>
                    <a:p>
                      <a:pPr>
                        <a:lnSpc>
                          <a:spcPct val="107000"/>
                        </a:lnSpc>
                        <a:spcAft>
                          <a:spcPts val="0"/>
                        </a:spcAft>
                      </a:pPr>
                      <a:r>
                        <a:rPr lang="ru-RU" sz="1000" baseline="0" dirty="0">
                          <a:solidFill>
                            <a:schemeClr val="tx1"/>
                          </a:solidFill>
                          <a:effectLst/>
                        </a:rPr>
                        <a:t>* Цена указана по состоянию на май.2022г.</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xmlns="" val="417534666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445623" y="-253809"/>
            <a:ext cx="8307977" cy="2062103"/>
          </a:xfrm>
          <a:prstGeom prst="rect">
            <a:avLst/>
          </a:prstGeom>
        </p:spPr>
        <p:txBody>
          <a:bodyPr wrap="square">
            <a:spAutoFit/>
          </a:bodyPr>
          <a:lstStyle/>
          <a:p>
            <a:pPr algn="just"/>
            <a:endParaRPr lang="ru-RU" sz="1600" b="1" dirty="0" smtClean="0">
              <a:latin typeface="Century Gothic" panose="020B0502020202020204" pitchFamily="34" charset="0"/>
            </a:endParaRPr>
          </a:p>
          <a:p>
            <a:pPr algn="ctr"/>
            <a:r>
              <a:rPr lang="ru-RU" sz="1600" b="1" dirty="0" smtClean="0">
                <a:latin typeface="Century Gothic" panose="020B0502020202020204" pitchFamily="34" charset="0"/>
              </a:rPr>
              <a:t>Навесной вентилируемый фасад.</a:t>
            </a:r>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sp>
        <p:nvSpPr>
          <p:cNvPr id="7" name="Заголовок 6"/>
          <p:cNvSpPr>
            <a:spLocks noGrp="1"/>
          </p:cNvSpPr>
          <p:nvPr>
            <p:ph type="title"/>
          </p:nvPr>
        </p:nvSpPr>
        <p:spPr>
          <a:xfrm>
            <a:off x="782593" y="550317"/>
            <a:ext cx="57195" cy="45719"/>
          </a:xfrm>
        </p:spPr>
        <p:txBody>
          <a:bodyPr>
            <a:normAutofit fontScale="90000"/>
          </a:bodyPr>
          <a:lstStyle/>
          <a:p>
            <a:r>
              <a:rPr lang="ru-RU" sz="1600" dirty="0" smtClean="0"/>
              <a:t/>
            </a:r>
            <a:br>
              <a:rPr lang="ru-RU" sz="1600" dirty="0" smtClean="0"/>
            </a:br>
            <a:endParaRPr lang="ru-RU" sz="1600" dirty="0"/>
          </a:p>
        </p:txBody>
      </p:sp>
      <p:sp>
        <p:nvSpPr>
          <p:cNvPr id="9" name="Объект 8"/>
          <p:cNvSpPr>
            <a:spLocks noGrp="1"/>
          </p:cNvSpPr>
          <p:nvPr>
            <p:ph idx="1"/>
          </p:nvPr>
        </p:nvSpPr>
        <p:spPr>
          <a:xfrm flipH="1">
            <a:off x="11355387" y="987425"/>
            <a:ext cx="45719" cy="48895"/>
          </a:xfrm>
        </p:spPr>
        <p:txBody>
          <a:bodyPr>
            <a:normAutofit fontScale="25000" lnSpcReduction="20000"/>
          </a:bodyPr>
          <a:lstStyle/>
          <a:p>
            <a:pPr marL="0" indent="0">
              <a:buNone/>
            </a:pPr>
            <a:endParaRPr lang="ru-RU" b="1" dirty="0" smtClean="0"/>
          </a:p>
          <a:p>
            <a:pPr marL="0" indent="0">
              <a:buNone/>
            </a:pPr>
            <a:endParaRPr lang="ru-RU" b="1" dirty="0"/>
          </a:p>
        </p:txBody>
      </p:sp>
      <p:sp>
        <p:nvSpPr>
          <p:cNvPr id="11" name="Текст 10"/>
          <p:cNvSpPr>
            <a:spLocks noGrp="1"/>
          </p:cNvSpPr>
          <p:nvPr>
            <p:ph type="body" sz="half" idx="2"/>
          </p:nvPr>
        </p:nvSpPr>
        <p:spPr>
          <a:xfrm>
            <a:off x="9083040" y="2995750"/>
            <a:ext cx="3762103" cy="3683724"/>
          </a:xfrm>
        </p:spPr>
        <p:txBody>
          <a:bodyPr>
            <a:normAutofit fontScale="55000" lnSpcReduction="20000"/>
          </a:bodyPr>
          <a:lstStyle/>
          <a:p>
            <a:endParaRPr lang="ru-RU" sz="1400" dirty="0" smtClean="0">
              <a:latin typeface="+mj-lt"/>
            </a:endParaRPr>
          </a:p>
          <a:p>
            <a:endParaRPr lang="ru-RU" sz="1400" dirty="0" smtClean="0">
              <a:latin typeface="+mj-lt"/>
            </a:endParaRPr>
          </a:p>
          <a:p>
            <a:r>
              <a:rPr lang="ru-RU" sz="2200" b="1" dirty="0">
                <a:latin typeface="Century Gothic" panose="020B0502020202020204" pitchFamily="34" charset="0"/>
              </a:rPr>
              <a:t>Достоинства: </a:t>
            </a:r>
            <a:endParaRPr lang="ru-RU" sz="2200" b="1" dirty="0" smtClean="0">
              <a:latin typeface="Century Gothic" panose="020B0502020202020204" pitchFamily="34" charset="0"/>
            </a:endParaRPr>
          </a:p>
          <a:p>
            <a:r>
              <a:rPr lang="ru-RU" sz="2200" b="1" dirty="0">
                <a:latin typeface="Century Gothic" panose="020B0502020202020204" pitchFamily="34" charset="0"/>
              </a:rPr>
              <a:t/>
            </a:r>
            <a:br>
              <a:rPr lang="ru-RU" sz="2200" b="1" dirty="0">
                <a:latin typeface="Century Gothic" panose="020B0502020202020204" pitchFamily="34" charset="0"/>
              </a:rPr>
            </a:br>
            <a:r>
              <a:rPr lang="ru-RU" sz="2200" b="1" dirty="0">
                <a:latin typeface="Century Gothic" panose="020B0502020202020204" pitchFamily="34" charset="0"/>
              </a:rPr>
              <a:t>- </a:t>
            </a:r>
            <a:r>
              <a:rPr lang="ru-RU" sz="2200" b="1" dirty="0" smtClean="0">
                <a:latin typeface="Century Gothic" panose="020B0502020202020204" pitchFamily="34" charset="0"/>
              </a:rPr>
              <a:t>высокая скорость монтажа</a:t>
            </a:r>
            <a:r>
              <a:rPr lang="ru-RU" sz="2200" b="1" dirty="0">
                <a:latin typeface="Century Gothic" panose="020B0502020202020204" pitchFamily="34" charset="0"/>
              </a:rPr>
              <a:t/>
            </a:r>
            <a:br>
              <a:rPr lang="ru-RU" sz="2200" b="1" dirty="0">
                <a:latin typeface="Century Gothic" panose="020B0502020202020204" pitchFamily="34" charset="0"/>
              </a:rPr>
            </a:br>
            <a:r>
              <a:rPr lang="ru-RU" sz="2200" b="1" dirty="0">
                <a:latin typeface="Century Gothic" panose="020B0502020202020204" pitchFamily="34" charset="0"/>
              </a:rPr>
              <a:t>- </a:t>
            </a:r>
            <a:r>
              <a:rPr lang="ru-RU" sz="2200" b="1" dirty="0" smtClean="0">
                <a:latin typeface="Century Gothic" panose="020B0502020202020204" pitchFamily="34" charset="0"/>
              </a:rPr>
              <a:t>монтаж в любое время года</a:t>
            </a:r>
            <a:r>
              <a:rPr lang="ru-RU" sz="2200" b="1" dirty="0">
                <a:latin typeface="Century Gothic" panose="020B0502020202020204" pitchFamily="34" charset="0"/>
              </a:rPr>
              <a:t/>
            </a:r>
            <a:br>
              <a:rPr lang="ru-RU" sz="2200" b="1" dirty="0">
                <a:latin typeface="Century Gothic" panose="020B0502020202020204" pitchFamily="34" charset="0"/>
              </a:rPr>
            </a:br>
            <a:r>
              <a:rPr lang="ru-RU" sz="2200" b="1" dirty="0">
                <a:latin typeface="Century Gothic" panose="020B0502020202020204" pitchFamily="34" charset="0"/>
              </a:rPr>
              <a:t>- отсутствие межпанельных </a:t>
            </a:r>
            <a:r>
              <a:rPr lang="ru-RU" sz="2200" b="1" dirty="0" smtClean="0">
                <a:latin typeface="Century Gothic" panose="020B0502020202020204" pitchFamily="34" charset="0"/>
              </a:rPr>
              <a:t>швов</a:t>
            </a:r>
            <a:r>
              <a:rPr lang="ru-RU" sz="2200" b="1" dirty="0">
                <a:latin typeface="Century Gothic" panose="020B0502020202020204" pitchFamily="34" charset="0"/>
              </a:rPr>
              <a:t/>
            </a:r>
            <a:br>
              <a:rPr lang="ru-RU" sz="2200" b="1" dirty="0">
                <a:latin typeface="Century Gothic" panose="020B0502020202020204" pitchFamily="34" charset="0"/>
              </a:rPr>
            </a:br>
            <a:r>
              <a:rPr lang="ru-RU" sz="2200" b="1" dirty="0">
                <a:latin typeface="Century Gothic" panose="020B0502020202020204" pitchFamily="34" charset="0"/>
              </a:rPr>
              <a:t>- </a:t>
            </a:r>
            <a:r>
              <a:rPr lang="ru-RU" sz="2200" b="1" dirty="0" smtClean="0">
                <a:latin typeface="Century Gothic" panose="020B0502020202020204" pitchFamily="34" charset="0"/>
              </a:rPr>
              <a:t>срок эксплуатации 50-100 лет</a:t>
            </a:r>
            <a:r>
              <a:rPr lang="ru-RU" sz="2200" b="1" dirty="0">
                <a:latin typeface="Century Gothic" panose="020B0502020202020204" pitchFamily="34" charset="0"/>
              </a:rPr>
              <a:t/>
            </a:r>
            <a:br>
              <a:rPr lang="ru-RU" sz="2200" b="1" dirty="0">
                <a:latin typeface="Century Gothic" panose="020B0502020202020204" pitchFamily="34" charset="0"/>
              </a:rPr>
            </a:br>
            <a:r>
              <a:rPr lang="ru-RU" sz="2200" b="1" dirty="0">
                <a:latin typeface="Century Gothic" panose="020B0502020202020204" pitchFamily="34" charset="0"/>
              </a:rPr>
              <a:t>- </a:t>
            </a:r>
            <a:r>
              <a:rPr lang="ru-RU" sz="2200" b="1" dirty="0" smtClean="0">
                <a:latin typeface="Century Gothic" panose="020B0502020202020204" pitchFamily="34" charset="0"/>
              </a:rPr>
              <a:t>низкие затраты при эксплуатации</a:t>
            </a:r>
          </a:p>
          <a:p>
            <a:endParaRPr lang="ru-RU" sz="2200" b="1" dirty="0">
              <a:latin typeface="Century Gothic" panose="020B0502020202020204" pitchFamily="34" charset="0"/>
            </a:endParaRPr>
          </a:p>
          <a:p>
            <a:r>
              <a:rPr lang="ru-RU" sz="2200" b="1" dirty="0" smtClean="0">
                <a:latin typeface="Century Gothic" panose="020B0502020202020204" pitchFamily="34" charset="0"/>
              </a:rPr>
              <a:t>Недостатки:</a:t>
            </a:r>
          </a:p>
          <a:p>
            <a:r>
              <a:rPr lang="ru-RU" sz="2200" b="1" dirty="0" smtClean="0">
                <a:latin typeface="Century Gothic" panose="020B0502020202020204" pitchFamily="34" charset="0"/>
              </a:rPr>
              <a:t/>
            </a:r>
            <a:br>
              <a:rPr lang="ru-RU" sz="2200" b="1" dirty="0" smtClean="0">
                <a:latin typeface="Century Gothic" panose="020B0502020202020204" pitchFamily="34" charset="0"/>
              </a:rPr>
            </a:br>
            <a:r>
              <a:rPr lang="ru-RU" sz="2200" b="1" dirty="0" smtClean="0">
                <a:latin typeface="Century Gothic" panose="020B0502020202020204" pitchFamily="34" charset="0"/>
              </a:rPr>
              <a:t>- относительная дороговизна </a:t>
            </a:r>
            <a:br>
              <a:rPr lang="ru-RU" sz="2200" b="1" dirty="0" smtClean="0">
                <a:latin typeface="Century Gothic" panose="020B0502020202020204" pitchFamily="34" charset="0"/>
              </a:rPr>
            </a:br>
            <a:r>
              <a:rPr lang="ru-RU" sz="2200" b="1" dirty="0" smtClean="0">
                <a:latin typeface="Century Gothic" panose="020B0502020202020204" pitchFamily="34" charset="0"/>
              </a:rPr>
              <a:t>- большой вес конструкции</a:t>
            </a:r>
            <a:br>
              <a:rPr lang="ru-RU" sz="2200" b="1" dirty="0" smtClean="0">
                <a:latin typeface="Century Gothic" panose="020B0502020202020204" pitchFamily="34" charset="0"/>
              </a:rPr>
            </a:br>
            <a:endParaRPr lang="ru-RU" sz="2200" b="1" dirty="0" smtClean="0">
              <a:latin typeface="Century Gothic" panose="020B0502020202020204" pitchFamily="34" charset="0"/>
            </a:endParaRPr>
          </a:p>
          <a:p>
            <a:endParaRPr lang="ru-RU" sz="1400" dirty="0">
              <a:latin typeface="+mj-lt"/>
            </a:endParaRPr>
          </a:p>
          <a:p>
            <a:endParaRPr lang="ru-RU" sz="1400" dirty="0" smtClean="0">
              <a:latin typeface="+mj-lt"/>
            </a:endParaRPr>
          </a:p>
          <a:p>
            <a:r>
              <a:rPr lang="ru-RU" sz="1400" dirty="0" smtClean="0">
                <a:latin typeface="+mj-lt"/>
              </a:rPr>
              <a:t/>
            </a:r>
            <a:br>
              <a:rPr lang="ru-RU" sz="1400" dirty="0" smtClean="0">
                <a:latin typeface="+mj-lt"/>
              </a:rPr>
            </a:br>
            <a:r>
              <a:rPr lang="ru-RU" sz="1400" dirty="0" smtClean="0">
                <a:latin typeface="+mj-lt"/>
              </a:rPr>
              <a:t> </a:t>
            </a:r>
            <a:br>
              <a:rPr lang="ru-RU" sz="1400" dirty="0" smtClean="0">
                <a:latin typeface="+mj-lt"/>
              </a:rPr>
            </a:br>
            <a:endParaRPr lang="ru-RU" sz="1400" dirty="0" smtClean="0">
              <a:latin typeface="+mj-lt"/>
            </a:endParaRPr>
          </a:p>
          <a:p>
            <a:pPr>
              <a:spcBef>
                <a:spcPts val="0"/>
              </a:spcBef>
            </a:pPr>
            <a:endParaRPr lang="ru-RU" dirty="0"/>
          </a:p>
        </p:txBody>
      </p:sp>
      <p:pic>
        <p:nvPicPr>
          <p:cNvPr id="12" name="Рисунок 1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3623" y="304800"/>
            <a:ext cx="7698377" cy="2464526"/>
          </a:xfrm>
          <a:prstGeom prst="rect">
            <a:avLst/>
          </a:prstGeom>
          <a:noFill/>
          <a:ln>
            <a:noFill/>
          </a:ln>
        </p:spPr>
      </p:pic>
      <p:graphicFrame>
        <p:nvGraphicFramePr>
          <p:cNvPr id="2" name="Таблица 1"/>
          <p:cNvGraphicFramePr>
            <a:graphicFrameLocks noGrp="1"/>
          </p:cNvGraphicFramePr>
          <p:nvPr>
            <p:extLst>
              <p:ext uri="{D42A27DB-BD31-4B8C-83A1-F6EECF244321}">
                <p14:modId xmlns:p14="http://schemas.microsoft.com/office/powerpoint/2010/main" xmlns="" val="2513203004"/>
              </p:ext>
            </p:extLst>
          </p:nvPr>
        </p:nvGraphicFramePr>
        <p:xfrm>
          <a:off x="557348" y="2847709"/>
          <a:ext cx="8317489" cy="3943760"/>
        </p:xfrm>
        <a:graphic>
          <a:graphicData uri="http://schemas.openxmlformats.org/drawingml/2006/table">
            <a:tbl>
              <a:tblPr firstRow="1" firstCol="1" bandRow="1">
                <a:tableStyleId>{5C22544A-7EE6-4342-B048-85BDC9FD1C3A}</a:tableStyleId>
              </a:tblPr>
              <a:tblGrid>
                <a:gridCol w="5389525"/>
                <a:gridCol w="1463982"/>
                <a:gridCol w="1463982"/>
              </a:tblGrid>
              <a:tr h="463016">
                <a:tc>
                  <a:txBody>
                    <a:bodyPr/>
                    <a:lstStyle/>
                    <a:p>
                      <a:pPr algn="ct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baseline="0" dirty="0">
                          <a:solidFill>
                            <a:schemeClr val="tx1"/>
                          </a:solidFill>
                          <a:effectLst/>
                        </a:rPr>
                        <a:t>Цена за ед., руб с НДС*</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baseline="0" dirty="0">
                          <a:solidFill>
                            <a:schemeClr val="tx1"/>
                          </a:solidFill>
                          <a:effectLst/>
                        </a:rPr>
                        <a:t>Сумма, руб с НДС</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666">
                <a:tc>
                  <a:txBody>
                    <a:bodyPr/>
                    <a:lstStyle/>
                    <a:p>
                      <a:pPr>
                        <a:lnSpc>
                          <a:spcPct val="107000"/>
                        </a:lnSpc>
                        <a:spcAft>
                          <a:spcPts val="0"/>
                        </a:spcAft>
                      </a:pPr>
                      <a:r>
                        <a:rPr lang="ru-RU" sz="1200" baseline="0" dirty="0">
                          <a:solidFill>
                            <a:schemeClr val="tx1"/>
                          </a:solidFill>
                          <a:effectLst/>
                        </a:rPr>
                        <a:t>Материалы</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666">
                <a:tc>
                  <a:txBody>
                    <a:bodyPr/>
                    <a:lstStyle/>
                    <a:p>
                      <a:pPr algn="r">
                        <a:lnSpc>
                          <a:spcPct val="107000"/>
                        </a:lnSpc>
                        <a:spcAft>
                          <a:spcPts val="0"/>
                        </a:spcAft>
                      </a:pPr>
                      <a:r>
                        <a:rPr lang="ru-RU" sz="1200" baseline="0" dirty="0">
                          <a:solidFill>
                            <a:schemeClr val="tx1"/>
                          </a:solidFill>
                          <a:effectLst/>
                        </a:rPr>
                        <a:t>Бетон В25 Оскол, м 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4 287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406 793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666">
                <a:tc>
                  <a:txBody>
                    <a:bodyPr/>
                    <a:lstStyle/>
                    <a:p>
                      <a:pPr algn="r">
                        <a:lnSpc>
                          <a:spcPct val="107000"/>
                        </a:lnSpc>
                        <a:spcAft>
                          <a:spcPts val="0"/>
                        </a:spcAft>
                      </a:pPr>
                      <a:r>
                        <a:rPr lang="ru-RU" sz="1200" baseline="0" dirty="0">
                          <a:solidFill>
                            <a:schemeClr val="tx1"/>
                          </a:solidFill>
                          <a:effectLst/>
                        </a:rPr>
                        <a:t>Бетон В25 </a:t>
                      </a:r>
                      <a:r>
                        <a:rPr lang="ru-RU" sz="1200" baseline="0" dirty="0" smtClean="0">
                          <a:solidFill>
                            <a:schemeClr val="tx1"/>
                          </a:solidFill>
                          <a:effectLst/>
                        </a:rPr>
                        <a:t>Пикалево, </a:t>
                      </a:r>
                      <a:r>
                        <a:rPr lang="ru-RU" sz="1200" baseline="0" dirty="0">
                          <a:solidFill>
                            <a:schemeClr val="tx1"/>
                          </a:solidFill>
                          <a:effectLst/>
                        </a:rPr>
                        <a:t>м 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3 998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1 159 918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666">
                <a:tc>
                  <a:txBody>
                    <a:bodyPr/>
                    <a:lstStyle/>
                    <a:p>
                      <a:pPr algn="r">
                        <a:lnSpc>
                          <a:spcPct val="107000"/>
                        </a:lnSpc>
                        <a:spcAft>
                          <a:spcPts val="0"/>
                        </a:spcAft>
                      </a:pPr>
                      <a:r>
                        <a:rPr lang="ru-RU" sz="1200" baseline="0" dirty="0" smtClean="0">
                          <a:solidFill>
                            <a:schemeClr val="tx1"/>
                          </a:solidFill>
                          <a:effectLst/>
                        </a:rPr>
                        <a:t>Пенополистерол, </a:t>
                      </a:r>
                      <a:r>
                        <a:rPr lang="ru-RU" sz="1200" baseline="0" dirty="0">
                          <a:solidFill>
                            <a:schemeClr val="tx1"/>
                          </a:solidFill>
                          <a:effectLst/>
                        </a:rPr>
                        <a:t>м3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4 058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a:effectLst/>
                        </a:rPr>
                        <a:t>233 578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666">
                <a:tc>
                  <a:txBody>
                    <a:bodyPr/>
                    <a:lstStyle/>
                    <a:p>
                      <a:pPr algn="r">
                        <a:lnSpc>
                          <a:spcPct val="107000"/>
                        </a:lnSpc>
                        <a:spcAft>
                          <a:spcPts val="0"/>
                        </a:spcAft>
                      </a:pPr>
                      <a:r>
                        <a:rPr lang="ru-RU" sz="1200" baseline="0" dirty="0" smtClean="0">
                          <a:solidFill>
                            <a:schemeClr val="tx1"/>
                          </a:solidFill>
                          <a:effectLst/>
                        </a:rPr>
                        <a:t>Минеральная вата</a:t>
                      </a:r>
                      <a:r>
                        <a:rPr lang="ru-RU" sz="1200" baseline="0" dirty="0">
                          <a:solidFill>
                            <a:schemeClr val="tx1"/>
                          </a:solidFill>
                          <a:effectLst/>
                        </a:rPr>
                        <a:t>, м3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9 520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189 924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666">
                <a:tc>
                  <a:txBody>
                    <a:bodyPr/>
                    <a:lstStyle/>
                    <a:p>
                      <a:pPr algn="r">
                        <a:lnSpc>
                          <a:spcPct val="107000"/>
                        </a:lnSpc>
                        <a:spcAft>
                          <a:spcPts val="0"/>
                        </a:spcAft>
                      </a:pPr>
                      <a:r>
                        <a:rPr lang="ru-RU" sz="1200" baseline="0" dirty="0">
                          <a:solidFill>
                            <a:schemeClr val="tx1"/>
                          </a:solidFill>
                          <a:effectLst/>
                        </a:rPr>
                        <a:t>Металл, кг</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80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2 609 316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666">
                <a:tc>
                  <a:txBody>
                    <a:bodyPr/>
                    <a:lstStyle/>
                    <a:p>
                      <a:pPr algn="r">
                        <a:lnSpc>
                          <a:spcPct val="107000"/>
                        </a:lnSpc>
                        <a:spcAft>
                          <a:spcPts val="0"/>
                        </a:spcAft>
                      </a:pPr>
                      <a:r>
                        <a:rPr lang="ru-RU" sz="1200" baseline="0" dirty="0">
                          <a:solidFill>
                            <a:schemeClr val="tx1"/>
                          </a:solidFill>
                          <a:effectLst/>
                        </a:rPr>
                        <a:t>Пиломатериалы, м3</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31 200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8 112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666">
                <a:tc>
                  <a:txBody>
                    <a:bodyPr/>
                    <a:lstStyle/>
                    <a:p>
                      <a:pPr>
                        <a:lnSpc>
                          <a:spcPct val="107000"/>
                        </a:lnSpc>
                        <a:spcAft>
                          <a:spcPts val="0"/>
                        </a:spcAft>
                      </a:pPr>
                      <a:r>
                        <a:rPr lang="ru-RU" sz="1200" baseline="0" dirty="0">
                          <a:solidFill>
                            <a:schemeClr val="tx1"/>
                          </a:solidFill>
                          <a:effectLst/>
                        </a:rPr>
                        <a:t>ФОТ+отчисления</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451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1 101 704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8666">
                <a:tc>
                  <a:txBody>
                    <a:bodyPr/>
                    <a:lstStyle/>
                    <a:p>
                      <a:pPr>
                        <a:lnSpc>
                          <a:spcPct val="107000"/>
                        </a:lnSpc>
                        <a:spcAft>
                          <a:spcPts val="0"/>
                        </a:spcAft>
                      </a:pPr>
                      <a:r>
                        <a:rPr lang="ru-RU" sz="1200" baseline="0" dirty="0">
                          <a:solidFill>
                            <a:schemeClr val="tx1"/>
                          </a:solidFill>
                          <a:effectLst/>
                        </a:rPr>
                        <a:t>Окраска цоколя, руб/м2</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856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279 485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7891">
                <a:tc>
                  <a:txBody>
                    <a:bodyPr/>
                    <a:lstStyle/>
                    <a:p>
                      <a:pPr>
                        <a:lnSpc>
                          <a:spcPct val="107000"/>
                        </a:lnSpc>
                        <a:spcAft>
                          <a:spcPts val="0"/>
                        </a:spcAft>
                      </a:pPr>
                      <a:r>
                        <a:rPr lang="ru-RU" sz="1200" baseline="0" dirty="0">
                          <a:solidFill>
                            <a:schemeClr val="tx1"/>
                          </a:solidFill>
                          <a:effectLst/>
                        </a:rPr>
                        <a:t>Навесной вентилируемый фасад (утеплитель+каркас+облицовочные панели), руб/м2</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8 250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18 682 749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945">
                <a:tc>
                  <a:txBody>
                    <a:bodyPr/>
                    <a:lstStyle/>
                    <a:p>
                      <a:pPr>
                        <a:lnSpc>
                          <a:spcPct val="107000"/>
                        </a:lnSpc>
                        <a:spcAft>
                          <a:spcPts val="0"/>
                        </a:spcAft>
                      </a:pPr>
                      <a:r>
                        <a:rPr lang="ru-RU" sz="1200" baseline="0" dirty="0">
                          <a:solidFill>
                            <a:schemeClr val="tx1"/>
                          </a:solidFill>
                          <a:effectLst/>
                        </a:rPr>
                        <a:t>Маржинальный доход</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5 507 137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945">
                <a:tc>
                  <a:txBody>
                    <a:bodyPr/>
                    <a:lstStyle/>
                    <a:p>
                      <a:pPr>
                        <a:lnSpc>
                          <a:spcPct val="107000"/>
                        </a:lnSpc>
                        <a:spcAft>
                          <a:spcPts val="0"/>
                        </a:spcAft>
                      </a:pPr>
                      <a:r>
                        <a:rPr lang="ru-RU" sz="1200" baseline="0" dirty="0">
                          <a:solidFill>
                            <a:schemeClr val="tx1"/>
                          </a:solidFill>
                          <a:effectLst/>
                        </a:rPr>
                        <a:t>Всего</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31 214 854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945">
                <a:tc>
                  <a:txBody>
                    <a:bodyPr/>
                    <a:lstStyle/>
                    <a:p>
                      <a:pPr>
                        <a:lnSpc>
                          <a:spcPct val="107000"/>
                        </a:lnSpc>
                        <a:spcAft>
                          <a:spcPts val="0"/>
                        </a:spcAft>
                      </a:pPr>
                      <a:r>
                        <a:rPr lang="ru-RU" sz="1200" baseline="0" dirty="0">
                          <a:solidFill>
                            <a:schemeClr val="tx1"/>
                          </a:solidFill>
                          <a:effectLst/>
                        </a:rPr>
                        <a:t>Себестоимость 1 м3 панелей, руб с НДС</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67 450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945">
                <a:tc>
                  <a:txBody>
                    <a:bodyPr/>
                    <a:lstStyle/>
                    <a:p>
                      <a:pPr>
                        <a:lnSpc>
                          <a:spcPct val="107000"/>
                        </a:lnSpc>
                        <a:spcAft>
                          <a:spcPts val="0"/>
                        </a:spcAft>
                      </a:pPr>
                      <a:r>
                        <a:rPr lang="ru-RU" sz="1200" baseline="0" dirty="0">
                          <a:solidFill>
                            <a:schemeClr val="tx1"/>
                          </a:solidFill>
                          <a:effectLst/>
                        </a:rPr>
                        <a:t>Себестоимость 1 м2 панелей, руб с НДС</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1200" dirty="0">
                          <a:effectLst/>
                        </a:rPr>
                        <a:t>12 065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9079">
                <a:tc gridSpan="3">
                  <a:txBody>
                    <a:bodyPr/>
                    <a:lstStyle/>
                    <a:p>
                      <a:pPr>
                        <a:lnSpc>
                          <a:spcPct val="107000"/>
                        </a:lnSpc>
                        <a:spcAft>
                          <a:spcPts val="0"/>
                        </a:spcAft>
                      </a:pPr>
                      <a:r>
                        <a:rPr lang="ru-RU" sz="1000" baseline="0" dirty="0">
                          <a:solidFill>
                            <a:schemeClr val="tx1"/>
                          </a:solidFill>
                          <a:effectLst/>
                        </a:rPr>
                        <a:t>* Цена указана по состоянию на май.2022г.</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r>
            </a:tbl>
          </a:graphicData>
        </a:graphic>
      </p:graphicFrame>
      <p:pic>
        <p:nvPicPr>
          <p:cNvPr id="1026" name="Picture 2" descr="Системы вентилируемых фасадов | АНФАС"/>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9347" y="404952"/>
            <a:ext cx="2403566" cy="24035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468928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xmlns=""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Прямоугольник 9"/>
          <p:cNvSpPr/>
          <p:nvPr/>
        </p:nvSpPr>
        <p:spPr>
          <a:xfrm>
            <a:off x="727295" y="204069"/>
            <a:ext cx="10737410" cy="2062103"/>
          </a:xfrm>
          <a:prstGeom prst="rect">
            <a:avLst/>
          </a:prstGeom>
        </p:spPr>
        <p:txBody>
          <a:bodyPr wrap="square">
            <a:spAutoFit/>
          </a:bodyPr>
          <a:lstStyle/>
          <a:p>
            <a:pPr algn="just"/>
            <a:endParaRPr lang="ru-RU" sz="1600" b="1" dirty="0" smtClean="0">
              <a:latin typeface="Century Gothic" panose="020B0502020202020204" pitchFamily="34" charset="0"/>
            </a:endParaRPr>
          </a:p>
          <a:p>
            <a:pPr algn="ctr"/>
            <a:r>
              <a:rPr lang="ru-RU" sz="1600" b="1" dirty="0" smtClean="0">
                <a:latin typeface="Century Gothic" panose="020B0502020202020204" pitchFamily="34" charset="0"/>
              </a:rPr>
              <a:t>Сравнение себестоимости.</a:t>
            </a:r>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690653480"/>
              </p:ext>
            </p:extLst>
          </p:nvPr>
        </p:nvGraphicFramePr>
        <p:xfrm>
          <a:off x="727295" y="1353038"/>
          <a:ext cx="10750602" cy="4455580"/>
        </p:xfrm>
        <a:graphic>
          <a:graphicData uri="http://schemas.openxmlformats.org/drawingml/2006/table">
            <a:tbl>
              <a:tblPr firstRow="1" firstCol="1" bandRow="1">
                <a:tableStyleId>{5C22544A-7EE6-4342-B048-85BDC9FD1C3A}</a:tableStyleId>
              </a:tblPr>
              <a:tblGrid>
                <a:gridCol w="3245009"/>
                <a:gridCol w="1514096"/>
                <a:gridCol w="1584960"/>
                <a:gridCol w="1332411"/>
                <a:gridCol w="1532709"/>
                <a:gridCol w="1541417"/>
              </a:tblGrid>
              <a:tr h="1821042">
                <a:tc>
                  <a:txBody>
                    <a:bodyPr/>
                    <a:lstStyle/>
                    <a:p>
                      <a:pPr algn="ct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baseline="0" dirty="0">
                          <a:solidFill>
                            <a:schemeClr val="tx1"/>
                          </a:solidFill>
                          <a:effectLst/>
                        </a:rPr>
                        <a:t>Традиционный фасад под окраску</a:t>
                      </a:r>
                      <a:endParaRPr lang="ru-RU"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baseline="0" dirty="0">
                          <a:solidFill>
                            <a:schemeClr val="tx1"/>
                          </a:solidFill>
                          <a:effectLst/>
                        </a:rPr>
                        <a:t>Традиционный фасад с гибким клинкером</a:t>
                      </a:r>
                      <a:endParaRPr lang="ru-RU"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baseline="0" dirty="0" smtClean="0">
                          <a:solidFill>
                            <a:schemeClr val="tx1"/>
                          </a:solidFill>
                          <a:effectLst/>
                        </a:rPr>
                        <a:t>Штукатурный </a:t>
                      </a:r>
                      <a:r>
                        <a:rPr lang="ru-RU" sz="1400" baseline="0" dirty="0">
                          <a:solidFill>
                            <a:schemeClr val="tx1"/>
                          </a:solidFill>
                          <a:effectLst/>
                        </a:rPr>
                        <a:t>фасад</a:t>
                      </a:r>
                      <a:endParaRPr lang="ru-RU"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baseline="0" dirty="0">
                          <a:solidFill>
                            <a:schemeClr val="tx1"/>
                          </a:solidFill>
                          <a:effectLst/>
                        </a:rPr>
                        <a:t>Навесной вентилируемый фасад</a:t>
                      </a:r>
                      <a:endParaRPr lang="ru-RU"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baseline="0" dirty="0">
                          <a:solidFill>
                            <a:schemeClr val="tx1"/>
                          </a:solidFill>
                          <a:effectLst/>
                        </a:rPr>
                        <a:t>Навесной вентилируемый фасад (на заводе)</a:t>
                      </a:r>
                      <a:endParaRPr lang="ru-RU"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99214">
                <a:tc>
                  <a:txBody>
                    <a:bodyPr/>
                    <a:lstStyle/>
                    <a:p>
                      <a:pPr>
                        <a:lnSpc>
                          <a:spcPct val="107000"/>
                        </a:lnSpc>
                        <a:spcAft>
                          <a:spcPts val="0"/>
                        </a:spcAft>
                      </a:pPr>
                      <a:r>
                        <a:rPr lang="ru-RU" sz="1400" baseline="0" dirty="0">
                          <a:solidFill>
                            <a:schemeClr val="tx1"/>
                          </a:solidFill>
                          <a:effectLst/>
                        </a:rPr>
                        <a:t>Себестоимость 1 м2 панелей, руб с НДС</a:t>
                      </a:r>
                      <a:endParaRPr lang="ru-RU"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9 634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a:effectLst/>
                        </a:rPr>
                        <a:t>10 534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9 465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12 065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a:effectLst/>
                        </a:rPr>
                        <a:t>11 488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r>
              <a:tr h="870394">
                <a:tc>
                  <a:txBody>
                    <a:bodyPr/>
                    <a:lstStyle/>
                    <a:p>
                      <a:pPr>
                        <a:lnSpc>
                          <a:spcPct val="107000"/>
                        </a:lnSpc>
                        <a:spcAft>
                          <a:spcPts val="0"/>
                        </a:spcAft>
                      </a:pPr>
                      <a:r>
                        <a:rPr lang="ru-RU" sz="1400" baseline="0" dirty="0">
                          <a:solidFill>
                            <a:schemeClr val="tx1"/>
                          </a:solidFill>
                          <a:effectLst/>
                        </a:rPr>
                        <a:t>Себестоимость наружных панелей на 1 кв.м. жилья, руб с НДС</a:t>
                      </a:r>
                      <a:endParaRPr lang="ru-RU"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6 320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6 911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6 209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7 915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7 536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r>
              <a:tr h="1264930">
                <a:tc>
                  <a:txBody>
                    <a:bodyPr/>
                    <a:lstStyle/>
                    <a:p>
                      <a:pPr>
                        <a:lnSpc>
                          <a:spcPct val="107000"/>
                        </a:lnSpc>
                        <a:spcAft>
                          <a:spcPts val="0"/>
                        </a:spcAft>
                      </a:pPr>
                      <a:r>
                        <a:rPr lang="ru-RU" sz="1400" baseline="0" dirty="0">
                          <a:solidFill>
                            <a:schemeClr val="tx1"/>
                          </a:solidFill>
                          <a:effectLst/>
                        </a:rPr>
                        <a:t>Маржинальный доход, остающийся в распоряжении предприятия, тыс. руб с НДС</a:t>
                      </a:r>
                      <a:endParaRPr lang="ru-RU"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a:effectLst/>
                        </a:rPr>
                        <a:t>10 849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10 849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5 507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5 507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c>
                  <a:txBody>
                    <a:bodyPr/>
                    <a:lstStyle/>
                    <a:p>
                      <a:pPr algn="r">
                        <a:lnSpc>
                          <a:spcPct val="107000"/>
                        </a:lnSpc>
                        <a:spcAft>
                          <a:spcPts val="0"/>
                        </a:spcAft>
                      </a:pPr>
                      <a:r>
                        <a:rPr lang="ru-RU" sz="1200" dirty="0">
                          <a:effectLst/>
                        </a:rPr>
                        <a:t>6 479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60000" marT="0" marB="0" anchor="ctr" anchorCtr="1"/>
                </a:tc>
              </a:tr>
            </a:tbl>
          </a:graphicData>
        </a:graphic>
      </p:graphicFrame>
    </p:spTree>
    <p:extLst>
      <p:ext uri="{BB962C8B-B14F-4D97-AF65-F5344CB8AC3E}">
        <p14:creationId xmlns:p14="http://schemas.microsoft.com/office/powerpoint/2010/main" xmlns="" val="287192731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215910" y="193070"/>
            <a:ext cx="400782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2000" b="1" dirty="0">
                <a:latin typeface="Century Gothic" panose="020B0502020202020204" pitchFamily="34" charset="0"/>
              </a:rPr>
              <a:t>Современный завод ЖБИ </a:t>
            </a:r>
          </a:p>
          <a:p>
            <a:pPr algn="ctr">
              <a:spcBef>
                <a:spcPct val="0"/>
              </a:spcBef>
              <a:buNone/>
            </a:pPr>
            <a:r>
              <a:rPr lang="ru-RU" altLang="ru-RU" sz="2000" b="1" dirty="0">
                <a:latin typeface="Century Gothic" panose="020B0502020202020204" pitchFamily="34" charset="0"/>
              </a:rPr>
              <a:t>ООО «Стройиндустрия КСМ»</a:t>
            </a:r>
          </a:p>
          <a:p>
            <a:pPr algn="ctr">
              <a:spcBef>
                <a:spcPct val="0"/>
              </a:spcBef>
              <a:buNone/>
            </a:pPr>
            <a:endParaRPr lang="ru-RU" altLang="ru-RU" sz="2000" b="1" dirty="0">
              <a:latin typeface="Century Gothic" panose="020B0502020202020204" pitchFamily="34" charset="0"/>
            </a:endParaRPr>
          </a:p>
        </p:txBody>
      </p:sp>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xmlns=""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Рисунок 1"/>
          <p:cNvPicPr>
            <a:picLocks noChangeAspect="1"/>
          </p:cNvPicPr>
          <p:nvPr/>
        </p:nvPicPr>
        <p:blipFill rotWithShape="1">
          <a:blip r:embed="rId6" cstate="print">
            <a:extLst>
              <a:ext uri="{28A0092B-C50C-407E-A947-70E740481C1C}">
                <a14:useLocalDpi xmlns:a14="http://schemas.microsoft.com/office/drawing/2010/main" xmlns="" val="0"/>
              </a:ext>
            </a:extLst>
          </a:blip>
          <a:srcRect t="17881" b="13965"/>
          <a:stretch/>
        </p:blipFill>
        <p:spPr>
          <a:xfrm>
            <a:off x="482851" y="1284932"/>
            <a:ext cx="11217488" cy="4300396"/>
          </a:xfrm>
          <a:prstGeom prst="rect">
            <a:avLst/>
          </a:prstGeom>
        </p:spPr>
      </p:pic>
    </p:spTree>
    <p:extLst>
      <p:ext uri="{BB962C8B-B14F-4D97-AF65-F5344CB8AC3E}">
        <p14:creationId xmlns:p14="http://schemas.microsoft.com/office/powerpoint/2010/main" xmlns="" val="152050751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215910" y="193070"/>
            <a:ext cx="400782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2000" b="1" dirty="0">
                <a:latin typeface="Century Gothic" panose="020B0502020202020204" pitchFamily="34" charset="0"/>
              </a:rPr>
              <a:t>Современный завод ЖБИ </a:t>
            </a:r>
          </a:p>
          <a:p>
            <a:pPr algn="ctr">
              <a:spcBef>
                <a:spcPct val="0"/>
              </a:spcBef>
              <a:buNone/>
            </a:pPr>
            <a:r>
              <a:rPr lang="ru-RU" altLang="ru-RU" sz="2000" b="1" dirty="0">
                <a:latin typeface="Century Gothic" panose="020B0502020202020204" pitchFamily="34" charset="0"/>
              </a:rPr>
              <a:t>ООО «Стройиндустрия КСМ»</a:t>
            </a:r>
          </a:p>
          <a:p>
            <a:pPr algn="ctr">
              <a:spcBef>
                <a:spcPct val="0"/>
              </a:spcBef>
              <a:buNone/>
            </a:pPr>
            <a:endParaRPr lang="ru-RU" altLang="ru-RU" sz="2000" b="1" dirty="0">
              <a:latin typeface="Century Gothic" panose="020B0502020202020204" pitchFamily="34" charset="0"/>
            </a:endParaRPr>
          </a:p>
        </p:txBody>
      </p:sp>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xmlns=""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2151372" y="1482752"/>
            <a:ext cx="8136904" cy="4031873"/>
          </a:xfrm>
          <a:prstGeom prst="rect">
            <a:avLst/>
          </a:prstGeom>
        </p:spPr>
        <p:txBody>
          <a:bodyPr wrap="square">
            <a:spAutoFit/>
          </a:bodyPr>
          <a:lstStyle/>
          <a:p>
            <a:pPr algn="just"/>
            <a:r>
              <a:rPr lang="ru-RU" sz="1600" b="1" dirty="0">
                <a:latin typeface="Century Gothic" panose="020B0502020202020204" pitchFamily="34" charset="0"/>
              </a:rPr>
              <a:t>Завод основан в 2007 году. Производство полносборных крупнопанельных домов различных серий является главным направлением деятельности ООО «Стройиндустрия КСМ». Заказчики получают полный комплект железобетонных изделий для строительства дома, который остается только собрать на стройплощадке как конструктор. </a:t>
            </a:r>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r>
              <a:rPr lang="ru-RU" sz="1600" b="1" dirty="0">
                <a:latin typeface="Century Gothic" panose="020B0502020202020204" pitchFamily="34" charset="0"/>
              </a:rPr>
              <a:t>Мощность завода составляет 66 000 куб.м. железобетонных изделий в год, что соответствует 105 000 кв.м. жилья. С момента своего основания завод выпустил </a:t>
            </a:r>
            <a:r>
              <a:rPr lang="ru-RU" sz="1600" b="1" dirty="0" smtClean="0">
                <a:latin typeface="Century Gothic" panose="020B0502020202020204" pitchFamily="34" charset="0"/>
              </a:rPr>
              <a:t>177 полносборных зданий </a:t>
            </a:r>
            <a:r>
              <a:rPr lang="ru-RU" sz="1600" b="1" dirty="0">
                <a:latin typeface="Century Gothic" panose="020B0502020202020204" pitchFamily="34" charset="0"/>
              </a:rPr>
              <a:t>общей жилой площадью </a:t>
            </a:r>
            <a:r>
              <a:rPr lang="ru-RU" sz="1600" b="1" dirty="0" smtClean="0">
                <a:latin typeface="Century Gothic" panose="020B0502020202020204" pitchFamily="34" charset="0"/>
              </a:rPr>
              <a:t>720 </a:t>
            </a:r>
            <a:r>
              <a:rPr lang="ru-RU" sz="1600" b="1" dirty="0">
                <a:latin typeface="Century Gothic" panose="020B0502020202020204" pitchFamily="34" charset="0"/>
              </a:rPr>
              <a:t>000 кв.м. </a:t>
            </a:r>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r>
              <a:rPr lang="ru-RU" sz="1600" b="1" dirty="0">
                <a:latin typeface="Century Gothic" panose="020B0502020202020204" pitchFamily="34" charset="0"/>
              </a:rPr>
              <a:t>Заказчиками продукции являются более 100 строительных организаций СЗФО. За последние </a:t>
            </a:r>
            <a:r>
              <a:rPr lang="ru-RU" sz="1600" b="1" dirty="0" smtClean="0">
                <a:latin typeface="Century Gothic" panose="020B0502020202020204" pitchFamily="34" charset="0"/>
              </a:rPr>
              <a:t>7 </a:t>
            </a:r>
            <a:r>
              <a:rPr lang="ru-RU" sz="1600" b="1" dirty="0">
                <a:latin typeface="Century Gothic" panose="020B0502020202020204" pitchFamily="34" charset="0"/>
              </a:rPr>
              <a:t>лет половина всех новостроек Петрозаводска изготовлена из железобетонных изделий производства ООО «Стройиндустрия КСМ». </a:t>
            </a:r>
          </a:p>
          <a:p>
            <a:pPr algn="just"/>
            <a:endParaRPr lang="ru-RU" sz="1600" b="1" dirty="0">
              <a:latin typeface="Century Gothic" panose="020B0502020202020204" pitchFamily="34" charset="0"/>
            </a:endParaRPr>
          </a:p>
          <a:p>
            <a:pPr algn="just"/>
            <a:r>
              <a:rPr lang="ru-RU" sz="1600" b="1" dirty="0" smtClean="0">
                <a:latin typeface="Century Gothic" panose="020B0502020202020204" pitchFamily="34" charset="0"/>
              </a:rPr>
              <a:t>Предприятие финансово устойчиво и продолжает приносить прибыль.</a:t>
            </a:r>
            <a:endParaRPr lang="ru-RU" sz="1600" b="1" dirty="0">
              <a:latin typeface="Century Gothic" panose="020B0502020202020204" pitchFamily="34" charset="0"/>
            </a:endParaRPr>
          </a:p>
        </p:txBody>
      </p:sp>
    </p:spTree>
    <p:extLst>
      <p:ext uri="{BB962C8B-B14F-4D97-AF65-F5344CB8AC3E}">
        <p14:creationId xmlns:p14="http://schemas.microsoft.com/office/powerpoint/2010/main" xmlns="" val="78228487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xmlns=""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Диаграмма 7"/>
          <p:cNvGraphicFramePr/>
          <p:nvPr>
            <p:extLst>
              <p:ext uri="{D42A27DB-BD31-4B8C-83A1-F6EECF244321}">
                <p14:modId xmlns:p14="http://schemas.microsoft.com/office/powerpoint/2010/main" xmlns="" val="1295864191"/>
              </p:ext>
            </p:extLst>
          </p:nvPr>
        </p:nvGraphicFramePr>
        <p:xfrm>
          <a:off x="2690664" y="614548"/>
          <a:ext cx="6336704" cy="4496048"/>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35559" y="5266764"/>
            <a:ext cx="7920881" cy="639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125105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xmlns=""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Прямоугольник 9"/>
          <p:cNvSpPr/>
          <p:nvPr/>
        </p:nvSpPr>
        <p:spPr>
          <a:xfrm>
            <a:off x="787652" y="223589"/>
            <a:ext cx="10737410" cy="2062103"/>
          </a:xfrm>
          <a:prstGeom prst="rect">
            <a:avLst/>
          </a:prstGeom>
        </p:spPr>
        <p:txBody>
          <a:bodyPr wrap="square">
            <a:spAutoFit/>
          </a:bodyPr>
          <a:lstStyle/>
          <a:p>
            <a:pPr algn="just"/>
            <a:endParaRPr lang="ru-RU" sz="1600" b="1" dirty="0" smtClean="0">
              <a:latin typeface="Century Gothic" panose="020B0502020202020204" pitchFamily="34" charset="0"/>
            </a:endParaRPr>
          </a:p>
          <a:p>
            <a:pPr algn="ctr"/>
            <a:r>
              <a:rPr lang="ru-RU" sz="1600" b="1" dirty="0" smtClean="0">
                <a:latin typeface="Century Gothic" panose="020B0502020202020204" pitchFamily="34" charset="0"/>
              </a:rPr>
              <a:t>Объемы выпуска продукции предприятия 2017-2021гг.</a:t>
            </a:r>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292493629"/>
              </p:ext>
            </p:extLst>
          </p:nvPr>
        </p:nvGraphicFramePr>
        <p:xfrm>
          <a:off x="1828802" y="1094512"/>
          <a:ext cx="8728362" cy="4710544"/>
        </p:xfrm>
        <a:graphic>
          <a:graphicData uri="http://schemas.openxmlformats.org/drawingml/2006/table">
            <a:tbl>
              <a:tblPr firstRow="1" firstCol="1" bandRow="1">
                <a:tableStyleId>{5C22544A-7EE6-4342-B048-85BDC9FD1C3A}</a:tableStyleId>
              </a:tblPr>
              <a:tblGrid>
                <a:gridCol w="2188656"/>
                <a:gridCol w="942653"/>
                <a:gridCol w="1077575"/>
                <a:gridCol w="1077575"/>
                <a:gridCol w="1077575"/>
                <a:gridCol w="1077575"/>
                <a:gridCol w="1286753"/>
              </a:tblGrid>
              <a:tr h="588818">
                <a:tc>
                  <a:txBody>
                    <a:bodyPr/>
                    <a:lstStyle/>
                    <a:p>
                      <a:pPr algn="ctr">
                        <a:lnSpc>
                          <a:spcPct val="107000"/>
                        </a:lnSpc>
                        <a:spcAft>
                          <a:spcPts val="0"/>
                        </a:spcAft>
                      </a:pPr>
                      <a:r>
                        <a:rPr lang="ru-RU" sz="1100" baseline="0" dirty="0">
                          <a:solidFill>
                            <a:schemeClr val="tx1"/>
                          </a:solidFill>
                          <a:effectLst/>
                        </a:rPr>
                        <a:t>Показатель</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Ед.изм.</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2017</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2018</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2019</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2020</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baseline="0" dirty="0">
                          <a:solidFill>
                            <a:schemeClr val="tx1"/>
                          </a:solidFill>
                          <a:effectLst/>
                        </a:rPr>
                        <a:t>2021</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8818">
                <a:tc>
                  <a:txBody>
                    <a:bodyPr/>
                    <a:lstStyle/>
                    <a:p>
                      <a:pPr algn="just">
                        <a:lnSpc>
                          <a:spcPct val="107000"/>
                        </a:lnSpc>
                        <a:spcAft>
                          <a:spcPts val="0"/>
                        </a:spcAft>
                      </a:pPr>
                      <a:r>
                        <a:rPr lang="ru-RU" sz="1100" baseline="0" dirty="0">
                          <a:solidFill>
                            <a:schemeClr val="tx1"/>
                          </a:solidFill>
                          <a:effectLst/>
                        </a:rPr>
                        <a:t>Общий объем ЖБИ</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49 500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43 780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28 855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36 919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35 483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8818">
                <a:tc>
                  <a:txBody>
                    <a:bodyPr/>
                    <a:lstStyle/>
                    <a:p>
                      <a:pPr algn="just">
                        <a:lnSpc>
                          <a:spcPct val="107000"/>
                        </a:lnSpc>
                        <a:spcAft>
                          <a:spcPts val="0"/>
                        </a:spcAft>
                      </a:pPr>
                      <a:r>
                        <a:rPr lang="ru-RU" sz="1100" baseline="0" dirty="0">
                          <a:solidFill>
                            <a:schemeClr val="tx1"/>
                          </a:solidFill>
                          <a:effectLst/>
                        </a:rPr>
                        <a:t>  Конструкции КПД</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33 614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30 192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18 876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22 026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21 058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8818">
                <a:tc>
                  <a:txBody>
                    <a:bodyPr/>
                    <a:lstStyle/>
                    <a:p>
                      <a:pPr algn="just">
                        <a:lnSpc>
                          <a:spcPct val="107000"/>
                        </a:lnSpc>
                        <a:spcAft>
                          <a:spcPts val="0"/>
                        </a:spcAft>
                      </a:pPr>
                      <a:r>
                        <a:rPr lang="ru-RU" sz="1100" baseline="0" dirty="0">
                          <a:solidFill>
                            <a:schemeClr val="tx1"/>
                          </a:solidFill>
                          <a:effectLst/>
                        </a:rPr>
                        <a:t>  ФЛ</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1 146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1 357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428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61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185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8818">
                <a:tc>
                  <a:txBody>
                    <a:bodyPr/>
                    <a:lstStyle/>
                    <a:p>
                      <a:pPr algn="just">
                        <a:lnSpc>
                          <a:spcPct val="107000"/>
                        </a:lnSpc>
                        <a:spcAft>
                          <a:spcPts val="0"/>
                        </a:spcAft>
                      </a:pPr>
                      <a:r>
                        <a:rPr lang="ru-RU" sz="1100" baseline="0" dirty="0">
                          <a:solidFill>
                            <a:schemeClr val="tx1"/>
                          </a:solidFill>
                          <a:effectLst/>
                        </a:rPr>
                        <a:t>  Пустотные плиты</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14 740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12 231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9 552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14 831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14 240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8818">
                <a:tc>
                  <a:txBody>
                    <a:bodyPr/>
                    <a:lstStyle/>
                    <a:p>
                      <a:pPr algn="just">
                        <a:lnSpc>
                          <a:spcPct val="107000"/>
                        </a:lnSpc>
                        <a:spcAft>
                          <a:spcPts val="0"/>
                        </a:spcAft>
                      </a:pPr>
                      <a:r>
                        <a:rPr lang="ru-RU" sz="1100" baseline="0" dirty="0">
                          <a:solidFill>
                            <a:schemeClr val="tx1"/>
                          </a:solidFill>
                          <a:effectLst/>
                        </a:rPr>
                        <a:t>  Пустотные плиты</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кв.м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124 178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103 041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80 471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124 949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119 968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8818">
                <a:tc>
                  <a:txBody>
                    <a:bodyPr/>
                    <a:lstStyle/>
                    <a:p>
                      <a:pPr algn="just">
                        <a:lnSpc>
                          <a:spcPct val="107000"/>
                        </a:lnSpc>
                        <a:spcAft>
                          <a:spcPts val="0"/>
                        </a:spcAft>
                      </a:pPr>
                      <a:r>
                        <a:rPr lang="ru-RU" sz="1100" baseline="0" dirty="0">
                          <a:solidFill>
                            <a:schemeClr val="tx1"/>
                          </a:solidFill>
                          <a:effectLst/>
                        </a:rPr>
                        <a:t>Товарный бетон</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куб.м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28 053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24 541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19 808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11 595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16 765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8818">
                <a:tc>
                  <a:txBody>
                    <a:bodyPr/>
                    <a:lstStyle/>
                    <a:p>
                      <a:pPr algn="just">
                        <a:lnSpc>
                          <a:spcPct val="107000"/>
                        </a:lnSpc>
                        <a:spcAft>
                          <a:spcPts val="0"/>
                        </a:spcAft>
                      </a:pPr>
                      <a:r>
                        <a:rPr lang="ru-RU" sz="1100" baseline="0" dirty="0">
                          <a:solidFill>
                            <a:schemeClr val="tx1"/>
                          </a:solidFill>
                          <a:effectLst/>
                        </a:rPr>
                        <a:t>Металлоконструкции</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тн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346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484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441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a:effectLst/>
                        </a:rPr>
                        <a:t>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100" dirty="0">
                          <a:effectLst/>
                        </a:rPr>
                        <a:t>65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225211584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xmlns=""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Прямоугольник 9"/>
          <p:cNvSpPr/>
          <p:nvPr/>
        </p:nvSpPr>
        <p:spPr>
          <a:xfrm>
            <a:off x="787652" y="223589"/>
            <a:ext cx="10737410" cy="2062103"/>
          </a:xfrm>
          <a:prstGeom prst="rect">
            <a:avLst/>
          </a:prstGeom>
        </p:spPr>
        <p:txBody>
          <a:bodyPr wrap="square">
            <a:spAutoFit/>
          </a:bodyPr>
          <a:lstStyle/>
          <a:p>
            <a:pPr algn="just"/>
            <a:endParaRPr lang="ru-RU" sz="1600" b="1" dirty="0" smtClean="0">
              <a:latin typeface="Century Gothic" panose="020B0502020202020204" pitchFamily="34" charset="0"/>
            </a:endParaRPr>
          </a:p>
          <a:p>
            <a:pPr algn="ctr"/>
            <a:r>
              <a:rPr lang="ru-RU" sz="1600" b="1" dirty="0" smtClean="0">
                <a:latin typeface="Century Gothic" panose="020B0502020202020204" pitchFamily="34" charset="0"/>
              </a:rPr>
              <a:t>Загрузка мощности предприятия</a:t>
            </a:r>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232772218"/>
              </p:ext>
            </p:extLst>
          </p:nvPr>
        </p:nvGraphicFramePr>
        <p:xfrm>
          <a:off x="2588735" y="1232950"/>
          <a:ext cx="7373412" cy="4551834"/>
        </p:xfrm>
        <a:graphic>
          <a:graphicData uri="http://schemas.openxmlformats.org/drawingml/2006/table">
            <a:tbl>
              <a:tblPr firstRow="1" firstCol="1" bandRow="1">
                <a:tableStyleId>{5C22544A-7EE6-4342-B048-85BDC9FD1C3A}</a:tableStyleId>
              </a:tblPr>
              <a:tblGrid>
                <a:gridCol w="2277274"/>
                <a:gridCol w="1084708"/>
                <a:gridCol w="1083943"/>
                <a:gridCol w="976084"/>
                <a:gridCol w="976084"/>
                <a:gridCol w="975319"/>
              </a:tblGrid>
              <a:tr h="1204428">
                <a:tc>
                  <a:txBody>
                    <a:bodyPr/>
                    <a:lstStyle/>
                    <a:p>
                      <a:pPr algn="ctr">
                        <a:lnSpc>
                          <a:spcPct val="107000"/>
                        </a:lnSpc>
                        <a:spcAft>
                          <a:spcPts val="0"/>
                        </a:spcAft>
                      </a:pPr>
                      <a:r>
                        <a:rPr lang="ru-RU" sz="1200" baseline="0" dirty="0">
                          <a:solidFill>
                            <a:schemeClr val="tx1"/>
                          </a:solidFill>
                          <a:effectLst/>
                        </a:rPr>
                        <a:t>Загрузка мощности, %</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baseline="0" dirty="0">
                          <a:solidFill>
                            <a:schemeClr val="tx1"/>
                          </a:solidFill>
                          <a:effectLst/>
                        </a:rPr>
                        <a:t>2017</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baseline="0" dirty="0">
                          <a:solidFill>
                            <a:schemeClr val="tx1"/>
                          </a:solidFill>
                          <a:effectLst/>
                        </a:rPr>
                        <a:t>2018</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baseline="0" dirty="0">
                          <a:solidFill>
                            <a:schemeClr val="tx1"/>
                          </a:solidFill>
                          <a:effectLst/>
                        </a:rPr>
                        <a:t>2019</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baseline="0" dirty="0">
                          <a:solidFill>
                            <a:schemeClr val="tx1"/>
                          </a:solidFill>
                          <a:effectLst/>
                        </a:rPr>
                        <a:t>2020</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baseline="0" dirty="0">
                          <a:solidFill>
                            <a:schemeClr val="tx1"/>
                          </a:solidFill>
                          <a:effectLst/>
                        </a:rPr>
                        <a:t>2021</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15802">
                <a:tc>
                  <a:txBody>
                    <a:bodyPr/>
                    <a:lstStyle/>
                    <a:p>
                      <a:pPr>
                        <a:lnSpc>
                          <a:spcPct val="107000"/>
                        </a:lnSpc>
                        <a:spcAft>
                          <a:spcPts val="0"/>
                        </a:spcAft>
                      </a:pPr>
                      <a:r>
                        <a:rPr lang="ru-RU" sz="1200" baseline="0" dirty="0">
                          <a:solidFill>
                            <a:schemeClr val="tx1"/>
                          </a:solidFill>
                          <a:effectLst/>
                        </a:rPr>
                        <a:t>ЖБИ без ППП</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0"/>
                        </a:spcAft>
                      </a:pPr>
                      <a:r>
                        <a:rPr lang="ru-RU" sz="1200">
                          <a:effectLst/>
                        </a:rPr>
                        <a:t>76,9%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69,1%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dirty="0">
                          <a:effectLst/>
                        </a:rPr>
                        <a:t>42,6%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dirty="0">
                          <a:effectLst/>
                        </a:rPr>
                        <a:t>50,0%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47,4%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15802">
                <a:tc>
                  <a:txBody>
                    <a:bodyPr/>
                    <a:lstStyle/>
                    <a:p>
                      <a:pPr>
                        <a:lnSpc>
                          <a:spcPct val="107000"/>
                        </a:lnSpc>
                        <a:spcAft>
                          <a:spcPts val="0"/>
                        </a:spcAft>
                      </a:pPr>
                      <a:r>
                        <a:rPr lang="ru-RU" sz="1200" baseline="0" dirty="0">
                          <a:solidFill>
                            <a:schemeClr val="tx1"/>
                          </a:solidFill>
                          <a:effectLst/>
                        </a:rPr>
                        <a:t>ППП</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0"/>
                        </a:spcAft>
                      </a:pPr>
                      <a:r>
                        <a:rPr lang="ru-RU" sz="1200">
                          <a:effectLst/>
                        </a:rPr>
                        <a:t>104,3%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86,6%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57,1%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dirty="0">
                          <a:effectLst/>
                        </a:rPr>
                        <a:t>88,6%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dirty="0">
                          <a:effectLst/>
                        </a:rPr>
                        <a:t>85%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15802">
                <a:tc>
                  <a:txBody>
                    <a:bodyPr/>
                    <a:lstStyle/>
                    <a:p>
                      <a:pPr>
                        <a:lnSpc>
                          <a:spcPct val="107000"/>
                        </a:lnSpc>
                        <a:spcAft>
                          <a:spcPts val="0"/>
                        </a:spcAft>
                      </a:pPr>
                      <a:r>
                        <a:rPr lang="ru-RU" sz="1200" baseline="0" dirty="0">
                          <a:solidFill>
                            <a:schemeClr val="tx1"/>
                          </a:solidFill>
                          <a:effectLst/>
                        </a:rPr>
                        <a:t>ВСЕГО ЖБИ</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0"/>
                        </a:spcAft>
                      </a:pPr>
                      <a:r>
                        <a:rPr lang="ru-RU" sz="1200">
                          <a:effectLst/>
                        </a:rPr>
                        <a:t>84,1%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74,7%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46,9%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dirty="0">
                          <a:effectLst/>
                        </a:rPr>
                        <a:t>57,7%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111091082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вариант 17 (полны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6149975"/>
            <a:ext cx="29098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Рисунок 7"/>
          <p:cNvPicPr>
            <a:picLocks noChangeAspect="1"/>
          </p:cNvPicPr>
          <p:nvPr/>
        </p:nvPicPr>
        <p:blipFill>
          <a:blip r:embed="rId4" cstate="print">
            <a:extLst>
              <a:ext uri="{28A0092B-C50C-407E-A947-70E740481C1C}">
                <a14:useLocalDpi xmlns:a14="http://schemas.microsoft.com/office/drawing/2010/main" xmlns="" val="0"/>
              </a:ext>
            </a:extLst>
          </a:blip>
          <a:srcRect l="53175" t="15131" r="22322" b="73520"/>
          <a:stretch>
            <a:fillRect/>
          </a:stretch>
        </p:blipFill>
        <p:spPr bwMode="auto">
          <a:xfrm>
            <a:off x="1828800" y="6138863"/>
            <a:ext cx="2312988"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Прямая соединительная линия 5"/>
          <p:cNvCxnSpPr/>
          <p:nvPr/>
        </p:nvCxnSpPr>
        <p:spPr>
          <a:xfrm>
            <a:off x="1524000" y="606266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90" name="Picture 6" descr="C:\Users\Абуев\Downloads\лого_КСМ обычный (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8976" y="6248400"/>
            <a:ext cx="102711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Прямоугольник 9"/>
          <p:cNvSpPr/>
          <p:nvPr/>
        </p:nvSpPr>
        <p:spPr>
          <a:xfrm>
            <a:off x="661940" y="1268149"/>
            <a:ext cx="3104476" cy="1569660"/>
          </a:xfrm>
          <a:prstGeom prst="rect">
            <a:avLst/>
          </a:prstGeom>
        </p:spPr>
        <p:txBody>
          <a:bodyPr wrap="square">
            <a:spAutoFit/>
          </a:bodyPr>
          <a:lstStyle/>
          <a:p>
            <a:pPr algn="just"/>
            <a:r>
              <a:rPr lang="ru-RU" sz="1600" b="1" dirty="0" smtClean="0">
                <a:latin typeface="Century Gothic" panose="020B0502020202020204" pitchFamily="34" charset="0"/>
              </a:rPr>
              <a:t>Традиционный фасад</a:t>
            </a: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sp>
        <p:nvSpPr>
          <p:cNvPr id="13" name="Прямоугольник 12"/>
          <p:cNvSpPr/>
          <p:nvPr/>
        </p:nvSpPr>
        <p:spPr>
          <a:xfrm>
            <a:off x="4537203" y="2926060"/>
            <a:ext cx="3104476" cy="1569660"/>
          </a:xfrm>
          <a:prstGeom prst="rect">
            <a:avLst/>
          </a:prstGeom>
        </p:spPr>
        <p:txBody>
          <a:bodyPr wrap="square">
            <a:spAutoFit/>
          </a:bodyPr>
          <a:lstStyle/>
          <a:p>
            <a:pPr algn="just"/>
            <a:r>
              <a:rPr lang="ru-RU" sz="1600" b="1" dirty="0" smtClean="0">
                <a:latin typeface="Century Gothic" panose="020B0502020202020204" pitchFamily="34" charset="0"/>
              </a:rPr>
              <a:t>Штукатурный фасад</a:t>
            </a: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sp>
        <p:nvSpPr>
          <p:cNvPr id="14" name="Прямоугольник 13"/>
          <p:cNvSpPr/>
          <p:nvPr/>
        </p:nvSpPr>
        <p:spPr>
          <a:xfrm>
            <a:off x="8201429" y="1012779"/>
            <a:ext cx="3104476" cy="1815882"/>
          </a:xfrm>
          <a:prstGeom prst="rect">
            <a:avLst/>
          </a:prstGeom>
        </p:spPr>
        <p:txBody>
          <a:bodyPr wrap="square">
            <a:spAutoFit/>
          </a:bodyPr>
          <a:lstStyle/>
          <a:p>
            <a:pPr algn="ctr"/>
            <a:r>
              <a:rPr lang="ru-RU" sz="1600" b="1" dirty="0" smtClean="0">
                <a:latin typeface="Century Gothic" panose="020B0502020202020204" pitchFamily="34" charset="0"/>
              </a:rPr>
              <a:t>Навесной вентилируемый          фасад</a:t>
            </a: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sp>
        <p:nvSpPr>
          <p:cNvPr id="5" name="AutoShape 8" descr="Штукатурка по утеплителю фасада дома снаруж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Штукатурка по утеплителю фасада дома снаруж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p:cNvPicPr>
            <a:picLocks noChangeAspect="1"/>
          </p:cNvPicPr>
          <p:nvPr/>
        </p:nvPicPr>
        <p:blipFill>
          <a:blip r:embed="rId6" cstate="print"/>
          <a:stretch>
            <a:fillRect/>
          </a:stretch>
        </p:blipFill>
        <p:spPr>
          <a:xfrm>
            <a:off x="4069807" y="3409866"/>
            <a:ext cx="3541621" cy="2652797"/>
          </a:xfrm>
          <a:prstGeom prst="rect">
            <a:avLst/>
          </a:prstGeom>
        </p:spPr>
      </p:pic>
      <p:sp>
        <p:nvSpPr>
          <p:cNvPr id="15" name="AutoShape 12" descr="Мокрая штукатурка фасада: технология, дизайн, отделка. Как сделать  штукатурный мокрый фасад"/>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14" descr="Конструкция НВФ (навесного вентилируемого фасада) и преимущества применения  - Статьи - Объекты - ООО «ЛТМ»"/>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7" cstate="print"/>
          <a:stretch>
            <a:fillRect/>
          </a:stretch>
        </p:blipFill>
        <p:spPr>
          <a:xfrm>
            <a:off x="8656420" y="1920339"/>
            <a:ext cx="2194493" cy="2979053"/>
          </a:xfrm>
          <a:prstGeom prst="rect">
            <a:avLst/>
          </a:prstGeom>
        </p:spPr>
      </p:pic>
      <p:pic>
        <p:nvPicPr>
          <p:cNvPr id="19" name="Рисунок 18"/>
          <p:cNvPicPr>
            <a:picLocks noChangeAspect="1"/>
          </p:cNvPicPr>
          <p:nvPr/>
        </p:nvPicPr>
        <p:blipFill>
          <a:blip r:embed="rId8" cstate="print"/>
          <a:stretch>
            <a:fillRect/>
          </a:stretch>
        </p:blipFill>
        <p:spPr>
          <a:xfrm>
            <a:off x="485372" y="2052979"/>
            <a:ext cx="3037450" cy="2676167"/>
          </a:xfrm>
          <a:prstGeom prst="rect">
            <a:avLst/>
          </a:prstGeom>
        </p:spPr>
      </p:pic>
      <p:sp>
        <p:nvSpPr>
          <p:cNvPr id="24" name="Прямоугольник 23"/>
          <p:cNvSpPr/>
          <p:nvPr/>
        </p:nvSpPr>
        <p:spPr>
          <a:xfrm>
            <a:off x="4506952" y="342451"/>
            <a:ext cx="3104476" cy="1600438"/>
          </a:xfrm>
          <a:prstGeom prst="rect">
            <a:avLst/>
          </a:prstGeom>
        </p:spPr>
        <p:txBody>
          <a:bodyPr wrap="square">
            <a:spAutoFit/>
          </a:bodyPr>
          <a:lstStyle/>
          <a:p>
            <a:pPr algn="just"/>
            <a:r>
              <a:rPr lang="ru-RU" b="1" dirty="0" smtClean="0">
                <a:latin typeface="Century Gothic" panose="020B0502020202020204" pitchFamily="34" charset="0"/>
              </a:rPr>
              <a:t>Группы фасадов</a:t>
            </a: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spTree>
    <p:extLst>
      <p:ext uri="{BB962C8B-B14F-4D97-AF65-F5344CB8AC3E}">
        <p14:creationId xmlns:p14="http://schemas.microsoft.com/office/powerpoint/2010/main" xmlns="" val="374761206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233074" y="166868"/>
            <a:ext cx="4138158" cy="2062103"/>
          </a:xfrm>
          <a:prstGeom prst="rect">
            <a:avLst/>
          </a:prstGeom>
        </p:spPr>
        <p:txBody>
          <a:bodyPr wrap="square">
            <a:spAutoFit/>
          </a:bodyPr>
          <a:lstStyle/>
          <a:p>
            <a:pPr algn="just"/>
            <a:endParaRPr lang="ru-RU" sz="1600" b="1" dirty="0" smtClean="0">
              <a:latin typeface="Century Gothic" panose="020B0502020202020204" pitchFamily="34" charset="0"/>
            </a:endParaRPr>
          </a:p>
          <a:p>
            <a:pPr algn="ctr"/>
            <a:r>
              <a:rPr lang="ru-RU" sz="1600" b="1" dirty="0" smtClean="0">
                <a:latin typeface="Century Gothic" panose="020B0502020202020204" pitchFamily="34" charset="0"/>
              </a:rPr>
              <a:t>Традиционный фасад под окраску</a:t>
            </a:r>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sp>
        <p:nvSpPr>
          <p:cNvPr id="7" name="Заголовок 6"/>
          <p:cNvSpPr>
            <a:spLocks noGrp="1"/>
          </p:cNvSpPr>
          <p:nvPr>
            <p:ph type="title"/>
          </p:nvPr>
        </p:nvSpPr>
        <p:spPr>
          <a:xfrm>
            <a:off x="782593" y="550317"/>
            <a:ext cx="57195" cy="45719"/>
          </a:xfrm>
        </p:spPr>
        <p:txBody>
          <a:bodyPr>
            <a:normAutofit fontScale="90000"/>
          </a:bodyPr>
          <a:lstStyle/>
          <a:p>
            <a:r>
              <a:rPr lang="ru-RU" sz="1600" dirty="0" smtClean="0"/>
              <a:t/>
            </a:r>
            <a:br>
              <a:rPr lang="ru-RU" sz="1600" dirty="0" smtClean="0"/>
            </a:br>
            <a:endParaRPr lang="ru-RU" sz="1600" dirty="0"/>
          </a:p>
        </p:txBody>
      </p:sp>
      <p:sp>
        <p:nvSpPr>
          <p:cNvPr id="9" name="Объект 8"/>
          <p:cNvSpPr>
            <a:spLocks noGrp="1"/>
          </p:cNvSpPr>
          <p:nvPr>
            <p:ph idx="1"/>
          </p:nvPr>
        </p:nvSpPr>
        <p:spPr>
          <a:xfrm flipH="1">
            <a:off x="11355387" y="987425"/>
            <a:ext cx="45719" cy="48895"/>
          </a:xfrm>
        </p:spPr>
        <p:txBody>
          <a:bodyPr>
            <a:normAutofit fontScale="25000" lnSpcReduction="20000"/>
          </a:bodyPr>
          <a:lstStyle/>
          <a:p>
            <a:pPr marL="0" indent="0">
              <a:buNone/>
            </a:pPr>
            <a:endParaRPr lang="ru-RU" b="1" dirty="0" smtClean="0"/>
          </a:p>
          <a:p>
            <a:pPr marL="0" indent="0">
              <a:buNone/>
            </a:pPr>
            <a:endParaRPr lang="ru-RU" b="1" dirty="0"/>
          </a:p>
        </p:txBody>
      </p:sp>
      <p:sp>
        <p:nvSpPr>
          <p:cNvPr id="11" name="Текст 10"/>
          <p:cNvSpPr>
            <a:spLocks noGrp="1"/>
          </p:cNvSpPr>
          <p:nvPr>
            <p:ph type="body" sz="half" idx="2"/>
          </p:nvPr>
        </p:nvSpPr>
        <p:spPr>
          <a:xfrm>
            <a:off x="7454537" y="3749271"/>
            <a:ext cx="5268686" cy="3261130"/>
          </a:xfrm>
        </p:spPr>
        <p:txBody>
          <a:bodyPr>
            <a:normAutofit fontScale="55000" lnSpcReduction="20000"/>
          </a:bodyPr>
          <a:lstStyle/>
          <a:p>
            <a:endParaRPr lang="ru-RU" sz="1400" dirty="0" smtClean="0">
              <a:latin typeface="+mj-lt"/>
            </a:endParaRPr>
          </a:p>
          <a:p>
            <a:endParaRPr lang="ru-RU" sz="1400" dirty="0" smtClean="0">
              <a:latin typeface="+mj-lt"/>
            </a:endParaRPr>
          </a:p>
          <a:p>
            <a:r>
              <a:rPr lang="ru-RU" b="1" dirty="0">
                <a:latin typeface="Century Gothic" panose="020B0502020202020204" pitchFamily="34" charset="0"/>
              </a:rPr>
              <a:t>Достоинства: </a:t>
            </a:r>
            <a:endParaRPr lang="ru-RU" b="1" dirty="0" smtClean="0">
              <a:latin typeface="Century Gothic" panose="020B0502020202020204" pitchFamily="34" charset="0"/>
            </a:endParaRPr>
          </a:p>
          <a:p>
            <a:r>
              <a:rPr lang="ru-RU" b="1" dirty="0">
                <a:latin typeface="Century Gothic" panose="020B0502020202020204" pitchFamily="34" charset="0"/>
              </a:rPr>
              <a:t/>
            </a:r>
            <a:br>
              <a:rPr lang="ru-RU" b="1" dirty="0">
                <a:latin typeface="Century Gothic" panose="020B0502020202020204" pitchFamily="34" charset="0"/>
              </a:rPr>
            </a:br>
            <a:r>
              <a:rPr lang="ru-RU" b="1" dirty="0">
                <a:latin typeface="Century Gothic" panose="020B0502020202020204" pitchFamily="34" charset="0"/>
              </a:rPr>
              <a:t>- простота и скорость возведения здания</a:t>
            </a:r>
            <a:br>
              <a:rPr lang="ru-RU" b="1" dirty="0">
                <a:latin typeface="Century Gothic" panose="020B0502020202020204" pitchFamily="34" charset="0"/>
              </a:rPr>
            </a:br>
            <a:r>
              <a:rPr lang="ru-RU" b="1" dirty="0">
                <a:latin typeface="Century Gothic" panose="020B0502020202020204" pitchFamily="34" charset="0"/>
              </a:rPr>
              <a:t>- </a:t>
            </a:r>
            <a:r>
              <a:rPr lang="ru-RU" b="1" dirty="0" smtClean="0">
                <a:latin typeface="Century Gothic" panose="020B0502020202020204" pitchFamily="34" charset="0"/>
              </a:rPr>
              <a:t>простота и скорость отделки</a:t>
            </a:r>
            <a:r>
              <a:rPr lang="ru-RU" b="1" dirty="0">
                <a:latin typeface="Century Gothic" panose="020B0502020202020204" pitchFamily="34" charset="0"/>
              </a:rPr>
              <a:t/>
            </a:r>
            <a:br>
              <a:rPr lang="ru-RU" b="1" dirty="0">
                <a:latin typeface="Century Gothic" panose="020B0502020202020204" pitchFamily="34" charset="0"/>
              </a:rPr>
            </a:br>
            <a:r>
              <a:rPr lang="ru-RU" b="1" dirty="0">
                <a:latin typeface="Century Gothic" panose="020B0502020202020204" pitchFamily="34" charset="0"/>
              </a:rPr>
              <a:t>- отсутствие межпанельных </a:t>
            </a:r>
            <a:r>
              <a:rPr lang="ru-RU" b="1" dirty="0" smtClean="0">
                <a:latin typeface="Century Gothic" panose="020B0502020202020204" pitchFamily="34" charset="0"/>
              </a:rPr>
              <a:t>швов</a:t>
            </a:r>
            <a:r>
              <a:rPr lang="ru-RU" b="1" dirty="0">
                <a:latin typeface="Century Gothic" panose="020B0502020202020204" pitchFamily="34" charset="0"/>
              </a:rPr>
              <a:t/>
            </a:r>
            <a:br>
              <a:rPr lang="ru-RU" b="1" dirty="0">
                <a:latin typeface="Century Gothic" panose="020B0502020202020204" pitchFamily="34" charset="0"/>
              </a:rPr>
            </a:br>
            <a:r>
              <a:rPr lang="ru-RU" b="1" dirty="0">
                <a:latin typeface="Century Gothic" panose="020B0502020202020204" pitchFamily="34" charset="0"/>
              </a:rPr>
              <a:t>- невысокая себестоимость</a:t>
            </a:r>
            <a:br>
              <a:rPr lang="ru-RU" b="1" dirty="0">
                <a:latin typeface="Century Gothic" panose="020B0502020202020204" pitchFamily="34" charset="0"/>
              </a:rPr>
            </a:br>
            <a:r>
              <a:rPr lang="ru-RU" b="1" dirty="0">
                <a:latin typeface="Century Gothic" panose="020B0502020202020204" pitchFamily="34" charset="0"/>
              </a:rPr>
              <a:t>- высокая прибыльность </a:t>
            </a:r>
            <a:r>
              <a:rPr lang="ru-RU" b="1" dirty="0" smtClean="0">
                <a:latin typeface="Century Gothic" panose="020B0502020202020204" pitchFamily="34" charset="0"/>
              </a:rPr>
              <a:t>предприятия</a:t>
            </a:r>
          </a:p>
          <a:p>
            <a:endParaRPr lang="ru-RU" b="1" dirty="0">
              <a:latin typeface="Century Gothic" panose="020B0502020202020204" pitchFamily="34" charset="0"/>
            </a:endParaRPr>
          </a:p>
          <a:p>
            <a:r>
              <a:rPr lang="ru-RU" b="1" dirty="0" smtClean="0">
                <a:latin typeface="Century Gothic" panose="020B0502020202020204" pitchFamily="34" charset="0"/>
              </a:rPr>
              <a:t>Недостатки:</a:t>
            </a:r>
          </a:p>
          <a:p>
            <a:r>
              <a:rPr lang="ru-RU" b="1" dirty="0" smtClean="0">
                <a:latin typeface="Century Gothic" panose="020B0502020202020204" pitchFamily="34" charset="0"/>
              </a:rPr>
              <a:t/>
            </a:r>
            <a:br>
              <a:rPr lang="ru-RU" b="1" dirty="0" smtClean="0">
                <a:latin typeface="Century Gothic" panose="020B0502020202020204" pitchFamily="34" charset="0"/>
              </a:rPr>
            </a:br>
            <a:r>
              <a:rPr lang="ru-RU" b="1" dirty="0" smtClean="0">
                <a:latin typeface="Century Gothic" panose="020B0502020202020204" pitchFamily="34" charset="0"/>
              </a:rPr>
              <a:t>- видимые межпанельные швы </a:t>
            </a:r>
            <a:br>
              <a:rPr lang="ru-RU" b="1" dirty="0" smtClean="0">
                <a:latin typeface="Century Gothic" panose="020B0502020202020204" pitchFamily="34" charset="0"/>
              </a:rPr>
            </a:br>
            <a:r>
              <a:rPr lang="ru-RU" b="1" dirty="0" smtClean="0">
                <a:latin typeface="Century Gothic" panose="020B0502020202020204" pitchFamily="34" charset="0"/>
              </a:rPr>
              <a:t>- окраска при + температурах, в сухую     погоду</a:t>
            </a:r>
            <a:br>
              <a:rPr lang="ru-RU" b="1" dirty="0" smtClean="0">
                <a:latin typeface="Century Gothic" panose="020B0502020202020204" pitchFamily="34" charset="0"/>
              </a:rPr>
            </a:br>
            <a:r>
              <a:rPr lang="ru-RU" b="1" dirty="0" smtClean="0">
                <a:latin typeface="Century Gothic" panose="020B0502020202020204" pitchFamily="34" charset="0"/>
              </a:rPr>
              <a:t>- выцветание краски, высолы</a:t>
            </a:r>
          </a:p>
          <a:p>
            <a:endParaRPr lang="ru-RU" sz="1400" dirty="0">
              <a:latin typeface="+mj-lt"/>
            </a:endParaRPr>
          </a:p>
          <a:p>
            <a:endParaRPr lang="ru-RU" sz="1400" dirty="0" smtClean="0">
              <a:latin typeface="+mj-lt"/>
            </a:endParaRPr>
          </a:p>
          <a:p>
            <a:r>
              <a:rPr lang="ru-RU" sz="1400" dirty="0" smtClean="0">
                <a:latin typeface="+mj-lt"/>
              </a:rPr>
              <a:t/>
            </a:r>
            <a:br>
              <a:rPr lang="ru-RU" sz="1400" dirty="0" smtClean="0">
                <a:latin typeface="+mj-lt"/>
              </a:rPr>
            </a:br>
            <a:r>
              <a:rPr lang="ru-RU" sz="1400" dirty="0" smtClean="0">
                <a:latin typeface="+mj-lt"/>
              </a:rPr>
              <a:t> </a:t>
            </a:r>
            <a:br>
              <a:rPr lang="ru-RU" sz="1400" dirty="0" smtClean="0">
                <a:latin typeface="+mj-lt"/>
              </a:rPr>
            </a:br>
            <a:endParaRPr lang="ru-RU" sz="1400" dirty="0" smtClean="0">
              <a:latin typeface="+mj-lt"/>
            </a:endParaRPr>
          </a:p>
          <a:p>
            <a:pPr>
              <a:spcBef>
                <a:spcPts val="0"/>
              </a:spcBef>
            </a:pPr>
            <a:endParaRPr lang="ru-RU" dirty="0"/>
          </a:p>
        </p:txBody>
      </p:sp>
      <p:pic>
        <p:nvPicPr>
          <p:cNvPr id="12" name="Рисунок 1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39179" y="205061"/>
            <a:ext cx="5817325" cy="3683546"/>
          </a:xfrm>
          <a:prstGeom prst="rect">
            <a:avLst/>
          </a:prstGeom>
          <a:noFill/>
          <a:ln>
            <a:noFill/>
          </a:ln>
        </p:spPr>
      </p:pic>
      <p:graphicFrame>
        <p:nvGraphicFramePr>
          <p:cNvPr id="2" name="Таблица 1"/>
          <p:cNvGraphicFramePr>
            <a:graphicFrameLocks noGrp="1"/>
          </p:cNvGraphicFramePr>
          <p:nvPr>
            <p:extLst>
              <p:ext uri="{D42A27DB-BD31-4B8C-83A1-F6EECF244321}">
                <p14:modId xmlns:p14="http://schemas.microsoft.com/office/powerpoint/2010/main" xmlns="" val="1522837890"/>
              </p:ext>
            </p:extLst>
          </p:nvPr>
        </p:nvGraphicFramePr>
        <p:xfrm>
          <a:off x="115390" y="2755880"/>
          <a:ext cx="6024154" cy="3949720"/>
        </p:xfrm>
        <a:graphic>
          <a:graphicData uri="http://schemas.openxmlformats.org/drawingml/2006/table">
            <a:tbl>
              <a:tblPr firstRow="1" firstCol="1" bandRow="1">
                <a:tableStyleId>{5C22544A-7EE6-4342-B048-85BDC9FD1C3A}</a:tableStyleId>
              </a:tblPr>
              <a:tblGrid>
                <a:gridCol w="3165266"/>
                <a:gridCol w="2858888"/>
              </a:tblGrid>
              <a:tr h="789944">
                <a:tc>
                  <a:txBody>
                    <a:bodyPr/>
                    <a:lstStyle/>
                    <a:p>
                      <a:pPr>
                        <a:lnSpc>
                          <a:spcPct val="107000"/>
                        </a:lnSpc>
                        <a:spcAft>
                          <a:spcPts val="0"/>
                        </a:spcAft>
                      </a:pPr>
                      <a:r>
                        <a:rPr lang="ru-RU" sz="1100" baseline="0" dirty="0">
                          <a:solidFill>
                            <a:schemeClr val="tx1"/>
                          </a:solidFill>
                          <a:effectLst/>
                        </a:rPr>
                        <a:t>Класс недвижимости</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0"/>
                        </a:spcAft>
                      </a:pPr>
                      <a:r>
                        <a:rPr lang="ru-RU" sz="1100" baseline="0" dirty="0">
                          <a:solidFill>
                            <a:schemeClr val="tx1"/>
                          </a:solidFill>
                          <a:effectLst/>
                        </a:rPr>
                        <a:t>Типовой</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9944">
                <a:tc>
                  <a:txBody>
                    <a:bodyPr/>
                    <a:lstStyle/>
                    <a:p>
                      <a:pPr>
                        <a:lnSpc>
                          <a:spcPct val="107000"/>
                        </a:lnSpc>
                        <a:spcAft>
                          <a:spcPts val="0"/>
                        </a:spcAft>
                      </a:pPr>
                      <a:r>
                        <a:rPr lang="ru-RU" sz="1100" baseline="0" dirty="0">
                          <a:solidFill>
                            <a:schemeClr val="tx1"/>
                          </a:solidFill>
                          <a:effectLst/>
                        </a:rPr>
                        <a:t>Материал стен</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0"/>
                        </a:spcAft>
                      </a:pPr>
                      <a:r>
                        <a:rPr lang="ru-RU" sz="1100" dirty="0">
                          <a:effectLst/>
                        </a:rPr>
                        <a:t>Панель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9944">
                <a:tc>
                  <a:txBody>
                    <a:bodyPr/>
                    <a:lstStyle/>
                    <a:p>
                      <a:pPr>
                        <a:lnSpc>
                          <a:spcPct val="107000"/>
                        </a:lnSpc>
                        <a:spcAft>
                          <a:spcPts val="0"/>
                        </a:spcAft>
                      </a:pPr>
                      <a:r>
                        <a:rPr lang="ru-RU" sz="1100" baseline="0" dirty="0">
                          <a:solidFill>
                            <a:schemeClr val="tx1"/>
                          </a:solidFill>
                          <a:effectLst/>
                        </a:rPr>
                        <a:t>Количество этажей</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0"/>
                        </a:spcAft>
                      </a:pPr>
                      <a:r>
                        <a:rPr lang="ru-RU" sz="1100" dirty="0">
                          <a:effectLst/>
                        </a:rPr>
                        <a:t>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9944">
                <a:tc>
                  <a:txBody>
                    <a:bodyPr/>
                    <a:lstStyle/>
                    <a:p>
                      <a:pPr>
                        <a:lnSpc>
                          <a:spcPct val="107000"/>
                        </a:lnSpc>
                        <a:spcAft>
                          <a:spcPts val="0"/>
                        </a:spcAft>
                      </a:pPr>
                      <a:r>
                        <a:rPr lang="ru-RU" sz="1100" baseline="0" dirty="0">
                          <a:solidFill>
                            <a:schemeClr val="tx1"/>
                          </a:solidFill>
                          <a:effectLst/>
                        </a:rPr>
                        <a:t>Количеств квартир</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0"/>
                        </a:spcAft>
                      </a:pPr>
                      <a:r>
                        <a:rPr lang="ru-RU" sz="1100" dirty="0">
                          <a:effectLst/>
                        </a:rPr>
                        <a:t>80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9944">
                <a:tc>
                  <a:txBody>
                    <a:bodyPr/>
                    <a:lstStyle/>
                    <a:p>
                      <a:pPr>
                        <a:lnSpc>
                          <a:spcPct val="107000"/>
                        </a:lnSpc>
                        <a:spcAft>
                          <a:spcPts val="0"/>
                        </a:spcAft>
                      </a:pPr>
                      <a:r>
                        <a:rPr lang="ru-RU" sz="1100" baseline="0" dirty="0">
                          <a:solidFill>
                            <a:schemeClr val="tx1"/>
                          </a:solidFill>
                          <a:effectLst/>
                        </a:rPr>
                        <a:t>Жилая площадь, м2</a:t>
                      </a:r>
                      <a:endParaRPr lang="ru-RU"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07000"/>
                        </a:lnSpc>
                        <a:spcAft>
                          <a:spcPts val="0"/>
                        </a:spcAft>
                      </a:pPr>
                      <a:r>
                        <a:rPr lang="ru-RU" sz="1100" dirty="0">
                          <a:effectLst/>
                        </a:rPr>
                        <a:t>3 943,86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3" name="Прямоугольник 12"/>
          <p:cNvSpPr/>
          <p:nvPr/>
        </p:nvSpPr>
        <p:spPr>
          <a:xfrm>
            <a:off x="1704131" y="1702063"/>
            <a:ext cx="3196045" cy="2308324"/>
          </a:xfrm>
          <a:prstGeom prst="rect">
            <a:avLst/>
          </a:prstGeom>
        </p:spPr>
        <p:txBody>
          <a:bodyPr wrap="square">
            <a:spAutoFit/>
          </a:bodyPr>
          <a:lstStyle/>
          <a:p>
            <a:pPr algn="just"/>
            <a:endParaRPr lang="ru-RU" sz="1600" b="1" dirty="0" smtClean="0">
              <a:latin typeface="Century Gothic" panose="020B0502020202020204" pitchFamily="34" charset="0"/>
            </a:endParaRPr>
          </a:p>
          <a:p>
            <a:pPr algn="ctr"/>
            <a:r>
              <a:rPr lang="ru-RU" sz="1600" b="1" dirty="0" smtClean="0">
                <a:latin typeface="Century Gothic" panose="020B0502020202020204" pitchFamily="34" charset="0"/>
              </a:rPr>
              <a:t>Основные характеристики здания для расчетов</a:t>
            </a: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spTree>
    <p:extLst>
      <p:ext uri="{BB962C8B-B14F-4D97-AF65-F5344CB8AC3E}">
        <p14:creationId xmlns:p14="http://schemas.microsoft.com/office/powerpoint/2010/main" xmlns="" val="16627457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034577" y="-43627"/>
            <a:ext cx="7428411" cy="2062103"/>
          </a:xfrm>
          <a:prstGeom prst="rect">
            <a:avLst/>
          </a:prstGeom>
        </p:spPr>
        <p:txBody>
          <a:bodyPr wrap="square">
            <a:spAutoFit/>
          </a:bodyPr>
          <a:lstStyle/>
          <a:p>
            <a:pPr algn="just"/>
            <a:endParaRPr lang="ru-RU" sz="1600" b="1" dirty="0" smtClean="0">
              <a:latin typeface="Century Gothic" panose="020B0502020202020204" pitchFamily="34" charset="0"/>
            </a:endParaRPr>
          </a:p>
          <a:p>
            <a:pPr algn="ctr"/>
            <a:r>
              <a:rPr lang="ru-RU" sz="1600" b="1" dirty="0" smtClean="0">
                <a:latin typeface="Century Gothic" panose="020B0502020202020204" pitchFamily="34" charset="0"/>
              </a:rPr>
              <a:t>Фасад оклеенный гибким клинкером</a:t>
            </a:r>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a:latin typeface="Century Gothic" panose="020B0502020202020204" pitchFamily="34" charset="0"/>
            </a:endParaRPr>
          </a:p>
          <a:p>
            <a:pPr algn="just"/>
            <a:endParaRPr lang="ru-RU" sz="1600" b="1" dirty="0" smtClean="0">
              <a:latin typeface="Century Gothic" panose="020B0502020202020204" pitchFamily="34" charset="0"/>
            </a:endParaRPr>
          </a:p>
          <a:p>
            <a:pPr algn="just"/>
            <a:endParaRPr lang="ru-RU" sz="1600" b="1" dirty="0" smtClean="0">
              <a:latin typeface="Century Gothic" panose="020B0502020202020204" pitchFamily="34" charset="0"/>
            </a:endParaRPr>
          </a:p>
        </p:txBody>
      </p:sp>
      <p:pic>
        <p:nvPicPr>
          <p:cNvPr id="8" name="Рисунок 7" descr="Image: Our Project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62988" y="87086"/>
            <a:ext cx="3729012" cy="4267200"/>
          </a:xfrm>
          <a:prstGeom prst="rect">
            <a:avLst/>
          </a:prstGeom>
          <a:noFill/>
          <a:ln>
            <a:noFill/>
          </a:ln>
        </p:spPr>
      </p:pic>
      <p:sp>
        <p:nvSpPr>
          <p:cNvPr id="7" name="Заголовок 6"/>
          <p:cNvSpPr>
            <a:spLocks noGrp="1"/>
          </p:cNvSpPr>
          <p:nvPr>
            <p:ph type="title"/>
          </p:nvPr>
        </p:nvSpPr>
        <p:spPr>
          <a:xfrm>
            <a:off x="782593" y="550317"/>
            <a:ext cx="57195" cy="45719"/>
          </a:xfrm>
        </p:spPr>
        <p:txBody>
          <a:bodyPr>
            <a:normAutofit fontScale="90000"/>
          </a:bodyPr>
          <a:lstStyle/>
          <a:p>
            <a:r>
              <a:rPr lang="ru-RU" sz="1600" dirty="0" smtClean="0"/>
              <a:t/>
            </a:r>
            <a:br>
              <a:rPr lang="ru-RU" sz="1600" dirty="0" smtClean="0"/>
            </a:br>
            <a:endParaRPr lang="ru-RU" sz="1600" dirty="0"/>
          </a:p>
        </p:txBody>
      </p:sp>
      <p:sp>
        <p:nvSpPr>
          <p:cNvPr id="9" name="Объект 8"/>
          <p:cNvSpPr>
            <a:spLocks noGrp="1"/>
          </p:cNvSpPr>
          <p:nvPr>
            <p:ph idx="1"/>
          </p:nvPr>
        </p:nvSpPr>
        <p:spPr>
          <a:xfrm flipH="1">
            <a:off x="11355387" y="987425"/>
            <a:ext cx="45719" cy="48895"/>
          </a:xfrm>
        </p:spPr>
        <p:txBody>
          <a:bodyPr>
            <a:normAutofit fontScale="25000" lnSpcReduction="20000"/>
          </a:bodyPr>
          <a:lstStyle/>
          <a:p>
            <a:pPr marL="0" indent="0">
              <a:buNone/>
            </a:pPr>
            <a:endParaRPr lang="ru-RU" b="1" dirty="0" smtClean="0"/>
          </a:p>
          <a:p>
            <a:pPr marL="0" indent="0">
              <a:buNone/>
            </a:pPr>
            <a:endParaRPr lang="ru-RU" b="1" dirty="0"/>
          </a:p>
        </p:txBody>
      </p:sp>
      <p:sp>
        <p:nvSpPr>
          <p:cNvPr id="11" name="Текст 10"/>
          <p:cNvSpPr>
            <a:spLocks noGrp="1"/>
          </p:cNvSpPr>
          <p:nvPr>
            <p:ph type="body" sz="half" idx="2"/>
          </p:nvPr>
        </p:nvSpPr>
        <p:spPr>
          <a:xfrm>
            <a:off x="8569236" y="4075611"/>
            <a:ext cx="4258490" cy="3283133"/>
          </a:xfrm>
        </p:spPr>
        <p:txBody>
          <a:bodyPr>
            <a:normAutofit fontScale="62500" lnSpcReduction="20000"/>
          </a:bodyPr>
          <a:lstStyle/>
          <a:p>
            <a:endParaRPr lang="ru-RU" sz="1400" dirty="0" smtClean="0">
              <a:latin typeface="+mj-lt"/>
            </a:endParaRPr>
          </a:p>
          <a:p>
            <a:endParaRPr lang="ru-RU" sz="1400" dirty="0" smtClean="0">
              <a:latin typeface="+mj-lt"/>
            </a:endParaRPr>
          </a:p>
          <a:p>
            <a:r>
              <a:rPr lang="ru-RU" b="1" dirty="0">
                <a:latin typeface="Century Gothic" panose="020B0502020202020204" pitchFamily="34" charset="0"/>
              </a:rPr>
              <a:t>Достоинства: </a:t>
            </a:r>
            <a:endParaRPr lang="ru-RU" b="1" dirty="0" smtClean="0">
              <a:latin typeface="Century Gothic" panose="020B0502020202020204" pitchFamily="34" charset="0"/>
            </a:endParaRPr>
          </a:p>
          <a:p>
            <a:r>
              <a:rPr lang="ru-RU" b="1" dirty="0" smtClean="0">
                <a:latin typeface="Century Gothic" panose="020B0502020202020204" pitchFamily="34" charset="0"/>
              </a:rPr>
              <a:t/>
            </a:r>
            <a:br>
              <a:rPr lang="ru-RU" b="1" dirty="0" smtClean="0">
                <a:latin typeface="Century Gothic" panose="020B0502020202020204" pitchFamily="34" charset="0"/>
              </a:rPr>
            </a:br>
            <a:r>
              <a:rPr lang="ru-RU" b="1" dirty="0" smtClean="0">
                <a:latin typeface="Century Gothic" panose="020B0502020202020204" pitchFamily="34" charset="0"/>
              </a:rPr>
              <a:t>- простота и скорость возведения здания</a:t>
            </a:r>
            <a:br>
              <a:rPr lang="ru-RU" b="1" dirty="0" smtClean="0">
                <a:latin typeface="Century Gothic" panose="020B0502020202020204" pitchFamily="34" charset="0"/>
              </a:rPr>
            </a:br>
            <a:r>
              <a:rPr lang="ru-RU" b="1" dirty="0" smtClean="0">
                <a:latin typeface="Century Gothic" panose="020B0502020202020204" pitchFamily="34" charset="0"/>
              </a:rPr>
              <a:t>- поклейка со строительных люлек</a:t>
            </a:r>
            <a:br>
              <a:rPr lang="ru-RU" b="1" dirty="0" smtClean="0">
                <a:latin typeface="Century Gothic" panose="020B0502020202020204" pitchFamily="34" charset="0"/>
              </a:rPr>
            </a:br>
            <a:r>
              <a:rPr lang="ru-RU" b="1" dirty="0" smtClean="0">
                <a:latin typeface="Century Gothic" panose="020B0502020202020204" pitchFamily="34" charset="0"/>
              </a:rPr>
              <a:t>- отсутствие межпанельных швов</a:t>
            </a:r>
            <a:br>
              <a:rPr lang="ru-RU" b="1" dirty="0" smtClean="0">
                <a:latin typeface="Century Gothic" panose="020B0502020202020204" pitchFamily="34" charset="0"/>
              </a:rPr>
            </a:br>
            <a:r>
              <a:rPr lang="ru-RU" b="1" dirty="0" smtClean="0">
                <a:latin typeface="Century Gothic" panose="020B0502020202020204" pitchFamily="34" charset="0"/>
              </a:rPr>
              <a:t>- ремонтопригодность</a:t>
            </a:r>
            <a:br>
              <a:rPr lang="ru-RU" b="1" dirty="0" smtClean="0">
                <a:latin typeface="Century Gothic" panose="020B0502020202020204" pitchFamily="34" charset="0"/>
              </a:rPr>
            </a:br>
            <a:r>
              <a:rPr lang="ru-RU" b="1" dirty="0" smtClean="0">
                <a:latin typeface="Century Gothic" panose="020B0502020202020204" pitchFamily="34" charset="0"/>
              </a:rPr>
              <a:t>- невысокая себестоимость</a:t>
            </a:r>
            <a:br>
              <a:rPr lang="ru-RU" b="1" dirty="0" smtClean="0">
                <a:latin typeface="Century Gothic" panose="020B0502020202020204" pitchFamily="34" charset="0"/>
              </a:rPr>
            </a:br>
            <a:r>
              <a:rPr lang="ru-RU" b="1" dirty="0" smtClean="0">
                <a:latin typeface="Century Gothic" panose="020B0502020202020204" pitchFamily="34" charset="0"/>
              </a:rPr>
              <a:t>- высокая прибыльность предприятия</a:t>
            </a:r>
          </a:p>
          <a:p>
            <a:r>
              <a:rPr lang="ru-RU" b="1" dirty="0" smtClean="0">
                <a:latin typeface="Century Gothic" panose="020B0502020202020204" pitchFamily="34" charset="0"/>
              </a:rPr>
              <a:t>Недостатки:</a:t>
            </a:r>
          </a:p>
          <a:p>
            <a:r>
              <a:rPr lang="ru-RU" b="1" dirty="0" smtClean="0">
                <a:latin typeface="Century Gothic" panose="020B0502020202020204" pitchFamily="34" charset="0"/>
              </a:rPr>
              <a:t/>
            </a:r>
            <a:br>
              <a:rPr lang="ru-RU" b="1" dirty="0" smtClean="0">
                <a:latin typeface="Century Gothic" panose="020B0502020202020204" pitchFamily="34" charset="0"/>
              </a:rPr>
            </a:br>
            <a:r>
              <a:rPr lang="ru-RU" b="1" dirty="0" smtClean="0">
                <a:latin typeface="Century Gothic" panose="020B0502020202020204" pitchFamily="34" charset="0"/>
              </a:rPr>
              <a:t>- отсутствие опыта реализации в РК </a:t>
            </a:r>
            <a:br>
              <a:rPr lang="ru-RU" b="1" dirty="0" smtClean="0">
                <a:latin typeface="Century Gothic" panose="020B0502020202020204" pitchFamily="34" charset="0"/>
              </a:rPr>
            </a:br>
            <a:r>
              <a:rPr lang="ru-RU" b="1" dirty="0" smtClean="0">
                <a:latin typeface="Century Gothic" panose="020B0502020202020204" pitchFamily="34" charset="0"/>
              </a:rPr>
              <a:t>- поклейка при + температурах, в сухую     погоду</a:t>
            </a:r>
            <a:br>
              <a:rPr lang="ru-RU" b="1" dirty="0" smtClean="0">
                <a:latin typeface="Century Gothic" panose="020B0502020202020204" pitchFamily="34" charset="0"/>
              </a:rPr>
            </a:br>
            <a:r>
              <a:rPr lang="ru-RU" b="1" dirty="0" smtClean="0">
                <a:latin typeface="Century Gothic" panose="020B0502020202020204" pitchFamily="34" charset="0"/>
              </a:rPr>
              <a:t>- отсутствие опыта монтажа</a:t>
            </a:r>
          </a:p>
          <a:p>
            <a:endParaRPr lang="ru-RU" sz="1400" dirty="0">
              <a:latin typeface="+mj-lt"/>
            </a:endParaRPr>
          </a:p>
          <a:p>
            <a:endParaRPr lang="ru-RU" sz="1400" dirty="0" smtClean="0">
              <a:latin typeface="+mj-lt"/>
            </a:endParaRPr>
          </a:p>
          <a:p>
            <a:r>
              <a:rPr lang="ru-RU" sz="1400" dirty="0" smtClean="0">
                <a:latin typeface="+mj-lt"/>
              </a:rPr>
              <a:t/>
            </a:r>
            <a:br>
              <a:rPr lang="ru-RU" sz="1400" dirty="0" smtClean="0">
                <a:latin typeface="+mj-lt"/>
              </a:rPr>
            </a:br>
            <a:r>
              <a:rPr lang="ru-RU" sz="1400" dirty="0" smtClean="0">
                <a:latin typeface="+mj-lt"/>
              </a:rPr>
              <a:t> </a:t>
            </a:r>
            <a:br>
              <a:rPr lang="ru-RU" sz="1400" dirty="0" smtClean="0">
                <a:latin typeface="+mj-lt"/>
              </a:rPr>
            </a:br>
            <a:endParaRPr lang="ru-RU" sz="1400" dirty="0" smtClean="0">
              <a:latin typeface="+mj-lt"/>
            </a:endParaRPr>
          </a:p>
          <a:p>
            <a:pPr>
              <a:spcBef>
                <a:spcPts val="0"/>
              </a:spcBef>
            </a:pP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684424975"/>
              </p:ext>
            </p:extLst>
          </p:nvPr>
        </p:nvGraphicFramePr>
        <p:xfrm>
          <a:off x="48924" y="756729"/>
          <a:ext cx="8213768" cy="5844371"/>
        </p:xfrm>
        <a:graphic>
          <a:graphicData uri="http://schemas.openxmlformats.org/drawingml/2006/table">
            <a:tbl>
              <a:tblPr firstRow="1" firstCol="1" bandRow="1">
                <a:tableStyleId>{5C22544A-7EE6-4342-B048-85BDC9FD1C3A}</a:tableStyleId>
              </a:tblPr>
              <a:tblGrid>
                <a:gridCol w="2778161"/>
                <a:gridCol w="1224274"/>
                <a:gridCol w="1416049"/>
                <a:gridCol w="1416049"/>
                <a:gridCol w="1379235"/>
              </a:tblGrid>
              <a:tr h="338260">
                <a:tc rowSpan="2">
                  <a:txBody>
                    <a:bodyPr/>
                    <a:lstStyle/>
                    <a:p>
                      <a:pPr algn="ctr">
                        <a:lnSpc>
                          <a:spcPct val="107000"/>
                        </a:lnSpc>
                        <a:spcAft>
                          <a:spcPts val="0"/>
                        </a:spcAft>
                      </a:pPr>
                      <a:r>
                        <a:rPr lang="ru-RU" sz="1100" baseline="0" dirty="0">
                          <a:solidFill>
                            <a:schemeClr val="tx1"/>
                          </a:solidFill>
                          <a:effectLst/>
                        </a:rPr>
                        <a:t>Материалы</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ctr"/>
                </a:tc>
                <a:tc gridSpan="2">
                  <a:txBody>
                    <a:bodyPr/>
                    <a:lstStyle/>
                    <a:p>
                      <a:r>
                        <a:rPr lang="ru-RU" baseline="0" dirty="0" smtClean="0">
                          <a:solidFill>
                            <a:schemeClr val="tx1"/>
                          </a:solidFill>
                        </a:rPr>
                        <a:t>под покраску</a:t>
                      </a:r>
                      <a:endParaRPr lang="ru-RU" baseline="0" dirty="0">
                        <a:solidFill>
                          <a:schemeClr val="tx1"/>
                        </a:solidFill>
                      </a:endParaRPr>
                    </a:p>
                  </a:txBody>
                  <a:tcPr marL="63277" marR="63277" marT="0" marB="0" anchor="ctr" anchorCtr="1"/>
                </a:tc>
                <a:tc hMerge="1">
                  <a:txBody>
                    <a:bodyPr/>
                    <a:lstStyle/>
                    <a:p>
                      <a:endParaRPr lang="ru-RU"/>
                    </a:p>
                  </a:txBody>
                  <a:tcPr/>
                </a:tc>
                <a:tc gridSpan="2">
                  <a:txBody>
                    <a:bodyPr/>
                    <a:lstStyle/>
                    <a:p>
                      <a:r>
                        <a:rPr lang="ru-RU" baseline="0" dirty="0" smtClean="0">
                          <a:solidFill>
                            <a:schemeClr val="tx1"/>
                          </a:solidFill>
                        </a:rPr>
                        <a:t>гибкий клинкер</a:t>
                      </a:r>
                      <a:endParaRPr lang="ru-RU" baseline="0" dirty="0">
                        <a:solidFill>
                          <a:schemeClr val="tx1"/>
                        </a:solidFill>
                      </a:endParaRPr>
                    </a:p>
                  </a:txBody>
                  <a:tcPr marL="63277" marR="63277" marT="0" marB="0" anchor="ctr" anchorCtr="1"/>
                </a:tc>
                <a:tc hMerge="1">
                  <a:txBody>
                    <a:bodyPr/>
                    <a:lstStyle/>
                    <a:p>
                      <a:endParaRPr lang="ru-RU"/>
                    </a:p>
                  </a:txBody>
                  <a:tcPr/>
                </a:tc>
              </a:tr>
              <a:tr h="715470">
                <a:tc vMerge="1">
                  <a:txBody>
                    <a:bodyPr/>
                    <a:lstStyle/>
                    <a:p>
                      <a:endParaRPr lang="ru-RU"/>
                    </a:p>
                  </a:txBody>
                  <a:tcPr/>
                </a:tc>
                <a:tc>
                  <a:txBody>
                    <a:bodyPr/>
                    <a:lstStyle/>
                    <a:p>
                      <a:pPr algn="ctr">
                        <a:lnSpc>
                          <a:spcPct val="107000"/>
                        </a:lnSpc>
                        <a:spcAft>
                          <a:spcPts val="0"/>
                        </a:spcAft>
                      </a:pPr>
                      <a:r>
                        <a:rPr lang="ru-RU" sz="1100">
                          <a:effectLst/>
                        </a:rPr>
                        <a:t>Цена за ед., руб с НДС*</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ctr"/>
                </a:tc>
                <a:tc>
                  <a:txBody>
                    <a:bodyPr/>
                    <a:lstStyle/>
                    <a:p>
                      <a:pPr algn="ctr">
                        <a:lnSpc>
                          <a:spcPct val="107000"/>
                        </a:lnSpc>
                        <a:spcAft>
                          <a:spcPts val="0"/>
                        </a:spcAft>
                      </a:pPr>
                      <a:r>
                        <a:rPr lang="ru-RU" sz="1100" dirty="0">
                          <a:effectLst/>
                        </a:rPr>
                        <a:t>Сумма, руб с НДС</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ctr"/>
                </a:tc>
                <a:tc>
                  <a:txBody>
                    <a:bodyPr/>
                    <a:lstStyle/>
                    <a:p>
                      <a:pPr algn="ctr">
                        <a:lnSpc>
                          <a:spcPct val="107000"/>
                        </a:lnSpc>
                        <a:spcAft>
                          <a:spcPts val="0"/>
                        </a:spcAft>
                      </a:pPr>
                      <a:r>
                        <a:rPr lang="ru-RU" sz="1100" dirty="0">
                          <a:effectLst/>
                        </a:rPr>
                        <a:t>Цена за ед., руб с НДС*</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ctr"/>
                </a:tc>
                <a:tc>
                  <a:txBody>
                    <a:bodyPr/>
                    <a:lstStyle/>
                    <a:p>
                      <a:pPr algn="ctr">
                        <a:lnSpc>
                          <a:spcPct val="107000"/>
                        </a:lnSpc>
                        <a:spcAft>
                          <a:spcPts val="0"/>
                        </a:spcAft>
                      </a:pPr>
                      <a:r>
                        <a:rPr lang="ru-RU" sz="1100" dirty="0">
                          <a:effectLst/>
                        </a:rPr>
                        <a:t>Сумма, руб с НДС</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ctr"/>
                </a:tc>
              </a:tr>
              <a:tr h="238387">
                <a:tc>
                  <a:txBody>
                    <a:bodyPr/>
                    <a:lstStyle/>
                    <a:p>
                      <a:pPr>
                        <a:lnSpc>
                          <a:spcPct val="107000"/>
                        </a:lnSpc>
                        <a:spcAft>
                          <a:spcPts val="0"/>
                        </a:spcAft>
                      </a:pPr>
                      <a:r>
                        <a:rPr lang="ru-RU" sz="1100" baseline="0" dirty="0">
                          <a:solidFill>
                            <a:schemeClr val="tx1"/>
                          </a:solidFill>
                          <a:effectLst/>
                        </a:rPr>
                        <a:t>Материалы</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gn="r">
                        <a:lnSpc>
                          <a:spcPct val="107000"/>
                        </a:lnSpc>
                        <a:spcAft>
                          <a:spcPts val="0"/>
                        </a:spcAft>
                      </a:pPr>
                      <a:r>
                        <a:rPr lang="ru-RU" sz="1100" baseline="0" dirty="0">
                          <a:solidFill>
                            <a:schemeClr val="tx1"/>
                          </a:solidFill>
                          <a:effectLst/>
                        </a:rPr>
                        <a:t>Бетон В25 Оскол, м 3</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4 287</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2 139 042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gn="r">
                        <a:lnSpc>
                          <a:spcPct val="107000"/>
                        </a:lnSpc>
                        <a:spcAft>
                          <a:spcPts val="0"/>
                        </a:spcAft>
                      </a:pPr>
                      <a:r>
                        <a:rPr lang="ru-RU" sz="1100" baseline="0" dirty="0">
                          <a:solidFill>
                            <a:schemeClr val="tx1"/>
                          </a:solidFill>
                          <a:effectLst/>
                        </a:rPr>
                        <a:t>Бетон В25 </a:t>
                      </a:r>
                      <a:r>
                        <a:rPr lang="ru-RU" sz="1100" baseline="0" dirty="0" smtClean="0">
                          <a:solidFill>
                            <a:schemeClr val="tx1"/>
                          </a:solidFill>
                          <a:effectLst/>
                        </a:rPr>
                        <a:t>Пикалево, </a:t>
                      </a:r>
                      <a:r>
                        <a:rPr lang="ru-RU" sz="1100" baseline="0" dirty="0">
                          <a:solidFill>
                            <a:schemeClr val="tx1"/>
                          </a:solidFill>
                          <a:effectLst/>
                        </a:rPr>
                        <a:t>м 3</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3 998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1 994 842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gn="r">
                        <a:lnSpc>
                          <a:spcPct val="107000"/>
                        </a:lnSpc>
                        <a:spcAft>
                          <a:spcPts val="0"/>
                        </a:spcAft>
                      </a:pPr>
                      <a:r>
                        <a:rPr lang="ru-RU" sz="1100" baseline="0" dirty="0" smtClean="0">
                          <a:solidFill>
                            <a:schemeClr val="tx1"/>
                          </a:solidFill>
                          <a:effectLst/>
                        </a:rPr>
                        <a:t>Пенополистерол, </a:t>
                      </a:r>
                      <a:r>
                        <a:rPr lang="ru-RU" sz="1100" baseline="0" dirty="0">
                          <a:solidFill>
                            <a:schemeClr val="tx1"/>
                          </a:solidFill>
                          <a:effectLst/>
                        </a:rPr>
                        <a:t>м3</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4 058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925 711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4 058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925 711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gn="r">
                        <a:lnSpc>
                          <a:spcPct val="107000"/>
                        </a:lnSpc>
                        <a:spcAft>
                          <a:spcPts val="0"/>
                        </a:spcAft>
                      </a:pPr>
                      <a:r>
                        <a:rPr lang="ru-RU" sz="1100" baseline="0" dirty="0" smtClean="0">
                          <a:solidFill>
                            <a:schemeClr val="tx1"/>
                          </a:solidFill>
                          <a:effectLst/>
                        </a:rPr>
                        <a:t>Минеральная вата</a:t>
                      </a:r>
                      <a:r>
                        <a:rPr lang="ru-RU" sz="1100" baseline="0" dirty="0">
                          <a:solidFill>
                            <a:schemeClr val="tx1"/>
                          </a:solidFill>
                          <a:effectLst/>
                        </a:rPr>
                        <a:t>, м3</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9 520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1 624 302</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9 520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1 624 302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gn="r">
                        <a:lnSpc>
                          <a:spcPct val="107000"/>
                        </a:lnSpc>
                        <a:spcAft>
                          <a:spcPts val="0"/>
                        </a:spcAft>
                      </a:pPr>
                      <a:r>
                        <a:rPr lang="ru-RU" sz="1100" baseline="0" dirty="0">
                          <a:solidFill>
                            <a:schemeClr val="tx1"/>
                          </a:solidFill>
                          <a:effectLst/>
                        </a:rPr>
                        <a:t>Металл, кг</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80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2 950 081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80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2 950 081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gn="r">
                        <a:lnSpc>
                          <a:spcPct val="107000"/>
                        </a:lnSpc>
                        <a:spcAft>
                          <a:spcPts val="0"/>
                        </a:spcAft>
                      </a:pPr>
                      <a:r>
                        <a:rPr lang="ru-RU" sz="1100" baseline="0" dirty="0">
                          <a:solidFill>
                            <a:schemeClr val="tx1"/>
                          </a:solidFill>
                          <a:effectLst/>
                        </a:rPr>
                        <a:t>Пиломатериалы, м3</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31 200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435 864</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31 200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435 864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nSpc>
                          <a:spcPct val="107000"/>
                        </a:lnSpc>
                        <a:spcAft>
                          <a:spcPts val="0"/>
                        </a:spcAft>
                      </a:pPr>
                      <a:r>
                        <a:rPr lang="ru-RU" sz="1100" baseline="0" dirty="0">
                          <a:solidFill>
                            <a:schemeClr val="tx1"/>
                          </a:solidFill>
                          <a:effectLst/>
                        </a:rPr>
                        <a:t>ФОТ+отчисления</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451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2 877 428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451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2 877 428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49836">
                <a:tc>
                  <a:txBody>
                    <a:bodyPr/>
                    <a:lstStyle/>
                    <a:p>
                      <a:pPr>
                        <a:lnSpc>
                          <a:spcPct val="107000"/>
                        </a:lnSpc>
                        <a:spcAft>
                          <a:spcPts val="0"/>
                        </a:spcAft>
                      </a:pPr>
                      <a:r>
                        <a:rPr lang="ru-RU" sz="1100" baseline="0" dirty="0">
                          <a:solidFill>
                            <a:schemeClr val="tx1"/>
                          </a:solidFill>
                          <a:effectLst/>
                        </a:rPr>
                        <a:t>Окраска фасада, руб/м2</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856</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3 062 525</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nSpc>
                          <a:spcPct val="107000"/>
                        </a:lnSpc>
                        <a:spcAft>
                          <a:spcPts val="0"/>
                        </a:spcAft>
                      </a:pPr>
                      <a:r>
                        <a:rPr lang="ru-RU" sz="1100" baseline="0" dirty="0">
                          <a:solidFill>
                            <a:schemeClr val="tx1"/>
                          </a:solidFill>
                          <a:effectLst/>
                        </a:rPr>
                        <a:t>Герметизация швов руб/</a:t>
                      </a:r>
                      <a:r>
                        <a:rPr lang="ru-RU" sz="1100" baseline="0" dirty="0" err="1">
                          <a:solidFill>
                            <a:schemeClr val="tx1"/>
                          </a:solidFill>
                          <a:effectLst/>
                        </a:rPr>
                        <a:t>п.м</a:t>
                      </a:r>
                      <a:r>
                        <a:rPr lang="ru-RU" sz="1100" baseline="0" dirty="0">
                          <a:solidFill>
                            <a:schemeClr val="tx1"/>
                          </a:solidFill>
                          <a:effectLst/>
                        </a:rPr>
                        <a:t>.</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442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905 783</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715160">
                <a:tc>
                  <a:txBody>
                    <a:bodyPr/>
                    <a:lstStyle/>
                    <a:p>
                      <a:pPr>
                        <a:lnSpc>
                          <a:spcPct val="107000"/>
                        </a:lnSpc>
                        <a:spcAft>
                          <a:spcPts val="0"/>
                        </a:spcAft>
                      </a:pPr>
                      <a:r>
                        <a:rPr lang="ru-RU" sz="1100" baseline="0" dirty="0">
                          <a:solidFill>
                            <a:schemeClr val="tx1"/>
                          </a:solidFill>
                          <a:effectLst/>
                        </a:rPr>
                        <a:t>Гибкий клинкер (плитка+клей+работа), руб/м2</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2 160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7 731 479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nSpc>
                          <a:spcPct val="107000"/>
                        </a:lnSpc>
                        <a:spcAft>
                          <a:spcPts val="0"/>
                        </a:spcAft>
                      </a:pPr>
                      <a:r>
                        <a:rPr lang="ru-RU" sz="1100" baseline="0" dirty="0">
                          <a:solidFill>
                            <a:schemeClr val="tx1"/>
                          </a:solidFill>
                          <a:effectLst/>
                        </a:rPr>
                        <a:t>Маржинальный доход</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10 848 873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10 848 873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38387">
                <a:tc>
                  <a:txBody>
                    <a:bodyPr/>
                    <a:lstStyle/>
                    <a:p>
                      <a:pPr>
                        <a:lnSpc>
                          <a:spcPct val="107000"/>
                        </a:lnSpc>
                        <a:spcAft>
                          <a:spcPts val="0"/>
                        </a:spcAft>
                      </a:pPr>
                      <a:r>
                        <a:rPr lang="ru-RU" sz="1100" baseline="0" dirty="0">
                          <a:solidFill>
                            <a:schemeClr val="tx1"/>
                          </a:solidFill>
                          <a:effectLst/>
                        </a:rPr>
                        <a:t>Всего</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24 924 140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27 254 157</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476776">
                <a:tc>
                  <a:txBody>
                    <a:bodyPr/>
                    <a:lstStyle/>
                    <a:p>
                      <a:pPr>
                        <a:lnSpc>
                          <a:spcPct val="107000"/>
                        </a:lnSpc>
                        <a:spcAft>
                          <a:spcPts val="0"/>
                        </a:spcAft>
                      </a:pPr>
                      <a:r>
                        <a:rPr lang="ru-RU" sz="1100" baseline="0" dirty="0">
                          <a:solidFill>
                            <a:schemeClr val="tx1"/>
                          </a:solidFill>
                          <a:effectLst/>
                        </a:rPr>
                        <a:t>Себестоимость 1 м3 панелей, руб с НДС</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27 339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29 895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476776">
                <a:tc>
                  <a:txBody>
                    <a:bodyPr/>
                    <a:lstStyle/>
                    <a:p>
                      <a:pPr>
                        <a:lnSpc>
                          <a:spcPct val="107000"/>
                        </a:lnSpc>
                        <a:spcAft>
                          <a:spcPts val="0"/>
                        </a:spcAft>
                      </a:pPr>
                      <a:r>
                        <a:rPr lang="ru-RU" sz="1100" baseline="0" dirty="0">
                          <a:solidFill>
                            <a:schemeClr val="tx1"/>
                          </a:solidFill>
                          <a:effectLst/>
                        </a:rPr>
                        <a:t>Себестоимость 1 м2 панелей, руб с НДС</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a:effectLst/>
                        </a:rPr>
                        <a:t>9 634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nSpc>
                          <a:spcPct val="107000"/>
                        </a:lnSpc>
                        <a:spcAft>
                          <a:spcPts val="0"/>
                        </a:spcAft>
                      </a:pP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c>
                  <a:txBody>
                    <a:bodyPr/>
                    <a:lstStyle/>
                    <a:p>
                      <a:pPr algn="r">
                        <a:lnSpc>
                          <a:spcPct val="107000"/>
                        </a:lnSpc>
                        <a:spcAft>
                          <a:spcPts val="0"/>
                        </a:spcAft>
                      </a:pPr>
                      <a:r>
                        <a:rPr lang="ru-RU" sz="1100" dirty="0">
                          <a:effectLst/>
                        </a:rPr>
                        <a:t>10 534</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b"/>
                </a:tc>
              </a:tr>
              <a:tr h="249836">
                <a:tc gridSpan="5">
                  <a:txBody>
                    <a:bodyPr/>
                    <a:lstStyle/>
                    <a:p>
                      <a:pPr>
                        <a:lnSpc>
                          <a:spcPct val="107000"/>
                        </a:lnSpc>
                        <a:spcAft>
                          <a:spcPts val="0"/>
                        </a:spcAft>
                      </a:pPr>
                      <a:r>
                        <a:rPr lang="ru-RU" sz="900" baseline="0" dirty="0">
                          <a:solidFill>
                            <a:schemeClr val="tx1"/>
                          </a:solidFill>
                          <a:effectLst/>
                        </a:rPr>
                        <a:t>* Цена указана по состоянию на май.2022г.</a:t>
                      </a:r>
                      <a:endParaRPr lang="ru-RU"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77" marR="63277"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xmlns="" val="395893768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862</Words>
  <Application>Microsoft Office PowerPoint</Application>
  <PresentationFormat>Произвольный</PresentationFormat>
  <Paragraphs>417</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 </vt:lpstr>
      <vt:lpstr> </vt:lpstr>
      <vt:lpstr> </vt:lpstr>
      <vt:lpstr> </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Табулович Наталья Валерьевна</dc:creator>
  <cp:lastModifiedBy>1</cp:lastModifiedBy>
  <cp:revision>35</cp:revision>
  <cp:lastPrinted>2022-06-23T06:59:43Z</cp:lastPrinted>
  <dcterms:created xsi:type="dcterms:W3CDTF">2021-11-17T15:35:12Z</dcterms:created>
  <dcterms:modified xsi:type="dcterms:W3CDTF">2022-12-08T11:54:10Z</dcterms:modified>
</cp:coreProperties>
</file>