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sldIdLst>
    <p:sldId id="256" r:id="rId2"/>
    <p:sldId id="313" r:id="rId3"/>
    <p:sldId id="305" r:id="rId4"/>
    <p:sldId id="282" r:id="rId5"/>
    <p:sldId id="307" r:id="rId6"/>
    <p:sldId id="273" r:id="rId7"/>
    <p:sldId id="275" r:id="rId8"/>
    <p:sldId id="300" r:id="rId9"/>
    <p:sldId id="302" r:id="rId10"/>
    <p:sldId id="276" r:id="rId11"/>
    <p:sldId id="277" r:id="rId12"/>
    <p:sldId id="278" r:id="rId13"/>
    <p:sldId id="284" r:id="rId14"/>
    <p:sldId id="280" r:id="rId15"/>
    <p:sldId id="294" r:id="rId16"/>
    <p:sldId id="286" r:id="rId17"/>
    <p:sldId id="308" r:id="rId18"/>
    <p:sldId id="310" r:id="rId19"/>
    <p:sldId id="311" r:id="rId20"/>
    <p:sldId id="312" r:id="rId21"/>
    <p:sldId id="314" r:id="rId22"/>
    <p:sldId id="303" r:id="rId23"/>
    <p:sldId id="29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5488" userDrawn="1">
          <p15:clr>
            <a:srgbClr val="A4A3A4"/>
          </p15:clr>
        </p15:guide>
        <p15:guide id="4" orient="horz" pos="41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1B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32" y="150"/>
      </p:cViewPr>
      <p:guideLst>
        <p:guide orient="horz" pos="799"/>
        <p:guide pos="272"/>
        <p:guide pos="5488"/>
        <p:guide orient="horz" pos="41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Лист1!$A$1:$A$10</c:f>
              <c:strCache>
                <c:ptCount val="10"/>
                <c:pt idx="0">
                  <c:v>Научный институт </c:v>
                </c:pt>
                <c:pt idx="1">
                  <c:v>Информационно-методический центр</c:v>
                </c:pt>
                <c:pt idx="2">
                  <c:v>Образовательная организация </c:v>
                </c:pt>
                <c:pt idx="3">
                  <c:v>Общественная организация</c:v>
                </c:pt>
                <c:pt idx="4">
                  <c:v>Музей</c:v>
                </c:pt>
                <c:pt idx="5">
                  <c:v>Орган управления культуры Администрации МО </c:v>
                </c:pt>
                <c:pt idx="6">
                  <c:v>ДШИ/ДМШ</c:v>
                </c:pt>
                <c:pt idx="7">
                  <c:v>Библиотека</c:v>
                </c:pt>
                <c:pt idx="8">
                  <c:v>КДУ (юр.лицо)</c:v>
                </c:pt>
                <c:pt idx="9">
                  <c:v>КДУ (филиал)</c:v>
                </c:pt>
              </c:strCache>
            </c:strRef>
          </c:cat>
          <c:val>
            <c:numRef>
              <c:f>Лист1!$B$1:$B$10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8</c:v>
                </c:pt>
                <c:pt idx="5">
                  <c:v>20</c:v>
                </c:pt>
                <c:pt idx="6">
                  <c:v>30</c:v>
                </c:pt>
                <c:pt idx="7">
                  <c:v>37</c:v>
                </c:pt>
                <c:pt idx="8">
                  <c:v>55</c:v>
                </c:pt>
                <c:pt idx="9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56-41BF-90BB-FE50E5EB3FF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81076992"/>
        <c:axId val="81079680"/>
      </c:barChart>
      <c:catAx>
        <c:axId val="81076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1079680"/>
        <c:crosses val="autoZero"/>
        <c:auto val="1"/>
        <c:lblAlgn val="ctr"/>
        <c:lblOffset val="100"/>
        <c:noMultiLvlLbl val="0"/>
      </c:catAx>
      <c:valAx>
        <c:axId val="810796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107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D36650-04F0-4C17-A571-85A99BC2212F}" type="doc">
      <dgm:prSet loTypeId="urn:microsoft.com/office/officeart/2005/8/layout/radial1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FE3CDCFD-A736-4E85-97CC-5FF835A08A03}">
      <dgm:prSet phldrT="[Текст]" custT="1"/>
      <dgm:spPr>
        <a:xfrm>
          <a:off x="3058359" y="1692452"/>
          <a:ext cx="2239781" cy="1658605"/>
        </a:xfrm>
      </dgm:spPr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Конкуренты в отрасли</a:t>
          </a:r>
        </a:p>
        <a:p>
          <a:r>
            <a:rPr lang="ru-RU" sz="1600" dirty="0" smtClean="0">
              <a:latin typeface="Arial"/>
              <a:ea typeface="+mn-ea"/>
              <a:cs typeface="+mn-cs"/>
            </a:rPr>
            <a:t>- отсутствие прямых конкурентов</a:t>
          </a:r>
          <a:endParaRPr lang="ru-RU" sz="1600" dirty="0">
            <a:latin typeface="Arial"/>
            <a:ea typeface="+mn-ea"/>
            <a:cs typeface="+mn-cs"/>
          </a:endParaRPr>
        </a:p>
      </dgm:t>
    </dgm:pt>
    <dgm:pt modelId="{E45BB0E0-0079-4047-A172-EEBA2B668F2B}" type="parTrans" cxnId="{E96981B5-5400-4C40-871B-998E4974AB71}">
      <dgm:prSet/>
      <dgm:spPr/>
      <dgm:t>
        <a:bodyPr/>
        <a:lstStyle/>
        <a:p>
          <a:endParaRPr lang="ru-RU"/>
        </a:p>
      </dgm:t>
    </dgm:pt>
    <dgm:pt modelId="{F1AC14D4-48F5-4362-80A4-49CA22322338}" type="sibTrans" cxnId="{E96981B5-5400-4C40-871B-998E4974AB71}">
      <dgm:prSet/>
      <dgm:spPr/>
      <dgm:t>
        <a:bodyPr/>
        <a:lstStyle/>
        <a:p>
          <a:endParaRPr lang="ru-RU"/>
        </a:p>
      </dgm:t>
    </dgm:pt>
    <dgm:pt modelId="{754AE17B-6009-4CF8-A8C7-DA5F7E56F833}">
      <dgm:prSet phldrT="[Текст]" custT="1"/>
      <dgm:spPr>
        <a:xfrm>
          <a:off x="2759978" y="21243"/>
          <a:ext cx="2836544" cy="1387884"/>
        </a:xfrm>
      </dgm:spPr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Потенциальные конкуренты</a:t>
          </a:r>
        </a:p>
        <a:p>
          <a:r>
            <a:rPr lang="ru-RU" sz="1400" dirty="0" smtClean="0">
              <a:latin typeface="Arial"/>
              <a:ea typeface="+mn-ea"/>
              <a:cs typeface="+mn-cs"/>
            </a:rPr>
            <a:t>- Преимущества по доступу к учреждениям и учредителям</a:t>
          </a:r>
        </a:p>
        <a:p>
          <a:r>
            <a:rPr lang="ru-RU" sz="1400" dirty="0" smtClean="0">
              <a:latin typeface="Arial"/>
              <a:ea typeface="+mn-ea"/>
              <a:cs typeface="+mn-cs"/>
            </a:rPr>
            <a:t>КПК: высокий барьер входа – лицензия </a:t>
          </a:r>
        </a:p>
        <a:p>
          <a:r>
            <a:rPr lang="ru-RU" sz="1200" dirty="0" smtClean="0">
              <a:latin typeface="Arial"/>
              <a:ea typeface="+mn-ea"/>
              <a:cs typeface="+mn-cs"/>
            </a:rPr>
            <a:t> </a:t>
          </a:r>
          <a:endParaRPr lang="ru-RU" sz="1200" dirty="0">
            <a:latin typeface="Arial"/>
            <a:ea typeface="+mn-ea"/>
            <a:cs typeface="+mn-cs"/>
          </a:endParaRPr>
        </a:p>
      </dgm:t>
    </dgm:pt>
    <dgm:pt modelId="{1C847164-9308-4273-887E-D50BEA206729}" type="parTrans" cxnId="{65E9720C-9CBF-490D-9BA0-3B6B642365DA}">
      <dgm:prSet/>
      <dgm:spPr>
        <a:xfrm rot="16200000">
          <a:off x="4036588" y="1535922"/>
          <a:ext cx="283324" cy="29736"/>
        </a:xfrm>
      </dgm:spPr>
      <dgm:t>
        <a:bodyPr/>
        <a:lstStyle/>
        <a:p>
          <a:endParaRPr lang="ru-RU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84D4F4B0-700F-43D7-A293-63F2AB13C250}" type="sibTrans" cxnId="{65E9720C-9CBF-490D-9BA0-3B6B642365DA}">
      <dgm:prSet/>
      <dgm:spPr/>
      <dgm:t>
        <a:bodyPr/>
        <a:lstStyle/>
        <a:p>
          <a:endParaRPr lang="ru-RU"/>
        </a:p>
      </dgm:t>
    </dgm:pt>
    <dgm:pt modelId="{1B9A5BD8-04E7-4DFE-974A-11829FF537F1}">
      <dgm:prSet phldrT="[Текст]" custT="1"/>
      <dgm:spPr>
        <a:xfrm>
          <a:off x="50018" y="1520978"/>
          <a:ext cx="2238435" cy="2014361"/>
        </a:xfrm>
      </dgm:spPr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Поставщики</a:t>
          </a:r>
        </a:p>
        <a:p>
          <a:r>
            <a:rPr lang="ru-RU" sz="1600" dirty="0" smtClean="0">
              <a:latin typeface="Arial"/>
              <a:ea typeface="+mn-ea"/>
              <a:cs typeface="+mn-cs"/>
            </a:rPr>
            <a:t>- преподаватели со всей РФ</a:t>
          </a:r>
          <a:endParaRPr lang="ru-RU" sz="1600" dirty="0">
            <a:latin typeface="Arial"/>
            <a:ea typeface="+mn-ea"/>
            <a:cs typeface="+mn-cs"/>
          </a:endParaRPr>
        </a:p>
      </dgm:t>
    </dgm:pt>
    <dgm:pt modelId="{098C9033-1343-442C-8D5B-B63CF378272D}" type="parTrans" cxnId="{E06DF740-505E-457C-B2A3-7BBD20FAE709}">
      <dgm:prSet/>
      <dgm:spPr>
        <a:xfrm rot="10792683">
          <a:off x="2288449" y="2510089"/>
          <a:ext cx="769915" cy="29736"/>
        </a:xfrm>
      </dgm:spPr>
      <dgm:t>
        <a:bodyPr/>
        <a:lstStyle/>
        <a:p>
          <a:endParaRPr lang="ru-RU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63047574-50BD-4E0E-AABE-309E64375EB6}" type="sibTrans" cxnId="{E06DF740-505E-457C-B2A3-7BBD20FAE709}">
      <dgm:prSet/>
      <dgm:spPr/>
      <dgm:t>
        <a:bodyPr/>
        <a:lstStyle/>
        <a:p>
          <a:endParaRPr lang="ru-RU"/>
        </a:p>
      </dgm:t>
    </dgm:pt>
    <dgm:pt modelId="{05D6D98F-085E-4CA6-88DF-7A5D375B31BB}">
      <dgm:prSet phldrT="[Текст]"/>
      <dgm:spPr/>
      <dgm:t>
        <a:bodyPr/>
        <a:lstStyle/>
        <a:p>
          <a:endParaRPr lang="ru-RU" dirty="0"/>
        </a:p>
      </dgm:t>
    </dgm:pt>
    <dgm:pt modelId="{8EBC27A7-CA28-4465-A0BB-A69B014CFC83}" type="parTrans" cxnId="{83388C57-2A01-4230-A420-C291892598D3}">
      <dgm:prSet/>
      <dgm:spPr/>
      <dgm:t>
        <a:bodyPr/>
        <a:lstStyle/>
        <a:p>
          <a:endParaRPr lang="ru-RU"/>
        </a:p>
      </dgm:t>
    </dgm:pt>
    <dgm:pt modelId="{9A03C5EB-E077-4822-BFC1-FC15D8B7A4BB}" type="sibTrans" cxnId="{83388C57-2A01-4230-A420-C291892598D3}">
      <dgm:prSet/>
      <dgm:spPr/>
      <dgm:t>
        <a:bodyPr/>
        <a:lstStyle/>
        <a:p>
          <a:endParaRPr lang="ru-RU"/>
        </a:p>
      </dgm:t>
    </dgm:pt>
    <dgm:pt modelId="{E52667FC-FBD8-45F3-9A48-ED1AA6ACB7CE}">
      <dgm:prSet phldrT="[Текст]"/>
      <dgm:spPr/>
      <dgm:t>
        <a:bodyPr/>
        <a:lstStyle/>
        <a:p>
          <a:endParaRPr lang="ru-RU" dirty="0"/>
        </a:p>
      </dgm:t>
    </dgm:pt>
    <dgm:pt modelId="{01800F1F-9895-42BE-A2BA-11EF4894EE3A}" type="parTrans" cxnId="{43FAAA47-9401-4410-B304-7BA8233DA645}">
      <dgm:prSet/>
      <dgm:spPr/>
      <dgm:t>
        <a:bodyPr/>
        <a:lstStyle/>
        <a:p>
          <a:endParaRPr lang="ru-RU"/>
        </a:p>
      </dgm:t>
    </dgm:pt>
    <dgm:pt modelId="{0272F5DD-AACE-40C6-BE43-9F00A7C7F063}" type="sibTrans" cxnId="{43FAAA47-9401-4410-B304-7BA8233DA645}">
      <dgm:prSet/>
      <dgm:spPr/>
      <dgm:t>
        <a:bodyPr/>
        <a:lstStyle/>
        <a:p>
          <a:endParaRPr lang="ru-RU"/>
        </a:p>
      </dgm:t>
    </dgm:pt>
    <dgm:pt modelId="{7424841C-FA24-4590-A754-BEDE75A590C0}">
      <dgm:prSet phldrT="[Текст]"/>
      <dgm:spPr/>
      <dgm:t>
        <a:bodyPr/>
        <a:lstStyle/>
        <a:p>
          <a:endParaRPr lang="ru-RU" dirty="0"/>
        </a:p>
      </dgm:t>
    </dgm:pt>
    <dgm:pt modelId="{F84F1FE2-4884-404F-844C-C245909882AC}" type="parTrans" cxnId="{C8508224-A5CD-4844-A9F6-E76ADCCE3E1E}">
      <dgm:prSet/>
      <dgm:spPr/>
      <dgm:t>
        <a:bodyPr/>
        <a:lstStyle/>
        <a:p>
          <a:endParaRPr lang="ru-RU"/>
        </a:p>
      </dgm:t>
    </dgm:pt>
    <dgm:pt modelId="{1E9E7E93-6E82-43A6-911A-D3E2F8BFFA83}" type="sibTrans" cxnId="{C8508224-A5CD-4844-A9F6-E76ADCCE3E1E}">
      <dgm:prSet/>
      <dgm:spPr/>
      <dgm:t>
        <a:bodyPr/>
        <a:lstStyle/>
        <a:p>
          <a:endParaRPr lang="ru-RU"/>
        </a:p>
      </dgm:t>
    </dgm:pt>
    <dgm:pt modelId="{6FA82358-AFFD-4D66-951C-6BD18D1B5AA9}">
      <dgm:prSet phldrT="[Текст]"/>
      <dgm:spPr/>
      <dgm:t>
        <a:bodyPr/>
        <a:lstStyle/>
        <a:p>
          <a:endParaRPr lang="ru-RU" dirty="0"/>
        </a:p>
      </dgm:t>
    </dgm:pt>
    <dgm:pt modelId="{96D8F377-0B60-44F5-8CDD-85773B99A1D8}" type="parTrans" cxnId="{275F0504-C6A3-46DD-B370-72E139935D95}">
      <dgm:prSet/>
      <dgm:spPr/>
      <dgm:t>
        <a:bodyPr/>
        <a:lstStyle/>
        <a:p>
          <a:endParaRPr lang="ru-RU"/>
        </a:p>
      </dgm:t>
    </dgm:pt>
    <dgm:pt modelId="{F0AF8215-D9CC-443D-999C-8CE09B9D5D90}" type="sibTrans" cxnId="{275F0504-C6A3-46DD-B370-72E139935D95}">
      <dgm:prSet/>
      <dgm:spPr/>
      <dgm:t>
        <a:bodyPr/>
        <a:lstStyle/>
        <a:p>
          <a:endParaRPr lang="ru-RU"/>
        </a:p>
      </dgm:t>
    </dgm:pt>
    <dgm:pt modelId="{40AC1DA9-A737-4092-A49F-01534D647EAB}">
      <dgm:prSet phldrT="[Текст]"/>
      <dgm:spPr/>
      <dgm:t>
        <a:bodyPr/>
        <a:lstStyle/>
        <a:p>
          <a:endParaRPr lang="ru-RU" dirty="0"/>
        </a:p>
      </dgm:t>
    </dgm:pt>
    <dgm:pt modelId="{70E857B4-4EBF-4648-95FB-9A0A95B89520}" type="parTrans" cxnId="{7B8C30BD-0FCC-46B9-AE9C-D2ACF892B8CC}">
      <dgm:prSet/>
      <dgm:spPr/>
      <dgm:t>
        <a:bodyPr/>
        <a:lstStyle/>
        <a:p>
          <a:endParaRPr lang="ru-RU"/>
        </a:p>
      </dgm:t>
    </dgm:pt>
    <dgm:pt modelId="{7D6C2033-3254-4B11-AFE5-1E42763EC020}" type="sibTrans" cxnId="{7B8C30BD-0FCC-46B9-AE9C-D2ACF892B8CC}">
      <dgm:prSet/>
      <dgm:spPr/>
      <dgm:t>
        <a:bodyPr/>
        <a:lstStyle/>
        <a:p>
          <a:endParaRPr lang="ru-RU"/>
        </a:p>
      </dgm:t>
    </dgm:pt>
    <dgm:pt modelId="{C49747B5-9DDE-43AD-A01D-F95D6248E4D1}">
      <dgm:prSet phldrT="[Текст]"/>
      <dgm:spPr/>
      <dgm:t>
        <a:bodyPr/>
        <a:lstStyle/>
        <a:p>
          <a:endParaRPr lang="ru-RU"/>
        </a:p>
      </dgm:t>
    </dgm:pt>
    <dgm:pt modelId="{4BA36134-0EAE-4A4F-88CA-263AD112FE50}" type="parTrans" cxnId="{FD019933-0659-424C-96EF-BFE0D9C28FA5}">
      <dgm:prSet/>
      <dgm:spPr/>
      <dgm:t>
        <a:bodyPr/>
        <a:lstStyle/>
        <a:p>
          <a:endParaRPr lang="ru-RU"/>
        </a:p>
      </dgm:t>
    </dgm:pt>
    <dgm:pt modelId="{2C3572A0-EFAD-405A-A460-012EDE28054D}" type="sibTrans" cxnId="{FD019933-0659-424C-96EF-BFE0D9C28FA5}">
      <dgm:prSet/>
      <dgm:spPr/>
      <dgm:t>
        <a:bodyPr/>
        <a:lstStyle/>
        <a:p>
          <a:endParaRPr lang="ru-RU"/>
        </a:p>
      </dgm:t>
    </dgm:pt>
    <dgm:pt modelId="{C6F05E6F-A607-4921-9180-5CF7FA838FDC}">
      <dgm:prSet phldrT="[Текст]"/>
      <dgm:spPr/>
      <dgm:t>
        <a:bodyPr/>
        <a:lstStyle/>
        <a:p>
          <a:endParaRPr lang="ru-RU" dirty="0"/>
        </a:p>
      </dgm:t>
    </dgm:pt>
    <dgm:pt modelId="{133D2E2F-FF4C-472D-A865-8DD5C4D7CF8D}" type="parTrans" cxnId="{7E59658A-5E1F-45C3-96E4-B29542FF3E5B}">
      <dgm:prSet/>
      <dgm:spPr/>
      <dgm:t>
        <a:bodyPr/>
        <a:lstStyle/>
        <a:p>
          <a:endParaRPr lang="ru-RU"/>
        </a:p>
      </dgm:t>
    </dgm:pt>
    <dgm:pt modelId="{20088EFE-DF39-41C8-B53F-007F9B7A21F8}" type="sibTrans" cxnId="{7E59658A-5E1F-45C3-96E4-B29542FF3E5B}">
      <dgm:prSet/>
      <dgm:spPr/>
      <dgm:t>
        <a:bodyPr/>
        <a:lstStyle/>
        <a:p>
          <a:endParaRPr lang="ru-RU"/>
        </a:p>
      </dgm:t>
    </dgm:pt>
    <dgm:pt modelId="{7A9047AF-9EC8-4EAA-A3E9-179FF9711410}">
      <dgm:prSet phldrT="[Текст]"/>
      <dgm:spPr/>
      <dgm:t>
        <a:bodyPr/>
        <a:lstStyle/>
        <a:p>
          <a:endParaRPr lang="ru-RU" dirty="0"/>
        </a:p>
      </dgm:t>
    </dgm:pt>
    <dgm:pt modelId="{FD3819EA-1482-47E2-8D4C-0367DE3668E6}" type="parTrans" cxnId="{F364A0EF-1DE2-47C5-8F46-8029C19A7537}">
      <dgm:prSet/>
      <dgm:spPr/>
      <dgm:t>
        <a:bodyPr/>
        <a:lstStyle/>
        <a:p>
          <a:endParaRPr lang="ru-RU"/>
        </a:p>
      </dgm:t>
    </dgm:pt>
    <dgm:pt modelId="{681967CB-58B5-452B-9B03-31C5507D7259}" type="sibTrans" cxnId="{F364A0EF-1DE2-47C5-8F46-8029C19A7537}">
      <dgm:prSet/>
      <dgm:spPr/>
      <dgm:t>
        <a:bodyPr/>
        <a:lstStyle/>
        <a:p>
          <a:endParaRPr lang="ru-RU"/>
        </a:p>
      </dgm:t>
    </dgm:pt>
    <dgm:pt modelId="{AE88DDDF-EB0E-4599-9F0A-08AAD5C2C27A}">
      <dgm:prSet phldrT="[Текст]"/>
      <dgm:spPr/>
      <dgm:t>
        <a:bodyPr/>
        <a:lstStyle/>
        <a:p>
          <a:endParaRPr lang="ru-RU"/>
        </a:p>
      </dgm:t>
    </dgm:pt>
    <dgm:pt modelId="{79B5D4F9-A65D-4150-8906-A67458384841}" type="parTrans" cxnId="{DDF99F0E-52AE-4117-ABE5-52CB397605CD}">
      <dgm:prSet/>
      <dgm:spPr/>
      <dgm:t>
        <a:bodyPr/>
        <a:lstStyle/>
        <a:p>
          <a:endParaRPr lang="ru-RU"/>
        </a:p>
      </dgm:t>
    </dgm:pt>
    <dgm:pt modelId="{08769462-22A3-4CA2-86C2-51326ABB3225}" type="sibTrans" cxnId="{DDF99F0E-52AE-4117-ABE5-52CB397605CD}">
      <dgm:prSet/>
      <dgm:spPr/>
      <dgm:t>
        <a:bodyPr/>
        <a:lstStyle/>
        <a:p>
          <a:endParaRPr lang="ru-RU"/>
        </a:p>
      </dgm:t>
    </dgm:pt>
    <dgm:pt modelId="{1DBF282E-16CD-4E79-83E4-F6F8A2B33EE1}">
      <dgm:prSet phldrT="[Текст]"/>
      <dgm:spPr/>
      <dgm:t>
        <a:bodyPr/>
        <a:lstStyle/>
        <a:p>
          <a:endParaRPr lang="ru-RU" dirty="0"/>
        </a:p>
      </dgm:t>
    </dgm:pt>
    <dgm:pt modelId="{DA46D435-8823-4E30-9A0F-29E9C7906932}" type="parTrans" cxnId="{23E4FC0D-D17F-4139-A7E3-9CE5945B2E0C}">
      <dgm:prSet/>
      <dgm:spPr/>
      <dgm:t>
        <a:bodyPr/>
        <a:lstStyle/>
        <a:p>
          <a:endParaRPr lang="ru-RU"/>
        </a:p>
      </dgm:t>
    </dgm:pt>
    <dgm:pt modelId="{2A743DB1-FD76-40AF-880E-5D698EA7E4A2}" type="sibTrans" cxnId="{23E4FC0D-D17F-4139-A7E3-9CE5945B2E0C}">
      <dgm:prSet/>
      <dgm:spPr/>
      <dgm:t>
        <a:bodyPr/>
        <a:lstStyle/>
        <a:p>
          <a:endParaRPr lang="ru-RU"/>
        </a:p>
      </dgm:t>
    </dgm:pt>
    <dgm:pt modelId="{BE4146DD-318D-48B9-A645-4D995473C0FF}">
      <dgm:prSet custT="1"/>
      <dgm:spPr>
        <a:xfrm>
          <a:off x="2660601" y="3614756"/>
          <a:ext cx="3025837" cy="1387884"/>
        </a:xfrm>
      </dgm:spPr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Заменители</a:t>
          </a:r>
        </a:p>
        <a:p>
          <a:r>
            <a:rPr lang="ru-RU" sz="1400" dirty="0" smtClean="0">
              <a:latin typeface="Arial"/>
              <a:ea typeface="+mn-ea"/>
              <a:cs typeface="+mn-cs"/>
            </a:rPr>
            <a:t>- онлайн формы обучения (платные и бесплатные)</a:t>
          </a:r>
        </a:p>
      </dgm:t>
    </dgm:pt>
    <dgm:pt modelId="{20E8CB20-1D07-46F4-958A-55E85F3211AA}" type="parTrans" cxnId="{478A8D81-8C19-4A18-9E0D-CE0DC1DEEA65}">
      <dgm:prSet/>
      <dgm:spPr>
        <a:xfrm rot="5409099">
          <a:off x="4043855" y="3468038"/>
          <a:ext cx="263701" cy="29736"/>
        </a:xfrm>
      </dgm:spPr>
      <dgm:t>
        <a:bodyPr/>
        <a:lstStyle/>
        <a:p>
          <a:endParaRPr lang="ru-RU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EF8AC334-213F-45CA-AB28-5A892D5A2DA6}" type="sibTrans" cxnId="{478A8D81-8C19-4A18-9E0D-CE0DC1DEEA65}">
      <dgm:prSet/>
      <dgm:spPr/>
      <dgm:t>
        <a:bodyPr/>
        <a:lstStyle/>
        <a:p>
          <a:endParaRPr lang="ru-RU"/>
        </a:p>
      </dgm:t>
    </dgm:pt>
    <dgm:pt modelId="{D898A716-90E2-41F2-8E46-40D88F5C27F7}">
      <dgm:prSet custT="1"/>
      <dgm:spPr>
        <a:xfrm>
          <a:off x="5752469" y="1479749"/>
          <a:ext cx="2327593" cy="1954918"/>
        </a:xfrm>
      </dgm:spPr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Клиенты</a:t>
          </a:r>
        </a:p>
        <a:p>
          <a:r>
            <a:rPr lang="ru-RU" sz="1400" dirty="0" smtClean="0">
              <a:latin typeface="Arial"/>
              <a:ea typeface="+mn-ea"/>
              <a:cs typeface="+mn-cs"/>
            </a:rPr>
            <a:t>- высокая степень зависимости от учреждений и учредителей;</a:t>
          </a:r>
        </a:p>
        <a:p>
          <a:r>
            <a:rPr lang="ru-RU" sz="1400" dirty="0" smtClean="0">
              <a:latin typeface="Arial"/>
              <a:ea typeface="+mn-ea"/>
              <a:cs typeface="+mn-cs"/>
            </a:rPr>
            <a:t>- </a:t>
          </a:r>
          <a:r>
            <a:rPr lang="ru-RU" sz="1400" dirty="0" smtClean="0">
              <a:latin typeface="Arial"/>
              <a:ea typeface="+mn-ea"/>
              <a:cs typeface="+mn-cs"/>
            </a:rPr>
            <a:t>высокая чувствительность к стоимости</a:t>
          </a:r>
          <a:endParaRPr lang="ru-RU" sz="1400" dirty="0">
            <a:latin typeface="Arial"/>
            <a:ea typeface="+mn-ea"/>
            <a:cs typeface="+mn-cs"/>
          </a:endParaRPr>
        </a:p>
      </dgm:t>
    </dgm:pt>
    <dgm:pt modelId="{AB731009-549E-4E02-A93B-87C55E8FDFDC}" type="parTrans" cxnId="{A426C4E5-7D61-4F31-9B79-76195BB7A3EB}">
      <dgm:prSet/>
      <dgm:spPr>
        <a:xfrm rot="21518973">
          <a:off x="5297511" y="2475132"/>
          <a:ext cx="455480" cy="29736"/>
        </a:xfrm>
      </dgm:spPr>
      <dgm:t>
        <a:bodyPr/>
        <a:lstStyle/>
        <a:p>
          <a:endParaRPr lang="ru-RU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D48417F0-A5D5-484A-98BB-5AAA07A68E4D}" type="sibTrans" cxnId="{A426C4E5-7D61-4F31-9B79-76195BB7A3EB}">
      <dgm:prSet/>
      <dgm:spPr/>
      <dgm:t>
        <a:bodyPr/>
        <a:lstStyle/>
        <a:p>
          <a:endParaRPr lang="ru-RU"/>
        </a:p>
      </dgm:t>
    </dgm:pt>
    <dgm:pt modelId="{51B3E498-CA7D-47B1-B980-FFACF5BDB6DC}" type="pres">
      <dgm:prSet presAssocID="{D1D36650-04F0-4C17-A571-85A99BC2212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DF525B-4A5D-46C3-806B-08874C571C3F}" type="pres">
      <dgm:prSet presAssocID="{FE3CDCFD-A736-4E85-97CC-5FF835A08A03}" presName="centerShape" presStyleLbl="node0" presStyleIdx="0" presStyleCnt="1" custScaleX="161381" custScaleY="119506"/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A4F1695C-A4E5-4B85-B67C-154D10AE103E}" type="pres">
      <dgm:prSet presAssocID="{1C847164-9308-4273-887E-D50BEA206729}" presName="Name9" presStyleLbl="parChTrans1D2" presStyleIdx="0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14868"/>
              </a:moveTo>
              <a:lnTo>
                <a:pt x="283324" y="14868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1DA49321-F64F-4C6A-9983-C4693D5ACAC6}" type="pres">
      <dgm:prSet presAssocID="{1C847164-9308-4273-887E-D50BEA206729}" presName="connTx" presStyleLbl="parChTrans1D2" presStyleIdx="0" presStyleCnt="4"/>
      <dgm:spPr/>
      <dgm:t>
        <a:bodyPr/>
        <a:lstStyle/>
        <a:p>
          <a:endParaRPr lang="ru-RU"/>
        </a:p>
      </dgm:t>
    </dgm:pt>
    <dgm:pt modelId="{DCD656A5-140F-4957-81F1-AEF2473EA7E1}" type="pres">
      <dgm:prSet presAssocID="{754AE17B-6009-4CF8-A8C7-DA5F7E56F833}" presName="node" presStyleLbl="node1" presStyleIdx="0" presStyleCnt="4" custScaleX="395408" custScaleY="12025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1EB86FA0-7BF8-45E1-8F29-3EFC09A0E6CD}" type="pres">
      <dgm:prSet presAssocID="{AB731009-549E-4E02-A93B-87C55E8FDFDC}" presName="Name9" presStyleLbl="parChTrans1D2" presStyleIdx="1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14868"/>
              </a:moveTo>
              <a:lnTo>
                <a:pt x="455480" y="14868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2D3A5041-9C1E-4760-B1F4-204C0ECBF865}" type="pres">
      <dgm:prSet presAssocID="{AB731009-549E-4E02-A93B-87C55E8FDFDC}" presName="connTx" presStyleLbl="parChTrans1D2" presStyleIdx="1" presStyleCnt="4"/>
      <dgm:spPr/>
      <dgm:t>
        <a:bodyPr/>
        <a:lstStyle/>
        <a:p>
          <a:endParaRPr lang="ru-RU"/>
        </a:p>
      </dgm:t>
    </dgm:pt>
    <dgm:pt modelId="{6ABCF838-FEAA-4B38-8735-0C85687B7518}" type="pres">
      <dgm:prSet presAssocID="{D898A716-90E2-41F2-8E46-40D88F5C27F7}" presName="node" presStyleLbl="node1" presStyleIdx="1" presStyleCnt="4" custScaleX="215835" custScaleY="131668" custRadScaleRad="151601" custRadScaleInc="-300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3ABC37E4-443F-4550-9D00-21646733D078}" type="pres">
      <dgm:prSet presAssocID="{20E8CB20-1D07-46F4-958A-55E85F3211AA}" presName="Name9" presStyleLbl="parChTrans1D2" presStyleIdx="2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14868"/>
              </a:moveTo>
              <a:lnTo>
                <a:pt x="263701" y="14868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823F7849-9228-45EF-897F-CF6510C9B53B}" type="pres">
      <dgm:prSet presAssocID="{20E8CB20-1D07-46F4-958A-55E85F3211AA}" presName="connTx" presStyleLbl="parChTrans1D2" presStyleIdx="2" presStyleCnt="4"/>
      <dgm:spPr/>
      <dgm:t>
        <a:bodyPr/>
        <a:lstStyle/>
        <a:p>
          <a:endParaRPr lang="ru-RU"/>
        </a:p>
      </dgm:t>
    </dgm:pt>
    <dgm:pt modelId="{BE8E1C06-286D-4E3B-853C-97889B2BC9FF}" type="pres">
      <dgm:prSet presAssocID="{BE4146DD-318D-48B9-A645-4D995473C0FF}" presName="node" presStyleLbl="node1" presStyleIdx="2" presStyleCnt="4" custScaleX="237846" custScaleY="122939" custRadScaleRad="98914" custRadScaleInc="33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5C5BCF29-4E2C-4555-ACDF-9728519B22E7}" type="pres">
      <dgm:prSet presAssocID="{098C9033-1343-442C-8D5B-B63CF378272D}" presName="Name9" presStyleLbl="parChTrans1D2" presStyleIdx="3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14868"/>
              </a:moveTo>
              <a:lnTo>
                <a:pt x="769915" y="14868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C79B1BEA-8AF0-4B50-ACFD-D3A1603D8B2E}" type="pres">
      <dgm:prSet presAssocID="{098C9033-1343-442C-8D5B-B63CF378272D}" presName="connTx" presStyleLbl="parChTrans1D2" presStyleIdx="3" presStyleCnt="4"/>
      <dgm:spPr/>
      <dgm:t>
        <a:bodyPr/>
        <a:lstStyle/>
        <a:p>
          <a:endParaRPr lang="ru-RU"/>
        </a:p>
      </dgm:t>
    </dgm:pt>
    <dgm:pt modelId="{12614171-A5D4-4934-827F-821692624C11}" type="pres">
      <dgm:prSet presAssocID="{1B9A5BD8-04E7-4DFE-974A-11829FF537F1}" presName="node" presStyleLbl="node1" presStyleIdx="3" presStyleCnt="4" custScaleX="214058" custScaleY="107937" custRadScaleRad="166560" custRadScaleInc="-27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</dgm:ptLst>
  <dgm:cxnLst>
    <dgm:cxn modelId="{C8508224-A5CD-4844-A9F6-E76ADCCE3E1E}" srcId="{05D6D98F-085E-4CA6-88DF-7A5D375B31BB}" destId="{7424841C-FA24-4590-A754-BEDE75A590C0}" srcOrd="1" destOrd="0" parTransId="{F84F1FE2-4884-404F-844C-C245909882AC}" sibTransId="{1E9E7E93-6E82-43A6-911A-D3E2F8BFFA83}"/>
    <dgm:cxn modelId="{478A8D81-8C19-4A18-9E0D-CE0DC1DEEA65}" srcId="{FE3CDCFD-A736-4E85-97CC-5FF835A08A03}" destId="{BE4146DD-318D-48B9-A645-4D995473C0FF}" srcOrd="2" destOrd="0" parTransId="{20E8CB20-1D07-46F4-958A-55E85F3211AA}" sibTransId="{EF8AC334-213F-45CA-AB28-5A892D5A2DA6}"/>
    <dgm:cxn modelId="{488B1F56-805F-43E9-B502-1E062716A934}" type="presOf" srcId="{20E8CB20-1D07-46F4-958A-55E85F3211AA}" destId="{823F7849-9228-45EF-897F-CF6510C9B53B}" srcOrd="1" destOrd="0" presId="urn:microsoft.com/office/officeart/2005/8/layout/radial1"/>
    <dgm:cxn modelId="{FD019933-0659-424C-96EF-BFE0D9C28FA5}" srcId="{6FA82358-AFFD-4D66-951C-6BD18D1B5AA9}" destId="{C49747B5-9DDE-43AD-A01D-F95D6248E4D1}" srcOrd="1" destOrd="0" parTransId="{4BA36134-0EAE-4A4F-88CA-263AD112FE50}" sibTransId="{2C3572A0-EFAD-405A-A460-012EDE28054D}"/>
    <dgm:cxn modelId="{21FD5CD7-2316-4513-9452-F5223C3F18F3}" type="presOf" srcId="{754AE17B-6009-4CF8-A8C7-DA5F7E56F833}" destId="{DCD656A5-140F-4957-81F1-AEF2473EA7E1}" srcOrd="0" destOrd="0" presId="urn:microsoft.com/office/officeart/2005/8/layout/radial1"/>
    <dgm:cxn modelId="{64148731-A7BD-4D32-8F42-BC2467986D76}" type="presOf" srcId="{FE3CDCFD-A736-4E85-97CC-5FF835A08A03}" destId="{0CDF525B-4A5D-46C3-806B-08874C571C3F}" srcOrd="0" destOrd="0" presId="urn:microsoft.com/office/officeart/2005/8/layout/radial1"/>
    <dgm:cxn modelId="{CDF2643D-0D85-41FF-9A66-012817E1E503}" type="presOf" srcId="{1C847164-9308-4273-887E-D50BEA206729}" destId="{A4F1695C-A4E5-4B85-B67C-154D10AE103E}" srcOrd="0" destOrd="0" presId="urn:microsoft.com/office/officeart/2005/8/layout/radial1"/>
    <dgm:cxn modelId="{608A63FA-1D60-4BC8-856B-F955615F10A2}" type="presOf" srcId="{AB731009-549E-4E02-A93B-87C55E8FDFDC}" destId="{2D3A5041-9C1E-4760-B1F4-204C0ECBF865}" srcOrd="1" destOrd="0" presId="urn:microsoft.com/office/officeart/2005/8/layout/radial1"/>
    <dgm:cxn modelId="{F364A0EF-1DE2-47C5-8F46-8029C19A7537}" srcId="{D1D36650-04F0-4C17-A571-85A99BC2212F}" destId="{7A9047AF-9EC8-4EAA-A3E9-179FF9711410}" srcOrd="4" destOrd="0" parTransId="{FD3819EA-1482-47E2-8D4C-0367DE3668E6}" sibTransId="{681967CB-58B5-452B-9B03-31C5507D7259}"/>
    <dgm:cxn modelId="{473ADD8F-FB76-4E27-AD5F-749B4E7B2E15}" type="presOf" srcId="{AB731009-549E-4E02-A93B-87C55E8FDFDC}" destId="{1EB86FA0-7BF8-45E1-8F29-3EFC09A0E6CD}" srcOrd="0" destOrd="0" presId="urn:microsoft.com/office/officeart/2005/8/layout/radial1"/>
    <dgm:cxn modelId="{A426C4E5-7D61-4F31-9B79-76195BB7A3EB}" srcId="{FE3CDCFD-A736-4E85-97CC-5FF835A08A03}" destId="{D898A716-90E2-41F2-8E46-40D88F5C27F7}" srcOrd="1" destOrd="0" parTransId="{AB731009-549E-4E02-A93B-87C55E8FDFDC}" sibTransId="{D48417F0-A5D5-484A-98BB-5AAA07A68E4D}"/>
    <dgm:cxn modelId="{D5FF47EB-146D-4356-A79E-F773B84606ED}" type="presOf" srcId="{1B9A5BD8-04E7-4DFE-974A-11829FF537F1}" destId="{12614171-A5D4-4934-827F-821692624C11}" srcOrd="0" destOrd="0" presId="urn:microsoft.com/office/officeart/2005/8/layout/radial1"/>
    <dgm:cxn modelId="{23E4FC0D-D17F-4139-A7E3-9CE5945B2E0C}" srcId="{D1D36650-04F0-4C17-A571-85A99BC2212F}" destId="{1DBF282E-16CD-4E79-83E4-F6F8A2B33EE1}" srcOrd="6" destOrd="0" parTransId="{DA46D435-8823-4E30-9A0F-29E9C7906932}" sibTransId="{2A743DB1-FD76-40AF-880E-5D698EA7E4A2}"/>
    <dgm:cxn modelId="{39001B88-18EE-4D78-849A-23064426E9B7}" type="presOf" srcId="{D1D36650-04F0-4C17-A571-85A99BC2212F}" destId="{51B3E498-CA7D-47B1-B980-FFACF5BDB6DC}" srcOrd="0" destOrd="0" presId="urn:microsoft.com/office/officeart/2005/8/layout/radial1"/>
    <dgm:cxn modelId="{7B8C30BD-0FCC-46B9-AE9C-D2ACF892B8CC}" srcId="{6FA82358-AFFD-4D66-951C-6BD18D1B5AA9}" destId="{40AC1DA9-A737-4092-A49F-01534D647EAB}" srcOrd="0" destOrd="0" parTransId="{70E857B4-4EBF-4648-95FB-9A0A95B89520}" sibTransId="{7D6C2033-3254-4B11-AFE5-1E42763EC020}"/>
    <dgm:cxn modelId="{83388C57-2A01-4230-A420-C291892598D3}" srcId="{D1D36650-04F0-4C17-A571-85A99BC2212F}" destId="{05D6D98F-085E-4CA6-88DF-7A5D375B31BB}" srcOrd="1" destOrd="0" parTransId="{8EBC27A7-CA28-4465-A0BB-A69B014CFC83}" sibTransId="{9A03C5EB-E077-4822-BFC1-FC15D8B7A4BB}"/>
    <dgm:cxn modelId="{7E59658A-5E1F-45C3-96E4-B29542FF3E5B}" srcId="{D1D36650-04F0-4C17-A571-85A99BC2212F}" destId="{C6F05E6F-A607-4921-9180-5CF7FA838FDC}" srcOrd="3" destOrd="0" parTransId="{133D2E2F-FF4C-472D-A865-8DD5C4D7CF8D}" sibTransId="{20088EFE-DF39-41C8-B53F-007F9B7A21F8}"/>
    <dgm:cxn modelId="{707F1EA5-F2DE-4F81-AE4F-C2D6AA4B5B90}" type="presOf" srcId="{20E8CB20-1D07-46F4-958A-55E85F3211AA}" destId="{3ABC37E4-443F-4550-9D00-21646733D078}" srcOrd="0" destOrd="0" presId="urn:microsoft.com/office/officeart/2005/8/layout/radial1"/>
    <dgm:cxn modelId="{275F0504-C6A3-46DD-B370-72E139935D95}" srcId="{D1D36650-04F0-4C17-A571-85A99BC2212F}" destId="{6FA82358-AFFD-4D66-951C-6BD18D1B5AA9}" srcOrd="2" destOrd="0" parTransId="{96D8F377-0B60-44F5-8CDD-85773B99A1D8}" sibTransId="{F0AF8215-D9CC-443D-999C-8CE09B9D5D90}"/>
    <dgm:cxn modelId="{E06DF740-505E-457C-B2A3-7BBD20FAE709}" srcId="{FE3CDCFD-A736-4E85-97CC-5FF835A08A03}" destId="{1B9A5BD8-04E7-4DFE-974A-11829FF537F1}" srcOrd="3" destOrd="0" parTransId="{098C9033-1343-442C-8D5B-B63CF378272D}" sibTransId="{63047574-50BD-4E0E-AABE-309E64375EB6}"/>
    <dgm:cxn modelId="{4F3EDA9A-1E0F-46D4-9075-14C8586D6C5F}" type="presOf" srcId="{BE4146DD-318D-48B9-A645-4D995473C0FF}" destId="{BE8E1C06-286D-4E3B-853C-97889B2BC9FF}" srcOrd="0" destOrd="0" presId="urn:microsoft.com/office/officeart/2005/8/layout/radial1"/>
    <dgm:cxn modelId="{43FAAA47-9401-4410-B304-7BA8233DA645}" srcId="{05D6D98F-085E-4CA6-88DF-7A5D375B31BB}" destId="{E52667FC-FBD8-45F3-9A48-ED1AA6ACB7CE}" srcOrd="0" destOrd="0" parTransId="{01800F1F-9895-42BE-A2BA-11EF4894EE3A}" sibTransId="{0272F5DD-AACE-40C6-BE43-9F00A7C7F063}"/>
    <dgm:cxn modelId="{955E0420-BCDC-48B2-B822-71EC81A8340E}" type="presOf" srcId="{D898A716-90E2-41F2-8E46-40D88F5C27F7}" destId="{6ABCF838-FEAA-4B38-8735-0C85687B7518}" srcOrd="0" destOrd="0" presId="urn:microsoft.com/office/officeart/2005/8/layout/radial1"/>
    <dgm:cxn modelId="{E96981B5-5400-4C40-871B-998E4974AB71}" srcId="{D1D36650-04F0-4C17-A571-85A99BC2212F}" destId="{FE3CDCFD-A736-4E85-97CC-5FF835A08A03}" srcOrd="0" destOrd="0" parTransId="{E45BB0E0-0079-4047-A172-EEBA2B668F2B}" sibTransId="{F1AC14D4-48F5-4362-80A4-49CA22322338}"/>
    <dgm:cxn modelId="{B4696125-6A22-41EA-A56B-48E20048FC4F}" type="presOf" srcId="{1C847164-9308-4273-887E-D50BEA206729}" destId="{1DA49321-F64F-4C6A-9983-C4693D5ACAC6}" srcOrd="1" destOrd="0" presId="urn:microsoft.com/office/officeart/2005/8/layout/radial1"/>
    <dgm:cxn modelId="{4D19C9AC-58A1-4677-86D6-4621C7F7FFFC}" type="presOf" srcId="{098C9033-1343-442C-8D5B-B63CF378272D}" destId="{C79B1BEA-8AF0-4B50-ACFD-D3A1603D8B2E}" srcOrd="1" destOrd="0" presId="urn:microsoft.com/office/officeart/2005/8/layout/radial1"/>
    <dgm:cxn modelId="{15A9557C-968A-43BD-86E4-96AF1C498B19}" type="presOf" srcId="{098C9033-1343-442C-8D5B-B63CF378272D}" destId="{5C5BCF29-4E2C-4555-ACDF-9728519B22E7}" srcOrd="0" destOrd="0" presId="urn:microsoft.com/office/officeart/2005/8/layout/radial1"/>
    <dgm:cxn modelId="{65E9720C-9CBF-490D-9BA0-3B6B642365DA}" srcId="{FE3CDCFD-A736-4E85-97CC-5FF835A08A03}" destId="{754AE17B-6009-4CF8-A8C7-DA5F7E56F833}" srcOrd="0" destOrd="0" parTransId="{1C847164-9308-4273-887E-D50BEA206729}" sibTransId="{84D4F4B0-700F-43D7-A293-63F2AB13C250}"/>
    <dgm:cxn modelId="{DDF99F0E-52AE-4117-ABE5-52CB397605CD}" srcId="{D1D36650-04F0-4C17-A571-85A99BC2212F}" destId="{AE88DDDF-EB0E-4599-9F0A-08AAD5C2C27A}" srcOrd="5" destOrd="0" parTransId="{79B5D4F9-A65D-4150-8906-A67458384841}" sibTransId="{08769462-22A3-4CA2-86C2-51326ABB3225}"/>
    <dgm:cxn modelId="{D51D0D1D-31DC-4C19-9FD5-8D4BD5437110}" type="presParOf" srcId="{51B3E498-CA7D-47B1-B980-FFACF5BDB6DC}" destId="{0CDF525B-4A5D-46C3-806B-08874C571C3F}" srcOrd="0" destOrd="0" presId="urn:microsoft.com/office/officeart/2005/8/layout/radial1"/>
    <dgm:cxn modelId="{682B9574-ED07-479A-86DE-8470C0FB3377}" type="presParOf" srcId="{51B3E498-CA7D-47B1-B980-FFACF5BDB6DC}" destId="{A4F1695C-A4E5-4B85-B67C-154D10AE103E}" srcOrd="1" destOrd="0" presId="urn:microsoft.com/office/officeart/2005/8/layout/radial1"/>
    <dgm:cxn modelId="{2A7CD217-BDB1-4CEB-9C18-E3527F5BEDF6}" type="presParOf" srcId="{A4F1695C-A4E5-4B85-B67C-154D10AE103E}" destId="{1DA49321-F64F-4C6A-9983-C4693D5ACAC6}" srcOrd="0" destOrd="0" presId="urn:microsoft.com/office/officeart/2005/8/layout/radial1"/>
    <dgm:cxn modelId="{7A999026-1B7D-4ACB-8316-705154037A1E}" type="presParOf" srcId="{51B3E498-CA7D-47B1-B980-FFACF5BDB6DC}" destId="{DCD656A5-140F-4957-81F1-AEF2473EA7E1}" srcOrd="2" destOrd="0" presId="urn:microsoft.com/office/officeart/2005/8/layout/radial1"/>
    <dgm:cxn modelId="{53101C71-49B5-437F-A565-4A8387305B5E}" type="presParOf" srcId="{51B3E498-CA7D-47B1-B980-FFACF5BDB6DC}" destId="{1EB86FA0-7BF8-45E1-8F29-3EFC09A0E6CD}" srcOrd="3" destOrd="0" presId="urn:microsoft.com/office/officeart/2005/8/layout/radial1"/>
    <dgm:cxn modelId="{86D9862A-B336-4700-9562-4B7357F17624}" type="presParOf" srcId="{1EB86FA0-7BF8-45E1-8F29-3EFC09A0E6CD}" destId="{2D3A5041-9C1E-4760-B1F4-204C0ECBF865}" srcOrd="0" destOrd="0" presId="urn:microsoft.com/office/officeart/2005/8/layout/radial1"/>
    <dgm:cxn modelId="{1A6F0327-E4C1-4B45-9774-95E1FC944AD5}" type="presParOf" srcId="{51B3E498-CA7D-47B1-B980-FFACF5BDB6DC}" destId="{6ABCF838-FEAA-4B38-8735-0C85687B7518}" srcOrd="4" destOrd="0" presId="urn:microsoft.com/office/officeart/2005/8/layout/radial1"/>
    <dgm:cxn modelId="{A8977D64-79E9-4C6C-8D6C-8BDD22968697}" type="presParOf" srcId="{51B3E498-CA7D-47B1-B980-FFACF5BDB6DC}" destId="{3ABC37E4-443F-4550-9D00-21646733D078}" srcOrd="5" destOrd="0" presId="urn:microsoft.com/office/officeart/2005/8/layout/radial1"/>
    <dgm:cxn modelId="{33C8F7F2-89B5-4A94-AF3E-C87342FF347A}" type="presParOf" srcId="{3ABC37E4-443F-4550-9D00-21646733D078}" destId="{823F7849-9228-45EF-897F-CF6510C9B53B}" srcOrd="0" destOrd="0" presId="urn:microsoft.com/office/officeart/2005/8/layout/radial1"/>
    <dgm:cxn modelId="{E544335C-3ED0-4868-9584-C562B45E7B8D}" type="presParOf" srcId="{51B3E498-CA7D-47B1-B980-FFACF5BDB6DC}" destId="{BE8E1C06-286D-4E3B-853C-97889B2BC9FF}" srcOrd="6" destOrd="0" presId="urn:microsoft.com/office/officeart/2005/8/layout/radial1"/>
    <dgm:cxn modelId="{13A0CFD3-0FD2-4C7D-B9FE-3F6A6762F564}" type="presParOf" srcId="{51B3E498-CA7D-47B1-B980-FFACF5BDB6DC}" destId="{5C5BCF29-4E2C-4555-ACDF-9728519B22E7}" srcOrd="7" destOrd="0" presId="urn:microsoft.com/office/officeart/2005/8/layout/radial1"/>
    <dgm:cxn modelId="{C45F8267-C650-40FD-8C8A-A3DD07AD15DF}" type="presParOf" srcId="{5C5BCF29-4E2C-4555-ACDF-9728519B22E7}" destId="{C79B1BEA-8AF0-4B50-ACFD-D3A1603D8B2E}" srcOrd="0" destOrd="0" presId="urn:microsoft.com/office/officeart/2005/8/layout/radial1"/>
    <dgm:cxn modelId="{2FB3CA29-8B8C-4EC0-81A9-46279500D0ED}" type="presParOf" srcId="{51B3E498-CA7D-47B1-B980-FFACF5BDB6DC}" destId="{12614171-A5D4-4934-827F-821692624C11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DF525B-4A5D-46C3-806B-08874C571C3F}">
      <dsp:nvSpPr>
        <dsp:cNvPr id="0" name=""/>
        <dsp:cNvSpPr/>
      </dsp:nvSpPr>
      <dsp:spPr>
        <a:xfrm>
          <a:off x="3420046" y="1721528"/>
          <a:ext cx="2291292" cy="16967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Конкуренты в отрасли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/>
              <a:ea typeface="+mn-ea"/>
              <a:cs typeface="+mn-cs"/>
            </a:rPr>
            <a:t>- отсутствие прямых конкурентов</a:t>
          </a:r>
          <a:endParaRPr lang="ru-RU" sz="1600" kern="1200" dirty="0">
            <a:latin typeface="Arial"/>
            <a:ea typeface="+mn-ea"/>
            <a:cs typeface="+mn-cs"/>
          </a:endParaRPr>
        </a:p>
      </dsp:txBody>
      <dsp:txXfrm>
        <a:off x="3755598" y="1970011"/>
        <a:ext cx="1620188" cy="1199783"/>
      </dsp:txXfrm>
    </dsp:sp>
    <dsp:sp modelId="{A4F1695C-A4E5-4B85-B67C-154D10AE103E}">
      <dsp:nvSpPr>
        <dsp:cNvPr id="0" name=""/>
        <dsp:cNvSpPr/>
      </dsp:nvSpPr>
      <dsp:spPr>
        <a:xfrm rot="16200000">
          <a:off x="4492641" y="1634503"/>
          <a:ext cx="146101" cy="27948"/>
        </a:xfrm>
        <a:custGeom>
          <a:avLst/>
          <a:gdLst/>
          <a:ahLst/>
          <a:cxnLst/>
          <a:rect l="0" t="0" r="0" b="0"/>
          <a:pathLst>
            <a:path>
              <a:moveTo>
                <a:pt x="0" y="14868"/>
              </a:moveTo>
              <a:lnTo>
                <a:pt x="283324" y="148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4562039" y="1644825"/>
        <a:ext cx="7305" cy="7305"/>
      </dsp:txXfrm>
    </dsp:sp>
    <dsp:sp modelId="{DCD656A5-140F-4957-81F1-AEF2473EA7E1}">
      <dsp:nvSpPr>
        <dsp:cNvPr id="0" name=""/>
        <dsp:cNvSpPr/>
      </dsp:nvSpPr>
      <dsp:spPr>
        <a:xfrm>
          <a:off x="1758685" y="-131971"/>
          <a:ext cx="5614014" cy="17073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Потенциальные конкуренты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/>
              <a:ea typeface="+mn-ea"/>
              <a:cs typeface="+mn-cs"/>
            </a:rPr>
            <a:t>- Преимущества по доступу к учреждениям и учредителям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/>
              <a:ea typeface="+mn-ea"/>
              <a:cs typeface="+mn-cs"/>
            </a:rPr>
            <a:t>КПК: высокий барьер входа – лицензия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/>
              <a:ea typeface="+mn-ea"/>
              <a:cs typeface="+mn-cs"/>
            </a:rPr>
            <a:t> </a:t>
          </a:r>
          <a:endParaRPr lang="ru-RU" sz="1200" kern="1200" dirty="0">
            <a:latin typeface="Arial"/>
            <a:ea typeface="+mn-ea"/>
            <a:cs typeface="+mn-cs"/>
          </a:endParaRPr>
        </a:p>
      </dsp:txBody>
      <dsp:txXfrm>
        <a:off x="2580838" y="118072"/>
        <a:ext cx="3969708" cy="1207312"/>
      </dsp:txXfrm>
    </dsp:sp>
    <dsp:sp modelId="{1EB86FA0-7BF8-45E1-8F29-3EFC09A0E6CD}">
      <dsp:nvSpPr>
        <dsp:cNvPr id="0" name=""/>
        <dsp:cNvSpPr/>
      </dsp:nvSpPr>
      <dsp:spPr>
        <a:xfrm rot="21518973">
          <a:off x="5710741" y="2527462"/>
          <a:ext cx="124970" cy="27948"/>
        </a:xfrm>
        <a:custGeom>
          <a:avLst/>
          <a:gdLst/>
          <a:ahLst/>
          <a:cxnLst/>
          <a:rect l="0" t="0" r="0" b="0"/>
          <a:pathLst>
            <a:path>
              <a:moveTo>
                <a:pt x="0" y="14868"/>
              </a:moveTo>
              <a:lnTo>
                <a:pt x="455480" y="148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5770102" y="2538312"/>
        <a:ext cx="6248" cy="6248"/>
      </dsp:txXfrm>
    </dsp:sp>
    <dsp:sp modelId="{6ABCF838-FEAA-4B38-8735-0C85687B7518}">
      <dsp:nvSpPr>
        <dsp:cNvPr id="0" name=""/>
        <dsp:cNvSpPr/>
      </dsp:nvSpPr>
      <dsp:spPr>
        <a:xfrm>
          <a:off x="5834551" y="1569157"/>
          <a:ext cx="3064431" cy="18694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Клиенты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/>
              <a:ea typeface="+mn-ea"/>
              <a:cs typeface="+mn-cs"/>
            </a:rPr>
            <a:t>- высокая степень зависимости от учреждений и учредителей;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/>
              <a:ea typeface="+mn-ea"/>
              <a:cs typeface="+mn-cs"/>
            </a:rPr>
            <a:t>- </a:t>
          </a:r>
          <a:r>
            <a:rPr lang="ru-RU" sz="1400" kern="1200" dirty="0" smtClean="0">
              <a:latin typeface="Arial"/>
              <a:ea typeface="+mn-ea"/>
              <a:cs typeface="+mn-cs"/>
            </a:rPr>
            <a:t>высокая чувствительность к стоимости</a:t>
          </a:r>
          <a:endParaRPr lang="ru-RU" sz="1400" kern="1200" dirty="0">
            <a:latin typeface="Arial"/>
            <a:ea typeface="+mn-ea"/>
            <a:cs typeface="+mn-cs"/>
          </a:endParaRPr>
        </a:p>
      </dsp:txBody>
      <dsp:txXfrm>
        <a:off x="6283327" y="1842928"/>
        <a:ext cx="2166879" cy="1321884"/>
      </dsp:txXfrm>
    </dsp:sp>
    <dsp:sp modelId="{3ABC37E4-443F-4550-9D00-21646733D078}">
      <dsp:nvSpPr>
        <dsp:cNvPr id="0" name=""/>
        <dsp:cNvSpPr/>
      </dsp:nvSpPr>
      <dsp:spPr>
        <a:xfrm rot="5409099">
          <a:off x="4509815" y="3457792"/>
          <a:ext cx="106980" cy="27948"/>
        </a:xfrm>
        <a:custGeom>
          <a:avLst/>
          <a:gdLst/>
          <a:ahLst/>
          <a:cxnLst/>
          <a:rect l="0" t="0" r="0" b="0"/>
          <a:pathLst>
            <a:path>
              <a:moveTo>
                <a:pt x="0" y="14868"/>
              </a:moveTo>
              <a:lnTo>
                <a:pt x="263701" y="148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 rot="10800000">
        <a:off x="4560630" y="3469092"/>
        <a:ext cx="5349" cy="5349"/>
      </dsp:txXfrm>
    </dsp:sp>
    <dsp:sp modelId="{BE8E1C06-286D-4E3B-853C-97889B2BC9FF}">
      <dsp:nvSpPr>
        <dsp:cNvPr id="0" name=""/>
        <dsp:cNvSpPr/>
      </dsp:nvSpPr>
      <dsp:spPr>
        <a:xfrm>
          <a:off x="2872381" y="3525256"/>
          <a:ext cx="3376944" cy="1745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Заменители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/>
              <a:ea typeface="+mn-ea"/>
              <a:cs typeface="+mn-cs"/>
            </a:rPr>
            <a:t>- онлайн формы обучения (платные и бесплатные)</a:t>
          </a:r>
        </a:p>
      </dsp:txBody>
      <dsp:txXfrm>
        <a:off x="3366923" y="3780877"/>
        <a:ext cx="2387860" cy="1234249"/>
      </dsp:txXfrm>
    </dsp:sp>
    <dsp:sp modelId="{5C5BCF29-4E2C-4555-ACDF-9728519B22E7}">
      <dsp:nvSpPr>
        <dsp:cNvPr id="0" name=""/>
        <dsp:cNvSpPr/>
      </dsp:nvSpPr>
      <dsp:spPr>
        <a:xfrm rot="10792606">
          <a:off x="3039187" y="2558803"/>
          <a:ext cx="380864" cy="27948"/>
        </a:xfrm>
        <a:custGeom>
          <a:avLst/>
          <a:gdLst/>
          <a:ahLst/>
          <a:cxnLst/>
          <a:rect l="0" t="0" r="0" b="0"/>
          <a:pathLst>
            <a:path>
              <a:moveTo>
                <a:pt x="0" y="14868"/>
              </a:moveTo>
              <a:lnTo>
                <a:pt x="769915" y="148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 rot="10800000">
        <a:off x="3220097" y="2563255"/>
        <a:ext cx="19043" cy="19043"/>
      </dsp:txXfrm>
    </dsp:sp>
    <dsp:sp modelId="{12614171-A5D4-4934-827F-821692624C11}">
      <dsp:nvSpPr>
        <dsp:cNvPr id="0" name=""/>
        <dsp:cNvSpPr/>
      </dsp:nvSpPr>
      <dsp:spPr>
        <a:xfrm>
          <a:off x="0" y="1810209"/>
          <a:ext cx="3039201" cy="15324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Поставщики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/>
              <a:ea typeface="+mn-ea"/>
              <a:cs typeface="+mn-cs"/>
            </a:rPr>
            <a:t>- преподаватели со всей РФ</a:t>
          </a:r>
          <a:endParaRPr lang="ru-RU" sz="1600" kern="1200" dirty="0">
            <a:latin typeface="Arial"/>
            <a:ea typeface="+mn-ea"/>
            <a:cs typeface="+mn-cs"/>
          </a:endParaRPr>
        </a:p>
      </dsp:txBody>
      <dsp:txXfrm>
        <a:off x="445081" y="2034637"/>
        <a:ext cx="2149039" cy="10836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absSizeAnchor xmlns:cdr="http://schemas.openxmlformats.org/drawingml/2006/chartDrawing">
    <cdr:from>
      <cdr:x>0</cdr:x>
      <cdr:y>0.05599</cdr:y>
    </cdr:from>
    <cdr:ext cx="4264011" cy="1195233"/>
    <cdr:sp macro="" textlink="">
      <cdr:nvSpPr>
        <cdr:cNvPr id="2" name="Заголовок 1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-580030" y="155872"/>
          <a:ext cx="4264011" cy="1195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t">
          <a:normAutofit/>
        </a:bodyPr>
        <a:lstStyle xmlns:a="http://schemas.openxmlformats.org/drawingml/2006/main">
          <a:lvl1pPr algn="l" defTabSz="914400" rtl="0" eaLnBrk="1" latinLnBrk="0" hangingPunct="1">
            <a:lnSpc>
              <a:spcPct val="100000"/>
            </a:lnSpc>
            <a:spcBef>
              <a:spcPct val="0"/>
            </a:spcBef>
            <a:buNone/>
            <a:defRPr sz="2800" kern="1200">
              <a:solidFill>
                <a:srgbClr val="911B0E"/>
              </a:solidFill>
              <a:latin typeface="+mj-lt"/>
              <a:ea typeface="+mj-ea"/>
              <a:cs typeface="+mj-cs"/>
            </a:defRPr>
          </a:lvl1pPr>
        </a:lstStyle>
        <a:p xmlns:a="http://schemas.openxmlformats.org/drawingml/2006/main">
          <a:endParaRPr lang="ru-RU" b="1" dirty="0"/>
        </a:p>
      </cdr:txBody>
    </cdr:sp>
  </cdr:absSizeAnchor>
</c:userShap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021" y="2253139"/>
            <a:ext cx="7772400" cy="2444695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rgbClr val="911B0E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5754847"/>
            <a:ext cx="6858000" cy="492853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07" y="814801"/>
            <a:ext cx="5599187" cy="101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2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Итоговый слайд_Юбилейный_Б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021" y="2253139"/>
            <a:ext cx="7772400" cy="2444695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rgbClr val="911B0E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5754847"/>
            <a:ext cx="6858000" cy="492853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260" y="516012"/>
            <a:ext cx="2499922" cy="139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9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тоговый слайд_Юбилейный_К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6587"/>
            <a:ext cx="9144000" cy="10113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980" y="2273472"/>
            <a:ext cx="3322040" cy="185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4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тоговый слайд_Юбилейный_А_1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382" y="0"/>
            <a:ext cx="6568618" cy="56613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980" y="2273472"/>
            <a:ext cx="3322040" cy="185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1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тоговый слайд_Юбилейный_А_2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105" y="860225"/>
            <a:ext cx="5239791" cy="51375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980" y="2499974"/>
            <a:ext cx="3322040" cy="185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9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й слайд_Юбилейный_К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105" y="860225"/>
            <a:ext cx="5239791" cy="513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6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Итоговый слайд_Юбилейный_А_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105" y="860225"/>
            <a:ext cx="5239791" cy="51375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00" y="2499762"/>
            <a:ext cx="3322800" cy="185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2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Акцентный слайд_Юбилейный_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105" y="860225"/>
            <a:ext cx="5239791" cy="513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7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1219201"/>
            <a:ext cx="7886700" cy="4740166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3574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>
                <a:solidFill>
                  <a:srgbClr val="911B0E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88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9522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>
                <a:solidFill>
                  <a:srgbClr val="911B0E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56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9522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>
                <a:solidFill>
                  <a:srgbClr val="911B0E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7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л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5067475" cy="119522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>
                <a:solidFill>
                  <a:srgbClr val="911B0E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543" y="0"/>
            <a:ext cx="2767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. Акцентный слайд.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9522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75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(Акцентный слайд)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9522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0522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96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тоговый слайд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6587"/>
            <a:ext cx="9144000" cy="10113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61" y="2466201"/>
            <a:ext cx="2141878" cy="192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C48FA-2D3F-4AFE-B81D-CBCAF67A8139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24CCF-2470-437C-AB63-2504234E8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24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  <p:sldLayoutId id="2147483673" r:id="rId5"/>
    <p:sldLayoutId id="2147483672" r:id="rId6"/>
    <p:sldLayoutId id="2147483674" r:id="rId7"/>
    <p:sldLayoutId id="2147483667" r:id="rId8"/>
    <p:sldLayoutId id="2147483671" r:id="rId9"/>
    <p:sldLayoutId id="2147483677" r:id="rId10"/>
    <p:sldLayoutId id="2147483675" r:id="rId11"/>
    <p:sldLayoutId id="2147483679" r:id="rId12"/>
    <p:sldLayoutId id="2147483676" r:id="rId13"/>
    <p:sldLayoutId id="2147483680" r:id="rId14"/>
    <p:sldLayoutId id="2147483678" r:id="rId15"/>
    <p:sldLayoutId id="2147483681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7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108" y="1550069"/>
            <a:ext cx="7885170" cy="1653365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/>
              <a:t>Веб</a:t>
            </a:r>
            <a:r>
              <a:rPr lang="en-US" b="1" dirty="0" smtClean="0"/>
              <a:t>-</a:t>
            </a:r>
            <a:r>
              <a:rPr lang="ru-RU" b="1" dirty="0" smtClean="0"/>
              <a:t>платформа </a:t>
            </a:r>
            <a:br>
              <a:rPr lang="ru-RU" b="1" dirty="0" smtClean="0"/>
            </a:br>
            <a:r>
              <a:rPr lang="ru-RU" b="1" dirty="0" smtClean="0"/>
              <a:t>«Паспорт навыков»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108" y="3018970"/>
            <a:ext cx="7145517" cy="3016577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1800" dirty="0"/>
              <a:t>Создание </a:t>
            </a:r>
            <a:r>
              <a:rPr lang="ru-RU" sz="1800" dirty="0" smtClean="0"/>
              <a:t>веб-платформы  непрерывного </a:t>
            </a:r>
          </a:p>
          <a:p>
            <a:pPr algn="l">
              <a:lnSpc>
                <a:spcPct val="100000"/>
              </a:lnSpc>
            </a:pPr>
            <a:r>
              <a:rPr lang="ru-RU" sz="1800" dirty="0" smtClean="0"/>
              <a:t>профессионального развития</a:t>
            </a:r>
          </a:p>
          <a:p>
            <a:pPr algn="l">
              <a:lnSpc>
                <a:spcPct val="100000"/>
              </a:lnSpc>
            </a:pPr>
            <a:r>
              <a:rPr lang="ru-RU" sz="1800" dirty="0" smtClean="0"/>
              <a:t>работников учреждений культуры Республики Коми</a:t>
            </a:r>
          </a:p>
          <a:p>
            <a:pPr algn="l">
              <a:lnSpc>
                <a:spcPct val="100000"/>
              </a:lnSpc>
            </a:pPr>
            <a:r>
              <a:rPr lang="ru-RU" sz="1800" dirty="0" smtClean="0"/>
              <a:t>«Паспорт </a:t>
            </a:r>
            <a:r>
              <a:rPr lang="ru-RU" sz="1800" dirty="0"/>
              <a:t>навыков» </a:t>
            </a:r>
            <a:r>
              <a:rPr lang="ru-RU" sz="1800" dirty="0" smtClean="0"/>
              <a:t>как кадрового инструмента реализации </a:t>
            </a:r>
          </a:p>
          <a:p>
            <a:pPr algn="l">
              <a:lnSpc>
                <a:spcPct val="100000"/>
              </a:lnSpc>
            </a:pPr>
            <a:r>
              <a:rPr lang="ru-RU" sz="1800" dirty="0" smtClean="0"/>
              <a:t>стратегии </a:t>
            </a:r>
            <a:r>
              <a:rPr lang="ru-RU" sz="1800" dirty="0"/>
              <a:t>развития учреждений культуры Республики </a:t>
            </a:r>
            <a:r>
              <a:rPr lang="ru-RU" sz="1800" dirty="0" smtClean="0"/>
              <a:t>Коми</a:t>
            </a:r>
          </a:p>
          <a:p>
            <a:pPr algn="l">
              <a:lnSpc>
                <a:spcPct val="100000"/>
              </a:lnSpc>
            </a:pPr>
            <a:r>
              <a:rPr lang="ru-RU" sz="1800" dirty="0" smtClean="0"/>
              <a:t> </a:t>
            </a:r>
            <a:r>
              <a:rPr lang="ru-RU" sz="1800" dirty="0"/>
              <a:t>в составе муниципальных образований</a:t>
            </a:r>
          </a:p>
        </p:txBody>
      </p:sp>
    </p:spTree>
    <p:extLst>
      <p:ext uri="{BB962C8B-B14F-4D97-AF65-F5344CB8AC3E}">
        <p14:creationId xmlns:p14="http://schemas.microsoft.com/office/powerpoint/2010/main" val="380673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2137" y="313899"/>
            <a:ext cx="8379726" cy="627797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298" y="242294"/>
            <a:ext cx="7886700" cy="119522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</a:pPr>
            <a:r>
              <a:rPr lang="ru-RU" dirty="0"/>
              <a:t>Сценарий работы </a:t>
            </a:r>
            <a:r>
              <a:rPr lang="en-US" dirty="0"/>
              <a:t>web</a:t>
            </a:r>
            <a:r>
              <a:rPr lang="ru-RU" dirty="0"/>
              <a:t>-платформы</a:t>
            </a: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/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3) Способы </a:t>
            </a:r>
            <a:r>
              <a:rPr lang="ru-RU" sz="2000" b="1" dirty="0">
                <a:solidFill>
                  <a:schemeClr val="tx1"/>
                </a:solidFill>
              </a:rPr>
              <a:t>получения необходимых знаний и </a:t>
            </a:r>
            <a:r>
              <a:rPr lang="ru-RU" sz="2000" b="1" dirty="0" smtClean="0">
                <a:solidFill>
                  <a:schemeClr val="tx1"/>
                </a:solidFill>
              </a:rPr>
              <a:t>навыков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- </a:t>
            </a:r>
            <a:r>
              <a:rPr lang="ru-RU" sz="2000" dirty="0">
                <a:solidFill>
                  <a:schemeClr val="tx1"/>
                </a:solidFill>
              </a:rPr>
              <a:t>Просветительские мероприятия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- Просмотры </a:t>
            </a:r>
            <a:r>
              <a:rPr lang="ru-RU" sz="2000" dirty="0" err="1">
                <a:solidFill>
                  <a:schemeClr val="tx1"/>
                </a:solidFill>
              </a:rPr>
              <a:t>видеолекций</a:t>
            </a:r>
            <a:r>
              <a:rPr lang="ru-RU" sz="2000" dirty="0">
                <a:solidFill>
                  <a:schemeClr val="tx1"/>
                </a:solidFill>
              </a:rPr>
              <a:t>, онлайн </a:t>
            </a:r>
            <a:r>
              <a:rPr lang="ru-RU" sz="2000" dirty="0" err="1">
                <a:solidFill>
                  <a:schemeClr val="tx1"/>
                </a:solidFill>
              </a:rPr>
              <a:t>вебинары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- Курсы повышения квалификации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- Профессиональная </a:t>
            </a:r>
            <a:r>
              <a:rPr lang="ru-RU" sz="2000" dirty="0" smtClean="0">
                <a:solidFill>
                  <a:schemeClr val="tx1"/>
                </a:solidFill>
              </a:rPr>
              <a:t>переподготовка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- Методические мероприятия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- Стажировка, </a:t>
            </a:r>
            <a:r>
              <a:rPr lang="ru-RU" sz="2000" dirty="0" smtClean="0">
                <a:solidFill>
                  <a:schemeClr val="tx1"/>
                </a:solidFill>
              </a:rPr>
              <a:t>практика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4) Движение </a:t>
            </a:r>
            <a:r>
              <a:rPr lang="ru-RU" sz="2000" b="1" dirty="0">
                <a:solidFill>
                  <a:schemeClr val="tx1"/>
                </a:solidFill>
              </a:rPr>
              <a:t>по </a:t>
            </a:r>
            <a:r>
              <a:rPr lang="ru-RU" sz="2000" b="1" dirty="0" smtClean="0">
                <a:solidFill>
                  <a:schemeClr val="tx1"/>
                </a:solidFill>
              </a:rPr>
              <a:t>маршруту </a:t>
            </a:r>
            <a:r>
              <a:rPr lang="ru-RU" sz="2000" dirty="0" smtClean="0">
                <a:solidFill>
                  <a:schemeClr val="tx1"/>
                </a:solidFill>
              </a:rPr>
              <a:t>(интерактивность и </a:t>
            </a:r>
            <a:r>
              <a:rPr lang="ru-RU" sz="2000" dirty="0" err="1" smtClean="0">
                <a:solidFill>
                  <a:schemeClr val="tx1"/>
                </a:solidFill>
              </a:rPr>
              <a:t>геймификация</a:t>
            </a:r>
            <a:r>
              <a:rPr lang="ru-RU" sz="2000" dirty="0" smtClean="0">
                <a:solidFill>
                  <a:schemeClr val="tx1"/>
                </a:solidFill>
              </a:rPr>
              <a:t>):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- статус </a:t>
            </a:r>
            <a:r>
              <a:rPr lang="ru-RU" sz="2000" dirty="0">
                <a:solidFill>
                  <a:schemeClr val="tx1"/>
                </a:solidFill>
              </a:rPr>
              <a:t>“</a:t>
            </a:r>
            <a:r>
              <a:rPr lang="ru-RU" sz="2000" dirty="0" err="1">
                <a:solidFill>
                  <a:schemeClr val="tx1"/>
                </a:solidFill>
              </a:rPr>
              <a:t>Новичок</a:t>
            </a:r>
            <a:r>
              <a:rPr lang="ru-RU" sz="2000" dirty="0" err="1" smtClean="0">
                <a:solidFill>
                  <a:schemeClr val="tx1"/>
                </a:solidFill>
              </a:rPr>
              <a:t>”,“</a:t>
            </a:r>
            <a:r>
              <a:rPr lang="ru-RU" sz="2000" dirty="0" err="1">
                <a:solidFill>
                  <a:schemeClr val="tx1"/>
                </a:solidFill>
              </a:rPr>
              <a:t>Активный</a:t>
            </a:r>
            <a:r>
              <a:rPr lang="ru-RU" sz="2000" dirty="0">
                <a:solidFill>
                  <a:schemeClr val="tx1"/>
                </a:solidFill>
              </a:rPr>
              <a:t> пользователь”, “Бывалый</a:t>
            </a:r>
            <a:r>
              <a:rPr lang="ru-RU" sz="2000" dirty="0" smtClean="0">
                <a:solidFill>
                  <a:schemeClr val="tx1"/>
                </a:solidFill>
              </a:rPr>
              <a:t>”;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- факт </a:t>
            </a:r>
            <a:r>
              <a:rPr lang="ru-RU" sz="2000" dirty="0">
                <a:solidFill>
                  <a:schemeClr val="tx1"/>
                </a:solidFill>
              </a:rPr>
              <a:t>прохождения пункта </a:t>
            </a:r>
            <a:r>
              <a:rPr lang="ru-RU" sz="2000" dirty="0" smtClean="0">
                <a:solidFill>
                  <a:schemeClr val="tx1"/>
                </a:solidFill>
              </a:rPr>
              <a:t>маршрута;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- </a:t>
            </a:r>
            <a:r>
              <a:rPr lang="ru-RU" sz="2000" dirty="0" smtClean="0">
                <a:solidFill>
                  <a:schemeClr val="tx1"/>
                </a:solidFill>
              </a:rPr>
              <a:t>шкала </a:t>
            </a:r>
            <a:r>
              <a:rPr lang="ru-RU" sz="2000" dirty="0">
                <a:solidFill>
                  <a:schemeClr val="tx1"/>
                </a:solidFill>
              </a:rPr>
              <a:t>специалиста </a:t>
            </a:r>
            <a:r>
              <a:rPr lang="ru-RU" sz="2000" dirty="0" smtClean="0">
                <a:solidFill>
                  <a:schemeClr val="tx1"/>
                </a:solidFill>
              </a:rPr>
              <a:t>в процентах, 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- рейтинг </a:t>
            </a:r>
            <a:r>
              <a:rPr lang="ru-RU" sz="2000" dirty="0">
                <a:solidFill>
                  <a:schemeClr val="tx1"/>
                </a:solidFill>
              </a:rPr>
              <a:t>учреждений </a:t>
            </a:r>
            <a:r>
              <a:rPr lang="ru-RU" sz="2000" dirty="0" smtClean="0">
                <a:solidFill>
                  <a:schemeClr val="tx1"/>
                </a:solidFill>
              </a:rPr>
              <a:t>и муниципального образования.</a:t>
            </a:r>
            <a:r>
              <a:rPr lang="ru-RU" sz="1800" dirty="0">
                <a:solidFill>
                  <a:schemeClr val="tx1"/>
                </a:solidFill>
              </a:rPr>
              <a:t/>
            </a:r>
            <a:br>
              <a:rPr lang="ru-RU" sz="1800" dirty="0">
                <a:solidFill>
                  <a:schemeClr val="tx1"/>
                </a:solidFill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08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2137" y="313899"/>
            <a:ext cx="8379726" cy="627797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Сценарий работы </a:t>
            </a:r>
            <a:r>
              <a:rPr lang="en-US" dirty="0"/>
              <a:t>web</a:t>
            </a:r>
            <a:r>
              <a:rPr lang="ru-RU" dirty="0"/>
              <a:t>-платформы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3200" b="1" dirty="0" smtClean="0">
                <a:solidFill>
                  <a:schemeClr val="tx1"/>
                </a:solidFill>
              </a:rPr>
              <a:t>5) Контрольная точка</a:t>
            </a:r>
            <a:r>
              <a:rPr lang="ru-RU" sz="3200" dirty="0" smtClean="0">
                <a:solidFill>
                  <a:schemeClr val="tx1"/>
                </a:solidFill>
              </a:rPr>
              <a:t/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/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6) 1 </a:t>
            </a:r>
            <a:r>
              <a:rPr lang="ru-RU" sz="3200" b="1" dirty="0">
                <a:solidFill>
                  <a:schemeClr val="tx1"/>
                </a:solidFill>
              </a:rPr>
              <a:t>раз в год список навыков для всех должностей </a:t>
            </a:r>
            <a:r>
              <a:rPr lang="ru-RU" sz="3200" b="1" dirty="0" smtClean="0">
                <a:solidFill>
                  <a:schemeClr val="tx1"/>
                </a:solidFill>
              </a:rPr>
              <a:t>обновляется</a:t>
            </a:r>
            <a:r>
              <a:rPr lang="ru-RU" sz="3200" dirty="0" smtClean="0">
                <a:solidFill>
                  <a:schemeClr val="tx1"/>
                </a:solidFill>
              </a:rPr>
              <a:t/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/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7)</a:t>
            </a:r>
            <a:r>
              <a:rPr lang="ru-RU" sz="3200" dirty="0" smtClean="0">
                <a:solidFill>
                  <a:schemeClr val="tx1"/>
                </a:solidFill>
              </a:rPr>
              <a:t> </a:t>
            </a:r>
            <a:r>
              <a:rPr lang="ru-RU" sz="3200" b="1" dirty="0" smtClean="0">
                <a:solidFill>
                  <a:schemeClr val="tx1"/>
                </a:solidFill>
              </a:rPr>
              <a:t>“</a:t>
            </a:r>
            <a:r>
              <a:rPr lang="ru-RU" sz="3200" b="1" dirty="0">
                <a:solidFill>
                  <a:schemeClr val="tx1"/>
                </a:solidFill>
              </a:rPr>
              <a:t>Загрузить паспорт навыков</a:t>
            </a:r>
            <a:r>
              <a:rPr lang="ru-RU" sz="3200" b="1" dirty="0" smtClean="0">
                <a:solidFill>
                  <a:schemeClr val="tx1"/>
                </a:solidFill>
              </a:rPr>
              <a:t>”</a:t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/>
            </a:r>
            <a:br>
              <a:rPr lang="ru-RU" sz="1800" dirty="0">
                <a:solidFill>
                  <a:schemeClr val="tx1"/>
                </a:solidFill>
              </a:rPr>
            </a:b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8092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2137" y="313899"/>
            <a:ext cx="8379726" cy="627797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Сценарий работы </a:t>
            </a:r>
            <a:r>
              <a:rPr lang="en-US" dirty="0"/>
              <a:t>web</a:t>
            </a:r>
            <a:r>
              <a:rPr lang="ru-RU" dirty="0"/>
              <a:t>-платформы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9</a:t>
            </a:r>
            <a:r>
              <a:rPr lang="ru-RU" sz="1800" dirty="0">
                <a:solidFill>
                  <a:schemeClr val="tx1"/>
                </a:solidFill>
              </a:rPr>
              <a:t>) </a:t>
            </a:r>
            <a:r>
              <a:rPr lang="ru-RU" sz="1800" b="1" dirty="0">
                <a:solidFill>
                  <a:schemeClr val="tx1"/>
                </a:solidFill>
              </a:rPr>
              <a:t>Главная </a:t>
            </a:r>
            <a:r>
              <a:rPr lang="ru-RU" sz="1800" b="1" dirty="0" smtClean="0">
                <a:solidFill>
                  <a:schemeClr val="tx1"/>
                </a:solidFill>
              </a:rPr>
              <a:t>страница</a:t>
            </a:r>
            <a:r>
              <a:rPr lang="ru-RU" sz="1800" dirty="0" smtClean="0">
                <a:solidFill>
                  <a:schemeClr val="tx1"/>
                </a:solidFill>
              </a:rPr>
              <a:t>: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/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- личный </a:t>
            </a:r>
            <a:r>
              <a:rPr lang="ru-RU" sz="1800" dirty="0" smtClean="0">
                <a:solidFill>
                  <a:schemeClr val="tx1"/>
                </a:solidFill>
              </a:rPr>
              <a:t>кабинет;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/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- </a:t>
            </a:r>
            <a:r>
              <a:rPr lang="ru-RU" sz="1800" dirty="0">
                <a:solidFill>
                  <a:schemeClr val="tx1"/>
                </a:solidFill>
              </a:rPr>
              <a:t>форма обратной связи;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- анонсы;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800" dirty="0" smtClean="0">
                <a:solidFill>
                  <a:schemeClr val="tx1"/>
                </a:solidFill>
              </a:rPr>
              <a:t>- </a:t>
            </a:r>
            <a:r>
              <a:rPr lang="ru-RU" sz="1800" dirty="0">
                <a:solidFill>
                  <a:schemeClr val="tx1"/>
                </a:solidFill>
              </a:rPr>
              <a:t>понятие Паспорта навыков, информация о содержании паспорта, об индивидуальном маршруте развития, формах и порядке прохождения маршрута;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- </a:t>
            </a:r>
            <a:r>
              <a:rPr lang="ru-RU" sz="1800" dirty="0">
                <a:solidFill>
                  <a:schemeClr val="tx1"/>
                </a:solidFill>
              </a:rPr>
              <a:t>информация об организаторе платформы - ГАУ РК “ЦНТ и ПК”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- </a:t>
            </a:r>
            <a:r>
              <a:rPr lang="ru-RU" sz="1800" dirty="0">
                <a:solidFill>
                  <a:schemeClr val="tx1"/>
                </a:solidFill>
              </a:rPr>
              <a:t>информация о партнёрских организациях, участвующих в реализации проекта;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- </a:t>
            </a:r>
            <a:r>
              <a:rPr lang="ru-RU" sz="1800" dirty="0">
                <a:solidFill>
                  <a:schemeClr val="tx1"/>
                </a:solidFill>
              </a:rPr>
              <a:t>информация о преподавателях и экспертах проекта;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- </a:t>
            </a:r>
            <a:r>
              <a:rPr lang="ru-RU" sz="1800" dirty="0">
                <a:solidFill>
                  <a:schemeClr val="tx1"/>
                </a:solidFill>
              </a:rPr>
              <a:t>отзывы обучающихся в рамках проекта;</a:t>
            </a:r>
            <a:br>
              <a:rPr lang="ru-RU" sz="1800" dirty="0">
                <a:solidFill>
                  <a:schemeClr val="tx1"/>
                </a:solidFill>
              </a:rPr>
            </a:b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89090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2137" y="313899"/>
            <a:ext cx="5622878" cy="627797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28650" y="365126"/>
            <a:ext cx="5376365" cy="600837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rgbClr val="911B0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/>
              <a:t>Ресурсы проекта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Имеющиеся в наличие: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специалисты ГАУ РК «ЦНТ и ПК»;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преподаватели КПК и спикеры методических мероприятий;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база для проведения очных и заочных мероприятий по профессиональному развитию 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субсидии на часть КПК;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клиентская база;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кафедра прикладной информатики СГУ;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компания «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Эраскоп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342900" indent="-342900">
              <a:buFontTx/>
              <a:buChar char="-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Необходимые ресурсы: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субсидии на выполнение государственного задания – з/п специалистов;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внебюджетные средства – обслуживание платформы.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4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17875954"/>
              </p:ext>
            </p:extLst>
          </p:nvPr>
        </p:nvGraphicFramePr>
        <p:xfrm>
          <a:off x="109184" y="1201003"/>
          <a:ext cx="9144000" cy="5158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49360" y="256137"/>
            <a:ext cx="6390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Пять конкурентных сил Портера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429080" y="4845870"/>
            <a:ext cx="4008727" cy="3027973"/>
          </a:xfrm>
        </p:spPr>
        <p:txBody>
          <a:bodyPr>
            <a:normAutofit/>
          </a:bodyPr>
          <a:lstStyle/>
          <a:p>
            <a:r>
              <a:rPr lang="ru-RU" sz="2200" dirty="0" smtClean="0"/>
              <a:t>Решение:</a:t>
            </a:r>
            <a:br>
              <a:rPr lang="ru-RU" sz="2200" dirty="0" smtClean="0"/>
            </a:br>
            <a:r>
              <a:rPr lang="ru-RU" sz="2200" dirty="0" smtClean="0">
                <a:solidFill>
                  <a:schemeClr val="tx1"/>
                </a:solidFill>
              </a:rPr>
              <a:t>- авторитет;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- клиентоориенти-рованность</a:t>
            </a:r>
            <a:r>
              <a:rPr lang="ru-RU" sz="2200" dirty="0" smtClean="0">
                <a:solidFill>
                  <a:schemeClr val="tx1"/>
                </a:solidFill>
              </a:rPr>
              <a:t/>
            </a:r>
            <a:br>
              <a:rPr lang="ru-RU" sz="2200" dirty="0" smtClean="0">
                <a:solidFill>
                  <a:schemeClr val="tx1"/>
                </a:solidFill>
              </a:rPr>
            </a:br>
            <a:endParaRPr lang="ru-RU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3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DF525B-4A5D-46C3-806B-08874C571C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0CDF525B-4A5D-46C3-806B-08874C571C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F1695C-A4E5-4B85-B67C-154D10AE10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A4F1695C-A4E5-4B85-B67C-154D10AE10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D656A5-140F-4957-81F1-AEF2473EA7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graphicEl>
                                              <a:dgm id="{DCD656A5-140F-4957-81F1-AEF2473EA7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B86FA0-7BF8-45E1-8F29-3EFC09A0E6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graphicEl>
                                              <a:dgm id="{1EB86FA0-7BF8-45E1-8F29-3EFC09A0E6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ABCF838-FEAA-4B38-8735-0C85687B75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graphicEl>
                                              <a:dgm id="{6ABCF838-FEAA-4B38-8735-0C85687B75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ABC37E4-443F-4550-9D00-21646733D0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>
                                            <p:graphicEl>
                                              <a:dgm id="{3ABC37E4-443F-4550-9D00-21646733D0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E8E1C06-286D-4E3B-853C-97889B2BC9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graphicEl>
                                              <a:dgm id="{BE8E1C06-286D-4E3B-853C-97889B2BC9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5BCF29-4E2C-4555-ACDF-9728519B22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>
                                            <p:graphicEl>
                                              <a:dgm id="{5C5BCF29-4E2C-4555-ACDF-9728519B22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614171-A5D4-4934-827F-821692624C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>
                                            <p:graphicEl>
                                              <a:dgm id="{12614171-A5D4-4934-827F-821692624C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AtOnc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2137" y="313899"/>
            <a:ext cx="5677469" cy="627797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5067475" cy="5981083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200" dirty="0" smtClean="0"/>
              <a:t>Оценка финансовых рисков проекта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2200" dirty="0">
                <a:solidFill>
                  <a:schemeClr val="tx1"/>
                </a:solidFill>
              </a:rPr>
              <a:t>1. </a:t>
            </a:r>
            <a:r>
              <a:rPr lang="ru-RU" sz="2200" dirty="0" smtClean="0">
                <a:solidFill>
                  <a:schemeClr val="tx1"/>
                </a:solidFill>
              </a:rPr>
              <a:t>Изменение </a:t>
            </a:r>
            <a:r>
              <a:rPr lang="ru-RU" sz="2200" dirty="0">
                <a:solidFill>
                  <a:schemeClr val="tx1"/>
                </a:solidFill>
              </a:rPr>
              <a:t>стоимости работ по созданию или обслуживанию </a:t>
            </a:r>
            <a:r>
              <a:rPr lang="en-US" sz="2200" dirty="0">
                <a:solidFill>
                  <a:schemeClr val="tx1"/>
                </a:solidFill>
              </a:rPr>
              <a:t>web</a:t>
            </a:r>
            <a:r>
              <a:rPr lang="ru-RU" sz="2200" dirty="0">
                <a:solidFill>
                  <a:schemeClr val="tx1"/>
                </a:solidFill>
              </a:rPr>
              <a:t>-платформы – небольшая степень воздействия. </a:t>
            </a:r>
            <a:r>
              <a:rPr lang="ru-RU" sz="2200" dirty="0" smtClean="0">
                <a:solidFill>
                  <a:schemeClr val="tx1"/>
                </a:solidFill>
              </a:rPr>
              <a:t/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/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2</a:t>
            </a:r>
            <a:r>
              <a:rPr lang="ru-RU" sz="2200" dirty="0">
                <a:solidFill>
                  <a:schemeClr val="tx1"/>
                </a:solidFill>
              </a:rPr>
              <a:t>. Производственный риск, связанный с техническими сбоями </a:t>
            </a:r>
            <a:r>
              <a:rPr lang="en-US" sz="2200" dirty="0">
                <a:solidFill>
                  <a:schemeClr val="tx1"/>
                </a:solidFill>
              </a:rPr>
              <a:t>web</a:t>
            </a:r>
            <a:r>
              <a:rPr lang="ru-RU" sz="2200" dirty="0">
                <a:solidFill>
                  <a:schemeClr val="tx1"/>
                </a:solidFill>
              </a:rPr>
              <a:t>-платформы – незначительное воздействие риска на деятельность организации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/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3</a:t>
            </a:r>
            <a:r>
              <a:rPr lang="ru-RU" sz="2200" dirty="0">
                <a:solidFill>
                  <a:schemeClr val="tx1"/>
                </a:solidFill>
              </a:rPr>
              <a:t>. Внешний риск неплатежеспособности целевой аудитории, связанный с социально-экономическими факторами жизнедеятельности населения – незначительное воздействие риска на деятельность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389648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2137" y="197987"/>
            <a:ext cx="5636526" cy="63938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49146" y="216865"/>
            <a:ext cx="5702505" cy="666001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rgbClr val="911B0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/>
              <a:t>Мероприятия проекта</a:t>
            </a:r>
          </a:p>
          <a:p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17-18 ноября 2021 года – республиканское совещание директоров культурно-досуговых учреждений. Старт первого этапа анализа проекта Стратегии</a:t>
            </a:r>
          </a:p>
          <a:p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с муниципальными образованиями: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2913" algn="just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ноябрь – январь – 1-й этап (9 МО);</a:t>
            </a:r>
          </a:p>
          <a:p>
            <a:pPr indent="442913" algn="just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февраль – июнь – 2-й этап (7 МО);</a:t>
            </a:r>
          </a:p>
          <a:p>
            <a:pPr indent="442913" algn="just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июль – октябрь – 3-й этап;</a:t>
            </a:r>
          </a:p>
          <a:p>
            <a:pPr algn="just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Ноябрь 2022 года – республиканское совещание директоров</a:t>
            </a:r>
          </a:p>
          <a:p>
            <a:pPr algn="just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Иван\Desktop\ltdbesna-M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" t="28341" b="9038"/>
          <a:stretch/>
        </p:blipFill>
        <p:spPr bwMode="auto">
          <a:xfrm>
            <a:off x="483934" y="2086225"/>
            <a:ext cx="5376365" cy="2292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11B0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040" y="4862051"/>
            <a:ext cx="2306423" cy="1729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823" y="2942070"/>
            <a:ext cx="2295790" cy="1721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3988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527" y="383979"/>
            <a:ext cx="8270253" cy="1195226"/>
          </a:xfrm>
        </p:spPr>
        <p:txBody>
          <a:bodyPr>
            <a:normAutofit/>
          </a:bodyPr>
          <a:lstStyle/>
          <a:p>
            <a:r>
              <a:rPr lang="ru-RU" sz="2400" dirty="0"/>
              <a:t>Коми Республиканский институт развития образования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0167" r="1592" b="10735"/>
          <a:stretch/>
        </p:blipFill>
        <p:spPr>
          <a:xfrm>
            <a:off x="634606" y="1376313"/>
            <a:ext cx="7755250" cy="498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5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1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0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339365" y="1945767"/>
            <a:ext cx="872922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900" b="1" dirty="0" smtClean="0">
                <a:solidFill>
                  <a:srgbClr val="911B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Организационно-экономическая характеристика деятельности организации</a:t>
            </a:r>
            <a:endParaRPr lang="ru-RU" sz="1900" b="1" dirty="0">
              <a:solidFill>
                <a:srgbClr val="911B0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063" y="2377623"/>
            <a:ext cx="87389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Организационная структура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Государственное автономное учреждение Республики Коми «Центр народного творчества и повышения квалификации»</a:t>
            </a:r>
          </a:p>
          <a:p>
            <a:pPr algn="ctr"/>
            <a:endParaRPr lang="ru-RU" sz="2000" b="1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anose="02020603050405020304" pitchFamily="18" charset="0"/>
              </a:rPr>
              <a:t>Виды деятельности: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   деятельность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учреждений культуры и искусства;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образование профессиональное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дополнительное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География: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Республика Коми и Российская Федерация</a:t>
            </a: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Место на рынке: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Методические и образовательные услуги для специалистов и любительских объединений учреждений культуры, общественных объединений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53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19424" cy="1195226"/>
          </a:xfrm>
        </p:spPr>
        <p:txBody>
          <a:bodyPr/>
          <a:lstStyle/>
          <a:p>
            <a:r>
              <a:rPr lang="ru-RU" dirty="0" smtClean="0"/>
              <a:t>Система управления образованием «</a:t>
            </a:r>
            <a:r>
              <a:rPr lang="ru-RU" dirty="0" err="1" smtClean="0"/>
              <a:t>Эраскоп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0138" r="1552" b="4173"/>
          <a:stretch/>
        </p:blipFill>
        <p:spPr>
          <a:xfrm>
            <a:off x="456796" y="962739"/>
            <a:ext cx="8215864" cy="572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9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223" y="600796"/>
            <a:ext cx="7886700" cy="6101662"/>
          </a:xfrm>
        </p:spPr>
        <p:txBody>
          <a:bodyPr>
            <a:normAutofit/>
          </a:bodyPr>
          <a:lstStyle/>
          <a:p>
            <a:r>
              <a:rPr lang="ru-RU" dirty="0" smtClean="0"/>
              <a:t>Социальные результаты: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2700" dirty="0" smtClean="0"/>
              <a:t>- </a:t>
            </a:r>
            <a:r>
              <a:rPr lang="ru-RU" sz="2700" dirty="0"/>
              <a:t>увеличение доли молодежи, вовлеченной в позитивную социально-культурную </a:t>
            </a:r>
            <a:r>
              <a:rPr lang="ru-RU" sz="2700" dirty="0" smtClean="0"/>
              <a:t>деятельность;</a:t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>- увеличение </a:t>
            </a:r>
            <a:r>
              <a:rPr lang="ru-RU" sz="2700" dirty="0" smtClean="0"/>
              <a:t>числа </a:t>
            </a:r>
            <a:r>
              <a:rPr lang="ru-RU" sz="2700" dirty="0"/>
              <a:t>посещений культурных </a:t>
            </a:r>
            <a:r>
              <a:rPr lang="ru-RU" sz="2700" dirty="0" smtClean="0"/>
              <a:t>мероприятий;</a:t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>- увеличение кадровой обеспеченности сферы культуры </a:t>
            </a:r>
            <a:r>
              <a:rPr lang="ru-RU" sz="2700" dirty="0" smtClean="0"/>
              <a:t>молодыми специалистами</a:t>
            </a:r>
            <a:r>
              <a:rPr lang="ru-RU" dirty="0" smtClean="0"/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922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145804" y="1943750"/>
            <a:ext cx="5067475" cy="70252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1900" b="1" u="sng" dirty="0" smtClean="0">
                <a:solidFill>
                  <a:schemeClr val="bg1"/>
                </a:solidFill>
              </a:rPr>
              <a:t>Уникальность и </a:t>
            </a:r>
            <a:r>
              <a:rPr lang="ru-RU" sz="1900" b="1" u="sng" dirty="0" smtClean="0">
                <a:solidFill>
                  <a:schemeClr val="bg1"/>
                </a:solidFill>
              </a:rPr>
              <a:t>инновации</a:t>
            </a:r>
            <a:r>
              <a:rPr lang="ru-RU" sz="1900" b="1" u="sng" dirty="0">
                <a:solidFill>
                  <a:schemeClr val="bg1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ru-RU" sz="1900" b="1" dirty="0" smtClean="0">
                <a:solidFill>
                  <a:schemeClr val="bg1"/>
                </a:solidFill>
              </a:rPr>
              <a:t>- региональный компонент,</a:t>
            </a:r>
            <a:endParaRPr lang="ru-RU" sz="1900" b="1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1900" b="1" dirty="0" smtClean="0">
                <a:solidFill>
                  <a:schemeClr val="bg1"/>
                </a:solidFill>
              </a:rPr>
              <a:t>- осознанность </a:t>
            </a:r>
            <a:r>
              <a:rPr lang="ru-RU" sz="1900" b="1" dirty="0" smtClean="0">
                <a:solidFill>
                  <a:schemeClr val="bg1"/>
                </a:solidFill>
              </a:rPr>
              <a:t>и </a:t>
            </a:r>
            <a:r>
              <a:rPr lang="ru-RU" sz="1900" b="1" dirty="0" smtClean="0">
                <a:solidFill>
                  <a:schemeClr val="bg1"/>
                </a:solidFill>
              </a:rPr>
              <a:t>целеполагание,</a:t>
            </a:r>
            <a:endParaRPr lang="ru-RU" sz="1900" b="1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1900" b="1" dirty="0" smtClean="0">
                <a:solidFill>
                  <a:schemeClr val="bg1"/>
                </a:solidFill>
              </a:rPr>
              <a:t>- автоматизация, </a:t>
            </a:r>
            <a:endParaRPr lang="ru-RU" sz="1900" b="1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1900" b="1" dirty="0" smtClean="0">
                <a:solidFill>
                  <a:schemeClr val="bg1"/>
                </a:solidFill>
              </a:rPr>
              <a:t>- индивидуальный подход.</a:t>
            </a:r>
            <a:endParaRPr lang="ru-RU" sz="1900" b="1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1900" b="1" dirty="0" smtClean="0">
                <a:solidFill>
                  <a:schemeClr val="bg1"/>
                </a:solidFill>
              </a:rPr>
              <a:t>1523 чел. </a:t>
            </a:r>
            <a:r>
              <a:rPr lang="ru-RU" sz="1900" b="1" dirty="0" smtClean="0">
                <a:solidFill>
                  <a:schemeClr val="bg1"/>
                </a:solidFill>
              </a:rPr>
              <a:t>основного персонала</a:t>
            </a:r>
            <a:endParaRPr lang="en-US" sz="1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2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616" y="6184190"/>
            <a:ext cx="8597555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911B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Токмаков Иван Александрович, тел. 89042229054, </a:t>
            </a:r>
            <a:r>
              <a:rPr lang="en-US" sz="2000" b="1" dirty="0" smtClean="0">
                <a:solidFill>
                  <a:srgbClr val="911B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Takmakoff@bk.ru</a:t>
            </a:r>
            <a:endParaRPr lang="ru-RU" sz="2000" b="1" dirty="0">
              <a:solidFill>
                <a:srgbClr val="911B0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27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661" y="365126"/>
            <a:ext cx="8611736" cy="1195226"/>
          </a:xfrm>
        </p:spPr>
        <p:txBody>
          <a:bodyPr/>
          <a:lstStyle/>
          <a:p>
            <a:r>
              <a:rPr lang="ru-RU" dirty="0" smtClean="0"/>
              <a:t>Финансово-экономические показатели ЦНТ и ПК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57982"/>
              </p:ext>
            </p:extLst>
          </p:nvPr>
        </p:nvGraphicFramePr>
        <p:xfrm>
          <a:off x="252569" y="1091660"/>
          <a:ext cx="8604825" cy="5535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8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4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20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72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14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02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02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5903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Показатели/Годы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(присоединение ансамбля)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Изм.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21/20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2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выполнение ГЗ, тыс.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17500,50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22270,70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22270,70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28165,30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27965,30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- 200,00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241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иные цели, тыс. руб.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2455,70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1120,0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1121,70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4776,30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7726,70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2950,40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5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9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 ремонт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184,2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806,50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928,60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122,10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8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 противопожарная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защита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70,00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30,00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81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Приносящая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 деятельность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, тыс. руб.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973,60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1666,60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762,60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948,30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936,70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-11,60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8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 культура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277,70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158,40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282,00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438,20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501,70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63,5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88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 образование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612,80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976,20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417,80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459,50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405,30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-54,20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88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 прочие доходы, в том числе: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83,1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532,00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62,80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50,60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29,70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-20,90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72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безвозмездные поступления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70,00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532,00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62,80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34,70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20,00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-14.70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974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2137" y="313899"/>
            <a:ext cx="8379726" cy="627797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934782"/>
              </p:ext>
            </p:extLst>
          </p:nvPr>
        </p:nvGraphicFramePr>
        <p:xfrm>
          <a:off x="495188" y="1449596"/>
          <a:ext cx="8347155" cy="3772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Исследование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130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8364" y="313899"/>
            <a:ext cx="6086902" cy="627797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Проблемное поле:</a:t>
            </a:r>
            <a:endParaRPr lang="ru-RU" dirty="0"/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313897" y="926078"/>
            <a:ext cx="5773003" cy="58753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ru-RU" sz="2400" dirty="0"/>
              <a:t>о</a:t>
            </a:r>
            <a:r>
              <a:rPr lang="ru-RU" sz="2400" dirty="0" smtClean="0"/>
              <a:t>тток специалистов;</a:t>
            </a:r>
          </a:p>
          <a:p>
            <a:pPr lvl="0" algn="just"/>
            <a:r>
              <a:rPr lang="ru-RU" sz="2400" dirty="0" smtClean="0"/>
              <a:t>отсутствие целеполагания и осознанности;</a:t>
            </a:r>
            <a:endParaRPr lang="ru-RU" sz="2400" dirty="0" smtClean="0"/>
          </a:p>
          <a:p>
            <a:pPr lvl="0" algn="just"/>
            <a:r>
              <a:rPr lang="ru-RU" sz="2400" dirty="0" smtClean="0"/>
              <a:t>отсутствие </a:t>
            </a:r>
            <a:r>
              <a:rPr lang="ru-RU" sz="2400" dirty="0"/>
              <a:t>системы мониторинга меняющихся потребностей в кадровой политике; </a:t>
            </a:r>
          </a:p>
          <a:p>
            <a:pPr lvl="0" algn="just"/>
            <a:r>
              <a:rPr lang="ru-RU" sz="2400" dirty="0"/>
              <a:t>нескоординированность усилий различных уровней управления </a:t>
            </a:r>
            <a:r>
              <a:rPr lang="ru-RU" sz="2400" dirty="0" smtClean="0"/>
              <a:t>культурой;</a:t>
            </a:r>
            <a:endParaRPr lang="ru-RU" sz="2400" dirty="0"/>
          </a:p>
          <a:p>
            <a:pPr lvl="0" algn="just"/>
            <a:r>
              <a:rPr lang="ru-RU" sz="2400" dirty="0"/>
              <a:t>отсутствие системы межведомственного взаимодействия по вопросам профессионального развития </a:t>
            </a:r>
            <a:r>
              <a:rPr lang="ru-RU" sz="2400" dirty="0" smtClean="0"/>
              <a:t>кадров; </a:t>
            </a:r>
            <a:endParaRPr lang="ru-RU" sz="2400" dirty="0"/>
          </a:p>
          <a:p>
            <a:pPr lvl="0" algn="just"/>
            <a:r>
              <a:rPr lang="ru-RU" sz="2400" dirty="0"/>
              <a:t>недостаточность творческих и методических связей между культурно-досуговыми учреждениями, колледжами и вузами</a:t>
            </a:r>
            <a:r>
              <a:rPr lang="ru-RU" sz="2400" dirty="0" smtClean="0"/>
              <a:t>;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2570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82137" y="313899"/>
            <a:ext cx="8379726" cy="627797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628650" y="307070"/>
            <a:ext cx="7886700" cy="663574"/>
          </a:xfrm>
        </p:spPr>
        <p:txBody>
          <a:bodyPr>
            <a:normAutofit/>
          </a:bodyPr>
          <a:lstStyle/>
          <a:p>
            <a:r>
              <a:rPr lang="ru-RU" dirty="0" smtClean="0"/>
              <a:t>Цель проекта</a:t>
            </a:r>
            <a:endParaRPr lang="ru-RU" dirty="0"/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664936" y="2099577"/>
            <a:ext cx="7886700" cy="6635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rgbClr val="911B0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Стратегия</a:t>
            </a:r>
            <a:endParaRPr lang="ru-RU" dirty="0"/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693964" y="3211965"/>
            <a:ext cx="7886700" cy="6635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rgbClr val="911B0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Задачи</a:t>
            </a:r>
            <a:endParaRPr lang="ru-RU" dirty="0"/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679450" y="6083196"/>
            <a:ext cx="7886700" cy="6635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rgbClr val="911B0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Период реализации</a:t>
            </a:r>
            <a:endParaRPr lang="ru-RU" dirty="0"/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650422" y="794856"/>
            <a:ext cx="7886700" cy="1333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dirty="0"/>
              <a:t>Увеличение количества востребованных инновационных продуктов деятельности учреждений культуры Республики Коми на одну единицу с помощью </a:t>
            </a:r>
            <a:r>
              <a:rPr lang="ru-RU" sz="2000" dirty="0" smtClean="0"/>
              <a:t>веб-платформы </a:t>
            </a:r>
            <a:r>
              <a:rPr lang="ru-RU" sz="2000" dirty="0"/>
              <a:t>«Паспорт навыков» к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31</a:t>
            </a:r>
            <a:r>
              <a:rPr lang="ru-RU" sz="2000" dirty="0"/>
              <a:t> мая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ru-RU" sz="2000" dirty="0"/>
              <a:t> года</a:t>
            </a: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664936" y="2586597"/>
            <a:ext cx="7886700" cy="1333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dirty="0" smtClean="0"/>
              <a:t>Сфокусированная стратегия низких издержек с помощью модернизации системы профессионального развития.</a:t>
            </a:r>
            <a:endParaRPr lang="ru-RU" sz="2000" dirty="0"/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693964" y="3688892"/>
            <a:ext cx="7872186" cy="2624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r>
              <a:rPr lang="ru-RU" sz="2000" dirty="0" smtClean="0"/>
              <a:t>анализ территорий;</a:t>
            </a:r>
          </a:p>
          <a:p>
            <a:pPr algn="just">
              <a:buFontTx/>
              <a:buChar char="-"/>
            </a:pPr>
            <a:r>
              <a:rPr lang="ru-RU" sz="2000" dirty="0" smtClean="0"/>
              <a:t>анализ учреждений;</a:t>
            </a:r>
          </a:p>
          <a:p>
            <a:pPr algn="just">
              <a:buFontTx/>
              <a:buChar char="-"/>
            </a:pPr>
            <a:r>
              <a:rPr lang="ru-RU" sz="2000" dirty="0" smtClean="0"/>
              <a:t>мониторинг и планирование;</a:t>
            </a:r>
          </a:p>
          <a:p>
            <a:pPr algn="just">
              <a:buFontTx/>
              <a:buChar char="-"/>
            </a:pPr>
            <a:r>
              <a:rPr lang="ru-RU" sz="2000" dirty="0" smtClean="0"/>
              <a:t>ресурсное обеспечение;</a:t>
            </a:r>
          </a:p>
          <a:p>
            <a:pPr algn="just">
              <a:buFontTx/>
              <a:buChar char="-"/>
            </a:pPr>
            <a:r>
              <a:rPr lang="ru-RU" sz="2000" dirty="0" smtClean="0"/>
              <a:t>осознанность и целеполагание;</a:t>
            </a:r>
          </a:p>
          <a:p>
            <a:pPr algn="just">
              <a:buFontTx/>
              <a:buChar char="-"/>
            </a:pPr>
            <a:r>
              <a:rPr lang="ru-RU" sz="2000" dirty="0" smtClean="0"/>
              <a:t>ресурсное обеспечение профессионального роста.</a:t>
            </a:r>
            <a:endParaRPr lang="ru-RU" sz="2000" dirty="0"/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4315279" y="6142118"/>
            <a:ext cx="7886700" cy="1333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01.09.2021 – 31.05.2023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51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6613" y="313899"/>
            <a:ext cx="8379726" cy="627797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628650" y="279774"/>
            <a:ext cx="7886700" cy="663574"/>
          </a:xfrm>
        </p:spPr>
        <p:txBody>
          <a:bodyPr>
            <a:normAutofit/>
          </a:bodyPr>
          <a:lstStyle/>
          <a:p>
            <a:r>
              <a:rPr lang="ru-RU" dirty="0" smtClean="0"/>
              <a:t>Сценарий </a:t>
            </a:r>
            <a:r>
              <a:rPr lang="ru-RU" dirty="0" smtClean="0"/>
              <a:t>взаимодействия с пользователями</a:t>
            </a:r>
            <a:endParaRPr lang="ru-RU" dirty="0"/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534382" y="722483"/>
            <a:ext cx="7886700" cy="5460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2000" b="1" dirty="0" smtClean="0"/>
              <a:t>1</a:t>
            </a:r>
            <a:r>
              <a:rPr lang="ru-RU" sz="2000" b="1" dirty="0"/>
              <a:t>) </a:t>
            </a:r>
            <a:r>
              <a:rPr lang="ru-RU" sz="2000" b="1" dirty="0" smtClean="0"/>
              <a:t>Регистрация</a:t>
            </a:r>
            <a:endParaRPr lang="ru-RU" sz="2000" b="1" dirty="0"/>
          </a:p>
          <a:p>
            <a:pPr marL="358775" indent="0">
              <a:buNone/>
            </a:pPr>
            <a:r>
              <a:rPr lang="ru-RU" sz="2000" dirty="0"/>
              <a:t>- ФИО, </a:t>
            </a:r>
            <a:r>
              <a:rPr lang="ru-RU" sz="2000" dirty="0" smtClean="0"/>
              <a:t>возраст;</a:t>
            </a:r>
            <a:endParaRPr lang="ru-RU" sz="2000" dirty="0"/>
          </a:p>
          <a:p>
            <a:pPr marL="358775" indent="0">
              <a:buFontTx/>
              <a:buChar char="-"/>
            </a:pPr>
            <a:r>
              <a:rPr lang="ru-RU" sz="2000" dirty="0" smtClean="0"/>
              <a:t> Муниципальное образование, учреждение</a:t>
            </a:r>
            <a:r>
              <a:rPr lang="ru-RU" sz="2000" dirty="0"/>
              <a:t>, должность, </a:t>
            </a:r>
            <a:r>
              <a:rPr lang="ru-RU" sz="2000" dirty="0" smtClean="0"/>
              <a:t>образование.</a:t>
            </a:r>
          </a:p>
          <a:p>
            <a:pPr marL="358775" indent="0">
              <a:buFontTx/>
              <a:buChar char="-"/>
            </a:pPr>
            <a:r>
              <a:rPr lang="ru-RU" sz="2000" dirty="0" smtClean="0"/>
              <a:t>Выбор целевых направлений из Стратегий</a:t>
            </a:r>
            <a:endParaRPr lang="ru-RU" sz="2000" dirty="0"/>
          </a:p>
          <a:p>
            <a:pPr marL="0" indent="0">
              <a:lnSpc>
                <a:spcPct val="120000"/>
              </a:lnSpc>
              <a:buNone/>
            </a:pPr>
            <a:r>
              <a:rPr lang="ru-RU" sz="2000" b="1" dirty="0" smtClean="0"/>
              <a:t>2</a:t>
            </a:r>
            <a:r>
              <a:rPr lang="ru-RU" sz="2000" b="1" dirty="0"/>
              <a:t>) </a:t>
            </a:r>
            <a:r>
              <a:rPr lang="ru-RU" sz="2000" b="1" dirty="0" smtClean="0"/>
              <a:t>Индивидуальный </a:t>
            </a:r>
            <a:r>
              <a:rPr lang="ru-RU" sz="2000" b="1" dirty="0"/>
              <a:t>маршрут </a:t>
            </a:r>
            <a:r>
              <a:rPr lang="ru-RU" sz="2000" b="1" dirty="0" smtClean="0"/>
              <a:t>развития</a:t>
            </a:r>
            <a:endParaRPr lang="ru-RU" sz="2000" b="1" dirty="0"/>
          </a:p>
          <a:p>
            <a:pPr marL="358775" indent="0">
              <a:buNone/>
              <a:tabLst>
                <a:tab pos="358775" algn="l"/>
              </a:tabLst>
            </a:pPr>
            <a:r>
              <a:rPr lang="ru-RU" sz="2000" u="sng" dirty="0" smtClean="0"/>
              <a:t>Универсальные</a:t>
            </a:r>
            <a:r>
              <a:rPr lang="ru-RU" sz="2000" u="sng" dirty="0"/>
              <a:t>:</a:t>
            </a:r>
          </a:p>
          <a:p>
            <a:pPr marL="358775" indent="0">
              <a:buNone/>
              <a:tabLst>
                <a:tab pos="358775" algn="l"/>
              </a:tabLst>
            </a:pPr>
            <a:r>
              <a:rPr lang="ru-RU" sz="2000" dirty="0"/>
              <a:t>- общие культурные </a:t>
            </a:r>
            <a:r>
              <a:rPr lang="ru-RU" sz="2000" dirty="0" smtClean="0"/>
              <a:t>знания (России и </a:t>
            </a:r>
            <a:r>
              <a:rPr lang="ru-RU" sz="2000" dirty="0" smtClean="0"/>
              <a:t>Коми – основные ценности)</a:t>
            </a:r>
            <a:endParaRPr lang="ru-RU" sz="2000" dirty="0"/>
          </a:p>
          <a:p>
            <a:pPr marL="358775" indent="0">
              <a:buNone/>
              <a:tabLst>
                <a:tab pos="358775" algn="l"/>
              </a:tabLst>
            </a:pPr>
            <a:r>
              <a:rPr lang="ru-RU" sz="2000" dirty="0"/>
              <a:t>- надпрофессиональные </a:t>
            </a:r>
            <a:r>
              <a:rPr lang="ru-RU" sz="2000" dirty="0" smtClean="0"/>
              <a:t>навыки (Атлас профессий будущего)</a:t>
            </a:r>
            <a:endParaRPr lang="ru-RU" sz="2000" dirty="0"/>
          </a:p>
          <a:p>
            <a:pPr marL="358775" indent="0">
              <a:buNone/>
              <a:tabLst>
                <a:tab pos="358775" algn="l"/>
              </a:tabLst>
            </a:pPr>
            <a:r>
              <a:rPr lang="ru-RU" sz="2000" dirty="0"/>
              <a:t>- психолого-педагогические </a:t>
            </a:r>
            <a:r>
              <a:rPr lang="ru-RU" sz="2000" dirty="0" smtClean="0"/>
              <a:t>навыки (работа с людьми)</a:t>
            </a:r>
            <a:endParaRPr lang="ru-RU" sz="2000" dirty="0"/>
          </a:p>
          <a:p>
            <a:pPr marL="358775" indent="0">
              <a:buNone/>
              <a:tabLst>
                <a:tab pos="358775" algn="l"/>
              </a:tabLst>
            </a:pPr>
            <a:r>
              <a:rPr lang="ru-RU" sz="2000" u="sng" dirty="0" smtClean="0"/>
              <a:t>Уникальные</a:t>
            </a:r>
            <a:r>
              <a:rPr lang="ru-RU" sz="2000" u="sng" dirty="0"/>
              <a:t>:</a:t>
            </a:r>
          </a:p>
          <a:p>
            <a:pPr marL="358775" indent="0">
              <a:buNone/>
              <a:tabLst>
                <a:tab pos="358775" algn="l"/>
              </a:tabLst>
            </a:pPr>
            <a:r>
              <a:rPr lang="ru-RU" sz="2000" dirty="0"/>
              <a:t>- профессиональные навыки</a:t>
            </a:r>
          </a:p>
          <a:p>
            <a:pPr marL="358775" indent="0">
              <a:buNone/>
              <a:tabLst>
                <a:tab pos="358775" algn="l"/>
              </a:tabLst>
            </a:pPr>
            <a:r>
              <a:rPr lang="ru-RU" sz="2000" dirty="0"/>
              <a:t>- практические навыки</a:t>
            </a:r>
          </a:p>
          <a:p>
            <a:pPr marL="358775" indent="0">
              <a:buFontTx/>
              <a:buChar char="-"/>
              <a:tabLst>
                <a:tab pos="358775" algn="l"/>
              </a:tabLst>
            </a:pPr>
            <a:r>
              <a:rPr lang="ru-RU" sz="2000" dirty="0" smtClean="0"/>
              <a:t> технические и технологические </a:t>
            </a:r>
            <a:r>
              <a:rPr lang="ru-RU" sz="2000" dirty="0" smtClean="0"/>
              <a:t>навыки.</a:t>
            </a:r>
          </a:p>
          <a:p>
            <a:pPr marL="0" indent="0">
              <a:buNone/>
            </a:pPr>
            <a:r>
              <a:rPr lang="ru-RU" sz="2000" b="1" dirty="0" smtClean="0"/>
              <a:t>С </a:t>
            </a:r>
            <a:r>
              <a:rPr lang="ru-RU" sz="2000" b="1" dirty="0"/>
              <a:t>учетом мнения </a:t>
            </a:r>
            <a:r>
              <a:rPr lang="ru-RU" sz="2000" b="1" dirty="0" smtClean="0"/>
              <a:t>руководителя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5623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82137" y="0"/>
            <a:ext cx="8379726" cy="685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75163" y="1462820"/>
            <a:ext cx="7886700" cy="4740166"/>
          </a:xfrm>
        </p:spPr>
        <p:txBody>
          <a:bodyPr>
            <a:no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700" dirty="0" smtClean="0"/>
              <a:t>междисциплинарный подход</a:t>
            </a:r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700" dirty="0" smtClean="0"/>
              <a:t>личностно-ориентированный подход</a:t>
            </a:r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700" dirty="0" smtClean="0"/>
              <a:t>открытость и доступность</a:t>
            </a:r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700" dirty="0" smtClean="0"/>
              <a:t>сервис</a:t>
            </a:r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700" dirty="0" smtClean="0"/>
              <a:t>многоканальная система финансирования;</a:t>
            </a:r>
          </a:p>
          <a:p>
            <a:pPr algn="just">
              <a:lnSpc>
                <a:spcPct val="150000"/>
              </a:lnSpc>
            </a:pPr>
            <a:r>
              <a:rPr lang="ru-RU" sz="1700" dirty="0" smtClean="0"/>
              <a:t>современные технологии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ru-RU" sz="1700" dirty="0" smtClean="0"/>
              <a:t>визуальное оформление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ru-RU" sz="1700" dirty="0" smtClean="0"/>
              <a:t>лучшие практики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ru-RU" sz="1700" dirty="0" smtClean="0"/>
              <a:t>сохранение и развитие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традиционных ценностей.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01456" y="407201"/>
            <a:ext cx="7886700" cy="663574"/>
          </a:xfrm>
        </p:spPr>
        <p:txBody>
          <a:bodyPr>
            <a:normAutofit/>
          </a:bodyPr>
          <a:lstStyle/>
          <a:p>
            <a:r>
              <a:rPr lang="ru-RU" dirty="0" smtClean="0"/>
              <a:t>Общие границы маршрута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267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82137" y="313899"/>
            <a:ext cx="8379726" cy="627797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382137" y="587430"/>
            <a:ext cx="8284191" cy="663574"/>
          </a:xfrm>
        </p:spPr>
        <p:txBody>
          <a:bodyPr>
            <a:noAutofit/>
          </a:bodyPr>
          <a:lstStyle/>
          <a:p>
            <a:r>
              <a:rPr lang="ru-RU" sz="3200" dirty="0" smtClean="0"/>
              <a:t>Границы маршрута по целям территории</a:t>
            </a:r>
            <a:endParaRPr lang="ru-RU" sz="3200" dirty="0"/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484068" y="1992573"/>
            <a:ext cx="8182260" cy="33437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rgbClr val="911B0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300" b="1" dirty="0" smtClean="0">
                <a:solidFill>
                  <a:schemeClr val="tx1"/>
                </a:solidFill>
              </a:rPr>
              <a:t>Пример:</a:t>
            </a:r>
          </a:p>
          <a:p>
            <a:pPr algn="ctr"/>
            <a:r>
              <a:rPr lang="ru-RU" sz="3300" dirty="0" smtClean="0">
                <a:solidFill>
                  <a:schemeClr val="tx1"/>
                </a:solidFill>
              </a:rPr>
              <a:t>Повышение социального статуса семьи как общественного института, обеспечивающего воспитание и передачу от поколения к поколению традиционных для российского народа ценностей.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478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ЦНТ и ПК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00"/>
      </a:hlink>
      <a:folHlink>
        <a:srgbClr val="C00000"/>
      </a:folHlink>
    </a:clrScheme>
    <a:fontScheme name="Адаптированные шрифты">
      <a:majorFont>
        <a:latin typeface="Palatino Linotype"/>
        <a:ea typeface=""/>
        <a:cs typeface=""/>
      </a:majorFont>
      <a:minorFont>
        <a:latin typeface="Georgi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8D4EED12-7ED9-4611-81B8-7A7BE372C24C}" vid="{50B3D7C3-7E0E-4B51-A2A1-86309914D48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1487</TotalTime>
  <Words>1058</Words>
  <Application>Microsoft Office PowerPoint</Application>
  <PresentationFormat>Экран (4:3)</PresentationFormat>
  <Paragraphs>199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Georgia</vt:lpstr>
      <vt:lpstr>Palatino Linotype</vt:lpstr>
      <vt:lpstr>Times New Roman</vt:lpstr>
      <vt:lpstr>Тема Office</vt:lpstr>
      <vt:lpstr>Веб-платформа  «Паспорт навыков»</vt:lpstr>
      <vt:lpstr>Презентация PowerPoint</vt:lpstr>
      <vt:lpstr>Финансово-экономические показатели ЦНТ и ПК</vt:lpstr>
      <vt:lpstr>Исследование</vt:lpstr>
      <vt:lpstr>Проблемное поле:</vt:lpstr>
      <vt:lpstr>Цель проекта</vt:lpstr>
      <vt:lpstr>Сценарий взаимодействия с пользователями</vt:lpstr>
      <vt:lpstr>Общие границы маршрута</vt:lpstr>
      <vt:lpstr>Границы маршрута по целям территории</vt:lpstr>
      <vt:lpstr>Сценарий работы web-платформы   3) Способы получения необходимых знаний и навыков - Просветительские мероприятия - Просмотры видеолекций, онлайн вебинары - Курсы повышения квалификации - Профессиональная переподготовка - Методические мероприятия - Стажировка, практика  4) Движение по маршруту (интерактивность и геймификация): - статус “Новичок”,“Активный пользователь”, “Бывалый”; - факт прохождения пункта маршрута; - шкала специалиста в процентах,   - рейтинг учреждений и муниципального образования. </vt:lpstr>
      <vt:lpstr>Сценарий работы web-платформы      5) Контрольная точка  6) 1 раз в год список навыков для всех должностей обновляется  7) “Загрузить паспорт навыков”  </vt:lpstr>
      <vt:lpstr>Сценарий работы web-платформы  9) Главная страница:  - личный кабинет;  - форма обратной связи;  - анонсы;  - понятие Паспорта навыков, информация о содержании паспорта, об индивидуальном маршруте развития, формах и порядке прохождения маршрута;  - информация об организаторе платформы - ГАУ РК “ЦНТ и ПК”  - информация о партнёрских организациях, участвующих в реализации проекта;  - информация о преподавателях и экспертах проекта;  - отзывы обучающихся в рамках проекта; </vt:lpstr>
      <vt:lpstr>Презентация PowerPoint</vt:lpstr>
      <vt:lpstr>Решение: - авторитет; - клиентоориенти-рованность </vt:lpstr>
      <vt:lpstr>Оценка финансовых рисков проекта  1. Изменение стоимости работ по созданию или обслуживанию web-платформы – небольшая степень воздействия.   2. Производственный риск, связанный с техническими сбоями web-платформы – незначительное воздействие риска на деятельность организации  3. Внешний риск неплатежеспособности целевой аудитории, связанный с социально-экономическими факторами жизнедеятельности населения – незначительное воздействие риска на деятельность организации</vt:lpstr>
      <vt:lpstr>Презентация PowerPoint</vt:lpstr>
      <vt:lpstr>Коми Республиканский институт развития образования</vt:lpstr>
      <vt:lpstr>Презентация PowerPoint</vt:lpstr>
      <vt:lpstr>Презентация PowerPoint</vt:lpstr>
      <vt:lpstr>Система управления образованием «Эраскоп»</vt:lpstr>
      <vt:lpstr>Социальные результаты:  - увеличение доли молодежи, вовлеченной в позитивную социально-культурную деятельность;  - увеличение числа посещений культурных мероприятий;  - увеличение кадровой обеспеченности сферы культуры молодыми специалистами.  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Чувьюрова Екатерина Владимировна</dc:creator>
  <cp:lastModifiedBy>Токмаков Иван Александрович</cp:lastModifiedBy>
  <cp:revision>85</cp:revision>
  <dcterms:created xsi:type="dcterms:W3CDTF">2022-02-07T11:59:03Z</dcterms:created>
  <dcterms:modified xsi:type="dcterms:W3CDTF">2022-05-27T07:01:57Z</dcterms:modified>
</cp:coreProperties>
</file>