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9" r:id="rId5"/>
    <p:sldId id="259" r:id="rId6"/>
    <p:sldId id="271" r:id="rId7"/>
    <p:sldId id="261" r:id="rId8"/>
    <p:sldId id="273" r:id="rId9"/>
    <p:sldId id="276" r:id="rId10"/>
    <p:sldId id="270" r:id="rId11"/>
    <p:sldId id="274" r:id="rId12"/>
    <p:sldId id="262" r:id="rId13"/>
    <p:sldId id="267" r:id="rId14"/>
    <p:sldId id="268" r:id="rId15"/>
    <p:sldId id="277" r:id="rId16"/>
    <p:sldId id="26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A364B"/>
    <a:srgbClr val="2B3545"/>
    <a:srgbClr val="112031"/>
    <a:srgbClr val="343D53"/>
    <a:srgbClr val="031932"/>
    <a:srgbClr val="15243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3A5F4E-C8CA-41C5-8A48-DF6E0848E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0F90858-7A11-4546-9DFD-CA65887BF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3C9FF01-3318-427A-A356-517C57E3E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6694-0E7E-49B0-8A0E-37EAA986DD38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BA67C1D-8BCD-42F9-86D0-4D44CF009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0159918-CEAA-42A6-9FEA-5223A6A2E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D0FA-743D-430A-A970-054D7F0C8F7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F9B19F0-7986-4C17-A897-1C33382581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1E6B8972-50CF-403D-86DE-B585504497C8}"/>
              </a:ext>
            </a:extLst>
          </p:cNvPr>
          <p:cNvSpPr/>
          <p:nvPr userDrawn="1"/>
        </p:nvSpPr>
        <p:spPr>
          <a:xfrm rot="20721465">
            <a:off x="2909455" y="0"/>
            <a:ext cx="6862618" cy="686261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овина рамки 9">
            <a:extLst>
              <a:ext uri="{FF2B5EF4-FFF2-40B4-BE49-F238E27FC236}">
                <a16:creationId xmlns:a16="http://schemas.microsoft.com/office/drawing/2014/main" xmlns="" id="{21BE18AF-33A7-423B-8553-A4A98573A258}"/>
              </a:ext>
            </a:extLst>
          </p:cNvPr>
          <p:cNvSpPr/>
          <p:nvPr userDrawn="1"/>
        </p:nvSpPr>
        <p:spPr>
          <a:xfrm>
            <a:off x="3193472" y="1358178"/>
            <a:ext cx="2078182" cy="2951885"/>
          </a:xfrm>
          <a:prstGeom prst="halfFrame">
            <a:avLst>
              <a:gd name="adj1" fmla="val 5333"/>
              <a:gd name="adj2" fmla="val 31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оловина рамки 10">
            <a:extLst>
              <a:ext uri="{FF2B5EF4-FFF2-40B4-BE49-F238E27FC236}">
                <a16:creationId xmlns:a16="http://schemas.microsoft.com/office/drawing/2014/main" xmlns="" id="{EA20C4BB-A933-45D2-A8D4-004A9BD5C1DA}"/>
              </a:ext>
            </a:extLst>
          </p:cNvPr>
          <p:cNvSpPr/>
          <p:nvPr userDrawn="1"/>
        </p:nvSpPr>
        <p:spPr>
          <a:xfrm rot="10821465">
            <a:off x="6804849" y="2637449"/>
            <a:ext cx="2078182" cy="2951885"/>
          </a:xfrm>
          <a:prstGeom prst="halfFrame">
            <a:avLst>
              <a:gd name="adj1" fmla="val 5333"/>
              <a:gd name="adj2" fmla="val 31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4978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C02896-535E-460D-A3B8-42EB4D4EB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9D9A242-B685-4039-BE26-4BEDD0BBF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AD260A-AA11-4865-A341-9CF18175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6694-0E7E-49B0-8A0E-37EAA986DD38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3B2626C-8BDD-456A-8351-D3DE39A26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08CC26F-72BB-44A1-9CD9-D515E1D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D0FA-743D-430A-A970-054D7F0C8F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545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C1ECDDF-5039-4117-B4D3-51D2C9B2DA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FACAA61-DEF6-4B9F-B666-A5E03ECA1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4166080-B39F-432F-B30A-280842995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6694-0E7E-49B0-8A0E-37EAA986DD38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B4B3B5-1837-418A-B3F9-1966CCD9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11CEAE1-E2FA-492B-9A87-92E75D37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D0FA-743D-430A-A970-054D7F0C8F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771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D6C270-C0D6-4E63-8BA9-EA8A59C22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60BFDF-FF1F-45A7-AF16-E168F506E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68AD6A9-5794-4612-AF8F-D823CFAD9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6694-0E7E-49B0-8A0E-37EAA986DD38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E805BDC-2338-4A04-B534-47A8C3B5F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3285294-6461-4B7A-B019-362698DD7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D0FA-743D-430A-A970-054D7F0C8F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1821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FC76AE-F629-48A4-8F43-648EE9189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69FE37F-2E97-4D6F-A30B-E521B9CAA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4B221FF-9A48-49D8-ADE2-60663342C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6694-0E7E-49B0-8A0E-37EAA986DD38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56827EE-AFF1-4C07-BC30-720492F12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7589EF-B36D-4043-BE9A-B4B488B8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D0FA-743D-430A-A970-054D7F0C8F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817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3F9932-09EF-449E-9C9C-E7F9DC2A6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214222-6C89-442D-A38B-3824DA204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7830350-CD43-47DC-B1CA-5B030ECF1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A78055D-A40F-4C9A-B35E-C60574236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6694-0E7E-49B0-8A0E-37EAA986DD38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428ACA5-E052-47F7-9167-4F25BEC92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71FAF9B-F318-48BC-A421-13DEA2495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D0FA-743D-430A-A970-054D7F0C8F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7998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5AA4C5-7470-4091-AB2F-CB7B4116C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5D233EE-CDCF-45BA-99E9-476A53810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C854DBC-7DE6-4E33-A1AA-051C70C61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D99706F-A27F-4712-846C-07545349E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FBA8B75-A0C2-4CD0-B0EC-78817E120A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1962841-6163-4D7B-B313-3C9792F8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6694-0E7E-49B0-8A0E-37EAA986DD38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56019BC-F9FD-49DC-88BE-B92077884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A0EFD00-B0D0-43BB-BC53-07C7C5D82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D0FA-743D-430A-A970-054D7F0C8F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8475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75BE4F-DFA0-4585-BBD5-EA2394EE6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0C2A5F2-4411-4462-B64F-B0A3BDCAD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6694-0E7E-49B0-8A0E-37EAA986DD38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DA73240-8A17-4EA9-89FB-E8DF4F814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09962D2-A97E-46D0-A7C1-11A7050AE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D0FA-743D-430A-A970-054D7F0C8F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36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994D743-25A5-4FC1-8346-4CBDB980E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6694-0E7E-49B0-8A0E-37EAA986DD38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9C945C5-C290-4138-930C-8DE80F8AD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55F625B-32FD-4F27-9E18-4D29D91AA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D0FA-743D-430A-A970-054D7F0C8F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6346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C0D317-6A1B-4687-B90B-ED5CE3E8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65549BB-B200-454D-854F-60F81DD5D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1303CE8-7AFF-4481-B459-46C8D747A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28B46D2-2BBB-46B9-968F-A8087DB7B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6694-0E7E-49B0-8A0E-37EAA986DD38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42DC058-0998-4A73-8852-7D3B70D92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CE87A8B-FA52-4051-8600-EF1DCEF23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D0FA-743D-430A-A970-054D7F0C8F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8628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7219CC-91AF-4234-8AD9-A9C04E74F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C4EB067-068F-41EC-A2EF-B4729B8F3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F201C77-1D00-43E1-B6B8-9DB05B8C8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4C04739-A9F8-40B8-9AE0-FF643310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6694-0E7E-49B0-8A0E-37EAA986DD38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F6ACB65-1679-4CE5-B934-32715FB52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EE822A7-86BC-4362-B3FD-E9701D396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D0FA-743D-430A-A970-054D7F0C8F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493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29493F-E916-41A3-82F6-9CFC0DD3C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9A1CF19-AAB1-45E0-BED4-444D7C63A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CBD6994-9236-4AB3-9D7B-DAB1007E7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46694-0E7E-49B0-8A0E-37EAA986DD38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05C23A-5150-4B4B-8A4A-B09E895164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708B90-DCFD-42FB-9EB1-9B376B3A1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5D0FA-743D-430A-A970-054D7F0C8F7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C50F4C6-15E0-4A04-ABDF-818FE0D1C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3125"/>
          <a:stretch/>
        </p:blipFill>
        <p:spPr>
          <a:xfrm>
            <a:off x="0" y="0"/>
            <a:ext cx="8382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A892CE2-9627-4270-AF7C-D231C4CA54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3125"/>
          <a:stretch/>
        </p:blipFill>
        <p:spPr>
          <a:xfrm flipH="1">
            <a:off x="11353800" y="0"/>
            <a:ext cx="8382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EFF6ACA-F731-4944-92C6-489972B2BAE8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A07C3D9-CAB8-4EAE-BE1E-91F04FDFF3FF}"/>
              </a:ext>
            </a:extLst>
          </p:cNvPr>
          <p:cNvSpPr/>
          <p:nvPr userDrawn="1"/>
        </p:nvSpPr>
        <p:spPr>
          <a:xfrm rot="10800000">
            <a:off x="1135380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849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242299" y="94620"/>
            <a:ext cx="10083920" cy="68530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50000"/>
                </a:schemeClr>
              </a:gs>
              <a:gs pos="100000">
                <a:srgbClr val="031932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2305" y="6230470"/>
            <a:ext cx="1999130" cy="51710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50000"/>
                </a:schemeClr>
              </a:gs>
              <a:gs pos="100000">
                <a:srgbClr val="031932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2398" y="4554071"/>
            <a:ext cx="4419603" cy="13687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50000"/>
                </a:schemeClr>
              </a:gs>
              <a:gs pos="100000">
                <a:srgbClr val="031932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E84460-7181-4EC6-B6BE-ABA2C1503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18" y="1688771"/>
            <a:ext cx="11510682" cy="2387600"/>
          </a:xfrm>
        </p:spPr>
        <p:txBody>
          <a:bodyPr>
            <a:norm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1203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УПРАВЛЕНИЕ БЕЗОПАСНОСТЬЮ ОБЪЕКТОВ КРИТИЧЕСКОЙ ИНФОРМАЦИОННОЙ ИНФРАСТРУКТУРЫ ОРГАНИЗАЦИИ </a:t>
            </a:r>
            <a:b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1203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1203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(НА ПРИМЕРЕ  ООО «ЭЛЕКТРОСБЫТОВАЯ КОМПАНИЯ </a:t>
            </a:r>
            <a:b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1203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1203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«ВАТТ-ЭЛЕКТРОСБЫТ»)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583DA5E-3AA2-4649-8145-E8BFC3391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0291" y="111181"/>
            <a:ext cx="8867935" cy="69754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ФЕДЕРАЛЬНОЕ ГОСУДАРСТВЕННОЕ БЮДЖЕТНОЕ ОБРАЗОВАТЕЛЬНОЕ УЧРЕЖДЕНИЕ ВЫСШЕГО ОБРАЗОВАНИЯ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«НАЦИОНАЛЬНЫЙ ИССЛЕДОВАТЕЛЬСКИЙ МОРДОВСКИЙ ГОСУДАРСТВЕННЫЙ УНИВЕРСИТЕТ им. Н.П. ОГАРЁВА»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8583DA5E-3AA2-4649-8145-E8BFC3391FA9}"/>
              </a:ext>
            </a:extLst>
          </p:cNvPr>
          <p:cNvSpPr txBox="1">
            <a:spLocks/>
          </p:cNvSpPr>
          <p:nvPr/>
        </p:nvSpPr>
        <p:spPr>
          <a:xfrm>
            <a:off x="5244353" y="6335091"/>
            <a:ext cx="1515034" cy="307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chemeClr val="bg1"/>
                </a:solidFill>
              </a:rPr>
              <a:t>Саранск 2022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8583DA5E-3AA2-4649-8145-E8BFC3391FA9}"/>
              </a:ext>
            </a:extLst>
          </p:cNvPr>
          <p:cNvSpPr txBox="1">
            <a:spLocks/>
          </p:cNvSpPr>
          <p:nvPr/>
        </p:nvSpPr>
        <p:spPr>
          <a:xfrm>
            <a:off x="264915" y="4663176"/>
            <a:ext cx="4307086" cy="1147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chemeClr val="bg1"/>
                </a:solidFill>
              </a:rPr>
              <a:t>Руководитель </a:t>
            </a:r>
            <a:r>
              <a:rPr lang="ru-RU" sz="1800" dirty="0" smtClean="0">
                <a:solidFill>
                  <a:schemeClr val="bg1"/>
                </a:solidFill>
              </a:rPr>
              <a:t>проекта </a:t>
            </a:r>
            <a:endParaRPr lang="ru-RU" sz="1800" dirty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chemeClr val="bg1"/>
                </a:solidFill>
              </a:rPr>
              <a:t>канд. </a:t>
            </a:r>
            <a:r>
              <a:rPr lang="ru-RU" sz="1800" dirty="0" err="1">
                <a:solidFill>
                  <a:schemeClr val="bg1"/>
                </a:solidFill>
              </a:rPr>
              <a:t>экон</a:t>
            </a:r>
            <a:r>
              <a:rPr lang="ru-RU" sz="1800" dirty="0">
                <a:solidFill>
                  <a:schemeClr val="bg1"/>
                </a:solidFill>
              </a:rPr>
              <a:t>. наук, доц.	Иванова И. А.</a:t>
            </a:r>
          </a:p>
          <a:p>
            <a:pPr algn="l">
              <a:spcBef>
                <a:spcPts val="0"/>
              </a:spcBef>
            </a:pPr>
            <a:endParaRPr lang="ru-RU" sz="1000" dirty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</a:pPr>
            <a:endParaRPr lang="ru-RU" sz="1000" dirty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chemeClr val="bg1"/>
                </a:solidFill>
              </a:rPr>
              <a:t>Автор </a:t>
            </a:r>
            <a:r>
              <a:rPr lang="ru-RU" sz="1800" dirty="0" smtClean="0">
                <a:solidFill>
                  <a:schemeClr val="bg1"/>
                </a:solidFill>
              </a:rPr>
              <a:t>       </a:t>
            </a:r>
            <a:r>
              <a:rPr lang="ru-RU" sz="1800" dirty="0">
                <a:solidFill>
                  <a:schemeClr val="bg1"/>
                </a:solidFill>
              </a:rPr>
              <a:t>		</a:t>
            </a:r>
            <a:r>
              <a:rPr lang="ru-RU" sz="1800" dirty="0" err="1">
                <a:solidFill>
                  <a:schemeClr val="bg1"/>
                </a:solidFill>
              </a:rPr>
              <a:t>Пшиков</a:t>
            </a:r>
            <a:r>
              <a:rPr lang="ru-RU" sz="1800" dirty="0">
                <a:solidFill>
                  <a:schemeClr val="bg1"/>
                </a:solidFill>
              </a:rPr>
              <a:t> И. Е.</a:t>
            </a:r>
          </a:p>
        </p:txBody>
      </p:sp>
    </p:spTree>
    <p:extLst>
      <p:ext uri="{BB962C8B-B14F-4D97-AF65-F5344CB8AC3E}">
        <p14:creationId xmlns:p14="http://schemas.microsoft.com/office/powerpoint/2010/main" xmlns="" val="287344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838200" y="0"/>
            <a:ext cx="10515600" cy="1325880"/>
          </a:xfrm>
          <a:prstGeom prst="roundRect">
            <a:avLst/>
          </a:prstGeom>
          <a:gradFill>
            <a:gsLst>
              <a:gs pos="0">
                <a:srgbClr val="343D53"/>
              </a:gs>
              <a:gs pos="71000">
                <a:schemeClr val="bg1"/>
              </a:gs>
              <a:gs pos="0">
                <a:srgbClr val="343D53"/>
              </a:gs>
              <a:gs pos="0">
                <a:srgbClr val="343D53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5368" y="188595"/>
            <a:ext cx="8286750" cy="948690"/>
          </a:xfrm>
        </p:spPr>
        <p:txBody>
          <a:bodyPr>
            <a:normAutofit fontScale="90000"/>
          </a:bodyPr>
          <a:lstStyle/>
          <a:p>
            <a:r>
              <a:rPr lang="ru-RU" sz="3800" b="1" dirty="0">
                <a:solidFill>
                  <a:srgbClr val="002060"/>
                </a:solidFill>
              </a:rPr>
              <a:t>Предложенная схема организации демилитаризированной зоны сети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9285" y="82200"/>
            <a:ext cx="1974515" cy="1161480"/>
          </a:xfrm>
          <a:prstGeom prst="rect">
            <a:avLst/>
          </a:prstGeom>
        </p:spPr>
      </p:pic>
      <p:pic>
        <p:nvPicPr>
          <p:cNvPr id="9" name="Объект 8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32275"/>
            <a:ext cx="6635095" cy="30724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65368" y="4504755"/>
            <a:ext cx="10388432" cy="948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400" b="1" dirty="0">
                <a:solidFill>
                  <a:srgbClr val="002060"/>
                </a:solidFill>
              </a:rPr>
              <a:t>Правила фильтрации межсетевых экранов</a:t>
            </a:r>
          </a:p>
        </p:txBody>
      </p:sp>
      <p:pic>
        <p:nvPicPr>
          <p:cNvPr id="10" name="Объект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1907" y="5343717"/>
            <a:ext cx="6354879" cy="1067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66977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7351776" y="1777669"/>
            <a:ext cx="4139184" cy="4853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8200" y="0"/>
            <a:ext cx="10515600" cy="1325880"/>
          </a:xfrm>
          <a:prstGeom prst="roundRect">
            <a:avLst/>
          </a:prstGeom>
          <a:gradFill>
            <a:gsLst>
              <a:gs pos="0">
                <a:srgbClr val="343D53"/>
              </a:gs>
              <a:gs pos="71000">
                <a:schemeClr val="bg1"/>
              </a:gs>
              <a:gs pos="0">
                <a:srgbClr val="343D53"/>
              </a:gs>
              <a:gs pos="0">
                <a:srgbClr val="343D53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8595"/>
            <a:ext cx="9028176" cy="948690"/>
          </a:xfrm>
        </p:spPr>
        <p:txBody>
          <a:bodyPr>
            <a:normAutofit fontScale="90000"/>
          </a:bodyPr>
          <a:lstStyle/>
          <a:p>
            <a:r>
              <a:rPr lang="ru-RU" sz="3800" b="1" dirty="0">
                <a:solidFill>
                  <a:srgbClr val="002060"/>
                </a:solidFill>
              </a:rPr>
              <a:t>Оценка требуемого класса средств защиты информации и анализ производителей и характеристик межсетевых экранов типа «А»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9285" y="82200"/>
            <a:ext cx="1974515" cy="116148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26188596"/>
              </p:ext>
            </p:extLst>
          </p:nvPr>
        </p:nvGraphicFramePr>
        <p:xfrm>
          <a:off x="838200" y="3784446"/>
          <a:ext cx="6325364" cy="2846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2395">
                  <a:extLst>
                    <a:ext uri="{9D8B030D-6E8A-4147-A177-3AD203B41FA5}">
                      <a16:colId xmlns:a16="http://schemas.microsoft.com/office/drawing/2014/main" xmlns="" val="2079750921"/>
                    </a:ext>
                  </a:extLst>
                </a:gridCol>
                <a:gridCol w="775792">
                  <a:extLst>
                    <a:ext uri="{9D8B030D-6E8A-4147-A177-3AD203B41FA5}">
                      <a16:colId xmlns:a16="http://schemas.microsoft.com/office/drawing/2014/main" xmlns="" val="870155958"/>
                    </a:ext>
                  </a:extLst>
                </a:gridCol>
                <a:gridCol w="853511">
                  <a:extLst>
                    <a:ext uri="{9D8B030D-6E8A-4147-A177-3AD203B41FA5}">
                      <a16:colId xmlns:a16="http://schemas.microsoft.com/office/drawing/2014/main" xmlns="" val="1104152670"/>
                    </a:ext>
                  </a:extLst>
                </a:gridCol>
                <a:gridCol w="829004">
                  <a:extLst>
                    <a:ext uri="{9D8B030D-6E8A-4147-A177-3AD203B41FA5}">
                      <a16:colId xmlns:a16="http://schemas.microsoft.com/office/drawing/2014/main" xmlns="" val="2123369343"/>
                    </a:ext>
                  </a:extLst>
                </a:gridCol>
                <a:gridCol w="829705">
                  <a:extLst>
                    <a:ext uri="{9D8B030D-6E8A-4147-A177-3AD203B41FA5}">
                      <a16:colId xmlns:a16="http://schemas.microsoft.com/office/drawing/2014/main" xmlns="" val="55021631"/>
                    </a:ext>
                  </a:extLst>
                </a:gridCol>
                <a:gridCol w="1009041">
                  <a:extLst>
                    <a:ext uri="{9D8B030D-6E8A-4147-A177-3AD203B41FA5}">
                      <a16:colId xmlns:a16="http://schemas.microsoft.com/office/drawing/2014/main" xmlns="" val="1654633106"/>
                    </a:ext>
                  </a:extLst>
                </a:gridCol>
                <a:gridCol w="835916">
                  <a:extLst>
                    <a:ext uri="{9D8B030D-6E8A-4147-A177-3AD203B41FA5}">
                      <a16:colId xmlns:a16="http://schemas.microsoft.com/office/drawing/2014/main" xmlns="" val="1943734370"/>
                    </a:ext>
                  </a:extLst>
                </a:gridCol>
              </a:tblGrid>
              <a:tr h="3086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UserGate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ChekPoint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Fortinet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Paloalto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Код Безопасности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Инфотекс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extLst>
                  <a:ext uri="{0D108BD9-81ED-4DB2-BD59-A6C34878D82A}">
                    <a16:rowId xmlns:a16="http://schemas.microsoft.com/office/drawing/2014/main" xmlns="" val="3362555582"/>
                  </a:ext>
                </a:extLst>
              </a:tr>
              <a:tr h="2723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Страна производитель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Россия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Израиль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США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США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Россия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Россия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extLst>
                  <a:ext uri="{0D108BD9-81ED-4DB2-BD59-A6C34878D82A}">
                    <a16:rowId xmlns:a16="http://schemas.microsoft.com/office/drawing/2014/main" xmlns="" val="1066087527"/>
                  </a:ext>
                </a:extLst>
              </a:tr>
              <a:tr h="1815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Межсетевой экран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extLst>
                  <a:ext uri="{0D108BD9-81ED-4DB2-BD59-A6C34878D82A}">
                    <a16:rowId xmlns:a16="http://schemas.microsoft.com/office/drawing/2014/main" xmlns="" val="659997759"/>
                  </a:ext>
                </a:extLst>
              </a:tr>
              <a:tr h="3631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Система Обнаружения Вторжений (</a:t>
                      </a:r>
                      <a:r>
                        <a:rPr lang="en-US" sz="1000">
                          <a:effectLst/>
                        </a:rPr>
                        <a:t>COB</a:t>
                      </a:r>
                      <a:r>
                        <a:rPr lang="ru-RU" sz="1000">
                          <a:effectLst/>
                        </a:rPr>
                        <a:t>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extLst>
                  <a:ext uri="{0D108BD9-81ED-4DB2-BD59-A6C34878D82A}">
                    <a16:rowId xmlns:a16="http://schemas.microsoft.com/office/drawing/2014/main" xmlns="" val="1584583479"/>
                  </a:ext>
                </a:extLst>
              </a:tr>
              <a:tr h="1815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Сертификат ФСТЭК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extLst>
                  <a:ext uri="{0D108BD9-81ED-4DB2-BD59-A6C34878D82A}">
                    <a16:rowId xmlns:a16="http://schemas.microsoft.com/office/drawing/2014/main" xmlns="" val="3523164110"/>
                  </a:ext>
                </a:extLst>
              </a:tr>
              <a:tr h="1815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Наличие прокси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extLst>
                  <a:ext uri="{0D108BD9-81ED-4DB2-BD59-A6C34878D82A}">
                    <a16:rowId xmlns:a16="http://schemas.microsoft.com/office/drawing/2014/main" xmlns="" val="2440994443"/>
                  </a:ext>
                </a:extLst>
              </a:tr>
              <a:tr h="2723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Система анализа трафика (</a:t>
                      </a:r>
                      <a:r>
                        <a:rPr lang="en-US" sz="1000">
                          <a:effectLst/>
                        </a:rPr>
                        <a:t>DPI</a:t>
                      </a:r>
                      <a:r>
                        <a:rPr lang="ru-RU" sz="1000">
                          <a:effectLst/>
                        </a:rPr>
                        <a:t>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extLst>
                  <a:ext uri="{0D108BD9-81ED-4DB2-BD59-A6C34878D82A}">
                    <a16:rowId xmlns:a16="http://schemas.microsoft.com/office/drawing/2014/main" xmlns="" val="2873310663"/>
                  </a:ext>
                </a:extLst>
              </a:tr>
              <a:tr h="2057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Фильтрация </a:t>
                      </a:r>
                      <a:r>
                        <a:rPr lang="en-US" sz="1000" dirty="0">
                          <a:effectLst/>
                        </a:rPr>
                        <a:t>URL </a:t>
                      </a:r>
                      <a:r>
                        <a:rPr lang="ru-RU" sz="1000" dirty="0">
                          <a:effectLst/>
                        </a:rPr>
                        <a:t>(</a:t>
                      </a:r>
                      <a:r>
                        <a:rPr lang="en-US" sz="1000" dirty="0">
                          <a:effectLst/>
                        </a:rPr>
                        <a:t>URLF</a:t>
                      </a:r>
                      <a:r>
                        <a:rPr lang="ru-RU" sz="1000" dirty="0">
                          <a:effectLst/>
                        </a:rPr>
                        <a:t>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</a:t>
                      </a:r>
                      <a:r>
                        <a:rPr lang="en-US" sz="1000" dirty="0">
                          <a:effectLst/>
                        </a:rPr>
                        <a:t>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extLst>
                  <a:ext uri="{0D108BD9-81ED-4DB2-BD59-A6C34878D82A}">
                    <a16:rowId xmlns:a16="http://schemas.microsoft.com/office/drawing/2014/main" xmlns="" val="3710440979"/>
                  </a:ext>
                </a:extLst>
              </a:tr>
              <a:tr h="1028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ГОСТ </a:t>
                      </a:r>
                      <a:r>
                        <a:rPr lang="en-US" sz="1000">
                          <a:effectLst/>
                        </a:rPr>
                        <a:t>TLS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-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extLst>
                  <a:ext uri="{0D108BD9-81ED-4DB2-BD59-A6C34878D82A}">
                    <a16:rowId xmlns:a16="http://schemas.microsoft.com/office/drawing/2014/main" xmlns="" val="962728222"/>
                  </a:ext>
                </a:extLst>
              </a:tr>
              <a:tr h="1815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ГОСТ шифрование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-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extLst>
                  <a:ext uri="{0D108BD9-81ED-4DB2-BD59-A6C34878D82A}">
                    <a16:rowId xmlns:a16="http://schemas.microsoft.com/office/drawing/2014/main" xmlns="" val="2927720374"/>
                  </a:ext>
                </a:extLst>
              </a:tr>
              <a:tr h="1028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Из облака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4" marR="63674" marT="0" marB="0" anchor="ctr"/>
                </a:tc>
                <a:extLst>
                  <a:ext uri="{0D108BD9-81ED-4DB2-BD59-A6C34878D82A}">
                    <a16:rowId xmlns:a16="http://schemas.microsoft.com/office/drawing/2014/main" xmlns="" val="123035695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424928" y="1912164"/>
            <a:ext cx="397916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лучшие предложения</a:t>
            </a:r>
          </a:p>
          <a:p>
            <a:pPr algn="ctr"/>
            <a:endParaRPr lang="ru-RU" sz="1200" b="1" dirty="0">
              <a:solidFill>
                <a:schemeClr val="bg1"/>
              </a:solidFill>
            </a:endParaRPr>
          </a:p>
          <a:p>
            <a:pPr algn="just"/>
            <a:r>
              <a:rPr lang="ru-RU" sz="1100" b="1" dirty="0">
                <a:solidFill>
                  <a:schemeClr val="bg1"/>
                </a:solidFill>
              </a:rPr>
              <a:t>аппаратно-программный комплекс UserGate D500</a:t>
            </a:r>
            <a:r>
              <a:rPr lang="ru-RU" sz="1100" dirty="0"/>
              <a:t>, сертификат ФСТЭК России № 3905 от 26.03.2018, профиль защиты МЭ (ИТ.МЭ.А4.ПЗ — тип «А», четвёртый класс защиты; ИТ.МЭ.Б4.ПЗ — тип «Б», четвёртый класс защиты), профили защиты СОВ (ИТ.СОВ.С4.ПЗ — уровень сети, четвёртый класс защиты), включен в Реестр Российского ПО №1194;</a:t>
            </a:r>
          </a:p>
          <a:p>
            <a:pPr algn="just"/>
            <a:endParaRPr lang="ru-RU" sz="2000" dirty="0"/>
          </a:p>
          <a:p>
            <a:pPr algn="just"/>
            <a:r>
              <a:rPr lang="ru-RU" sz="1100" b="1" dirty="0">
                <a:solidFill>
                  <a:schemeClr val="bg1"/>
                </a:solidFill>
              </a:rPr>
              <a:t>аппаратно-программный комплекс «Континент» 3.9 IPC-500F</a:t>
            </a:r>
            <a:r>
              <a:rPr lang="ru-RU" sz="1100" dirty="0"/>
              <a:t>, сертификат ФСТЭК России № 4145 от 17.07.2019, сертификат соответствия Минкомсвязи России № ОС-2-СПД-2893, сертификат ЕАЭС RU C-RU.HA74.B.00469/19, требования к средствам обеспечения безопасности информационных технологий по 3 уровню доверия, а также требования к межсетевому экрану типа А 3 класса защиты и требованиям к системам обнаружения вторжений уровня сети 3 класса защиты; </a:t>
            </a:r>
          </a:p>
          <a:p>
            <a:pPr algn="just"/>
            <a:endParaRPr lang="ru-RU" sz="1100" dirty="0"/>
          </a:p>
          <a:p>
            <a:pPr algn="just"/>
            <a:r>
              <a:rPr lang="ru-RU" sz="1100" b="1" dirty="0">
                <a:solidFill>
                  <a:schemeClr val="bg1"/>
                </a:solidFill>
              </a:rPr>
              <a:t>аппаратно-программный комплекс </a:t>
            </a:r>
            <a:r>
              <a:rPr lang="en-US" sz="1100" b="1" dirty="0" err="1">
                <a:solidFill>
                  <a:schemeClr val="bg1"/>
                </a:solidFill>
              </a:rPr>
              <a:t>ViPNet</a:t>
            </a:r>
            <a:r>
              <a:rPr lang="en-US" sz="1100" b="1" dirty="0">
                <a:solidFill>
                  <a:schemeClr val="bg1"/>
                </a:solidFill>
              </a:rPr>
              <a:t> </a:t>
            </a:r>
            <a:r>
              <a:rPr lang="en-US" sz="1100" b="1" dirty="0" err="1">
                <a:solidFill>
                  <a:schemeClr val="bg1"/>
                </a:solidFill>
              </a:rPr>
              <a:t>xFirewall</a:t>
            </a:r>
            <a:r>
              <a:rPr lang="en-US" sz="1100" b="1" dirty="0">
                <a:solidFill>
                  <a:schemeClr val="bg1"/>
                </a:solidFill>
              </a:rPr>
              <a:t> 5</a:t>
            </a:r>
            <a:r>
              <a:rPr lang="en-US" sz="1100" dirty="0"/>
              <a:t>, </a:t>
            </a:r>
            <a:r>
              <a:rPr lang="ru-RU" sz="1100" dirty="0"/>
              <a:t>сертификат ФСТЭК России № 4093 от 13.02.2019, профиль защиты МЭ (ИТ.МЭ.А4.ПЗ — тип «А», четвёртый класс защиты; ИТ.МЭ.Б4.ПЗ — тип «Б», четвёртый класс защиты).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3245829"/>
              </p:ext>
            </p:extLst>
          </p:nvPr>
        </p:nvGraphicFramePr>
        <p:xfrm>
          <a:off x="838200" y="1777669"/>
          <a:ext cx="6325365" cy="17519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1768">
                  <a:extLst>
                    <a:ext uri="{9D8B030D-6E8A-4147-A177-3AD203B41FA5}">
                      <a16:colId xmlns:a16="http://schemas.microsoft.com/office/drawing/2014/main" xmlns="" val="936714849"/>
                    </a:ext>
                  </a:extLst>
                </a:gridCol>
                <a:gridCol w="1898617">
                  <a:extLst>
                    <a:ext uri="{9D8B030D-6E8A-4147-A177-3AD203B41FA5}">
                      <a16:colId xmlns:a16="http://schemas.microsoft.com/office/drawing/2014/main" xmlns="" val="1311793322"/>
                    </a:ext>
                  </a:extLst>
                </a:gridCol>
                <a:gridCol w="1664893">
                  <a:extLst>
                    <a:ext uri="{9D8B030D-6E8A-4147-A177-3AD203B41FA5}">
                      <a16:colId xmlns:a16="http://schemas.microsoft.com/office/drawing/2014/main" xmlns="" val="1966189032"/>
                    </a:ext>
                  </a:extLst>
                </a:gridCol>
                <a:gridCol w="1570087">
                  <a:extLst>
                    <a:ext uri="{9D8B030D-6E8A-4147-A177-3AD203B41FA5}">
                      <a16:colId xmlns:a16="http://schemas.microsoft.com/office/drawing/2014/main" xmlns="" val="237922970"/>
                    </a:ext>
                  </a:extLst>
                </a:gridCol>
              </a:tblGrid>
              <a:tr h="1094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Категория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объекта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КИИ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Потенциал источника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угроз, который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следует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рассматривать при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выборе мер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Уровень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контроля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отсутствия </a:t>
                      </a:r>
                      <a:r>
                        <a:rPr lang="ru-RU" sz="1200" dirty="0" err="1">
                          <a:effectLst/>
                        </a:rPr>
                        <a:t>недекларированных</a:t>
                      </a:r>
                      <a:r>
                        <a:rPr lang="ru-RU" sz="1200" dirty="0">
                          <a:effectLst/>
                        </a:rPr>
                        <a:t> возможностей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Требуемый класс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системы защиты информации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08765791"/>
                  </a:ext>
                </a:extLst>
              </a:tr>
              <a:tr h="2189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категория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Высокий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 ниже 4 уровня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 ниже 4 класса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18492472"/>
                  </a:ext>
                </a:extLst>
              </a:tr>
              <a:tr h="2189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категория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Базовый усиленный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 ниже 4 уровня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 ниже 5 класса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36592947"/>
                  </a:ext>
                </a:extLst>
              </a:tr>
              <a:tr h="2189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3 категория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Базовый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-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Не ниже 6 класса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80124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62218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6473190" y="1432274"/>
            <a:ext cx="4215384" cy="5303015"/>
          </a:xfrm>
          <a:prstGeom prst="roundRect">
            <a:avLst/>
          </a:prstGeom>
          <a:gradFill flip="none" rotWithShape="1">
            <a:gsLst>
              <a:gs pos="100000">
                <a:srgbClr val="031932"/>
              </a:gs>
              <a:gs pos="93000">
                <a:schemeClr val="bg1"/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68730" y="1432274"/>
            <a:ext cx="4215384" cy="5303015"/>
          </a:xfrm>
          <a:prstGeom prst="roundRect">
            <a:avLst/>
          </a:prstGeom>
          <a:gradFill flip="none" rotWithShape="1">
            <a:gsLst>
              <a:gs pos="100000">
                <a:srgbClr val="031932"/>
              </a:gs>
              <a:gs pos="93000">
                <a:schemeClr val="bg1"/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8200" y="0"/>
            <a:ext cx="10515600" cy="1325880"/>
          </a:xfrm>
          <a:prstGeom prst="roundRect">
            <a:avLst/>
          </a:prstGeom>
          <a:gradFill>
            <a:gsLst>
              <a:gs pos="0">
                <a:srgbClr val="343D53"/>
              </a:gs>
              <a:gs pos="71000">
                <a:schemeClr val="bg1"/>
              </a:gs>
              <a:gs pos="0">
                <a:srgbClr val="343D53"/>
              </a:gs>
              <a:gs pos="0">
                <a:srgbClr val="343D53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8595"/>
            <a:ext cx="10515600" cy="94869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Подготовленный перечень документов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9285" y="82200"/>
            <a:ext cx="1974515" cy="11614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946" y="1638318"/>
            <a:ext cx="3674596" cy="48909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616" y="1638318"/>
            <a:ext cx="3395994" cy="490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7266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6473190" y="1432274"/>
            <a:ext cx="4215384" cy="5303015"/>
          </a:xfrm>
          <a:prstGeom prst="roundRect">
            <a:avLst/>
          </a:prstGeom>
          <a:gradFill flip="none" rotWithShape="1">
            <a:gsLst>
              <a:gs pos="100000">
                <a:srgbClr val="031932"/>
              </a:gs>
              <a:gs pos="93000">
                <a:schemeClr val="bg1"/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68730" y="1432274"/>
            <a:ext cx="4215384" cy="5303015"/>
          </a:xfrm>
          <a:prstGeom prst="roundRect">
            <a:avLst/>
          </a:prstGeom>
          <a:gradFill flip="none" rotWithShape="1">
            <a:gsLst>
              <a:gs pos="100000">
                <a:srgbClr val="031932"/>
              </a:gs>
              <a:gs pos="93000">
                <a:schemeClr val="bg1"/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8200" y="0"/>
            <a:ext cx="10515600" cy="1325880"/>
          </a:xfrm>
          <a:prstGeom prst="roundRect">
            <a:avLst/>
          </a:prstGeom>
          <a:gradFill>
            <a:gsLst>
              <a:gs pos="0">
                <a:srgbClr val="343D53"/>
              </a:gs>
              <a:gs pos="71000">
                <a:schemeClr val="bg1"/>
              </a:gs>
              <a:gs pos="0">
                <a:srgbClr val="343D53"/>
              </a:gs>
              <a:gs pos="0">
                <a:srgbClr val="343D53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8595"/>
            <a:ext cx="10515600" cy="94869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Подготовленный перечень документов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9285" y="82200"/>
            <a:ext cx="1974515" cy="11614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447" y="1638318"/>
            <a:ext cx="3319962" cy="47879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865" y="1638318"/>
            <a:ext cx="3432033" cy="491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0437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6473190" y="1432274"/>
            <a:ext cx="4215384" cy="5303015"/>
          </a:xfrm>
          <a:prstGeom prst="roundRect">
            <a:avLst/>
          </a:prstGeom>
          <a:gradFill flip="none" rotWithShape="1">
            <a:gsLst>
              <a:gs pos="100000">
                <a:srgbClr val="031932"/>
              </a:gs>
              <a:gs pos="93000">
                <a:schemeClr val="bg1"/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68730" y="1432274"/>
            <a:ext cx="4215384" cy="5303015"/>
          </a:xfrm>
          <a:prstGeom prst="roundRect">
            <a:avLst/>
          </a:prstGeom>
          <a:gradFill flip="none" rotWithShape="1">
            <a:gsLst>
              <a:gs pos="100000">
                <a:srgbClr val="031932"/>
              </a:gs>
              <a:gs pos="93000">
                <a:schemeClr val="bg1"/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8200" y="0"/>
            <a:ext cx="10515600" cy="1325880"/>
          </a:xfrm>
          <a:prstGeom prst="roundRect">
            <a:avLst/>
          </a:prstGeom>
          <a:gradFill>
            <a:gsLst>
              <a:gs pos="0">
                <a:srgbClr val="343D53"/>
              </a:gs>
              <a:gs pos="71000">
                <a:schemeClr val="bg1"/>
              </a:gs>
              <a:gs pos="0">
                <a:srgbClr val="343D53"/>
              </a:gs>
              <a:gs pos="0">
                <a:srgbClr val="343D53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8595"/>
            <a:ext cx="8134350" cy="94869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Инструкция администратора информационной безопасности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9285" y="82200"/>
            <a:ext cx="1974515" cy="11614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542" y="1616970"/>
            <a:ext cx="3407759" cy="49336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8823" y="1633546"/>
            <a:ext cx="3304117" cy="488465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647471" y="3622115"/>
            <a:ext cx="662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xmlns="" val="3321796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737616" y="5488845"/>
            <a:ext cx="10616184" cy="1369155"/>
          </a:xfrm>
          <a:prstGeom prst="roundRect">
            <a:avLst/>
          </a:prstGeom>
          <a:gradFill flip="none" rotWithShape="1">
            <a:gsLst>
              <a:gs pos="100000">
                <a:srgbClr val="031932"/>
              </a:gs>
              <a:gs pos="93000">
                <a:schemeClr val="bg1"/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16580" y="1496347"/>
            <a:ext cx="5678424" cy="3831336"/>
          </a:xfrm>
          <a:prstGeom prst="roundRect">
            <a:avLst/>
          </a:prstGeom>
          <a:gradFill flip="none" rotWithShape="1">
            <a:gsLst>
              <a:gs pos="100000">
                <a:srgbClr val="031932"/>
              </a:gs>
              <a:gs pos="93000">
                <a:schemeClr val="bg1"/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8200" y="0"/>
            <a:ext cx="10515600" cy="1399032"/>
          </a:xfrm>
          <a:prstGeom prst="roundRect">
            <a:avLst/>
          </a:prstGeom>
          <a:gradFill>
            <a:gsLst>
              <a:gs pos="0">
                <a:srgbClr val="343D53"/>
              </a:gs>
              <a:gs pos="71000">
                <a:schemeClr val="bg1"/>
              </a:gs>
              <a:gs pos="0">
                <a:srgbClr val="343D53"/>
              </a:gs>
              <a:gs pos="0">
                <a:srgbClr val="343D53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2603"/>
            <a:ext cx="8442960" cy="948690"/>
          </a:xfrm>
        </p:spPr>
        <p:txBody>
          <a:bodyPr>
            <a:noAutofit/>
          </a:bodyPr>
          <a:lstStyle/>
          <a:p>
            <a:pPr algn="just"/>
            <a:r>
              <a:rPr lang="ru-RU" sz="3000" b="1" dirty="0">
                <a:solidFill>
                  <a:srgbClr val="002060"/>
                </a:solidFill>
              </a:rPr>
              <a:t>Структура государственной системы обнаружения, предупреждения и ликвидации последствий компьютерных атак на информационные ресурсы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9285" y="82200"/>
            <a:ext cx="1974515" cy="116148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3"/>
          <a:stretch>
            <a:fillRect/>
          </a:stretch>
        </p:blipFill>
        <p:spPr>
          <a:xfrm>
            <a:off x="3481133" y="1711770"/>
            <a:ext cx="4949317" cy="340048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7616" y="5488845"/>
            <a:ext cx="104363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целях обеспечения безопасности критической информационной инфраструктуры субъекты должны обеспечить выполнение и реализацию следующих мероприятий: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категорирование объектов критической информационной инфраструктуры;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обеспечить интеграцию с ГосСОПКА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обеспечить безопасность объектов критической информационной инфраструктуры посредством внедрения организационных и технических мер.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488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838200" y="0"/>
            <a:ext cx="10515600" cy="1325880"/>
          </a:xfrm>
          <a:prstGeom prst="roundRect">
            <a:avLst/>
          </a:prstGeom>
          <a:gradFill>
            <a:gsLst>
              <a:gs pos="0">
                <a:srgbClr val="343D53"/>
              </a:gs>
              <a:gs pos="71000">
                <a:schemeClr val="bg1"/>
              </a:gs>
              <a:gs pos="0">
                <a:srgbClr val="343D53"/>
              </a:gs>
              <a:gs pos="0">
                <a:srgbClr val="343D53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09968" y="2951279"/>
            <a:ext cx="6781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rgbClr val="2B354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Спасибо за внимание!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68465" y="201275"/>
            <a:ext cx="106640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dirty="0">
                <a:ln w="0"/>
                <a:solidFill>
                  <a:srgbClr val="2A364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Вместе в светлое будущее!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9285" y="82200"/>
            <a:ext cx="1974515" cy="116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7489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1D36E9-F110-49C6-A59F-F53399BD8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937" y="1535949"/>
            <a:ext cx="1859422" cy="62888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Задачи: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4125616E-0720-438E-BAA8-86764F3D8CBD}"/>
              </a:ext>
            </a:extLst>
          </p:cNvPr>
          <p:cNvGrpSpPr>
            <a:grpSpLocks/>
          </p:cNvGrpSpPr>
          <p:nvPr/>
        </p:nvGrpSpPr>
        <p:grpSpPr bwMode="auto">
          <a:xfrm>
            <a:off x="1121408" y="3945471"/>
            <a:ext cx="10466798" cy="652463"/>
            <a:chOff x="1353" y="1382"/>
            <a:chExt cx="5874" cy="411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xmlns="" id="{D4CF99EA-E6D5-4440-9AA1-B384C1E150B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76"/>
              <a:ext cx="5761" cy="17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xmlns="" id="{FCB1298F-5782-47D5-A033-54666FB5479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316" y="1488"/>
              <a:ext cx="263" cy="176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xmlns="" id="{9F40133A-C7AF-4E6B-9896-8831658B594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16" y="1382"/>
              <a:ext cx="541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just"/>
              <a:r>
                <a:rPr lang="ru-RU" sz="1600" dirty="0"/>
                <a:t>проведение процесса категорирования объекта критической информационной инфраструктуры в соответствии с критериями значимости и показателями их значений;</a:t>
              </a: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xmlns="" id="{5D52D268-B498-4A54-9907-A5004B518EC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53" y="1412"/>
              <a:ext cx="2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xmlns="" id="{92810E15-46B5-4775-9B55-0E1A9B84499E}"/>
              </a:ext>
            </a:extLst>
          </p:cNvPr>
          <p:cNvGrpSpPr>
            <a:grpSpLocks/>
          </p:cNvGrpSpPr>
          <p:nvPr/>
        </p:nvGrpSpPr>
        <p:grpSpPr bwMode="auto">
          <a:xfrm>
            <a:off x="1085139" y="2080683"/>
            <a:ext cx="10549398" cy="584029"/>
            <a:chOff x="1280" y="1994"/>
            <a:chExt cx="7422" cy="224"/>
          </a:xfrm>
        </p:grpSpPr>
        <p:sp>
          <p:nvSpPr>
            <p:cNvPr id="10" name="Line 8">
              <a:extLst>
                <a:ext uri="{FF2B5EF4-FFF2-40B4-BE49-F238E27FC236}">
                  <a16:creationId xmlns:a16="http://schemas.microsoft.com/office/drawing/2014/main" xmlns="" id="{71A3F3DC-E6C3-4B19-8E6A-1A74CDD11768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405" y="2202"/>
              <a:ext cx="7232" cy="1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xmlns="" id="{2FD53698-81C5-494E-9667-E5645E8F1A6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308" y="1999"/>
              <a:ext cx="158" cy="214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xmlns="" id="{0E542446-7559-4862-B598-92A79A4080E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85" y="1994"/>
              <a:ext cx="6817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/>
                <a:t>исследовать теоретические аспекты вопроса обеспечения информационной безопасности критических информационных инфраструктур посредством анализа существующих подходов и принципов;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xmlns="" id="{D872A2A1-E27C-459A-BA8A-25337C0283E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00" y="2005"/>
              <a:ext cx="210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xmlns="" id="{64DC70A8-B5C9-4E66-B9C9-2F72609BA458}"/>
              </a:ext>
            </a:extLst>
          </p:cNvPr>
          <p:cNvGrpSpPr>
            <a:grpSpLocks/>
          </p:cNvGrpSpPr>
          <p:nvPr/>
        </p:nvGrpSpPr>
        <p:grpSpPr bwMode="auto">
          <a:xfrm>
            <a:off x="1093177" y="2675327"/>
            <a:ext cx="10541359" cy="653264"/>
            <a:chOff x="1324" y="2573"/>
            <a:chExt cx="6454" cy="329"/>
          </a:xfrm>
        </p:grpSpPr>
        <p:sp>
          <p:nvSpPr>
            <p:cNvPr id="15" name="Line 13">
              <a:extLst>
                <a:ext uri="{FF2B5EF4-FFF2-40B4-BE49-F238E27FC236}">
                  <a16:creationId xmlns:a16="http://schemas.microsoft.com/office/drawing/2014/main" xmlns="" id="{9A0A3544-DA2C-4C76-BB4F-9BDDCEE03F4B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407" y="2831"/>
              <a:ext cx="6314" cy="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xmlns="" id="{0DF5F4E4-2D89-40C9-BEBF-7A3D52F2EA8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310" y="2642"/>
              <a:ext cx="228" cy="200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xmlns="" id="{5D8B0747-EC02-4CAD-A8B6-0C5BC866591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47" y="2573"/>
              <a:ext cx="5931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/>
                <a:t>описать общую структуру субъекта критической информационной инфраструктуры с его процессами и объектами, обеспечивающими критические процессы; 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xmlns="" id="{FCA43DD3-7BFF-4FEF-B5F7-E9A1E223C7C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27" y="261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xmlns="" id="{C10618D2-F08E-40EE-83E2-9A6350AD25DC}"/>
              </a:ext>
            </a:extLst>
          </p:cNvPr>
          <p:cNvGrpSpPr>
            <a:grpSpLocks/>
          </p:cNvGrpSpPr>
          <p:nvPr/>
        </p:nvGrpSpPr>
        <p:grpSpPr bwMode="auto">
          <a:xfrm>
            <a:off x="1097869" y="3326550"/>
            <a:ext cx="10527210" cy="728413"/>
            <a:chOff x="1353" y="3241"/>
            <a:chExt cx="11132" cy="308"/>
          </a:xfrm>
        </p:grpSpPr>
        <p:sp>
          <p:nvSpPr>
            <p:cNvPr id="20" name="Line 18">
              <a:extLst>
                <a:ext uri="{FF2B5EF4-FFF2-40B4-BE49-F238E27FC236}">
                  <a16:creationId xmlns:a16="http://schemas.microsoft.com/office/drawing/2014/main" xmlns="" id="{316B2596-2062-46B8-BF2E-6F05F1ACD97C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478" y="3508"/>
              <a:ext cx="10919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xmlns="" id="{66763471-0ECD-4D97-AFAC-B1E76937477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431" y="3192"/>
              <a:ext cx="190" cy="345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xmlns="" id="{F5B4DED4-50FC-474B-AFD9-ADF73508FF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7" y="3241"/>
              <a:ext cx="10228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/>
                <a:t>провести анализ методов обеспечения информационной безопасности критической информационной инфраструктуры;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xmlns="" id="{8C8D3C44-9014-4754-B63A-8750F40DABC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79" y="3261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xmlns="" id="{12764046-53ED-4B55-B2DC-7FB1B794B55D}"/>
              </a:ext>
            </a:extLst>
          </p:cNvPr>
          <p:cNvGrpSpPr>
            <a:grpSpLocks/>
          </p:cNvGrpSpPr>
          <p:nvPr/>
        </p:nvGrpSpPr>
        <p:grpSpPr bwMode="auto">
          <a:xfrm>
            <a:off x="1112431" y="4543811"/>
            <a:ext cx="10429078" cy="630238"/>
            <a:chOff x="1329" y="3035"/>
            <a:chExt cx="3350" cy="397"/>
          </a:xfrm>
        </p:grpSpPr>
        <p:sp>
          <p:nvSpPr>
            <p:cNvPr id="25" name="Line 23">
              <a:extLst>
                <a:ext uri="{FF2B5EF4-FFF2-40B4-BE49-F238E27FC236}">
                  <a16:creationId xmlns:a16="http://schemas.microsoft.com/office/drawing/2014/main" xmlns="" id="{04173284-8A12-403D-BDA9-917AB94F2FA3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385" y="3423"/>
              <a:ext cx="3294" cy="9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xmlns="" id="{2135A5AD-32E4-47CB-87BE-1788FEC756C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57" y="3185"/>
              <a:ext cx="252" cy="10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xmlns="" id="{C3E8EEA6-10A4-42A5-A983-95A2BD29475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596" y="3035"/>
              <a:ext cx="308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just"/>
              <a:r>
                <a:rPr lang="ru-RU" sz="1600" dirty="0"/>
                <a:t>проведение анализа угроз безопасности, с учетом данных угроз ФСТЭК, и возможных действий нарушителя критической информационной инфраструктуры;</a:t>
              </a:r>
            </a:p>
          </p:txBody>
        </p:sp>
        <p:sp>
          <p:nvSpPr>
            <p:cNvPr id="28" name="Text Box 26">
              <a:extLst>
                <a:ext uri="{FF2B5EF4-FFF2-40B4-BE49-F238E27FC236}">
                  <a16:creationId xmlns:a16="http://schemas.microsoft.com/office/drawing/2014/main" xmlns="" id="{695682F3-8A4D-4557-B55B-0FEFFF119A0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38" y="3080"/>
              <a:ext cx="1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xmlns="" id="{641D36E9-F110-49C6-A59F-F53399BD8707}"/>
              </a:ext>
            </a:extLst>
          </p:cNvPr>
          <p:cNvSpPr txBox="1">
            <a:spLocks/>
          </p:cNvSpPr>
          <p:nvPr/>
        </p:nvSpPr>
        <p:spPr>
          <a:xfrm>
            <a:off x="904554" y="62616"/>
            <a:ext cx="4957561" cy="770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Цель исследования</a:t>
            </a:r>
          </a:p>
        </p:txBody>
      </p:sp>
      <p:grpSp>
        <p:nvGrpSpPr>
          <p:cNvPr id="30" name="Group 7">
            <a:extLst>
              <a:ext uri="{FF2B5EF4-FFF2-40B4-BE49-F238E27FC236}">
                <a16:creationId xmlns:a16="http://schemas.microsoft.com/office/drawing/2014/main" xmlns="" id="{92810E15-46B5-4775-9B55-0E1A9B84499E}"/>
              </a:ext>
            </a:extLst>
          </p:cNvPr>
          <p:cNvGrpSpPr>
            <a:grpSpLocks/>
          </p:cNvGrpSpPr>
          <p:nvPr/>
        </p:nvGrpSpPr>
        <p:grpSpPr bwMode="auto">
          <a:xfrm>
            <a:off x="940113" y="643089"/>
            <a:ext cx="10601396" cy="940893"/>
            <a:chOff x="1170" y="1977"/>
            <a:chExt cx="7452" cy="678"/>
          </a:xfrm>
        </p:grpSpPr>
        <p:sp>
          <p:nvSpPr>
            <p:cNvPr id="31" name="Line 8">
              <a:extLst>
                <a:ext uri="{FF2B5EF4-FFF2-40B4-BE49-F238E27FC236}">
                  <a16:creationId xmlns:a16="http://schemas.microsoft.com/office/drawing/2014/main" xmlns="" id="{71A3F3DC-E6C3-4B19-8E6A-1A74CDD11768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247" y="2634"/>
              <a:ext cx="7375" cy="2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/>
              <a:endParaRPr lang="en-US"/>
            </a:p>
          </p:txBody>
        </p:sp>
        <p:sp>
          <p:nvSpPr>
            <p:cNvPr id="33" name="Text Box 10">
              <a:extLst>
                <a:ext uri="{FF2B5EF4-FFF2-40B4-BE49-F238E27FC236}">
                  <a16:creationId xmlns:a16="http://schemas.microsoft.com/office/drawing/2014/main" xmlns="" id="{0E542446-7559-4862-B598-92A79A4080E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70" y="1977"/>
              <a:ext cx="7419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ru-RU" b="1" dirty="0"/>
                <a:t>Повышении уровня безопасности информационных систем объекта исследования посредством совершенствования комплексной системы защиты на объекте критической информационной инфраструктуры. </a:t>
              </a:r>
            </a:p>
            <a:p>
              <a:pPr algn="just"/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5" name="Group 7">
            <a:extLst>
              <a:ext uri="{FF2B5EF4-FFF2-40B4-BE49-F238E27FC236}">
                <a16:creationId xmlns:a16="http://schemas.microsoft.com/office/drawing/2014/main" xmlns="" id="{92810E15-46B5-4775-9B55-0E1A9B84499E}"/>
              </a:ext>
            </a:extLst>
          </p:cNvPr>
          <p:cNvGrpSpPr>
            <a:grpSpLocks/>
          </p:cNvGrpSpPr>
          <p:nvPr/>
        </p:nvGrpSpPr>
        <p:grpSpPr bwMode="auto">
          <a:xfrm>
            <a:off x="1112431" y="5133500"/>
            <a:ext cx="10483723" cy="831720"/>
            <a:chOff x="1280" y="1979"/>
            <a:chExt cx="7375" cy="319"/>
          </a:xfrm>
        </p:grpSpPr>
        <p:sp>
          <p:nvSpPr>
            <p:cNvPr id="36" name="Line 8">
              <a:extLst>
                <a:ext uri="{FF2B5EF4-FFF2-40B4-BE49-F238E27FC236}">
                  <a16:creationId xmlns:a16="http://schemas.microsoft.com/office/drawing/2014/main" xmlns="" id="{71A3F3DC-E6C3-4B19-8E6A-1A74CDD11768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405" y="2271"/>
              <a:ext cx="7212" cy="17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9">
              <a:extLst>
                <a:ext uri="{FF2B5EF4-FFF2-40B4-BE49-F238E27FC236}">
                  <a16:creationId xmlns:a16="http://schemas.microsoft.com/office/drawing/2014/main" xmlns="" id="{2FD53698-81C5-494E-9667-E5645E8F1A6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308" y="2017"/>
              <a:ext cx="158" cy="214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8" name="Text Box 10">
              <a:extLst>
                <a:ext uri="{FF2B5EF4-FFF2-40B4-BE49-F238E27FC236}">
                  <a16:creationId xmlns:a16="http://schemas.microsoft.com/office/drawing/2014/main" xmlns="" id="{0E542446-7559-4862-B598-92A79A4080E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58" y="1979"/>
              <a:ext cx="6797" cy="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/>
                <a:t>подготовить в Федеральный орган исполнительной власти, уполномоченный в области обеспечения безопасности критической информационной инфраструктуры, сведения о результатах присвоения объекту критической информационной инфраструктуры одной из категорий значимости;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9" name="Text Box 11">
              <a:extLst>
                <a:ext uri="{FF2B5EF4-FFF2-40B4-BE49-F238E27FC236}">
                  <a16:creationId xmlns:a16="http://schemas.microsoft.com/office/drawing/2014/main" xmlns="" id="{D872A2A1-E27C-459A-BA8A-25337C0283E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00" y="2026"/>
              <a:ext cx="210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</a:rPr>
                <a:t>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0" name="Group 12">
            <a:extLst>
              <a:ext uri="{FF2B5EF4-FFF2-40B4-BE49-F238E27FC236}">
                <a16:creationId xmlns:a16="http://schemas.microsoft.com/office/drawing/2014/main" xmlns="" id="{64DC70A8-B5C9-4E66-B9C9-2F72609BA458}"/>
              </a:ext>
            </a:extLst>
          </p:cNvPr>
          <p:cNvGrpSpPr>
            <a:grpSpLocks/>
          </p:cNvGrpSpPr>
          <p:nvPr/>
        </p:nvGrpSpPr>
        <p:grpSpPr bwMode="auto">
          <a:xfrm>
            <a:off x="1098077" y="5939148"/>
            <a:ext cx="10536458" cy="841896"/>
            <a:chOff x="1324" y="2573"/>
            <a:chExt cx="6454" cy="424"/>
          </a:xfrm>
        </p:grpSpPr>
        <p:sp>
          <p:nvSpPr>
            <p:cNvPr id="41" name="Line 13">
              <a:extLst>
                <a:ext uri="{FF2B5EF4-FFF2-40B4-BE49-F238E27FC236}">
                  <a16:creationId xmlns:a16="http://schemas.microsoft.com/office/drawing/2014/main" xmlns="" id="{9A0A3544-DA2C-4C76-BB4F-9BDDCEE03F4B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407" y="2949"/>
              <a:ext cx="6314" cy="4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14">
              <a:extLst>
                <a:ext uri="{FF2B5EF4-FFF2-40B4-BE49-F238E27FC236}">
                  <a16:creationId xmlns:a16="http://schemas.microsoft.com/office/drawing/2014/main" xmlns="" id="{0DF5F4E4-2D89-40C9-BEBF-7A3D52F2EA8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310" y="2642"/>
              <a:ext cx="228" cy="200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3" name="Text Box 15">
              <a:extLst>
                <a:ext uri="{FF2B5EF4-FFF2-40B4-BE49-F238E27FC236}">
                  <a16:creationId xmlns:a16="http://schemas.microsoft.com/office/drawing/2014/main" xmlns="" id="{5D8B0747-EC02-4CAD-A8B6-0C5BC866591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47" y="2573"/>
              <a:ext cx="5931" cy="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just"/>
              <a:r>
                <a:rPr lang="ru-RU" sz="1600" dirty="0"/>
                <a:t>усовершенствование существующей системы </a:t>
              </a:r>
              <a:r>
                <a:rPr lang="ru-RU" sz="1600"/>
                <a:t>защиты </a:t>
              </a:r>
              <a:r>
                <a:rPr lang="ru-RU" sz="1600" smtClean="0"/>
                <a:t>гарантирующего </a:t>
              </a:r>
              <a:r>
                <a:rPr lang="ru-RU" sz="1600" dirty="0" smtClean="0"/>
                <a:t>поставщика </a:t>
              </a:r>
              <a:r>
                <a:rPr lang="ru-RU" sz="1600" dirty="0"/>
                <a:t>электрической энергии, за счет подбора оптимального комплекса мер и использования методов информационной безопасности в части соответствия ФЗ №187. </a:t>
              </a:r>
            </a:p>
          </p:txBody>
        </p:sp>
        <p:sp>
          <p:nvSpPr>
            <p:cNvPr id="44" name="Text Box 16">
              <a:extLst>
                <a:ext uri="{FF2B5EF4-FFF2-40B4-BE49-F238E27FC236}">
                  <a16:creationId xmlns:a16="http://schemas.microsoft.com/office/drawing/2014/main" xmlns="" id="{FCA43DD3-7BFF-4FEF-B5F7-E9A1E223C7C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27" y="2614"/>
              <a:ext cx="2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</a:rPr>
                <a:t>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2010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838200" y="0"/>
            <a:ext cx="10515600" cy="1325880"/>
          </a:xfrm>
          <a:prstGeom prst="roundRect">
            <a:avLst/>
          </a:prstGeom>
          <a:gradFill>
            <a:gsLst>
              <a:gs pos="0">
                <a:srgbClr val="343D53"/>
              </a:gs>
              <a:gs pos="71000">
                <a:schemeClr val="bg1"/>
              </a:gs>
              <a:gs pos="0">
                <a:srgbClr val="343D53"/>
              </a:gs>
              <a:gs pos="0">
                <a:srgbClr val="343D53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8595"/>
            <a:ext cx="10515600" cy="94869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Нормативно-правовые документы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5056631"/>
          </a:xfrm>
        </p:spPr>
        <p:txBody>
          <a:bodyPr>
            <a:normAutofit fontScale="62500" lnSpcReduction="20000"/>
          </a:bodyPr>
          <a:lstStyle/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26 июля 2017 года № 187-ФЗ «О безопасности критической информационной структуры Российской Федерации»</a:t>
            </a:r>
          </a:p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РФ от 13 мая 2019 года № 216 «Об утверждении Доктрины энергетической безопасности Российской Федерации»</a:t>
            </a:r>
          </a:p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8 февраля 2018 года №127 «Об утверждении Правил категорирования объектов критической информационной инфраструктуры Российской Федерации, а также перечня показателей критериев значимости объектов критической информационной инфраструктуры Российской Федерации и их значений»</a:t>
            </a:r>
          </a:p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ФСТЭК России от 21 декабря 2017 года № 235 «Об утверждении Требований к созданию систем безопасности значимых объектов критической информационной инфраструктуры Российской Федерации и обеспечению их функционирования». </a:t>
            </a:r>
          </a:p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ФСТЭК России от 25 декабря 2017 года № 239 «Об утверждении Требований по обеспечению безопасности значимых объектов критической информационной инфраструктуры Российской Федерации». </a:t>
            </a:r>
          </a:p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27 декабря 2018 года № 522-ФЗ «О внесении изменений в отдельные законодательные акты Российской Федерации в связи с развитием систем учета электрической энергии (мощности) в Российской Федерации»</a:t>
            </a:r>
          </a:p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19 июня 2020 года № 890 «О порядке предоставления доступа к минимальному набору функций интеллектуальных систем учета электрической энергии (мощности)»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9285" y="82200"/>
            <a:ext cx="1974515" cy="116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224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838200" y="0"/>
            <a:ext cx="10515600" cy="1325880"/>
          </a:xfrm>
          <a:prstGeom prst="roundRect">
            <a:avLst/>
          </a:prstGeom>
          <a:gradFill>
            <a:gsLst>
              <a:gs pos="0">
                <a:srgbClr val="343D53"/>
              </a:gs>
              <a:gs pos="71000">
                <a:schemeClr val="bg1"/>
              </a:gs>
              <a:gs pos="0">
                <a:srgbClr val="343D53"/>
              </a:gs>
              <a:gs pos="0">
                <a:srgbClr val="343D53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8595"/>
            <a:ext cx="7869072" cy="9486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Количество кибератак в 2020 и 2021 годах (по кварталам)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9285" y="82200"/>
            <a:ext cx="1974515" cy="116148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0745" y="1825625"/>
            <a:ext cx="9790510" cy="43513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593" y="5943600"/>
            <a:ext cx="453281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219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/>
          <p:cNvSpPr/>
          <p:nvPr/>
        </p:nvSpPr>
        <p:spPr>
          <a:xfrm>
            <a:off x="838200" y="1082660"/>
            <a:ext cx="10515600" cy="2088675"/>
          </a:xfrm>
          <a:prstGeom prst="roundRect">
            <a:avLst/>
          </a:prstGeom>
          <a:gradFill flip="none" rotWithShape="1">
            <a:gsLst>
              <a:gs pos="0">
                <a:srgbClr val="031932"/>
              </a:gs>
              <a:gs pos="100000">
                <a:schemeClr val="bg1"/>
              </a:gs>
            </a:gsLst>
            <a:path path="rect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Объект исследования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9" name="Объект 28"/>
          <p:cNvSpPr>
            <a:spLocks noGrp="1"/>
          </p:cNvSpPr>
          <p:nvPr>
            <p:ph idx="1"/>
          </p:nvPr>
        </p:nvSpPr>
        <p:spPr>
          <a:xfrm>
            <a:off x="838200" y="1303190"/>
            <a:ext cx="10515600" cy="170914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Критическая информационная инфраструктура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энергетической инфраструктуры Российской Федерации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Гарантирующий поставщик электрической энергии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ООО «</a:t>
            </a:r>
            <a:r>
              <a:rPr lang="ru-RU" b="1" dirty="0" err="1">
                <a:solidFill>
                  <a:srgbClr val="002060"/>
                </a:solidFill>
              </a:rPr>
              <a:t>Электросбытовая</a:t>
            </a:r>
            <a:r>
              <a:rPr lang="ru-RU" b="1" dirty="0">
                <a:solidFill>
                  <a:srgbClr val="002060"/>
                </a:solidFill>
              </a:rPr>
              <a:t> компания «Ватт-</a:t>
            </a:r>
            <a:r>
              <a:rPr lang="ru-RU" b="1" dirty="0" err="1">
                <a:solidFill>
                  <a:srgbClr val="002060"/>
                </a:solidFill>
              </a:rPr>
              <a:t>Электросбыт</a:t>
            </a:r>
            <a:r>
              <a:rPr lang="ru-RU" b="1" dirty="0">
                <a:solidFill>
                  <a:srgbClr val="002060"/>
                </a:solidFill>
              </a:rPr>
              <a:t>»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8226" y="5121294"/>
            <a:ext cx="2136297" cy="125664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558950" y="6377940"/>
            <a:ext cx="1794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002060"/>
                </a:solidFill>
              </a:rPr>
              <a:t>www.skwes.com</a:t>
            </a:r>
            <a:endParaRPr lang="ru-RU" b="1" u="sng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7C8B89C-F480-4DA2-8900-BD621CCA0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650" y="3295531"/>
            <a:ext cx="407670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0718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838200" y="0"/>
            <a:ext cx="10515600" cy="1325880"/>
          </a:xfrm>
          <a:prstGeom prst="roundRect">
            <a:avLst/>
          </a:prstGeom>
          <a:gradFill>
            <a:gsLst>
              <a:gs pos="0">
                <a:srgbClr val="343D53"/>
              </a:gs>
              <a:gs pos="71000">
                <a:schemeClr val="bg1"/>
              </a:gs>
              <a:gs pos="0">
                <a:srgbClr val="343D53"/>
              </a:gs>
              <a:gs pos="0">
                <a:srgbClr val="343D53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8595"/>
            <a:ext cx="10515600" cy="948690"/>
          </a:xfrm>
        </p:spPr>
        <p:txBody>
          <a:bodyPr>
            <a:normAutofit fontScale="90000"/>
          </a:bodyPr>
          <a:lstStyle/>
          <a:p>
            <a:r>
              <a:rPr lang="ru-RU" sz="3800" b="1" dirty="0">
                <a:solidFill>
                  <a:srgbClr val="002060"/>
                </a:solidFill>
              </a:rPr>
              <a:t>Автоматизированная система коммерческого учета электроэнергии (АСКУЭ)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9285" y="82200"/>
            <a:ext cx="1974515" cy="116148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54630" y="1946067"/>
            <a:ext cx="7093267" cy="452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790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3472" y="1408080"/>
            <a:ext cx="7451332" cy="5273099"/>
          </a:xfrm>
        </p:spPr>
      </p:pic>
      <p:sp>
        <p:nvSpPr>
          <p:cNvPr id="8" name="Скругленный прямоугольник 7"/>
          <p:cNvSpPr/>
          <p:nvPr/>
        </p:nvSpPr>
        <p:spPr>
          <a:xfrm>
            <a:off x="838200" y="0"/>
            <a:ext cx="10515600" cy="1325880"/>
          </a:xfrm>
          <a:prstGeom prst="roundRect">
            <a:avLst/>
          </a:prstGeom>
          <a:gradFill>
            <a:gsLst>
              <a:gs pos="0">
                <a:srgbClr val="343D53"/>
              </a:gs>
              <a:gs pos="71000">
                <a:schemeClr val="bg1"/>
              </a:gs>
              <a:gs pos="0">
                <a:srgbClr val="343D53"/>
              </a:gs>
              <a:gs pos="0">
                <a:srgbClr val="343D53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8595"/>
            <a:ext cx="10515600" cy="948690"/>
          </a:xfrm>
        </p:spPr>
        <p:txBody>
          <a:bodyPr>
            <a:normAutofit/>
          </a:bodyPr>
          <a:lstStyle/>
          <a:p>
            <a:r>
              <a:rPr lang="ru-RU" sz="3800" b="1" dirty="0">
                <a:solidFill>
                  <a:srgbClr val="002060"/>
                </a:solidFill>
              </a:rPr>
              <a:t>Схема категорирования объектов КИИ РФ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9285" y="82200"/>
            <a:ext cx="1974515" cy="116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465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838200" y="0"/>
            <a:ext cx="10515600" cy="1325880"/>
          </a:xfrm>
          <a:prstGeom prst="roundRect">
            <a:avLst/>
          </a:prstGeom>
          <a:gradFill>
            <a:gsLst>
              <a:gs pos="0">
                <a:srgbClr val="343D53"/>
              </a:gs>
              <a:gs pos="71000">
                <a:schemeClr val="bg1"/>
              </a:gs>
              <a:gs pos="0">
                <a:srgbClr val="343D53"/>
              </a:gs>
              <a:gs pos="0">
                <a:srgbClr val="343D53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8595"/>
            <a:ext cx="10515600" cy="948690"/>
          </a:xfrm>
        </p:spPr>
        <p:txBody>
          <a:bodyPr>
            <a:normAutofit fontScale="90000"/>
          </a:bodyPr>
          <a:lstStyle/>
          <a:p>
            <a:r>
              <a:rPr lang="ru-RU" sz="3800" b="1" dirty="0">
                <a:solidFill>
                  <a:srgbClr val="002060"/>
                </a:solidFill>
              </a:rPr>
              <a:t>Актуальность угроз безопасности </a:t>
            </a:r>
            <a:br>
              <a:rPr lang="ru-RU" sz="3800" b="1" dirty="0">
                <a:solidFill>
                  <a:srgbClr val="002060"/>
                </a:solidFill>
              </a:rPr>
            </a:br>
            <a:r>
              <a:rPr lang="ru-RU" sz="3800" b="1" dirty="0">
                <a:solidFill>
                  <a:srgbClr val="002060"/>
                </a:solidFill>
              </a:rPr>
              <a:t>ООО «Ватт-</a:t>
            </a:r>
            <a:r>
              <a:rPr lang="ru-RU" sz="3800" b="1" dirty="0" err="1">
                <a:solidFill>
                  <a:srgbClr val="002060"/>
                </a:solidFill>
              </a:rPr>
              <a:t>Электросбыт</a:t>
            </a:r>
            <a:r>
              <a:rPr lang="ru-RU" sz="3800" b="1" dirty="0">
                <a:solidFill>
                  <a:srgbClr val="002060"/>
                </a:solidFill>
              </a:rPr>
              <a:t>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9285" y="82200"/>
            <a:ext cx="1974515" cy="116148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53825593"/>
              </p:ext>
            </p:extLst>
          </p:nvPr>
        </p:nvGraphicFramePr>
        <p:xfrm>
          <a:off x="2130553" y="2017391"/>
          <a:ext cx="8104822" cy="38713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10043">
                  <a:extLst>
                    <a:ext uri="{9D8B030D-6E8A-4147-A177-3AD203B41FA5}">
                      <a16:colId xmlns:a16="http://schemas.microsoft.com/office/drawing/2014/main" xmlns="" val="823904573"/>
                    </a:ext>
                  </a:extLst>
                </a:gridCol>
                <a:gridCol w="3194779">
                  <a:extLst>
                    <a:ext uri="{9D8B030D-6E8A-4147-A177-3AD203B41FA5}">
                      <a16:colId xmlns:a16="http://schemas.microsoft.com/office/drawing/2014/main" xmlns="" val="1167171310"/>
                    </a:ext>
                  </a:extLst>
                </a:gridCol>
              </a:tblGrid>
              <a:tr h="400289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Угроза безопасности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Актуальность угроз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51235067"/>
                  </a:ext>
                </a:extLst>
              </a:tr>
              <a:tr h="343155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Физические угрозы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неактуальны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05790544"/>
                  </a:ext>
                </a:extLst>
              </a:tr>
              <a:tr h="343155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Угрозы организационных мер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неактуальны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24224686"/>
                  </a:ext>
                </a:extLst>
              </a:tr>
              <a:tr h="343155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Угрозы, связанные с аутентификацией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неактуальны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82056131"/>
                  </a:ext>
                </a:extLst>
              </a:tr>
              <a:tr h="343155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Угрозы средств защиты информации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неактуальны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32085154"/>
                  </a:ext>
                </a:extLst>
              </a:tr>
              <a:tr h="343155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Угрозы BIOS и UEFI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неактуальны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50231576"/>
                  </a:ext>
                </a:extLst>
              </a:tr>
              <a:tr h="725816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Угрозы превышения привилегий и прав доступа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неактуальны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23568021"/>
                  </a:ext>
                </a:extLst>
              </a:tr>
              <a:tr h="343155">
                <a:tc>
                  <a:txBody>
                    <a:bodyPr/>
                    <a:lstStyle/>
                    <a:p>
                      <a:pPr marL="447675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Угрозы наличия/отсутствия СКЗИ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актуальны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26871121"/>
                  </a:ext>
                </a:extLst>
              </a:tr>
              <a:tr h="343155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Угрозы межсетевого взаимодействия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актуальны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76234927"/>
                  </a:ext>
                </a:extLst>
              </a:tr>
              <a:tr h="343155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Интернет угрозы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актуальны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84286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20695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838200" y="0"/>
            <a:ext cx="10515600" cy="1325880"/>
          </a:xfrm>
          <a:prstGeom prst="roundRect">
            <a:avLst/>
          </a:prstGeom>
          <a:gradFill>
            <a:gsLst>
              <a:gs pos="0">
                <a:srgbClr val="343D53"/>
              </a:gs>
              <a:gs pos="71000">
                <a:schemeClr val="bg1"/>
              </a:gs>
              <a:gs pos="0">
                <a:srgbClr val="343D53"/>
              </a:gs>
              <a:gs pos="0">
                <a:srgbClr val="343D53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8595"/>
            <a:ext cx="10515600" cy="948690"/>
          </a:xfrm>
        </p:spPr>
        <p:txBody>
          <a:bodyPr>
            <a:normAutofit/>
          </a:bodyPr>
          <a:lstStyle/>
          <a:p>
            <a:r>
              <a:rPr lang="ru-RU" sz="3800" b="1" dirty="0">
                <a:solidFill>
                  <a:srgbClr val="002060"/>
                </a:solidFill>
              </a:rPr>
              <a:t>Категорирование объекта КИИ АСКУЭ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9285" y="82200"/>
            <a:ext cx="1974515" cy="116148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51692435"/>
              </p:ext>
            </p:extLst>
          </p:nvPr>
        </p:nvGraphicFramePr>
        <p:xfrm>
          <a:off x="838200" y="1532763"/>
          <a:ext cx="10515600" cy="51643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3067">
                  <a:extLst>
                    <a:ext uri="{9D8B030D-6E8A-4147-A177-3AD203B41FA5}">
                      <a16:colId xmlns:a16="http://schemas.microsoft.com/office/drawing/2014/main" xmlns="" val="62132426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xmlns="" val="3636663051"/>
                    </a:ext>
                  </a:extLst>
                </a:gridCol>
                <a:gridCol w="2172760">
                  <a:extLst>
                    <a:ext uri="{9D8B030D-6E8A-4147-A177-3AD203B41FA5}">
                      <a16:colId xmlns:a16="http://schemas.microsoft.com/office/drawing/2014/main" xmlns="" val="3990453165"/>
                    </a:ext>
                  </a:extLst>
                </a:gridCol>
                <a:gridCol w="2966653">
                  <a:extLst>
                    <a:ext uri="{9D8B030D-6E8A-4147-A177-3AD203B41FA5}">
                      <a16:colId xmlns:a16="http://schemas.microsoft.com/office/drawing/2014/main" xmlns="" val="2072947659"/>
                    </a:ext>
                  </a:extLst>
                </a:gridCol>
              </a:tblGrid>
              <a:tr h="5520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Показатель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Значение показателя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Присвоенное значение категории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Обоснование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46" marR="6746" marT="6746" marB="0" anchor="ctr"/>
                </a:tc>
                <a:extLst>
                  <a:ext uri="{0D108BD9-81ED-4DB2-BD59-A6C34878D82A}">
                    <a16:rowId xmlns:a16="http://schemas.microsoft.com/office/drawing/2014/main" xmlns="" val="1346524759"/>
                  </a:ext>
                </a:extLst>
              </a:tr>
              <a:tr h="14841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Социальная значимость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46" marR="6746" marT="674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6303285"/>
                  </a:ext>
                </a:extLst>
              </a:tr>
              <a:tr h="1949669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Прекращение или нарушение функционирования объектов обеспечения жизнедеятельности населения, в том числе объектов водоснабжения и канализации, очистки сточных вод, тепло- и электроснабжения, гидротехнических сооружений (по территории и количеству человек, которым будут недоступны услуги)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в пределах территории одного муниципального образования (численностью от 2 тыс. человек) или одной внутригородской территории города федерального значения.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46" marR="6746" marT="674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46" marR="6746" marT="6746" marB="0" anchor="ctr"/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Компьютерный инцидент на объекте КИИ может повлиять на функционирование электроснабжения многоквартирных жилых домов г. о. Саранска.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46" marR="6746" marT="6746" marB="0" anchor="ctr"/>
                </a:tc>
                <a:extLst>
                  <a:ext uri="{0D108BD9-81ED-4DB2-BD59-A6C34878D82A}">
                    <a16:rowId xmlns:a16="http://schemas.microsoft.com/office/drawing/2014/main" xmlns="" val="2104905727"/>
                  </a:ext>
                </a:extLst>
              </a:tr>
              <a:tr h="6645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По количеству человек более или равно 2000, но менее 1 000 000.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46" marR="6746" marT="674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579395"/>
                  </a:ext>
                </a:extLst>
              </a:tr>
              <a:tr h="114011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Прекращение или нарушение функционирования сети связи (по территории и количеству человек, которым будут недоступны услуги)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более или равно 3000, но менее 1000000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Возникновение компьютерного инцидента, а так же  функциональная возможность ограничения подачи электроснабжения в объекты жилого фонда, может способствовать прекращению или нарушению функционирования сети связи – Интернет.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46" marR="6746" marT="6746" marB="0" anchor="ctr"/>
                </a:tc>
                <a:extLst>
                  <a:ext uri="{0D108BD9-81ED-4DB2-BD59-A6C34878D82A}">
                    <a16:rowId xmlns:a16="http://schemas.microsoft.com/office/drawing/2014/main" xmlns="" val="4234164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109084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899</Words>
  <Application>Microsoft Office PowerPoint</Application>
  <PresentationFormat>Произвольный</PresentationFormat>
  <Paragraphs>203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УПРАВЛЕНИЕ БЕЗОПАСНОСТЬЮ ОБЪЕКТОВ КРИТИЧЕСКОЙ ИНФОРМАЦИОННОЙ ИНФРАСТРУКТУРЫ ОРГАНИЗАЦИИ  (НА ПРИМЕРЕ  ООО «ЭЛЕКТРОСБЫТОВАЯ КОМПАНИЯ  «ВАТТ-ЭЛЕКТРОСБЫТ»)</vt:lpstr>
      <vt:lpstr>Задачи:</vt:lpstr>
      <vt:lpstr>Нормативно-правовые документы</vt:lpstr>
      <vt:lpstr>Количество кибератак в 2020 и 2021 годах (по кварталам)</vt:lpstr>
      <vt:lpstr>Объект исследования</vt:lpstr>
      <vt:lpstr>Автоматизированная система коммерческого учета электроэнергии (АСКУЭ)</vt:lpstr>
      <vt:lpstr>Схема категорирования объектов КИИ РФ</vt:lpstr>
      <vt:lpstr>Актуальность угроз безопасности  ООО «Ватт-Электросбыт»</vt:lpstr>
      <vt:lpstr>Категорирование объекта КИИ АСКУЭ</vt:lpstr>
      <vt:lpstr>Предложенная схема организации демилитаризированной зоны сети</vt:lpstr>
      <vt:lpstr>Оценка требуемого класса средств защиты информации и анализ производителей и характеристик межсетевых экранов типа «А»</vt:lpstr>
      <vt:lpstr>Подготовленный перечень документов</vt:lpstr>
      <vt:lpstr>Подготовленный перечень документов</vt:lpstr>
      <vt:lpstr>Инструкция администратора информационной безопасности</vt:lpstr>
      <vt:lpstr>Структура государственной системы обнаружения, предупреждения и ликвидации последствий компьютерных атак на информационные ресурсы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БЕЗОПАСНОСТЬЮ ОБЪЕКТОВ КРИТИЧЕСКОЙ ИНФОРМАЦИОННОЙ ИНФРАСТРУКТУРЫ ОРГАНИЗАЦИИ  (НА ПРИМЕРЕ  ООО «ЭЛЕКТРОСБЫТОВАЯ КОМПАНИЯ  «ВАТТ-ЭЛЕКТРОСБЫТ»)</dc:title>
  <dc:creator>Пшиков Игорь Евгеньевич</dc:creator>
  <cp:lastModifiedBy>Oxana</cp:lastModifiedBy>
  <cp:revision>65</cp:revision>
  <dcterms:created xsi:type="dcterms:W3CDTF">2021-07-28T13:36:14Z</dcterms:created>
  <dcterms:modified xsi:type="dcterms:W3CDTF">2022-12-16T06:30:38Z</dcterms:modified>
</cp:coreProperties>
</file>