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97" r:id="rId3"/>
    <p:sldId id="411" r:id="rId4"/>
    <p:sldId id="405" r:id="rId5"/>
    <p:sldId id="261" r:id="rId6"/>
    <p:sldId id="422" r:id="rId7"/>
    <p:sldId id="420" r:id="rId8"/>
    <p:sldId id="424" r:id="rId9"/>
    <p:sldId id="425" r:id="rId10"/>
    <p:sldId id="421" r:id="rId11"/>
    <p:sldId id="419" r:id="rId12"/>
    <p:sldId id="418" r:id="rId13"/>
    <p:sldId id="417" r:id="rId14"/>
    <p:sldId id="409" r:id="rId15"/>
    <p:sldId id="423" r:id="rId16"/>
  </p:sldIdLst>
  <p:sldSz cx="9906000" cy="6858000" type="A4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E650E33-36AD-4075-936F-FEB3EFEFCC79}">
          <p14:sldIdLst>
            <p14:sldId id="256"/>
          </p14:sldIdLst>
        </p14:section>
        <p14:section name="Раздел без заголовка" id="{67ED4168-7347-4CC2-AA72-61371C1C5172}">
          <p14:sldIdLst>
            <p14:sldId id="397"/>
            <p14:sldId id="411"/>
            <p14:sldId id="405"/>
            <p14:sldId id="261"/>
            <p14:sldId id="422"/>
            <p14:sldId id="420"/>
            <p14:sldId id="424"/>
            <p14:sldId id="425"/>
            <p14:sldId id="421"/>
            <p14:sldId id="419"/>
            <p14:sldId id="418"/>
            <p14:sldId id="417"/>
            <p14:sldId id="409"/>
            <p14:sldId id="4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812">
          <p15:clr>
            <a:srgbClr val="A4A3A4"/>
          </p15:clr>
        </p15:guide>
        <p15:guide id="2" pos="5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1A1D"/>
    <a:srgbClr val="F26724"/>
    <a:srgbClr val="E62B25"/>
    <a:srgbClr val="F99B1C"/>
    <a:srgbClr val="F18420"/>
    <a:srgbClr val="E78E24"/>
    <a:srgbClr val="FFFF00"/>
    <a:srgbClr val="951A1D"/>
    <a:srgbClr val="FE7D19"/>
    <a:srgbClr val="90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20" autoAdjust="0"/>
  </p:normalViewPr>
  <p:slideViewPr>
    <p:cSldViewPr snapToGrid="0">
      <p:cViewPr varScale="1">
        <p:scale>
          <a:sx n="69" d="100"/>
          <a:sy n="69" d="100"/>
        </p:scale>
        <p:origin x="1242" y="72"/>
      </p:cViewPr>
      <p:guideLst>
        <p:guide orient="horz" pos="812"/>
        <p:guide pos="55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AD1885-E098-4B7A-990F-592BFF924F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919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45306-B2CB-4645-898C-C2FCC6886318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20C5-343F-447E-95CE-BEBA09498C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6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9017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869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36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720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350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026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948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353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1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11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41858-E3CA-4C30-9D94-B3E7454F7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355F6-8B83-4D65-896D-3EEBFD7511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A39E0-91F1-4BC9-BE67-AB32F1E71E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3E49-F42B-4B24-8ECA-067FDC6D3F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D68EA-4154-45CC-BBE3-438B7F56B3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9AF0C-A13A-461F-987E-CD43E91FF7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306DE-A36F-4B98-B5B7-872FDA113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3BCCF-00E1-43E0-A013-7B74FDB6F7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F3A33-6A4A-4395-8324-C6DCD486F1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F35FE-C004-4173-8268-FCF9B3B392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5E57B-67AF-45F9-A9C5-5C088F397C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654A06-2576-4317-9918-DE566674560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hyperlink" Target="https://dogmon.org/realizaciya-rekreacionno-ozdorovitelenih-tehnologij-v-deyatele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3292" y="563514"/>
            <a:ext cx="2540005" cy="790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48194" y="2621327"/>
            <a:ext cx="919986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2000" b="1" cap="all" dirty="0">
                <a:solidFill>
                  <a:srgbClr val="903838"/>
                </a:solidFill>
                <a:latin typeface="+mj-lt"/>
                <a:ea typeface="Tahoma" pitchFamily="34" charset="0"/>
                <a:cs typeface="Tahoma" pitchFamily="34" charset="0"/>
              </a:rPr>
              <a:t>ПРОЕКТ ВНЕДРЕНИЯ ПРОГРАММЫ «ПЕРЕДЫШКА» -</a:t>
            </a:r>
          </a:p>
          <a:p>
            <a:pPr>
              <a:spcBef>
                <a:spcPts val="0"/>
              </a:spcBef>
            </a:pPr>
            <a:r>
              <a:rPr lang="ru-RU" sz="2000" b="1" cap="all" dirty="0">
                <a:solidFill>
                  <a:srgbClr val="903838"/>
                </a:solidFill>
                <a:latin typeface="+mj-lt"/>
                <a:ea typeface="Tahoma" pitchFamily="34" charset="0"/>
                <a:cs typeface="Tahoma" pitchFamily="34" charset="0"/>
              </a:rPr>
              <a:t> КРАТКОСРОЧНОГО ПРЕБЫВАНИЯ ЛЮДЕЙ, НУЖДАЮЩИХСЯ В ПОСТОЯННОМ ПОСТОРОННЕМ УХОДЕ, В ДЕЯТЕЛЬНОСТЬ СТАЦИОНАРНОГО УЧРЕЖДЕНИЯ СОЦИАЛЬНОГО ОБСЛУЖИВАНИЯ</a:t>
            </a:r>
            <a:endParaRPr lang="ru-RU" sz="2800" b="1" cap="all" dirty="0">
              <a:solidFill>
                <a:srgbClr val="951A1D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4032" y="563514"/>
            <a:ext cx="6691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 err="1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ПОВолжский</a:t>
            </a:r>
            <a:r>
              <a:rPr lang="ru-RU" sz="2000" b="1" cap="all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 институт Управления </a:t>
            </a:r>
            <a:r>
              <a:rPr lang="ru-RU" sz="2000" b="1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имени П.А.СТОЛЫПИНА</a:t>
            </a:r>
          </a:p>
          <a:p>
            <a:r>
              <a:rPr lang="ru-RU" sz="1800" b="1" cap="all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ПРОГРАММА ПРОФЕССИОНАЛЬНОЙ ПЕРЕПОДГОТОВКИ</a:t>
            </a:r>
          </a:p>
          <a:p>
            <a:r>
              <a:rPr lang="ru-RU" sz="1800" b="1" cap="all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 «СОВРЕМЕННЫЙ МЕНЕДЖМЕНТ»</a:t>
            </a:r>
          </a:p>
          <a:p>
            <a:endParaRPr lang="ru-RU" sz="2000" b="1" cap="all" dirty="0">
              <a:solidFill>
                <a:srgbClr val="951A1D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1421E0-52F5-6EC7-BD5D-8144B9F750A2}"/>
              </a:ext>
            </a:extLst>
          </p:cNvPr>
          <p:cNvSpPr txBox="1"/>
          <p:nvPr/>
        </p:nvSpPr>
        <p:spPr>
          <a:xfrm>
            <a:off x="3964230" y="4180344"/>
            <a:ext cx="548383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002060"/>
                </a:solidFill>
              </a:rPr>
              <a:t>Автор:</a:t>
            </a:r>
          </a:p>
          <a:p>
            <a:r>
              <a:rPr lang="ru-RU" sz="1800" dirty="0" err="1">
                <a:solidFill>
                  <a:srgbClr val="002060"/>
                </a:solidFill>
              </a:rPr>
              <a:t>Вещева</a:t>
            </a:r>
            <a:r>
              <a:rPr lang="ru-RU" sz="1800" dirty="0">
                <a:solidFill>
                  <a:srgbClr val="002060"/>
                </a:solidFill>
              </a:rPr>
              <a:t> Ольга Владимировна</a:t>
            </a:r>
          </a:p>
          <a:p>
            <a:endParaRPr lang="ru-RU" sz="1800" dirty="0">
              <a:solidFill>
                <a:srgbClr val="002060"/>
              </a:solidFill>
            </a:endParaRPr>
          </a:p>
          <a:p>
            <a:r>
              <a:rPr lang="ru-RU" sz="1800" dirty="0">
                <a:solidFill>
                  <a:srgbClr val="002060"/>
                </a:solidFill>
              </a:rPr>
              <a:t>Руководитель:</a:t>
            </a:r>
          </a:p>
          <a:p>
            <a:r>
              <a:rPr lang="ru-RU" sz="1800" dirty="0">
                <a:solidFill>
                  <a:srgbClr val="002060"/>
                </a:solidFill>
              </a:rPr>
              <a:t>доктор социологических наук, профессор</a:t>
            </a:r>
          </a:p>
          <a:p>
            <a:r>
              <a:rPr lang="ru-RU" sz="1800" dirty="0">
                <a:solidFill>
                  <a:srgbClr val="002060"/>
                </a:solidFill>
              </a:rPr>
              <a:t>Суркова Ирина Юрьевна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9B8F429-EBFD-0144-6EB4-42F49703C96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7917" y="4180344"/>
            <a:ext cx="1895763" cy="2252167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492" y="258737"/>
            <a:ext cx="2382982" cy="535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7275" y="982873"/>
            <a:ext cx="9771529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44429" y="1100373"/>
            <a:ext cx="93972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cap="all" dirty="0">
                <a:solidFill>
                  <a:schemeClr val="bg1"/>
                </a:solidFill>
              </a:rPr>
              <a:t>Бюджет программы</a:t>
            </a:r>
            <a:endParaRPr lang="ru-RU" sz="2800" b="1" cap="all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4230" y="258737"/>
            <a:ext cx="5807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cap="all" dirty="0" err="1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ПОВолжский</a:t>
            </a:r>
            <a:r>
              <a:rPr lang="ru-RU" sz="1800" b="1" cap="all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 институт Управления </a:t>
            </a:r>
            <a:r>
              <a:rPr lang="ru-RU" sz="1800" b="1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имени П.А.СТОЛЫПИНА</a:t>
            </a:r>
            <a:endParaRPr lang="ru-RU" sz="1800" b="1" cap="all" dirty="0">
              <a:solidFill>
                <a:srgbClr val="951A1D"/>
              </a:solidFill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5208B2C-6F2B-EAAB-0342-84EF45E395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773681"/>
              </p:ext>
            </p:extLst>
          </p:nvPr>
        </p:nvGraphicFramePr>
        <p:xfrm>
          <a:off x="244429" y="2222495"/>
          <a:ext cx="4512204" cy="4524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941">
                  <a:extLst>
                    <a:ext uri="{9D8B030D-6E8A-4147-A177-3AD203B41FA5}">
                      <a16:colId xmlns:a16="http://schemas.microsoft.com/office/drawing/2014/main" val="2478920074"/>
                    </a:ext>
                  </a:extLst>
                </a:gridCol>
                <a:gridCol w="1388257">
                  <a:extLst>
                    <a:ext uri="{9D8B030D-6E8A-4147-A177-3AD203B41FA5}">
                      <a16:colId xmlns:a16="http://schemas.microsoft.com/office/drawing/2014/main" val="1696807053"/>
                    </a:ext>
                  </a:extLst>
                </a:gridCol>
                <a:gridCol w="1388257">
                  <a:extLst>
                    <a:ext uri="{9D8B030D-6E8A-4147-A177-3AD203B41FA5}">
                      <a16:colId xmlns:a16="http://schemas.microsoft.com/office/drawing/2014/main" val="2690642704"/>
                    </a:ext>
                  </a:extLst>
                </a:gridCol>
                <a:gridCol w="1388749">
                  <a:extLst>
                    <a:ext uri="{9D8B030D-6E8A-4147-A177-3AD203B41FA5}">
                      <a16:colId xmlns:a16="http://schemas.microsoft.com/office/drawing/2014/main" val="4270353389"/>
                    </a:ext>
                  </a:extLst>
                </a:gridCol>
              </a:tblGrid>
              <a:tr h="3456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Статья расходов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Стоимость, руб.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Источник финансирования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extLst>
                  <a:ext uri="{0D108BD9-81ED-4DB2-BD59-A6C34878D82A}">
                    <a16:rowId xmlns:a16="http://schemas.microsoft.com/office/drawing/2014/main" val="3280773795"/>
                  </a:ext>
                </a:extLst>
              </a:tr>
              <a:tr h="70399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Мебель </a:t>
                      </a:r>
                      <a:r>
                        <a:rPr lang="ru-RU" sz="900">
                          <a:effectLst/>
                        </a:rPr>
                        <a:t>(тумбочки прикроватные – 4 шт., стулья – 6 шт., стол обеденный, стол офисный)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50 000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Бюджетные средства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extLst>
                  <a:ext uri="{0D108BD9-81ED-4DB2-BD59-A6C34878D82A}">
                    <a16:rowId xmlns:a16="http://schemas.microsoft.com/office/drawing/2014/main" val="2768080271"/>
                  </a:ext>
                </a:extLst>
              </a:tr>
              <a:tr h="52760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Бытовая техника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</a:rPr>
                        <a:t>(Холодильник, телевизор, кулер)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50 000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Бюджетные средства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extLst>
                  <a:ext uri="{0D108BD9-81ED-4DB2-BD59-A6C34878D82A}">
                    <a16:rowId xmlns:a16="http://schemas.microsoft.com/office/drawing/2014/main" val="663699671"/>
                  </a:ext>
                </a:extLst>
              </a:tr>
              <a:tr h="38838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Офисная техника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</a:rPr>
                        <a:t>(Компьютер, принтер)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50 000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Бюджетные средства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extLst>
                  <a:ext uri="{0D108BD9-81ED-4DB2-BD59-A6C34878D82A}">
                    <a16:rowId xmlns:a16="http://schemas.microsoft.com/office/drawing/2014/main" val="1810868076"/>
                  </a:ext>
                </a:extLst>
              </a:tr>
              <a:tr h="52760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Мягкий инвентарь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(Занавески, постельное белье, полотенца)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30 000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Бюджетные средства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extLst>
                  <a:ext uri="{0D108BD9-81ED-4DB2-BD59-A6C34878D82A}">
                    <a16:rowId xmlns:a16="http://schemas.microsoft.com/office/drawing/2014/main" val="1734965995"/>
                  </a:ext>
                </a:extLst>
              </a:tr>
              <a:tr h="112243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Медицинское оборудование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(функциональные кровати – 4 шт., прикроватные столики – 4 шт., кресло-туалет, кресло-каталка – 2 шт.)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230 000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Бюджетные средства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extLst>
                  <a:ext uri="{0D108BD9-81ED-4DB2-BD59-A6C34878D82A}">
                    <a16:rowId xmlns:a16="http://schemas.microsoft.com/office/drawing/2014/main" val="2078519767"/>
                  </a:ext>
                </a:extLst>
              </a:tr>
              <a:tr h="34561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Подготовка помещения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50 000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Бюджетные средства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extLst>
                  <a:ext uri="{0D108BD9-81ED-4DB2-BD59-A6C34878D82A}">
                    <a16:rowId xmlns:a16="http://schemas.microsoft.com/office/drawing/2014/main" val="742350574"/>
                  </a:ext>
                </a:extLst>
              </a:tr>
              <a:tr h="26956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Итого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460 000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24" marR="53224" marT="0" marB="0"/>
                </a:tc>
                <a:extLst>
                  <a:ext uri="{0D108BD9-81ED-4DB2-BD59-A6C34878D82A}">
                    <a16:rowId xmlns:a16="http://schemas.microsoft.com/office/drawing/2014/main" val="1528215676"/>
                  </a:ext>
                </a:extLst>
              </a:tr>
            </a:tbl>
          </a:graphicData>
        </a:graphic>
      </p:graphicFrame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122B88C4-3DAA-FF1C-2A4C-7E87BDF36EFD}"/>
              </a:ext>
            </a:extLst>
          </p:cNvPr>
          <p:cNvSpPr/>
          <p:nvPr/>
        </p:nvSpPr>
        <p:spPr>
          <a:xfrm>
            <a:off x="932651" y="1857738"/>
            <a:ext cx="3135759" cy="35829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0170" indent="270510" algn="l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Предварительная подготовка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D2AC5791-92E3-E75E-1E27-5414916E6489}"/>
              </a:ext>
            </a:extLst>
          </p:cNvPr>
          <p:cNvSpPr/>
          <p:nvPr/>
        </p:nvSpPr>
        <p:spPr>
          <a:xfrm>
            <a:off x="5858889" y="1835814"/>
            <a:ext cx="3135759" cy="35829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0170" indent="270510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Ежемесячные расходы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DBF7DB4-E56A-D109-42B5-F60B5335A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6356"/>
              </p:ext>
            </p:extLst>
          </p:nvPr>
        </p:nvGraphicFramePr>
        <p:xfrm>
          <a:off x="4935647" y="2206987"/>
          <a:ext cx="4784973" cy="4517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835">
                  <a:extLst>
                    <a:ext uri="{9D8B030D-6E8A-4147-A177-3AD203B41FA5}">
                      <a16:colId xmlns:a16="http://schemas.microsoft.com/office/drawing/2014/main" val="4293420121"/>
                    </a:ext>
                  </a:extLst>
                </a:gridCol>
                <a:gridCol w="1970404">
                  <a:extLst>
                    <a:ext uri="{9D8B030D-6E8A-4147-A177-3AD203B41FA5}">
                      <a16:colId xmlns:a16="http://schemas.microsoft.com/office/drawing/2014/main" val="3220616046"/>
                    </a:ext>
                  </a:extLst>
                </a:gridCol>
                <a:gridCol w="910171">
                  <a:extLst>
                    <a:ext uri="{9D8B030D-6E8A-4147-A177-3AD203B41FA5}">
                      <a16:colId xmlns:a16="http://schemas.microsoft.com/office/drawing/2014/main" val="1621939484"/>
                    </a:ext>
                  </a:extLst>
                </a:gridCol>
                <a:gridCol w="1531563">
                  <a:extLst>
                    <a:ext uri="{9D8B030D-6E8A-4147-A177-3AD203B41FA5}">
                      <a16:colId xmlns:a16="http://schemas.microsoft.com/office/drawing/2014/main" val="2536209000"/>
                    </a:ext>
                  </a:extLst>
                </a:gridCol>
              </a:tblGrid>
              <a:tr h="4920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Статья расходов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Стоимость, руб.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Источник финансирования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extLst>
                  <a:ext uri="{0D108BD9-81ED-4DB2-BD59-A6C34878D82A}">
                    <a16:rowId xmlns:a16="http://schemas.microsoft.com/office/drawing/2014/main" val="869679769"/>
                  </a:ext>
                </a:extLst>
              </a:tr>
              <a:tr h="800641">
                <a:tc>
                  <a:txBody>
                    <a:bodyPr/>
                    <a:lstStyle/>
                    <a:p>
                      <a:pPr marL="228600" lvl="0" indent="-2286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Заработная плата сотрудникам </a:t>
                      </a:r>
                      <a:r>
                        <a:rPr lang="ru-RU" sz="900" dirty="0">
                          <a:effectLst/>
                        </a:rPr>
                        <a:t>(11 чел.) – рассматривается как дополнительное вознаграждение, включает отчисление  ФОТ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50 000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бюджет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extLst>
                  <a:ext uri="{0D108BD9-81ED-4DB2-BD59-A6C34878D82A}">
                    <a16:rowId xmlns:a16="http://schemas.microsoft.com/office/drawing/2014/main" val="2845492837"/>
                  </a:ext>
                </a:extLst>
              </a:tr>
              <a:tr h="552085">
                <a:tc>
                  <a:txBody>
                    <a:bodyPr/>
                    <a:lstStyle/>
                    <a:p>
                      <a:pPr marL="228600" lvl="0" indent="-2286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Продукты питания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(из расчета 500 руб в день на 1 человека)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60 000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Софинансирование потребителей услуг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extLst>
                  <a:ext uri="{0D108BD9-81ED-4DB2-BD59-A6C34878D82A}">
                    <a16:rowId xmlns:a16="http://schemas.microsoft.com/office/drawing/2014/main" val="2809135280"/>
                  </a:ext>
                </a:extLst>
              </a:tr>
              <a:tr h="552085">
                <a:tc>
                  <a:txBody>
                    <a:bodyPr/>
                    <a:lstStyle/>
                    <a:p>
                      <a:pPr marL="228600" lvl="0" indent="-2286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Средства ухода и санитарии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(памперсы, пеленки одноразовые, влажные салфетки, моющие средства)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20 000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бюджет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extLst>
                  <a:ext uri="{0D108BD9-81ED-4DB2-BD59-A6C34878D82A}">
                    <a16:rowId xmlns:a16="http://schemas.microsoft.com/office/drawing/2014/main" val="4266207857"/>
                  </a:ext>
                </a:extLst>
              </a:tr>
              <a:tr h="361645">
                <a:tc>
                  <a:txBody>
                    <a:bodyPr/>
                    <a:lstStyle/>
                    <a:p>
                      <a:pPr marL="228600" lvl="0" indent="-2286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Медикаменты и мед. расходные материалы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10 000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бюджет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extLst>
                  <a:ext uri="{0D108BD9-81ED-4DB2-BD59-A6C34878D82A}">
                    <a16:rowId xmlns:a16="http://schemas.microsoft.com/office/drawing/2014/main" val="2509793807"/>
                  </a:ext>
                </a:extLst>
              </a:tr>
              <a:tr h="654963">
                <a:tc>
                  <a:txBody>
                    <a:bodyPr/>
                    <a:lstStyle/>
                    <a:p>
                      <a:pPr marL="228600" lvl="0" indent="-2286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Материалы для досуговой деятельности </a:t>
                      </a:r>
                      <a:r>
                        <a:rPr lang="ru-RU" sz="900">
                          <a:effectLst/>
                        </a:rPr>
                        <a:t>(игры, товары для творчества и рукоделия, дидактические материалы)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5 000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бюджет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extLst>
                  <a:ext uri="{0D108BD9-81ED-4DB2-BD59-A6C34878D82A}">
                    <a16:rowId xmlns:a16="http://schemas.microsoft.com/office/drawing/2014/main" val="3312447613"/>
                  </a:ext>
                </a:extLst>
              </a:tr>
              <a:tr h="406406">
                <a:tc>
                  <a:txBody>
                    <a:bodyPr/>
                    <a:lstStyle/>
                    <a:p>
                      <a:pPr marL="228600" lvl="0" indent="-2286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Прочие расходы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</a:rPr>
                        <a:t>(канц. товары, вода в кулер и т.д.)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5 000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бюджет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extLst>
                  <a:ext uri="{0D108BD9-81ED-4DB2-BD59-A6C34878D82A}">
                    <a16:rowId xmlns:a16="http://schemas.microsoft.com/office/drawing/2014/main" val="2060037115"/>
                  </a:ext>
                </a:extLst>
              </a:tr>
              <a:tr h="294968">
                <a:tc>
                  <a:txBody>
                    <a:bodyPr/>
                    <a:lstStyle/>
                    <a:p>
                      <a:pPr marL="228600" lvl="0" indent="-2286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Итого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150 000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93" marR="55693" marT="0" marB="0"/>
                </a:tc>
                <a:extLst>
                  <a:ext uri="{0D108BD9-81ED-4DB2-BD59-A6C34878D82A}">
                    <a16:rowId xmlns:a16="http://schemas.microsoft.com/office/drawing/2014/main" val="2512887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27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492" y="258737"/>
            <a:ext cx="2382982" cy="535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7275" y="982873"/>
            <a:ext cx="9771529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54390" y="1094007"/>
            <a:ext cx="93972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cap="all" dirty="0">
                <a:solidFill>
                  <a:schemeClr val="bg1"/>
                </a:solidFill>
              </a:rPr>
              <a:t>Команда проекта:</a:t>
            </a:r>
            <a:endParaRPr lang="ru-RU" sz="2800" b="1" cap="all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4230" y="258737"/>
            <a:ext cx="5807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cap="all" dirty="0" err="1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ПОВолжский</a:t>
            </a:r>
            <a:r>
              <a:rPr lang="ru-RU" sz="1800" b="1" cap="all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 институт Управления </a:t>
            </a:r>
            <a:r>
              <a:rPr lang="ru-RU" sz="1800" b="1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имени П.А.СТОЛЫПИНА</a:t>
            </a:r>
            <a:endParaRPr lang="ru-RU" sz="1800" b="1" cap="all" dirty="0">
              <a:solidFill>
                <a:srgbClr val="951A1D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B4CEB848-3E09-706B-3358-E948F16CC324}"/>
              </a:ext>
            </a:extLst>
          </p:cNvPr>
          <p:cNvSpPr/>
          <p:nvPr/>
        </p:nvSpPr>
        <p:spPr bwMode="auto">
          <a:xfrm>
            <a:off x="3991040" y="1912417"/>
            <a:ext cx="1857783" cy="75255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Руководитель учреждения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3C5BA400-9334-D3A6-8409-E62B7FCF84F5}"/>
              </a:ext>
            </a:extLst>
          </p:cNvPr>
          <p:cNvSpPr/>
          <p:nvPr/>
        </p:nvSpPr>
        <p:spPr bwMode="auto">
          <a:xfrm>
            <a:off x="1997605" y="2750653"/>
            <a:ext cx="1857783" cy="9415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Заместитель директора по медиц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</a:rPr>
              <a:t>инской части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64E41EE0-2814-7F2B-FC6A-FBC30080FDAD}"/>
              </a:ext>
            </a:extLst>
          </p:cNvPr>
          <p:cNvSpPr/>
          <p:nvPr/>
        </p:nvSpPr>
        <p:spPr bwMode="auto">
          <a:xfrm>
            <a:off x="65684" y="2750653"/>
            <a:ext cx="1857783" cy="9415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Главная медсестра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3CDB1859-CC06-5EC6-E15B-8236D66FACEC}"/>
              </a:ext>
            </a:extLst>
          </p:cNvPr>
          <p:cNvSpPr/>
          <p:nvPr/>
        </p:nvSpPr>
        <p:spPr bwMode="auto">
          <a:xfrm>
            <a:off x="3929526" y="2750653"/>
            <a:ext cx="1857783" cy="9415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Начальник отдела социально-трудовой реабилитации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CC9E69B-1CAF-76A6-CC50-3A4CADA5AB3A}"/>
              </a:ext>
            </a:extLst>
          </p:cNvPr>
          <p:cNvSpPr/>
          <p:nvPr/>
        </p:nvSpPr>
        <p:spPr bwMode="auto">
          <a:xfrm>
            <a:off x="5861447" y="2750653"/>
            <a:ext cx="1857783" cy="9415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Заместитель директора по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</a:rPr>
              <a:t>хозяйственной части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A8DE1B1F-AD5E-14FE-1340-EBF4C800EADC}"/>
              </a:ext>
            </a:extLst>
          </p:cNvPr>
          <p:cNvSpPr/>
          <p:nvPr/>
        </p:nvSpPr>
        <p:spPr bwMode="auto">
          <a:xfrm>
            <a:off x="7793826" y="2750653"/>
            <a:ext cx="1857783" cy="9415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Начальник отдела кадров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11321E44-2561-C607-6FCE-63A169442097}"/>
              </a:ext>
            </a:extLst>
          </p:cNvPr>
          <p:cNvSpPr/>
          <p:nvPr/>
        </p:nvSpPr>
        <p:spPr bwMode="auto">
          <a:xfrm>
            <a:off x="448574" y="3552520"/>
            <a:ext cx="1090257" cy="82489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chemeClr val="tx1"/>
                </a:solidFill>
                <a:latin typeface="Arial" charset="0"/>
              </a:rPr>
              <a:t>мед. сестра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6394B03B-F35C-B00F-C03C-E3418CB5F588}"/>
              </a:ext>
            </a:extLst>
          </p:cNvPr>
          <p:cNvSpPr/>
          <p:nvPr/>
        </p:nvSpPr>
        <p:spPr bwMode="auto">
          <a:xfrm>
            <a:off x="448574" y="4237689"/>
            <a:ext cx="1090257" cy="82489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chemeClr val="tx1"/>
                </a:solidFill>
                <a:latin typeface="Arial" charset="0"/>
              </a:rPr>
              <a:t>санитарка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CF627198-13B7-A6C9-89EB-3FD729C1EFB3}"/>
              </a:ext>
            </a:extLst>
          </p:cNvPr>
          <p:cNvSpPr/>
          <p:nvPr/>
        </p:nvSpPr>
        <p:spPr bwMode="auto">
          <a:xfrm>
            <a:off x="4410781" y="5401141"/>
            <a:ext cx="1090257" cy="82489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chemeClr val="tx1"/>
                </a:solidFill>
                <a:latin typeface="Arial" charset="0"/>
              </a:rPr>
              <a:t>Соц. работник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F49D09CD-E989-8EA2-42C5-B4CC68C455E2}"/>
              </a:ext>
            </a:extLst>
          </p:cNvPr>
          <p:cNvSpPr/>
          <p:nvPr/>
        </p:nvSpPr>
        <p:spPr bwMode="auto">
          <a:xfrm>
            <a:off x="4407870" y="4536420"/>
            <a:ext cx="1090257" cy="82489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chemeClr val="tx1"/>
                </a:solidFill>
                <a:latin typeface="Arial" charset="0"/>
              </a:rPr>
              <a:t>психолог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647B95DD-27AC-C6AE-698D-E437820397CD}"/>
              </a:ext>
            </a:extLst>
          </p:cNvPr>
          <p:cNvSpPr/>
          <p:nvPr/>
        </p:nvSpPr>
        <p:spPr bwMode="auto">
          <a:xfrm>
            <a:off x="4374802" y="3692241"/>
            <a:ext cx="1090257" cy="82489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chemeClr val="tx1"/>
                </a:solidFill>
                <a:latin typeface="Arial" charset="0"/>
              </a:rPr>
              <a:t>методист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5205E310-5F08-1573-AF60-25B1B6013EA1}"/>
              </a:ext>
            </a:extLst>
          </p:cNvPr>
          <p:cNvSpPr/>
          <p:nvPr/>
        </p:nvSpPr>
        <p:spPr bwMode="auto">
          <a:xfrm>
            <a:off x="2408753" y="3632756"/>
            <a:ext cx="1090257" cy="82489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chemeClr val="tx1"/>
                </a:solidFill>
                <a:latin typeface="Arial" charset="0"/>
              </a:rPr>
              <a:t>терапевт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CB9EB5C5-BDE9-A0A1-DD60-5BB4DF215AAD}"/>
              </a:ext>
            </a:extLst>
          </p:cNvPr>
          <p:cNvSpPr/>
          <p:nvPr/>
        </p:nvSpPr>
        <p:spPr bwMode="auto">
          <a:xfrm>
            <a:off x="6273672" y="5368427"/>
            <a:ext cx="1090257" cy="82489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Спец-</a:t>
            </a:r>
            <a:r>
              <a:rPr kumimoji="0" lang="ru-RU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ст</a:t>
            </a: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по стирке белья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02D0A4BE-3119-DBFA-7BC2-FAAFD9780EDC}"/>
              </a:ext>
            </a:extLst>
          </p:cNvPr>
          <p:cNvSpPr/>
          <p:nvPr/>
        </p:nvSpPr>
        <p:spPr bwMode="auto">
          <a:xfrm>
            <a:off x="6273672" y="4535241"/>
            <a:ext cx="1090257" cy="82489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chemeClr val="tx1"/>
                </a:solidFill>
                <a:latin typeface="Arial" charset="0"/>
              </a:rPr>
              <a:t>повар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FBA921A7-E368-26F2-D5F6-D4BB2528D902}"/>
              </a:ext>
            </a:extLst>
          </p:cNvPr>
          <p:cNvSpPr/>
          <p:nvPr/>
        </p:nvSpPr>
        <p:spPr bwMode="auto">
          <a:xfrm>
            <a:off x="6239451" y="3692241"/>
            <a:ext cx="1090257" cy="82489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solidFill>
                  <a:schemeClr val="tx1"/>
                </a:solidFill>
                <a:latin typeface="Arial" charset="0"/>
              </a:rPr>
              <a:t>сестра-хозяйка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8BF5A82A-53D2-E86F-2AD2-FD2B571C1664}"/>
              </a:ext>
            </a:extLst>
          </p:cNvPr>
          <p:cNvSpPr/>
          <p:nvPr/>
        </p:nvSpPr>
        <p:spPr bwMode="auto">
          <a:xfrm>
            <a:off x="8266919" y="4576246"/>
            <a:ext cx="1090257" cy="82489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chemeClr val="tx1"/>
                </a:solidFill>
                <a:latin typeface="Arial" charset="0"/>
              </a:rPr>
              <a:t>юрист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1A8ADBFC-3562-79C3-990E-F0C884FA1A19}"/>
              </a:ext>
            </a:extLst>
          </p:cNvPr>
          <p:cNvSpPr/>
          <p:nvPr/>
        </p:nvSpPr>
        <p:spPr bwMode="auto">
          <a:xfrm>
            <a:off x="8233851" y="3710351"/>
            <a:ext cx="1090257" cy="82489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solidFill>
                  <a:schemeClr val="tx1"/>
                </a:solidFill>
                <a:latin typeface="Arial" charset="0"/>
              </a:rPr>
              <a:t>делопроизводитель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27021F28-28B5-2540-D35D-702D7C26ED97}"/>
              </a:ext>
            </a:extLst>
          </p:cNvPr>
          <p:cNvSpPr/>
          <p:nvPr/>
        </p:nvSpPr>
        <p:spPr bwMode="auto">
          <a:xfrm>
            <a:off x="440896" y="4939103"/>
            <a:ext cx="1090257" cy="82489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chemeClr val="tx1"/>
                </a:solidFill>
                <a:latin typeface="Arial" charset="0"/>
              </a:rPr>
              <a:t>массажист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9D4A3708-991A-DA64-07F2-7626F6E4CD12}"/>
              </a:ext>
            </a:extLst>
          </p:cNvPr>
          <p:cNvSpPr/>
          <p:nvPr/>
        </p:nvSpPr>
        <p:spPr bwMode="auto">
          <a:xfrm>
            <a:off x="2405279" y="4292075"/>
            <a:ext cx="1090257" cy="82489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chemeClr val="tx1"/>
                </a:solidFill>
                <a:latin typeface="Arial" charset="0"/>
              </a:rPr>
              <a:t>физиотерапевт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210D60DC-21DD-7B2C-4A81-FBAFD5F81377}"/>
              </a:ext>
            </a:extLst>
          </p:cNvPr>
          <p:cNvSpPr/>
          <p:nvPr/>
        </p:nvSpPr>
        <p:spPr bwMode="auto">
          <a:xfrm>
            <a:off x="2404491" y="4978891"/>
            <a:ext cx="1090257" cy="82489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chemeClr val="tx1"/>
                </a:solidFill>
                <a:latin typeface="Arial" charset="0"/>
              </a:rPr>
              <a:t>психиатр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2BB06C19-0D1A-107D-23BB-FD85809B3398}"/>
              </a:ext>
            </a:extLst>
          </p:cNvPr>
          <p:cNvSpPr/>
          <p:nvPr/>
        </p:nvSpPr>
        <p:spPr bwMode="auto">
          <a:xfrm>
            <a:off x="2389079" y="5638210"/>
            <a:ext cx="1090257" cy="82489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chemeClr val="tx1"/>
                </a:solidFill>
                <a:latin typeface="Arial" charset="0"/>
              </a:rPr>
              <a:t>невролог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2A9065E0-D2E8-B8B0-A9BB-0E6BB778C947}"/>
              </a:ext>
            </a:extLst>
          </p:cNvPr>
          <p:cNvSpPr/>
          <p:nvPr/>
        </p:nvSpPr>
        <p:spPr bwMode="auto">
          <a:xfrm>
            <a:off x="7070272" y="1880447"/>
            <a:ext cx="1713510" cy="82489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solidFill>
                  <a:schemeClr val="tx1"/>
                </a:solidFill>
                <a:latin typeface="Arial" charset="0"/>
              </a:rPr>
              <a:t>бухгалтер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01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492" y="258737"/>
            <a:ext cx="2382982" cy="535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7275" y="982873"/>
            <a:ext cx="9771529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54390" y="1094007"/>
            <a:ext cx="93972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cap="all" dirty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SWOFT-</a:t>
            </a:r>
            <a:r>
              <a:rPr lang="ru-RU" sz="2800" b="1" cap="all" dirty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анализ проекта: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64230" y="258737"/>
            <a:ext cx="5807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cap="all" dirty="0" err="1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ПОВолжский</a:t>
            </a:r>
            <a:r>
              <a:rPr lang="ru-RU" sz="1800" b="1" cap="all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 институт Управления </a:t>
            </a:r>
            <a:r>
              <a:rPr lang="ru-RU" sz="1800" b="1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имени П.А.СТОЛЫПИНА</a:t>
            </a:r>
            <a:endParaRPr lang="ru-RU" sz="1800" b="1" cap="all" dirty="0">
              <a:solidFill>
                <a:srgbClr val="951A1D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DF950E3C-320E-6674-9F78-F3AC9D95845F}"/>
              </a:ext>
            </a:extLst>
          </p:cNvPr>
          <p:cNvSpPr/>
          <p:nvPr/>
        </p:nvSpPr>
        <p:spPr>
          <a:xfrm>
            <a:off x="777240" y="2216028"/>
            <a:ext cx="3108960" cy="35829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0170" indent="270510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СИЛЬНЫЕ СТОРОНЫ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C1C1A727-CE7C-CD62-7B5B-2FB04E1DBC95}"/>
              </a:ext>
            </a:extLst>
          </p:cNvPr>
          <p:cNvSpPr/>
          <p:nvPr/>
        </p:nvSpPr>
        <p:spPr>
          <a:xfrm>
            <a:off x="5382768" y="2216028"/>
            <a:ext cx="3108960" cy="35829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0170" indent="270510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СЛАБЫЕ СТОРОНЫ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1DB3A94-3B66-6EE5-4A34-F03732CB9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65954"/>
              </p:ext>
            </p:extLst>
          </p:nvPr>
        </p:nvGraphicFramePr>
        <p:xfrm>
          <a:off x="429492" y="2871217"/>
          <a:ext cx="3957066" cy="32004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957066">
                  <a:extLst>
                    <a:ext uri="{9D8B030D-6E8A-4147-A177-3AD203B41FA5}">
                      <a16:colId xmlns:a16="http://schemas.microsoft.com/office/drawing/2014/main" val="2900725599"/>
                    </a:ext>
                  </a:extLst>
                </a:gridCol>
              </a:tblGrid>
              <a:tr h="2688336">
                <a:tc>
                  <a:txBody>
                    <a:bodyPr/>
                    <a:lstStyle/>
                    <a:p>
                      <a:pPr marL="92075" lvl="1" indent="0" algn="just">
                        <a:lnSpc>
                          <a:spcPct val="150000"/>
                        </a:lnSpc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r>
                        <a:rPr lang="ru-RU" sz="1400" dirty="0">
                          <a:effectLst/>
                        </a:rPr>
                        <a:t>Опыт успешной работы организации</a:t>
                      </a:r>
                      <a:endParaRPr lang="ru-RU" sz="1100" dirty="0">
                        <a:effectLst/>
                      </a:endParaRPr>
                    </a:p>
                    <a:p>
                      <a:pPr marL="92075" lvl="1" indent="0" algn="just">
                        <a:lnSpc>
                          <a:spcPct val="150000"/>
                        </a:lnSpc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r>
                        <a:rPr lang="ru-RU" sz="1400" dirty="0">
                          <a:effectLst/>
                        </a:rPr>
                        <a:t>Стабильное финансовое положение, обеспечивающее наличие собственных средств для реализации программы</a:t>
                      </a:r>
                      <a:endParaRPr lang="ru-RU" sz="1100" dirty="0">
                        <a:effectLst/>
                      </a:endParaRPr>
                    </a:p>
                    <a:p>
                      <a:pPr marL="92075" lvl="1" indent="0" algn="just">
                        <a:lnSpc>
                          <a:spcPct val="150000"/>
                        </a:lnSpc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r>
                        <a:rPr lang="ru-RU" sz="1400" dirty="0">
                          <a:effectLst/>
                        </a:rPr>
                        <a:t>Высокая квалификация и компетентность персонала</a:t>
                      </a:r>
                      <a:endParaRPr lang="ru-RU" sz="1100" dirty="0">
                        <a:effectLst/>
                      </a:endParaRPr>
                    </a:p>
                    <a:p>
                      <a:pPr marL="92075" lvl="1" indent="0" algn="just">
                        <a:lnSpc>
                          <a:spcPct val="150000"/>
                        </a:lnSpc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r>
                        <a:rPr lang="ru-RU" sz="1400" dirty="0">
                          <a:effectLst/>
                        </a:rPr>
                        <a:t>Хороший имидж организации </a:t>
                      </a:r>
                      <a:endParaRPr lang="ru-RU" sz="1100" dirty="0">
                        <a:effectLst/>
                      </a:endParaRPr>
                    </a:p>
                    <a:p>
                      <a:pPr marL="92075" lvl="1" indent="0" algn="just">
                        <a:lnSpc>
                          <a:spcPct val="150000"/>
                        </a:lnSpc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r>
                        <a:rPr lang="ru-RU" sz="1400" dirty="0">
                          <a:effectLst/>
                        </a:rPr>
                        <a:t>Налаженные контакты с органами социальной защиты</a:t>
                      </a:r>
                      <a:endParaRPr lang="ru-RU" sz="1100" dirty="0">
                        <a:effectLst/>
                      </a:endParaRPr>
                    </a:p>
                    <a:p>
                      <a:pPr marL="92075" lvl="1" indent="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r>
                        <a:rPr lang="ru-RU" sz="1400" dirty="0">
                          <a:effectLst/>
                        </a:rPr>
                        <a:t>Низкая конкурентность в области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73922841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FA4A388-6336-B8A3-F344-64EDD8FAC2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704269"/>
              </p:ext>
            </p:extLst>
          </p:nvPr>
        </p:nvGraphicFramePr>
        <p:xfrm>
          <a:off x="4818888" y="2871216"/>
          <a:ext cx="4252901" cy="268833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252901">
                  <a:extLst>
                    <a:ext uri="{9D8B030D-6E8A-4147-A177-3AD203B41FA5}">
                      <a16:colId xmlns:a16="http://schemas.microsoft.com/office/drawing/2014/main" val="4101633554"/>
                    </a:ext>
                  </a:extLst>
                </a:gridCol>
              </a:tblGrid>
              <a:tr h="2688335">
                <a:tc>
                  <a:txBody>
                    <a:bodyPr/>
                    <a:lstStyle/>
                    <a:p>
                      <a:pPr marL="92075" lvl="0" indent="174625" algn="just">
                        <a:lnSpc>
                          <a:spcPct val="150000"/>
                        </a:lnSpc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r>
                        <a:rPr lang="ru-RU" sz="1400" dirty="0">
                          <a:effectLst/>
                        </a:rPr>
                        <a:t>Недостаточная нормативно-правовая база </a:t>
                      </a:r>
                      <a:endParaRPr lang="ru-RU" sz="1100" dirty="0">
                        <a:effectLst/>
                      </a:endParaRPr>
                    </a:p>
                    <a:p>
                      <a:pPr marL="92075" lvl="0" indent="174625" algn="just">
                        <a:lnSpc>
                          <a:spcPct val="150000"/>
                        </a:lnSpc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r>
                        <a:rPr lang="ru-RU" sz="1400" dirty="0">
                          <a:effectLst/>
                        </a:rPr>
                        <a:t>Нестабильность экономической и социальной обстановки</a:t>
                      </a:r>
                      <a:endParaRPr lang="ru-RU" sz="1100" dirty="0">
                        <a:effectLst/>
                      </a:endParaRPr>
                    </a:p>
                    <a:p>
                      <a:pPr marL="92075" lvl="0" indent="174625" algn="just">
                        <a:lnSpc>
                          <a:spcPct val="150000"/>
                        </a:lnSpc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r>
                        <a:rPr lang="ru-RU" sz="1400" dirty="0">
                          <a:effectLst/>
                        </a:rPr>
                        <a:t>Снижение платежеспособности населения</a:t>
                      </a:r>
                      <a:endParaRPr lang="ru-RU" sz="1100" dirty="0">
                        <a:effectLst/>
                      </a:endParaRPr>
                    </a:p>
                    <a:p>
                      <a:pPr marL="92075" lvl="0" indent="174625" algn="just">
                        <a:lnSpc>
                          <a:spcPct val="150000"/>
                        </a:lnSpc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r>
                        <a:rPr lang="ru-RU" sz="1400" dirty="0">
                          <a:effectLst/>
                        </a:rPr>
                        <a:t>Новизна проекта</a:t>
                      </a:r>
                      <a:endParaRPr lang="ru-RU" sz="1100" dirty="0">
                        <a:effectLst/>
                      </a:endParaRPr>
                    </a:p>
                    <a:p>
                      <a:pPr marL="92075" lvl="0" indent="174625" algn="just">
                        <a:lnSpc>
                          <a:spcPct val="150000"/>
                        </a:lnSpc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r>
                        <a:rPr lang="ru-RU" sz="1400" dirty="0">
                          <a:effectLst/>
                        </a:rPr>
                        <a:t>Низкое методическое обеспечение</a:t>
                      </a:r>
                      <a:endParaRPr lang="ru-RU" sz="1100" dirty="0">
                        <a:effectLst/>
                      </a:endParaRPr>
                    </a:p>
                    <a:p>
                      <a:pPr marL="92075" lvl="0" indent="174625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r>
                        <a:rPr lang="ru-RU" sz="1400" dirty="0">
                          <a:effectLst/>
                        </a:rPr>
                        <a:t>Восприятие руководством проекта, как возможно нерентабельного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545786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1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492" y="258737"/>
            <a:ext cx="2382982" cy="535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7275" y="982873"/>
            <a:ext cx="9771529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54390" y="1094007"/>
            <a:ext cx="93972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cap="all" dirty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SWOFT-</a:t>
            </a:r>
            <a:r>
              <a:rPr lang="ru-RU" sz="3600" b="1" cap="all" dirty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анализ проекта: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64230" y="258737"/>
            <a:ext cx="5807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cap="all" dirty="0" err="1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ПОВолжский</a:t>
            </a:r>
            <a:r>
              <a:rPr lang="ru-RU" sz="1800" b="1" cap="all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 институт Управления </a:t>
            </a:r>
            <a:r>
              <a:rPr lang="ru-RU" sz="1800" b="1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имени П.А.СТОЛЫПИНА</a:t>
            </a:r>
            <a:endParaRPr lang="ru-RU" sz="1800" b="1" cap="all" dirty="0">
              <a:solidFill>
                <a:srgbClr val="951A1D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A2F32C25-D452-78C8-1308-53069EC20C27}"/>
              </a:ext>
            </a:extLst>
          </p:cNvPr>
          <p:cNvSpPr/>
          <p:nvPr/>
        </p:nvSpPr>
        <p:spPr>
          <a:xfrm>
            <a:off x="777240" y="2216028"/>
            <a:ext cx="3108960" cy="35829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0170" indent="270510" algn="l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РИСКИ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5FCC5B2D-BCDA-273A-7ED0-29718827C9D5}"/>
              </a:ext>
            </a:extLst>
          </p:cNvPr>
          <p:cNvSpPr/>
          <p:nvPr/>
        </p:nvSpPr>
        <p:spPr>
          <a:xfrm>
            <a:off x="5382768" y="2216028"/>
            <a:ext cx="3108960" cy="35829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0170" indent="270510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ВОЗМОЖНОСТИ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74030AC-6767-34D2-BA63-99550CA27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498032"/>
              </p:ext>
            </p:extLst>
          </p:nvPr>
        </p:nvGraphicFramePr>
        <p:xfrm>
          <a:off x="532638" y="3011173"/>
          <a:ext cx="3893058" cy="264541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893058">
                  <a:extLst>
                    <a:ext uri="{9D8B030D-6E8A-4147-A177-3AD203B41FA5}">
                      <a16:colId xmlns:a16="http://schemas.microsoft.com/office/drawing/2014/main" val="363531177"/>
                    </a:ext>
                  </a:extLst>
                </a:gridCol>
              </a:tblGrid>
              <a:tr h="189915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endParaRPr lang="ru-RU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r>
                        <a:rPr lang="ru-RU" sz="1400" dirty="0">
                          <a:effectLst/>
                        </a:rPr>
                        <a:t>Отношение сотрудников к новой работе как к дополнительной нагрузке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Профессиональное выгорание команды проекта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r>
                        <a:rPr lang="ru-RU" sz="1400" dirty="0">
                          <a:effectLst/>
                        </a:rPr>
                        <a:t>Вероятность снижения государственного финансирования</a:t>
                      </a:r>
                    </a:p>
                    <a:p>
                      <a:pPr marL="228600" lvl="0" indent="-228600" algn="just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r>
                        <a:rPr lang="ru-RU" sz="1400" dirty="0">
                          <a:effectLst/>
                        </a:rPr>
                        <a:t>Малый спрос на услугу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283845" algn="l"/>
                        </a:tabLs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516096391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6EB06453-5193-8101-BDD6-6A24B0C838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610862"/>
              </p:ext>
            </p:extLst>
          </p:nvPr>
        </p:nvGraphicFramePr>
        <p:xfrm>
          <a:off x="5059299" y="3011174"/>
          <a:ext cx="4151757" cy="274701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151757">
                  <a:extLst>
                    <a:ext uri="{9D8B030D-6E8A-4147-A177-3AD203B41FA5}">
                      <a16:colId xmlns:a16="http://schemas.microsoft.com/office/drawing/2014/main" val="738544781"/>
                    </a:ext>
                  </a:extLst>
                </a:gridCol>
              </a:tblGrid>
              <a:tr h="189915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endParaRPr lang="ru-RU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r>
                        <a:rPr lang="ru-RU" sz="1400" dirty="0">
                          <a:effectLst/>
                        </a:rPr>
                        <a:t>Установление надбавок сотрудникам за дополнительную нагрузку</a:t>
                      </a:r>
                    </a:p>
                    <a:p>
                      <a:pPr marL="228600" lvl="0" indent="-228600" algn="just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r>
                        <a:rPr lang="ru-RU" sz="1400" dirty="0">
                          <a:effectLst/>
                        </a:rPr>
                        <a:t>Увеличение числа грантов</a:t>
                      </a:r>
                    </a:p>
                    <a:p>
                      <a:pPr marL="228600" lvl="0" indent="-228600" algn="just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Привлечение инвесторов и спонсоров</a:t>
                      </a:r>
                    </a:p>
                    <a:p>
                      <a:pPr marL="228600" lvl="0" indent="-228600" algn="just">
                        <a:lnSpc>
                          <a:spcPct val="107000"/>
                        </a:lnSpc>
                        <a:buFont typeface="+mj-lt"/>
                        <a:buAutoNum type="arabicPeriod"/>
                        <a:tabLst>
                          <a:tab pos="283845" algn="l"/>
                        </a:tabLst>
                      </a:pPr>
                      <a:endParaRPr lang="ru-RU" sz="1100" dirty="0">
                        <a:effectLst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83845" algn="l"/>
                        </a:tabLst>
                        <a:defRPr/>
                      </a:pPr>
                      <a:r>
                        <a:rPr lang="ru-RU" sz="1400" dirty="0">
                          <a:effectLst/>
                        </a:rPr>
                        <a:t>Оптимизация затрат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83845" algn="l"/>
                        </a:tabLst>
                        <a:defRPr/>
                      </a:pPr>
                      <a:r>
                        <a:rPr kumimoji="0" lang="ru-RU" altLang="ru-RU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Сотрудничество с рекламодателями, распространение социальной рекламы</a:t>
                      </a:r>
                      <a:r>
                        <a:rPr kumimoji="0" lang="ru-RU" altLang="ru-RU" sz="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kumimoji="0" lang="ru-RU" altLang="ru-RU" sz="1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283845" algn="l"/>
                        </a:tabLs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742384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74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Стрелка: изогнутая вверх 31">
            <a:extLst>
              <a:ext uri="{FF2B5EF4-FFF2-40B4-BE49-F238E27FC236}">
                <a16:creationId xmlns:a16="http://schemas.microsoft.com/office/drawing/2014/main" id="{479A2711-E5B3-1814-D362-69C53D8062C7}"/>
              </a:ext>
            </a:extLst>
          </p:cNvPr>
          <p:cNvSpPr/>
          <p:nvPr/>
        </p:nvSpPr>
        <p:spPr bwMode="auto">
          <a:xfrm rot="10800000">
            <a:off x="7603945" y="1204994"/>
            <a:ext cx="572902" cy="810021"/>
          </a:xfrm>
          <a:prstGeom prst="bentUpArrow">
            <a:avLst>
              <a:gd name="adj1" fmla="val 25063"/>
              <a:gd name="adj2" fmla="val 44575"/>
              <a:gd name="adj3" fmla="val 3403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normalizeH="0" baseline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charset="0"/>
            </a:endParaRPr>
          </a:p>
        </p:txBody>
      </p:sp>
      <p:sp>
        <p:nvSpPr>
          <p:cNvPr id="6" name="Стрелка: изогнутая вверх 5">
            <a:extLst>
              <a:ext uri="{FF2B5EF4-FFF2-40B4-BE49-F238E27FC236}">
                <a16:creationId xmlns:a16="http://schemas.microsoft.com/office/drawing/2014/main" id="{7E2D4405-E280-9C8E-87B7-25D39C574F1F}"/>
              </a:ext>
            </a:extLst>
          </p:cNvPr>
          <p:cNvSpPr/>
          <p:nvPr/>
        </p:nvSpPr>
        <p:spPr bwMode="auto">
          <a:xfrm rot="10800000">
            <a:off x="2144368" y="1225540"/>
            <a:ext cx="572902" cy="810021"/>
          </a:xfrm>
          <a:prstGeom prst="bentUpArrow">
            <a:avLst>
              <a:gd name="adj1" fmla="val 25063"/>
              <a:gd name="adj2" fmla="val 44575"/>
              <a:gd name="adj3" fmla="val 3403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normalizeH="0" baseline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492" y="258737"/>
            <a:ext cx="2382982" cy="535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802921" y="1029731"/>
            <a:ext cx="6771736" cy="64633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471479" y="1029731"/>
            <a:ext cx="74346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cap="all" dirty="0">
                <a:solidFill>
                  <a:schemeClr val="bg1"/>
                </a:solidFill>
              </a:rPr>
              <a:t>ОЖИДАЕМЫЕ РЕЗУЛЬТАТЫ:</a:t>
            </a:r>
            <a:endParaRPr lang="ru-RU" b="1" cap="all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4230" y="258737"/>
            <a:ext cx="5807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cap="all" dirty="0" err="1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ПОВолжский</a:t>
            </a:r>
            <a:r>
              <a:rPr lang="ru-RU" sz="1800" b="1" cap="all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 институт Управления </a:t>
            </a:r>
            <a:r>
              <a:rPr lang="ru-RU" sz="1800" b="1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имени П.А.СТОЛЫПИНА</a:t>
            </a:r>
            <a:endParaRPr lang="ru-RU" sz="1800" b="1" cap="all" dirty="0">
              <a:solidFill>
                <a:srgbClr val="951A1D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CC0150DE-D5DE-81CC-DD90-8DD40007FE22}"/>
              </a:ext>
            </a:extLst>
          </p:cNvPr>
          <p:cNvSpPr/>
          <p:nvPr/>
        </p:nvSpPr>
        <p:spPr>
          <a:xfrm>
            <a:off x="1152777" y="2042086"/>
            <a:ext cx="2585047" cy="4557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90170"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Внутриорганизационные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A6356EE2-80DD-6C96-D3DF-FBA649718771}"/>
              </a:ext>
            </a:extLst>
          </p:cNvPr>
          <p:cNvSpPr/>
          <p:nvPr/>
        </p:nvSpPr>
        <p:spPr>
          <a:xfrm>
            <a:off x="6328686" y="2042086"/>
            <a:ext cx="2585047" cy="4557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90170"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Клиенториентированные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C26ADC36-0986-07C2-EC32-D678A9777595}"/>
              </a:ext>
            </a:extLst>
          </p:cNvPr>
          <p:cNvSpPr/>
          <p:nvPr/>
        </p:nvSpPr>
        <p:spPr bwMode="auto">
          <a:xfrm>
            <a:off x="382722" y="2666969"/>
            <a:ext cx="2001329" cy="81616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Увеличение коечной мощности учреждения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14EE0E43-0F25-B9F7-75FA-EB574AC48548}"/>
              </a:ext>
            </a:extLst>
          </p:cNvPr>
          <p:cNvSpPr/>
          <p:nvPr/>
        </p:nvSpPr>
        <p:spPr bwMode="auto">
          <a:xfrm>
            <a:off x="325974" y="3733985"/>
            <a:ext cx="2001329" cy="81616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Повышение бюджетного финансирования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DBD89AD1-2BC4-2419-3834-B38A63F07ECF}"/>
              </a:ext>
            </a:extLst>
          </p:cNvPr>
          <p:cNvSpPr/>
          <p:nvPr/>
        </p:nvSpPr>
        <p:spPr bwMode="auto">
          <a:xfrm>
            <a:off x="325974" y="4808660"/>
            <a:ext cx="2001329" cy="81616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Укрепление материально-технической базы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09615DEF-088A-7E6E-B1E9-E6346B5DC19C}"/>
              </a:ext>
            </a:extLst>
          </p:cNvPr>
          <p:cNvSpPr/>
          <p:nvPr/>
        </p:nvSpPr>
        <p:spPr bwMode="auto">
          <a:xfrm>
            <a:off x="2514991" y="4803685"/>
            <a:ext cx="2001329" cy="81616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Расширение видов оказываемых услуг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84D012BB-3461-BAAD-1A71-9B62DFB9E9F1}"/>
              </a:ext>
            </a:extLst>
          </p:cNvPr>
          <p:cNvSpPr/>
          <p:nvPr/>
        </p:nvSpPr>
        <p:spPr bwMode="auto">
          <a:xfrm>
            <a:off x="2575377" y="2683254"/>
            <a:ext cx="2001329" cy="81616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Введение дополнительных штатных единиц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37249BD7-A173-1A00-07F0-206D2BCAF655}"/>
              </a:ext>
            </a:extLst>
          </p:cNvPr>
          <p:cNvSpPr/>
          <p:nvPr/>
        </p:nvSpPr>
        <p:spPr bwMode="auto">
          <a:xfrm>
            <a:off x="2514992" y="3735553"/>
            <a:ext cx="2001329" cy="81616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Увеличение числа поставщиков и партнеров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090581D2-BE18-D992-7C5B-EF75CF28977A}"/>
              </a:ext>
            </a:extLst>
          </p:cNvPr>
          <p:cNvSpPr/>
          <p:nvPr/>
        </p:nvSpPr>
        <p:spPr bwMode="auto">
          <a:xfrm>
            <a:off x="1471479" y="5632460"/>
            <a:ext cx="2001329" cy="81616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Дополнительный источник прибыли 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98004813-BE93-885E-DBE9-F01F26CE2D96}"/>
              </a:ext>
            </a:extLst>
          </p:cNvPr>
          <p:cNvSpPr/>
          <p:nvPr/>
        </p:nvSpPr>
        <p:spPr bwMode="auto">
          <a:xfrm>
            <a:off x="5328021" y="2693287"/>
            <a:ext cx="1857783" cy="9415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Снятие психологической усталости ухаживающих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C065431C-EEA5-8F8B-A51E-5569FEC57617}"/>
              </a:ext>
            </a:extLst>
          </p:cNvPr>
          <p:cNvSpPr/>
          <p:nvPr/>
        </p:nvSpPr>
        <p:spPr bwMode="auto">
          <a:xfrm>
            <a:off x="5399794" y="4765381"/>
            <a:ext cx="1857783" cy="9415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Повышение активной социальной жизни ухаживающих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05C8BE35-A950-A633-98D1-2805ED2AC8FF}"/>
              </a:ext>
            </a:extLst>
          </p:cNvPr>
          <p:cNvSpPr/>
          <p:nvPr/>
        </p:nvSpPr>
        <p:spPr bwMode="auto">
          <a:xfrm>
            <a:off x="5389681" y="3705917"/>
            <a:ext cx="1857783" cy="9415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Улучшение ухода на дому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FE503E3F-EFEA-0550-E35F-D1598A180490}"/>
              </a:ext>
            </a:extLst>
          </p:cNvPr>
          <p:cNvSpPr/>
          <p:nvPr/>
        </p:nvSpPr>
        <p:spPr bwMode="auto">
          <a:xfrm>
            <a:off x="7578700" y="3708379"/>
            <a:ext cx="1883662" cy="9415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Расширение социальных контактов участников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A2993582-8052-653C-5294-61A776FD011A}"/>
              </a:ext>
            </a:extLst>
          </p:cNvPr>
          <p:cNvSpPr/>
          <p:nvPr/>
        </p:nvSpPr>
        <p:spPr bwMode="auto">
          <a:xfrm>
            <a:off x="7490604" y="2666969"/>
            <a:ext cx="1857783" cy="9415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Профилактика передачи инвалидов в дома престарелых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id="{3D8F94E0-BC69-8252-AFFD-E4E4EF07CA09}"/>
              </a:ext>
            </a:extLst>
          </p:cNvPr>
          <p:cNvSpPr/>
          <p:nvPr/>
        </p:nvSpPr>
        <p:spPr bwMode="auto">
          <a:xfrm>
            <a:off x="6576738" y="5657675"/>
            <a:ext cx="1857783" cy="9415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Нормализация отношений в семье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5E6CDCDE-1DC9-4D79-649A-B84995CA78DC}"/>
              </a:ext>
            </a:extLst>
          </p:cNvPr>
          <p:cNvSpPr/>
          <p:nvPr/>
        </p:nvSpPr>
        <p:spPr bwMode="auto">
          <a:xfrm>
            <a:off x="7722243" y="4717429"/>
            <a:ext cx="1857783" cy="9415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Предоставление членам семьи свободного времени 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38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3292" y="563514"/>
            <a:ext cx="2540005" cy="790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48194" y="2621327"/>
            <a:ext cx="919986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2000" b="1" cap="all" dirty="0">
                <a:solidFill>
                  <a:srgbClr val="903838"/>
                </a:solidFill>
                <a:latin typeface="+mj-lt"/>
                <a:ea typeface="Tahoma" pitchFamily="34" charset="0"/>
                <a:cs typeface="Tahoma" pitchFamily="34" charset="0"/>
              </a:rPr>
              <a:t>ПРОЕКТ ВНЕДРЕНИЯ ПРОГРАММЫ «ПЕРЕДЫШКА» -</a:t>
            </a:r>
          </a:p>
          <a:p>
            <a:pPr>
              <a:spcBef>
                <a:spcPts val="0"/>
              </a:spcBef>
            </a:pPr>
            <a:r>
              <a:rPr lang="ru-RU" sz="2000" b="1" cap="all" dirty="0">
                <a:solidFill>
                  <a:srgbClr val="903838"/>
                </a:solidFill>
                <a:latin typeface="+mj-lt"/>
                <a:ea typeface="Tahoma" pitchFamily="34" charset="0"/>
                <a:cs typeface="Tahoma" pitchFamily="34" charset="0"/>
              </a:rPr>
              <a:t> КРАТКОСРОЧНОГО ПРЕБЫВАНИЯ ЛЮДЕЙ, НУЖДАЮЩИХСЯ В ПОСТОЯННОМ ПОСТОРОННЕМ УХОДЕ, В ДЕЯТЕЛЬНОСТЬ СТАЦИОНАРНОГО УЧРЕЖДЕНИЯ СОЦИАЛЬНОГО ОБСЛУЖИВАНИЯ</a:t>
            </a:r>
            <a:endParaRPr lang="ru-RU" sz="2800" b="1" cap="all" dirty="0">
              <a:solidFill>
                <a:srgbClr val="951A1D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4032" y="563514"/>
            <a:ext cx="6691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 err="1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ПОВолжский</a:t>
            </a:r>
            <a:r>
              <a:rPr lang="ru-RU" sz="2000" b="1" cap="all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 институт Управления </a:t>
            </a:r>
            <a:r>
              <a:rPr lang="ru-RU" sz="2000" b="1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имени П.А.СТОЛЫПИНА</a:t>
            </a:r>
          </a:p>
          <a:p>
            <a:r>
              <a:rPr lang="ru-RU" sz="1800" b="1" cap="all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ПРОГРАММА ПРОФЕССИОНАЛЬНОЙ ПЕРЕПОДГОТОВКИ</a:t>
            </a:r>
          </a:p>
          <a:p>
            <a:r>
              <a:rPr lang="ru-RU" sz="1800" b="1" cap="all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 «СОВРЕМЕННЫЙ МЕНЕДЖМЕНТ»</a:t>
            </a:r>
          </a:p>
          <a:p>
            <a:endParaRPr lang="ru-RU" sz="2000" b="1" cap="all" dirty="0">
              <a:solidFill>
                <a:srgbClr val="951A1D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1421E0-52F5-6EC7-BD5D-8144B9F750A2}"/>
              </a:ext>
            </a:extLst>
          </p:cNvPr>
          <p:cNvSpPr txBox="1"/>
          <p:nvPr/>
        </p:nvSpPr>
        <p:spPr>
          <a:xfrm>
            <a:off x="3964230" y="4180344"/>
            <a:ext cx="548383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002060"/>
                </a:solidFill>
              </a:rPr>
              <a:t>Автор:</a:t>
            </a:r>
          </a:p>
          <a:p>
            <a:r>
              <a:rPr lang="ru-RU" sz="1800" dirty="0" err="1">
                <a:solidFill>
                  <a:srgbClr val="002060"/>
                </a:solidFill>
              </a:rPr>
              <a:t>Вещева</a:t>
            </a:r>
            <a:r>
              <a:rPr lang="ru-RU" sz="1800" dirty="0">
                <a:solidFill>
                  <a:srgbClr val="002060"/>
                </a:solidFill>
              </a:rPr>
              <a:t> Ольга Владимировна</a:t>
            </a:r>
          </a:p>
          <a:p>
            <a:endParaRPr lang="ru-RU" sz="1800" dirty="0">
              <a:solidFill>
                <a:srgbClr val="002060"/>
              </a:solidFill>
            </a:endParaRPr>
          </a:p>
          <a:p>
            <a:r>
              <a:rPr lang="ru-RU" sz="1800" dirty="0">
                <a:solidFill>
                  <a:srgbClr val="002060"/>
                </a:solidFill>
              </a:rPr>
              <a:t>Руководитель:</a:t>
            </a:r>
          </a:p>
          <a:p>
            <a:r>
              <a:rPr lang="ru-RU" sz="1800">
                <a:solidFill>
                  <a:srgbClr val="002060"/>
                </a:solidFill>
              </a:rPr>
              <a:t>доктор социологических </a:t>
            </a:r>
            <a:r>
              <a:rPr lang="ru-RU" sz="1800" dirty="0">
                <a:solidFill>
                  <a:srgbClr val="002060"/>
                </a:solidFill>
              </a:rPr>
              <a:t>наук, профессор</a:t>
            </a:r>
          </a:p>
          <a:p>
            <a:r>
              <a:rPr lang="ru-RU" sz="1800" dirty="0">
                <a:solidFill>
                  <a:srgbClr val="002060"/>
                </a:solidFill>
              </a:rPr>
              <a:t>Суркова Ирина Юрьевна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9B8F429-EBFD-0144-6EB4-42F49703C96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7917" y="4180344"/>
            <a:ext cx="1895763" cy="225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27254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>
            <a:extLst>
              <a:ext uri="{FF2B5EF4-FFF2-40B4-BE49-F238E27FC236}">
                <a16:creationId xmlns:a16="http://schemas.microsoft.com/office/drawing/2014/main" id="{B6FE3C91-8190-0B7A-1472-A5B2180AC8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089" y="1768626"/>
            <a:ext cx="4870800" cy="274061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492" y="258737"/>
            <a:ext cx="2382982" cy="535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964230" y="258737"/>
            <a:ext cx="5807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cap="all" dirty="0" err="1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ПОВолжский</a:t>
            </a:r>
            <a:r>
              <a:rPr lang="ru-RU" sz="1800" b="1" cap="all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 институт Управления </a:t>
            </a:r>
            <a:r>
              <a:rPr lang="ru-RU" sz="1800" b="1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имени П.А.СТОЛЫПИНА</a:t>
            </a:r>
            <a:endParaRPr lang="ru-RU" sz="1800" b="1" cap="all" dirty="0">
              <a:solidFill>
                <a:srgbClr val="951A1D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1F6ED59-C6CF-0972-1200-84FFF698C26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97543" y="1471796"/>
            <a:ext cx="3818983" cy="336155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132D864-AB1D-012C-950C-0F2A87236A43}"/>
              </a:ext>
            </a:extLst>
          </p:cNvPr>
          <p:cNvSpPr txBox="1"/>
          <p:nvPr/>
        </p:nvSpPr>
        <p:spPr>
          <a:xfrm>
            <a:off x="855093" y="4806069"/>
            <a:ext cx="780582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0" dirty="0">
                <a:solidFill>
                  <a:srgbClr val="921A1D"/>
                </a:solidFill>
                <a:effectLst/>
                <a:latin typeface="+mj-lt"/>
              </a:rPr>
              <a:t>Увеличение продолжительности жизни российских граждан влечет за собой постепенное «старение» населения. И в 2030 году доля пожилых людей будет составлять 30 %.</a:t>
            </a:r>
          </a:p>
          <a:p>
            <a:r>
              <a:rPr lang="ru-RU" sz="1800" b="0" i="0" dirty="0">
                <a:solidFill>
                  <a:srgbClr val="921A1D"/>
                </a:solidFill>
                <a:effectLst/>
                <a:latin typeface="+mj-lt"/>
              </a:rPr>
              <a:t>Чем больше прирост ожидаемой </a:t>
            </a:r>
            <a:r>
              <a:rPr lang="ru-RU" sz="1800" b="1" i="0" dirty="0">
                <a:solidFill>
                  <a:srgbClr val="921A1D"/>
                </a:solidFill>
                <a:effectLst/>
                <a:latin typeface="+mj-lt"/>
              </a:rPr>
              <a:t>продолжительности</a:t>
            </a:r>
            <a:r>
              <a:rPr lang="ru-RU" sz="1800" b="0" i="0" dirty="0">
                <a:solidFill>
                  <a:srgbClr val="921A1D"/>
                </a:solidFill>
                <a:effectLst/>
                <a:latin typeface="+mj-lt"/>
              </a:rPr>
              <a:t> </a:t>
            </a:r>
            <a:r>
              <a:rPr lang="ru-RU" sz="1800" b="1" i="0" dirty="0">
                <a:solidFill>
                  <a:srgbClr val="921A1D"/>
                </a:solidFill>
                <a:effectLst/>
                <a:latin typeface="+mj-lt"/>
              </a:rPr>
              <a:t>жизни,</a:t>
            </a:r>
            <a:r>
              <a:rPr lang="ru-RU" sz="1800" b="0" i="0" dirty="0">
                <a:solidFill>
                  <a:srgbClr val="921A1D"/>
                </a:solidFill>
                <a:effectLst/>
                <a:latin typeface="+mj-lt"/>
              </a:rPr>
              <a:t> тем хуже состояние здоровья населения</a:t>
            </a:r>
            <a:r>
              <a:rPr lang="ru-RU" sz="1800" dirty="0">
                <a:solidFill>
                  <a:srgbClr val="921A1D"/>
                </a:solidFill>
                <a:latin typeface="+mj-lt"/>
              </a:rPr>
              <a:t> и больше прирост людей требующих постоянного постороннего ухода.</a:t>
            </a:r>
          </a:p>
        </p:txBody>
      </p:sp>
      <p:sp>
        <p:nvSpPr>
          <p:cNvPr id="16" name="Заголовок 6">
            <a:extLst>
              <a:ext uri="{FF2B5EF4-FFF2-40B4-BE49-F238E27FC236}">
                <a16:creationId xmlns:a16="http://schemas.microsoft.com/office/drawing/2014/main" id="{939C97C8-00D9-CB38-EF2B-1CB33AD871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20983" y="1085948"/>
            <a:ext cx="7034581" cy="62429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ru-RU" sz="3600" b="1" cap="all" dirty="0" err="1">
                <a:solidFill>
                  <a:schemeClr val="bg1"/>
                </a:solidFill>
              </a:rPr>
              <a:t>проблематизация</a:t>
            </a:r>
            <a:r>
              <a:rPr lang="ru-RU" sz="3600" b="1" cap="all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4179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C45B317-6146-E5F5-4487-2D191F3EF77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3681" y="1148064"/>
            <a:ext cx="3859731" cy="2767198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D748949-D676-B23A-356C-1DC28EE2B9C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7271" y="1148064"/>
            <a:ext cx="3689595" cy="2767197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45998"/>
            <a:ext cx="8915400" cy="941686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ru-RU" sz="2000" b="1" cap="all" dirty="0">
                <a:solidFill>
                  <a:schemeClr val="bg1"/>
                </a:solidFill>
              </a:rPr>
              <a:t>Базой для Реализации проекта будет являться ГАУ СО «Энгельсский дом-интернат для престарелых и инвалидов»</a:t>
            </a:r>
            <a:endParaRPr lang="ru-RU" sz="3600" b="1" cap="all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4A575EC2-A3EA-25F1-5EDB-289DDCC8E13F}"/>
              </a:ext>
            </a:extLst>
          </p:cNvPr>
          <p:cNvSpPr/>
          <p:nvPr/>
        </p:nvSpPr>
        <p:spPr>
          <a:xfrm>
            <a:off x="5394468" y="4036023"/>
            <a:ext cx="3995202" cy="268285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90170"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организации: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осуществление социального обслуживания граждан, проживающих в учреждении, путем стабильного материально-бытового обеспечения, создания для них достойных условий жизни и благополучного микроклимата.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6D9243EE-C1A7-E6EA-3D57-255F70AEB16E}"/>
              </a:ext>
            </a:extLst>
          </p:cNvPr>
          <p:cNvSpPr/>
          <p:nvPr/>
        </p:nvSpPr>
        <p:spPr>
          <a:xfrm>
            <a:off x="330262" y="4036023"/>
            <a:ext cx="4837586" cy="268285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90170"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ГАУ СО «Энгельсский дом-интернат для престарелых и инвалидов» осуществляет социальное обслуживание совершеннолетних получателей социальных услуг, в том числе страдающих хроническими психическими расстройствами, с полной или частичной утратой способности либо возможности осуществлять самообслуживание, самостоятельно передвигаться, обеспечивать основные жизненные потребности в силу заболевания, травмы, возраста или наличия инвалидности.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10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492" y="258737"/>
            <a:ext cx="2382982" cy="535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964230" y="258737"/>
            <a:ext cx="5807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cap="all" dirty="0" err="1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ПОВолжский</a:t>
            </a:r>
            <a:r>
              <a:rPr lang="ru-RU" sz="1800" b="1" cap="all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 институт Управления </a:t>
            </a:r>
            <a:r>
              <a:rPr lang="ru-RU" sz="1800" b="1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имени П.А.СТОЛЫПИНА</a:t>
            </a:r>
            <a:endParaRPr lang="ru-RU" sz="1800" b="1" cap="all" dirty="0">
              <a:solidFill>
                <a:srgbClr val="951A1D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Заголовок 6"/>
          <p:cNvSpPr>
            <a:spLocks noGrp="1" noChangeArrowheads="1"/>
          </p:cNvSpPr>
          <p:nvPr>
            <p:ph type="title"/>
          </p:nvPr>
        </p:nvSpPr>
        <p:spPr bwMode="auto">
          <a:xfrm>
            <a:off x="857905" y="3176381"/>
            <a:ext cx="2963596" cy="365666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ru-RU" sz="2400" b="1" cap="all" dirty="0" err="1">
                <a:solidFill>
                  <a:schemeClr val="bg1"/>
                </a:solidFill>
              </a:rPr>
              <a:t>ЦелЬ</a:t>
            </a:r>
            <a:r>
              <a:rPr lang="ru-RU" sz="2400" b="1" cap="all" dirty="0">
                <a:solidFill>
                  <a:schemeClr val="bg1"/>
                </a:solidFill>
              </a:rPr>
              <a:t> проекта: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6879FA-2700-4228-F815-309EB828FEAC}"/>
              </a:ext>
            </a:extLst>
          </p:cNvPr>
          <p:cNvSpPr txBox="1"/>
          <p:nvPr/>
        </p:nvSpPr>
        <p:spPr>
          <a:xfrm>
            <a:off x="2475781" y="-6540771"/>
            <a:ext cx="49515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.</a:t>
            </a:r>
          </a:p>
        </p:txBody>
      </p:sp>
      <p:sp>
        <p:nvSpPr>
          <p:cNvPr id="12" name="Заголовок 6">
            <a:extLst>
              <a:ext uri="{FF2B5EF4-FFF2-40B4-BE49-F238E27FC236}">
                <a16:creationId xmlns:a16="http://schemas.microsoft.com/office/drawing/2014/main" id="{59B9B141-9857-F112-EDBD-73C40534E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1221" y="1027757"/>
            <a:ext cx="3483768" cy="53519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2400" b="1" kern="0" cap="all" dirty="0">
                <a:solidFill>
                  <a:schemeClr val="bg1"/>
                </a:solidFill>
              </a:rPr>
              <a:t>Задачи проекта:</a:t>
            </a: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04CE5995-6DAD-E1C7-7E11-10C840806592}"/>
              </a:ext>
            </a:extLst>
          </p:cNvPr>
          <p:cNvSpPr/>
          <p:nvPr/>
        </p:nvSpPr>
        <p:spPr>
          <a:xfrm>
            <a:off x="321010" y="1027757"/>
            <a:ext cx="4630552" cy="206049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90170"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Стационарозамещающая технология "Передышка" направлена на помощь семьям, имеющим родственников или опекаемых, нуждающихся в постоянном постороннем уходе, и профилактику эмоционального выгорания родственников или опекунов (попечителей), кризисных отношений в семье.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82BEA8D4-81C3-0EE3-CC62-E77FC01D77D7}"/>
              </a:ext>
            </a:extLst>
          </p:cNvPr>
          <p:cNvSpPr/>
          <p:nvPr/>
        </p:nvSpPr>
        <p:spPr>
          <a:xfrm>
            <a:off x="260625" y="3574576"/>
            <a:ext cx="4690937" cy="206049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Предоставление социальных услуг в стационарной форме социального обслуживания гражданам пожилого возраста и инвалидам 1 и 2 группы, нуждающимся в постороннем уходе и проживающим в семьях, члены которых временно не могут осуществлять за ними уход.</a:t>
            </a:r>
            <a:r>
              <a:rPr lang="ru-RU" sz="1050" dirty="0">
                <a:effectLst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74E0BEA5-B9A3-335C-AF74-F5E7BA769F09}"/>
              </a:ext>
            </a:extLst>
          </p:cNvPr>
          <p:cNvSpPr/>
          <p:nvPr/>
        </p:nvSpPr>
        <p:spPr>
          <a:xfrm>
            <a:off x="5212258" y="1691062"/>
            <a:ext cx="4479345" cy="9140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90170"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	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Создать соответствующие возрасту и состоянию здоровья условия для временного проживания граждан пожилого возраста и инвалидов;</a:t>
            </a: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23D1059F-554C-A16D-B576-3D2B170295D9}"/>
              </a:ext>
            </a:extLst>
          </p:cNvPr>
          <p:cNvSpPr/>
          <p:nvPr/>
        </p:nvSpPr>
        <p:spPr>
          <a:xfrm>
            <a:off x="5212257" y="2677554"/>
            <a:ext cx="4479345" cy="7297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90170"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	Понизить уровень эмоциональной напряженности в семьях;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76295DDB-BA1F-5B60-518E-A8B0B092A289}"/>
              </a:ext>
            </a:extLst>
          </p:cNvPr>
          <p:cNvSpPr/>
          <p:nvPr/>
        </p:nvSpPr>
        <p:spPr>
          <a:xfrm>
            <a:off x="5212257" y="3474505"/>
            <a:ext cx="4479345" cy="7297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90170"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	Расширить круг коммуникативного общения граждан пожилого возраста и инвалидов;</a:t>
            </a:r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id="{6E2F31EE-F38B-A33D-932C-BE3F66D17650}"/>
              </a:ext>
            </a:extLst>
          </p:cNvPr>
          <p:cNvSpPr/>
          <p:nvPr/>
        </p:nvSpPr>
        <p:spPr>
          <a:xfrm>
            <a:off x="5212257" y="4257839"/>
            <a:ext cx="4479345" cy="9090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90170"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	Обучить родственников, осуществляющих уход за маломобильными членами семьи, принципам организации грамотного ухода в зависимости от особенностей заболеваний;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0D9E20B0-AAFA-F7C1-9519-CDAF4FD5188B}"/>
              </a:ext>
            </a:extLst>
          </p:cNvPr>
          <p:cNvSpPr/>
          <p:nvPr/>
        </p:nvSpPr>
        <p:spPr>
          <a:xfrm>
            <a:off x="5224429" y="5235461"/>
            <a:ext cx="4467173" cy="7297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90170"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	Обучить получателей социальных услуг и их родственников применению технических средств реабилитации в домашних условиях;</a:t>
            </a:r>
          </a:p>
        </p:txBody>
      </p:sp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233E9417-64DC-1BF3-EC01-42C7F47FCDF8}"/>
              </a:ext>
            </a:extLst>
          </p:cNvPr>
          <p:cNvSpPr/>
          <p:nvPr/>
        </p:nvSpPr>
        <p:spPr>
          <a:xfrm>
            <a:off x="5212257" y="6031054"/>
            <a:ext cx="4479345" cy="7297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90170"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	Оказать психологическую поддержку маломобильным пенсионерам и инвалидам и их родственникам.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6">
            <a:extLst>
              <a:ext uri="{FF2B5EF4-FFF2-40B4-BE49-F238E27FC236}">
                <a16:creationId xmlns:a16="http://schemas.microsoft.com/office/drawing/2014/main" id="{79F2CAA8-C65A-D49F-DF22-74DC4F24F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865" y="5667604"/>
            <a:ext cx="3749832" cy="365666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1800" b="1" kern="0" cap="all" dirty="0">
                <a:solidFill>
                  <a:schemeClr val="bg1"/>
                </a:solidFill>
              </a:rPr>
              <a:t>Срок реализации проекта: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F9AF8746-76F9-1AF4-F7C5-1FFFE1F0A8FD}"/>
              </a:ext>
            </a:extLst>
          </p:cNvPr>
          <p:cNvSpPr/>
          <p:nvPr/>
        </p:nvSpPr>
        <p:spPr>
          <a:xfrm>
            <a:off x="600865" y="6049736"/>
            <a:ext cx="3749832" cy="4557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90170"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Январь – декабрь 2023 года (12 месяцев)</a:t>
            </a:r>
          </a:p>
        </p:txBody>
      </p:sp>
    </p:spTree>
    <p:extLst>
      <p:ext uri="{BB962C8B-B14F-4D97-AF65-F5344CB8AC3E}">
        <p14:creationId xmlns:p14="http://schemas.microsoft.com/office/powerpoint/2010/main" val="380027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C63079B5-3D74-4F3C-A2B5-6715441362FC}"/>
              </a:ext>
            </a:extLst>
          </p:cNvPr>
          <p:cNvSpPr/>
          <p:nvPr/>
        </p:nvSpPr>
        <p:spPr>
          <a:xfrm>
            <a:off x="1084638" y="1020694"/>
            <a:ext cx="3020873" cy="150414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социально-бытовых услуг, направленных на поддержание жизнедеятельности получателей социальных услуг в быту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09A840C6-D944-40F5-A13E-AF3529D283CF}"/>
              </a:ext>
            </a:extLst>
          </p:cNvPr>
          <p:cNvSpPr/>
          <p:nvPr/>
        </p:nvSpPr>
        <p:spPr>
          <a:xfrm>
            <a:off x="3201735" y="5389547"/>
            <a:ext cx="3502532" cy="12796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социально-правовых услуг, направленных на оказание помощи в получении юридических услуг, в защите прав и законных интересов получателей социальных услуг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DAA39AFB-D84C-41F1-9BAA-B41894EBEBD2}"/>
              </a:ext>
            </a:extLst>
          </p:cNvPr>
          <p:cNvSpPr/>
          <p:nvPr/>
        </p:nvSpPr>
        <p:spPr>
          <a:xfrm>
            <a:off x="6959678" y="3792470"/>
            <a:ext cx="2616865" cy="159539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1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социально-психологических услуг, предусматривающих оказание помощи в коррекции психологического состояния получателей социальных услуг для адаптации в социальной среде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0F31737F-9363-4B0C-9249-03F0990C4574}"/>
              </a:ext>
            </a:extLst>
          </p:cNvPr>
          <p:cNvSpPr/>
          <p:nvPr/>
        </p:nvSpPr>
        <p:spPr>
          <a:xfrm>
            <a:off x="29599" y="3683426"/>
            <a:ext cx="3261829" cy="188181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100"/>
              </a:lnSpc>
              <a:spcAft>
                <a:spcPts val="65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социально-медицинских услуг, направленных на поддержание и сохранение здоровья, 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проведение оздоровительных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мероприятий, систематического наблюдения за получателями социальных услуг для выявления отклонений в состоянии их здоровья</a:t>
            </a: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3AE08000-92E2-4608-A108-F83EB41CCAFB}"/>
              </a:ext>
            </a:extLst>
          </p:cNvPr>
          <p:cNvSpPr/>
          <p:nvPr/>
        </p:nvSpPr>
        <p:spPr>
          <a:xfrm>
            <a:off x="5700348" y="1046956"/>
            <a:ext cx="2865622" cy="14345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100"/>
              </a:lnSpc>
              <a:spcAft>
                <a:spcPts val="65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социально-педагогических услуг, направленных на развитие личностных качеств получателей социальных услуг, формирование у них позитивных интересов (в том числе в сфере досуга), организацию их досуга</a:t>
            </a: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Стрелка: вправо 21">
            <a:extLst>
              <a:ext uri="{FF2B5EF4-FFF2-40B4-BE49-F238E27FC236}">
                <a16:creationId xmlns:a16="http://schemas.microsoft.com/office/drawing/2014/main" id="{03ED6288-D62D-41C3-8FC8-DE94645C5252}"/>
              </a:ext>
            </a:extLst>
          </p:cNvPr>
          <p:cNvSpPr/>
          <p:nvPr/>
        </p:nvSpPr>
        <p:spPr>
          <a:xfrm rot="19335847">
            <a:off x="4952101" y="1852881"/>
            <a:ext cx="708039" cy="610844"/>
          </a:xfrm>
          <a:prstGeom prst="rightArrow">
            <a:avLst>
              <a:gd name="adj1" fmla="val 50000"/>
              <a:gd name="adj2" fmla="val 4876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 dirty="0"/>
          </a:p>
        </p:txBody>
      </p:sp>
      <p:sp>
        <p:nvSpPr>
          <p:cNvPr id="23" name="Стрелка: вправо 22">
            <a:extLst>
              <a:ext uri="{FF2B5EF4-FFF2-40B4-BE49-F238E27FC236}">
                <a16:creationId xmlns:a16="http://schemas.microsoft.com/office/drawing/2014/main" id="{6DD08828-E5AC-48C4-AC3B-A8AED08921A0}"/>
              </a:ext>
            </a:extLst>
          </p:cNvPr>
          <p:cNvSpPr/>
          <p:nvPr/>
        </p:nvSpPr>
        <p:spPr>
          <a:xfrm rot="13075389">
            <a:off x="4098936" y="1817226"/>
            <a:ext cx="789885" cy="629033"/>
          </a:xfrm>
          <a:prstGeom prst="rightArrow">
            <a:avLst>
              <a:gd name="adj1" fmla="val 50000"/>
              <a:gd name="adj2" fmla="val 4876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 dirty="0"/>
          </a:p>
        </p:txBody>
      </p:sp>
      <p:sp>
        <p:nvSpPr>
          <p:cNvPr id="25" name="Стрелка: вправо 24">
            <a:extLst>
              <a:ext uri="{FF2B5EF4-FFF2-40B4-BE49-F238E27FC236}">
                <a16:creationId xmlns:a16="http://schemas.microsoft.com/office/drawing/2014/main" id="{7AB6B854-66E3-43BC-B384-63BB5AD87CCA}"/>
              </a:ext>
            </a:extLst>
          </p:cNvPr>
          <p:cNvSpPr/>
          <p:nvPr/>
        </p:nvSpPr>
        <p:spPr>
          <a:xfrm rot="7681314">
            <a:off x="2830894" y="3203151"/>
            <a:ext cx="492702" cy="451698"/>
          </a:xfrm>
          <a:prstGeom prst="rightArrow">
            <a:avLst>
              <a:gd name="adj1" fmla="val 50000"/>
              <a:gd name="adj2" fmla="val 4876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 dirty="0"/>
          </a:p>
        </p:txBody>
      </p:sp>
      <p:sp>
        <p:nvSpPr>
          <p:cNvPr id="26" name="Стрелка: вправо 25">
            <a:extLst>
              <a:ext uri="{FF2B5EF4-FFF2-40B4-BE49-F238E27FC236}">
                <a16:creationId xmlns:a16="http://schemas.microsoft.com/office/drawing/2014/main" id="{DE773A45-F07E-4B99-BE67-FAFE08EC5347}"/>
              </a:ext>
            </a:extLst>
          </p:cNvPr>
          <p:cNvSpPr/>
          <p:nvPr/>
        </p:nvSpPr>
        <p:spPr>
          <a:xfrm rot="2588591">
            <a:off x="6544209" y="3233370"/>
            <a:ext cx="492702" cy="451698"/>
          </a:xfrm>
          <a:prstGeom prst="rightArrow">
            <a:avLst>
              <a:gd name="adj1" fmla="val 50000"/>
              <a:gd name="adj2" fmla="val 4876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 dirty="0"/>
          </a:p>
        </p:txBody>
      </p:sp>
      <p:sp>
        <p:nvSpPr>
          <p:cNvPr id="27" name="Стрелка: вправо 26">
            <a:extLst>
              <a:ext uri="{FF2B5EF4-FFF2-40B4-BE49-F238E27FC236}">
                <a16:creationId xmlns:a16="http://schemas.microsoft.com/office/drawing/2014/main" id="{115C707B-505D-4132-ACB6-178C95E658CB}"/>
              </a:ext>
            </a:extLst>
          </p:cNvPr>
          <p:cNvSpPr/>
          <p:nvPr/>
        </p:nvSpPr>
        <p:spPr>
          <a:xfrm rot="5400000">
            <a:off x="4553039" y="4660544"/>
            <a:ext cx="743875" cy="587344"/>
          </a:xfrm>
          <a:prstGeom prst="rightArrow">
            <a:avLst>
              <a:gd name="adj1" fmla="val 50000"/>
              <a:gd name="adj2" fmla="val 4876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 dirty="0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FC6D42D3-0103-6EFC-899E-9394E1568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492" y="258737"/>
            <a:ext cx="2382982" cy="535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61AA937-6F8C-A943-E15D-78915087DCFD}"/>
              </a:ext>
            </a:extLst>
          </p:cNvPr>
          <p:cNvSpPr txBox="1"/>
          <p:nvPr/>
        </p:nvSpPr>
        <p:spPr>
          <a:xfrm>
            <a:off x="3964230" y="258737"/>
            <a:ext cx="5807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cap="all" dirty="0" err="1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ПОВолжский</a:t>
            </a:r>
            <a:r>
              <a:rPr lang="ru-RU" sz="1800" b="1" cap="all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 институт Управления </a:t>
            </a:r>
            <a:r>
              <a:rPr lang="ru-RU" sz="1800" b="1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имени П.А.СТОЛЫПИНА</a:t>
            </a:r>
            <a:endParaRPr lang="ru-RU" sz="1800" b="1" cap="all" dirty="0">
              <a:solidFill>
                <a:srgbClr val="951A1D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2142AC0-AEC7-117C-AACC-16008D5B9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3225" y="2580403"/>
            <a:ext cx="3163505" cy="1881816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r>
              <a:rPr lang="ru-RU" sz="2100" b="0" dirty="0">
                <a:solidFill>
                  <a:schemeClr val="bg1"/>
                </a:solidFill>
              </a:rPr>
              <a:t>Клиентам </a:t>
            </a:r>
            <a:r>
              <a:rPr lang="ru-RU" sz="2100" dirty="0">
                <a:solidFill>
                  <a:schemeClr val="bg1"/>
                </a:solidFill>
              </a:rPr>
              <a:t>в рамках программы будут предоставлены </a:t>
            </a:r>
          </a:p>
          <a:p>
            <a:pPr defTabSz="1042988"/>
            <a:r>
              <a:rPr lang="ru-RU" sz="2100" b="0" dirty="0">
                <a:solidFill>
                  <a:schemeClr val="bg1"/>
                </a:solidFill>
              </a:rPr>
              <a:t>следующие виды социальных услуг:</a:t>
            </a:r>
            <a:r>
              <a:rPr lang="ru-RU" sz="2100" b="0" dirty="0"/>
              <a:t>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B43B98A-EEB0-0906-74FF-01F5D49C64A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03088" y="1640907"/>
            <a:ext cx="1510028" cy="1189120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4A2C4D23-3582-D245-27BF-8B9E3A0026C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0207" y="5294239"/>
            <a:ext cx="954431" cy="1555793"/>
          </a:xfrm>
          <a:prstGeom prst="rect">
            <a:avLst/>
          </a:prstGeom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id="{134BD37D-8A0D-8B9A-E5A8-D4E2F43B1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8526" y="5436288"/>
            <a:ext cx="1351546" cy="135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74CA91B3-BB46-1BF0-9715-15F5B5BEEE69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8363" y="2558901"/>
            <a:ext cx="1865376" cy="1243584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9FF2D538-B49B-ADAD-3DD5-6195FFF2098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7579" y="925098"/>
            <a:ext cx="999576" cy="1475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7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B01B1A7E-8E9D-FBB5-1B4D-F4A50F0F0D8A}"/>
              </a:ext>
            </a:extLst>
          </p:cNvPr>
          <p:cNvSpPr/>
          <p:nvPr/>
        </p:nvSpPr>
        <p:spPr>
          <a:xfrm rot="5400000">
            <a:off x="4842824" y="4963779"/>
            <a:ext cx="492702" cy="451698"/>
          </a:xfrm>
          <a:prstGeom prst="rightArrow">
            <a:avLst>
              <a:gd name="adj1" fmla="val 50000"/>
              <a:gd name="adj2" fmla="val 4876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09A840C6-D944-40F5-A13E-AF3529D283CF}"/>
              </a:ext>
            </a:extLst>
          </p:cNvPr>
          <p:cNvSpPr/>
          <p:nvPr/>
        </p:nvSpPr>
        <p:spPr>
          <a:xfrm>
            <a:off x="3740941" y="5408604"/>
            <a:ext cx="2492770" cy="46678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ресурсы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/Необходимо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2142AC0-AEC7-117C-AACC-16008D5B9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2088" y="3557072"/>
            <a:ext cx="2717912" cy="141243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r>
              <a:rPr lang="ru-RU" sz="2100" b="0" dirty="0">
                <a:solidFill>
                  <a:schemeClr val="bg1"/>
                </a:solidFill>
              </a:rPr>
              <a:t>Необходимые для реализации программы ресурсы:</a:t>
            </a:r>
            <a:r>
              <a:rPr lang="ru-RU" sz="2100" b="0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1AA937-6F8C-A943-E15D-78915087DCFD}"/>
              </a:ext>
            </a:extLst>
          </p:cNvPr>
          <p:cNvSpPr txBox="1"/>
          <p:nvPr/>
        </p:nvSpPr>
        <p:spPr>
          <a:xfrm>
            <a:off x="3964230" y="258737"/>
            <a:ext cx="5807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cap="all" dirty="0" err="1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ПОВолжский</a:t>
            </a:r>
            <a:r>
              <a:rPr lang="ru-RU" sz="1800" b="1" cap="all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 институт Управления </a:t>
            </a:r>
            <a:r>
              <a:rPr lang="ru-RU" sz="1800" b="1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имени П.А.СТОЛЫПИНА</a:t>
            </a:r>
            <a:endParaRPr lang="ru-RU" sz="1800" b="1" cap="all" dirty="0">
              <a:solidFill>
                <a:srgbClr val="951A1D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3DB9B617-87D0-B2DB-38AA-0D64D10D1DF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665" y="698256"/>
            <a:ext cx="2020834" cy="1918772"/>
          </a:xfrm>
          <a:prstGeom prst="rect">
            <a:avLst/>
          </a:prstGeom>
        </p:spPr>
      </p:pic>
      <p:pic>
        <p:nvPicPr>
          <p:cNvPr id="2" name="Picture 3">
            <a:extLst>
              <a:ext uri="{FF2B5EF4-FFF2-40B4-BE49-F238E27FC236}">
                <a16:creationId xmlns:a16="http://schemas.microsoft.com/office/drawing/2014/main" id="{FC6D42D3-0103-6EFC-899E-9394E1568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492" y="258737"/>
            <a:ext cx="2382982" cy="535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трелка: вправо 2">
            <a:extLst>
              <a:ext uri="{FF2B5EF4-FFF2-40B4-BE49-F238E27FC236}">
                <a16:creationId xmlns:a16="http://schemas.microsoft.com/office/drawing/2014/main" id="{DCB6D0F0-FC97-F4C8-FB43-C6C396DBC46D}"/>
              </a:ext>
            </a:extLst>
          </p:cNvPr>
          <p:cNvSpPr/>
          <p:nvPr/>
        </p:nvSpPr>
        <p:spPr>
          <a:xfrm rot="10800000">
            <a:off x="3446002" y="4037438"/>
            <a:ext cx="492702" cy="451698"/>
          </a:xfrm>
          <a:prstGeom prst="rightArrow">
            <a:avLst>
              <a:gd name="adj1" fmla="val 50000"/>
              <a:gd name="adj2" fmla="val 4876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 dirty="0"/>
          </a:p>
        </p:txBody>
      </p:sp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id="{958319F5-426F-6C06-2220-2A925A694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46207"/>
              </p:ext>
            </p:extLst>
          </p:nvPr>
        </p:nvGraphicFramePr>
        <p:xfrm>
          <a:off x="2547980" y="5859925"/>
          <a:ext cx="5935345" cy="913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6662">
                  <a:extLst>
                    <a:ext uri="{9D8B030D-6E8A-4147-A177-3AD203B41FA5}">
                      <a16:colId xmlns:a16="http://schemas.microsoft.com/office/drawing/2014/main" val="4113036421"/>
                    </a:ext>
                  </a:extLst>
                </a:gridCol>
                <a:gridCol w="2778683">
                  <a:extLst>
                    <a:ext uri="{9D8B030D-6E8A-4147-A177-3AD203B41FA5}">
                      <a16:colId xmlns:a16="http://schemas.microsoft.com/office/drawing/2014/main" val="403069492"/>
                    </a:ext>
                  </a:extLst>
                </a:gridCol>
              </a:tblGrid>
              <a:tr h="445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Освещение деятельности программы с целью привлечения клиентов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Издание и распространение информационных листов, условиях приема, перечне и объемах услуг по программе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4252709"/>
                  </a:ext>
                </a:extLst>
              </a:tr>
            </a:tbl>
          </a:graphicData>
        </a:graphic>
      </p:graphicFrame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9EBA0FEC-FBCD-193C-CC4C-CD1F92A54C97}"/>
              </a:ext>
            </a:extLst>
          </p:cNvPr>
          <p:cNvSpPr/>
          <p:nvPr/>
        </p:nvSpPr>
        <p:spPr>
          <a:xfrm>
            <a:off x="7434841" y="2961297"/>
            <a:ext cx="2358298" cy="46678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ресурсы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/Необходимо </a:t>
            </a: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E22616FD-492B-A375-BBB9-02ABE1F701D1}"/>
              </a:ext>
            </a:extLst>
          </p:cNvPr>
          <p:cNvSpPr/>
          <p:nvPr/>
        </p:nvSpPr>
        <p:spPr>
          <a:xfrm>
            <a:off x="3804703" y="844163"/>
            <a:ext cx="3038777" cy="46678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Материально-технические ресурсы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/Необходимо </a:t>
            </a: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B5762B0C-A857-56A5-421B-1BDF2DC84200}"/>
              </a:ext>
            </a:extLst>
          </p:cNvPr>
          <p:cNvSpPr/>
          <p:nvPr/>
        </p:nvSpPr>
        <p:spPr>
          <a:xfrm>
            <a:off x="112861" y="2649546"/>
            <a:ext cx="2884442" cy="62350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Оздоровительно-реабилитационное оборудование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/Необходимо </a:t>
            </a:r>
          </a:p>
        </p:txBody>
      </p:sp>
      <p:graphicFrame>
        <p:nvGraphicFramePr>
          <p:cNvPr id="30" name="Таблица 29">
            <a:extLst>
              <a:ext uri="{FF2B5EF4-FFF2-40B4-BE49-F238E27FC236}">
                <a16:creationId xmlns:a16="http://schemas.microsoft.com/office/drawing/2014/main" id="{6920CB0C-1DCF-1E05-05B7-4612EC244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197899"/>
              </p:ext>
            </p:extLst>
          </p:nvPr>
        </p:nvGraphicFramePr>
        <p:xfrm>
          <a:off x="-25288" y="3283402"/>
          <a:ext cx="3471290" cy="23288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6175">
                  <a:extLst>
                    <a:ext uri="{9D8B030D-6E8A-4147-A177-3AD203B41FA5}">
                      <a16:colId xmlns:a16="http://schemas.microsoft.com/office/drawing/2014/main" val="2909301331"/>
                    </a:ext>
                  </a:extLst>
                </a:gridCol>
                <a:gridCol w="1625115">
                  <a:extLst>
                    <a:ext uri="{9D8B030D-6E8A-4147-A177-3AD203B41FA5}">
                      <a16:colId xmlns:a16="http://schemas.microsoft.com/office/drawing/2014/main" val="313930499"/>
                    </a:ext>
                  </a:extLst>
                </a:gridCol>
              </a:tblGrid>
              <a:tr h="23288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Медицинское оборудование: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 кабинеты физиотерапии;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 ингаляторий;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  соляная пещера;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 зал ЛФК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4 функциональные кровати,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4 прикроватных столика,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Кресло-туалет,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2 кресла-каталки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5366611"/>
                  </a:ext>
                </a:extLst>
              </a:tr>
            </a:tbl>
          </a:graphicData>
        </a:graphic>
      </p:graphicFrame>
      <p:graphicFrame>
        <p:nvGraphicFramePr>
          <p:cNvPr id="31" name="Таблица 30">
            <a:extLst>
              <a:ext uri="{FF2B5EF4-FFF2-40B4-BE49-F238E27FC236}">
                <a16:creationId xmlns:a16="http://schemas.microsoft.com/office/drawing/2014/main" id="{C4151771-4B4C-DD16-7843-54BEF9B659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468537"/>
              </p:ext>
            </p:extLst>
          </p:nvPr>
        </p:nvGraphicFramePr>
        <p:xfrm>
          <a:off x="3089853" y="1318445"/>
          <a:ext cx="4252437" cy="1899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1621">
                  <a:extLst>
                    <a:ext uri="{9D8B030D-6E8A-4147-A177-3AD203B41FA5}">
                      <a16:colId xmlns:a16="http://schemas.microsoft.com/office/drawing/2014/main" val="2398223475"/>
                    </a:ext>
                  </a:extLst>
                </a:gridCol>
                <a:gridCol w="1990816">
                  <a:extLst>
                    <a:ext uri="{9D8B030D-6E8A-4147-A177-3AD203B41FA5}">
                      <a16:colId xmlns:a16="http://schemas.microsoft.com/office/drawing/2014/main" val="3662299731"/>
                    </a:ext>
                  </a:extLst>
                </a:gridCol>
              </a:tblGrid>
              <a:tr h="1304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Помещение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Автотранспорт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Мебель (тумбочки, стулья, стол)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Холодильник, телевизор,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Кулер,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Мягкий инвентарь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Компьютер, принтер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2418500"/>
                  </a:ext>
                </a:extLst>
              </a:tr>
            </a:tbl>
          </a:graphicData>
        </a:graphic>
      </p:graphicFrame>
      <p:graphicFrame>
        <p:nvGraphicFramePr>
          <p:cNvPr id="33" name="Таблица 32">
            <a:extLst>
              <a:ext uri="{FF2B5EF4-FFF2-40B4-BE49-F238E27FC236}">
                <a16:creationId xmlns:a16="http://schemas.microsoft.com/office/drawing/2014/main" id="{94AF4D8D-6CAD-35DF-B1DB-67551DADC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704536"/>
              </p:ext>
            </p:extLst>
          </p:nvPr>
        </p:nvGraphicFramePr>
        <p:xfrm>
          <a:off x="6754939" y="3447601"/>
          <a:ext cx="3133748" cy="21046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6657">
                  <a:extLst>
                    <a:ext uri="{9D8B030D-6E8A-4147-A177-3AD203B41FA5}">
                      <a16:colId xmlns:a16="http://schemas.microsoft.com/office/drawing/2014/main" val="3602307612"/>
                    </a:ext>
                  </a:extLst>
                </a:gridCol>
                <a:gridCol w="1467091">
                  <a:extLst>
                    <a:ext uri="{9D8B030D-6E8A-4147-A177-3AD203B41FA5}">
                      <a16:colId xmlns:a16="http://schemas.microsoft.com/office/drawing/2014/main" val="1135679048"/>
                    </a:ext>
                  </a:extLst>
                </a:gridCol>
              </a:tblGrid>
              <a:tr h="21046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Tx/>
                        <a:buNone/>
                      </a:pPr>
                      <a:r>
                        <a:rPr lang="ru-RU" sz="1400" dirty="0">
                          <a:effectLst/>
                        </a:rPr>
                        <a:t>Бухгалтер</a:t>
                      </a:r>
                      <a:endParaRPr lang="ru-RU" sz="1100" dirty="0">
                        <a:effectLst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Tx/>
                        <a:buNone/>
                      </a:pPr>
                      <a:r>
                        <a:rPr lang="ru-RU" sz="1400" dirty="0">
                          <a:effectLst/>
                        </a:rPr>
                        <a:t>Юрист </a:t>
                      </a:r>
                      <a:endParaRPr lang="ru-RU" sz="1100" dirty="0">
                        <a:effectLst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Tx/>
                        <a:buNone/>
                      </a:pPr>
                      <a:r>
                        <a:rPr lang="ru-RU" sz="1400" dirty="0">
                          <a:effectLst/>
                        </a:rPr>
                        <a:t>Методист </a:t>
                      </a:r>
                      <a:endParaRPr lang="ru-RU" sz="1100" dirty="0">
                        <a:effectLst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Tx/>
                        <a:buNone/>
                      </a:pPr>
                      <a:r>
                        <a:rPr lang="ru-RU" sz="1400" dirty="0">
                          <a:effectLst/>
                        </a:rPr>
                        <a:t>Психолог </a:t>
                      </a:r>
                      <a:endParaRPr lang="ru-RU" sz="1100" dirty="0">
                        <a:effectLst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Tx/>
                        <a:buNone/>
                      </a:pPr>
                      <a:r>
                        <a:rPr lang="ru-RU" sz="1400" dirty="0">
                          <a:effectLst/>
                        </a:rPr>
                        <a:t>Повар</a:t>
                      </a:r>
                      <a:endParaRPr lang="ru-RU" sz="1100" dirty="0">
                        <a:effectLst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Tx/>
                        <a:buNone/>
                      </a:pPr>
                      <a:r>
                        <a:rPr lang="ru-RU" sz="1400" dirty="0">
                          <a:effectLst/>
                        </a:rPr>
                        <a:t>Врачи профильных специальностей </a:t>
                      </a:r>
                      <a:endParaRPr lang="ru-RU" sz="1100" dirty="0">
                        <a:effectLst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Tx/>
                        <a:buNone/>
                      </a:pPr>
                      <a:r>
                        <a:rPr lang="ru-RU" sz="1400" dirty="0">
                          <a:effectLst/>
                        </a:rPr>
                        <a:t>Массажист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Tx/>
                        <a:buNone/>
                        <a:tabLst>
                          <a:tab pos="203835" algn="l"/>
                        </a:tabLst>
                      </a:pPr>
                      <a:r>
                        <a:rPr lang="ru-RU" sz="1400" dirty="0">
                          <a:effectLst/>
                        </a:rPr>
                        <a:t>Старшая мед сестра</a:t>
                      </a:r>
                      <a:endParaRPr lang="ru-RU" sz="1100" dirty="0">
                        <a:effectLst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Tx/>
                        <a:buNone/>
                        <a:tabLst>
                          <a:tab pos="203835" algn="l"/>
                        </a:tabLst>
                      </a:pPr>
                      <a:r>
                        <a:rPr lang="ru-RU" sz="1400" dirty="0">
                          <a:effectLst/>
                        </a:rPr>
                        <a:t>Мед сестра процедурная</a:t>
                      </a:r>
                      <a:endParaRPr lang="ru-RU" sz="1100" dirty="0">
                        <a:effectLst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Tx/>
                        <a:buNone/>
                        <a:tabLst>
                          <a:tab pos="203835" algn="l"/>
                        </a:tabLst>
                      </a:pPr>
                      <a:r>
                        <a:rPr lang="ru-RU" sz="1400" dirty="0">
                          <a:effectLst/>
                        </a:rPr>
                        <a:t>Санитарка</a:t>
                      </a:r>
                      <a:endParaRPr lang="ru-RU" sz="1100" dirty="0">
                        <a:effectLst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  <a:tabLst>
                          <a:tab pos="203835" algn="l"/>
                        </a:tabLst>
                      </a:pPr>
                      <a:r>
                        <a:rPr lang="ru-RU" sz="1400" dirty="0">
                          <a:effectLst/>
                        </a:rPr>
                        <a:t>Специалист по социальной работе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3115890"/>
                  </a:ext>
                </a:extLst>
              </a:tr>
            </a:tbl>
          </a:graphicData>
        </a:graphic>
      </p:graphicFrame>
      <p:sp>
        <p:nvSpPr>
          <p:cNvPr id="26" name="Стрелка: вправо 25">
            <a:extLst>
              <a:ext uri="{FF2B5EF4-FFF2-40B4-BE49-F238E27FC236}">
                <a16:creationId xmlns:a16="http://schemas.microsoft.com/office/drawing/2014/main" id="{DE773A45-F07E-4B99-BE67-FAFE08EC5347}"/>
              </a:ext>
            </a:extLst>
          </p:cNvPr>
          <p:cNvSpPr/>
          <p:nvPr/>
        </p:nvSpPr>
        <p:spPr>
          <a:xfrm>
            <a:off x="6276264" y="4022022"/>
            <a:ext cx="492702" cy="451698"/>
          </a:xfrm>
          <a:prstGeom prst="rightArrow">
            <a:avLst>
              <a:gd name="adj1" fmla="val 50000"/>
              <a:gd name="adj2" fmla="val 4876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 dirty="0"/>
          </a:p>
        </p:txBody>
      </p:sp>
      <p:sp>
        <p:nvSpPr>
          <p:cNvPr id="34" name="Стрелка: вправо 33">
            <a:extLst>
              <a:ext uri="{FF2B5EF4-FFF2-40B4-BE49-F238E27FC236}">
                <a16:creationId xmlns:a16="http://schemas.microsoft.com/office/drawing/2014/main" id="{82258048-21B9-7D22-1C1B-D99AED1E4F68}"/>
              </a:ext>
            </a:extLst>
          </p:cNvPr>
          <p:cNvSpPr/>
          <p:nvPr/>
        </p:nvSpPr>
        <p:spPr>
          <a:xfrm rot="16200000">
            <a:off x="4806596" y="3093846"/>
            <a:ext cx="492702" cy="451698"/>
          </a:xfrm>
          <a:prstGeom prst="rightArrow">
            <a:avLst>
              <a:gd name="adj1" fmla="val 50000"/>
              <a:gd name="adj2" fmla="val 4876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 dirty="0"/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E2BB223A-3746-A6AA-8A53-1EEC7744105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4439" y="976434"/>
            <a:ext cx="1779101" cy="1673112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1CCE0179-BB0F-BE7A-4669-535D4288E82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6006" y="5612209"/>
            <a:ext cx="2063411" cy="121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61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492" y="258737"/>
            <a:ext cx="2382982" cy="535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7275" y="982873"/>
            <a:ext cx="9771529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54390" y="1094007"/>
            <a:ext cx="93972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cap="all" dirty="0">
                <a:solidFill>
                  <a:schemeClr val="bg1"/>
                </a:solidFill>
              </a:rPr>
              <a:t>План-график реализации  проекта:</a:t>
            </a:r>
            <a:endParaRPr lang="ru-RU" sz="2800" b="1" cap="all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4230" y="258737"/>
            <a:ext cx="5807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cap="all" dirty="0" err="1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ПОВолжский</a:t>
            </a:r>
            <a:r>
              <a:rPr lang="ru-RU" sz="1800" b="1" cap="all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 институт Управления </a:t>
            </a:r>
            <a:r>
              <a:rPr lang="ru-RU" sz="1800" b="1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имени П.А.СТОЛЫПИНА</a:t>
            </a:r>
            <a:endParaRPr lang="ru-RU" sz="1800" b="1" cap="all" dirty="0">
              <a:solidFill>
                <a:srgbClr val="951A1D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7863EAC2-A14D-A885-8B4B-B00585D371A7}"/>
              </a:ext>
            </a:extLst>
          </p:cNvPr>
          <p:cNvSpPr/>
          <p:nvPr/>
        </p:nvSpPr>
        <p:spPr bwMode="auto">
          <a:xfrm>
            <a:off x="429492" y="1884224"/>
            <a:ext cx="2066991" cy="99174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I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эт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ап –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январь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-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февраль 2023 г.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865DA7E1-5E23-3FBD-BFE4-328B35C5FD78}"/>
              </a:ext>
            </a:extLst>
          </p:cNvPr>
          <p:cNvSpPr/>
          <p:nvPr/>
        </p:nvSpPr>
        <p:spPr>
          <a:xfrm>
            <a:off x="2576197" y="1989955"/>
            <a:ext cx="7195332" cy="7042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182563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Подготовительный этап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проведение организационных мероприятий, направленных на создание оптимальных условий для реализации программы.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DD9C1FF-0E94-C68A-63DF-6494EABF4BEE}"/>
              </a:ext>
            </a:extLst>
          </p:cNvPr>
          <p:cNvSpPr txBox="1"/>
          <p:nvPr/>
        </p:nvSpPr>
        <p:spPr>
          <a:xfrm>
            <a:off x="367340" y="4943868"/>
            <a:ext cx="4139946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tabLst>
                <a:tab pos="182563" algn="l"/>
              </a:tabLs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Комплектация пакета нормативно-правовых документов, регламентирующих деятельность отделения временного пребывания в рамках данной программы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540310-3436-824B-26F6-6DDCF1BD4796}"/>
              </a:ext>
            </a:extLst>
          </p:cNvPr>
          <p:cNvSpPr txBox="1"/>
          <p:nvPr/>
        </p:nvSpPr>
        <p:spPr>
          <a:xfrm>
            <a:off x="752067" y="4032970"/>
            <a:ext cx="337049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tabLst>
                <a:tab pos="182563" algn="l"/>
              </a:tabLs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кадров, реализующих программу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274DBE-8431-E4E9-874A-0BF080420635}"/>
              </a:ext>
            </a:extLst>
          </p:cNvPr>
          <p:cNvSpPr txBox="1"/>
          <p:nvPr/>
        </p:nvSpPr>
        <p:spPr>
          <a:xfrm>
            <a:off x="4943039" y="4952598"/>
            <a:ext cx="4364737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tabLst>
                <a:tab pos="182563" algn="l"/>
              </a:tabLs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населения Саратовской области о внедрении программы «Передышка» в работу ГАУ СО «Энгельсский дом-интернат для престарелых и инвалидов»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1275BA3-87BB-052C-6DB3-DD3F31480999}"/>
              </a:ext>
            </a:extLst>
          </p:cNvPr>
          <p:cNvSpPr txBox="1"/>
          <p:nvPr/>
        </p:nvSpPr>
        <p:spPr>
          <a:xfrm>
            <a:off x="71297" y="2993822"/>
            <a:ext cx="4277607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tabLst>
                <a:tab pos="182563" algn="l"/>
              </a:tabLs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помещения, приобретение необходимого реабилитационного оборудования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D3573E-EBFD-88A9-6AB6-B145B024E2AE}"/>
              </a:ext>
            </a:extLst>
          </p:cNvPr>
          <p:cNvSpPr txBox="1"/>
          <p:nvPr/>
        </p:nvSpPr>
        <p:spPr>
          <a:xfrm>
            <a:off x="5440161" y="3933574"/>
            <a:ext cx="3370491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tabLst>
                <a:tab pos="182563" algn="l"/>
              </a:tabLs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тематического плана работы в рамках реализации программ.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CD3324C-D209-BF61-CF6D-E3E91FBA231D}"/>
              </a:ext>
            </a:extLst>
          </p:cNvPr>
          <p:cNvSpPr txBox="1"/>
          <p:nvPr/>
        </p:nvSpPr>
        <p:spPr>
          <a:xfrm>
            <a:off x="4507286" y="2863536"/>
            <a:ext cx="5052023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Методическое обеспечение программы, наглядно - дидактического материала для сопровождения программы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3326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492" y="258737"/>
            <a:ext cx="2382982" cy="535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7275" y="982873"/>
            <a:ext cx="9771529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54390" y="1094007"/>
            <a:ext cx="93972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cap="all" dirty="0">
                <a:solidFill>
                  <a:schemeClr val="bg1"/>
                </a:solidFill>
              </a:rPr>
              <a:t>План-график реализации  проекта:</a:t>
            </a:r>
            <a:endParaRPr lang="ru-RU" sz="2800" b="1" cap="all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4230" y="258737"/>
            <a:ext cx="5807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cap="all" dirty="0" err="1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ПОВолжский</a:t>
            </a:r>
            <a:r>
              <a:rPr lang="ru-RU" sz="1800" b="1" cap="all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 институт Управления </a:t>
            </a:r>
            <a:r>
              <a:rPr lang="ru-RU" sz="1800" b="1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имени П.А.СТОЛЫПИНА</a:t>
            </a:r>
            <a:endParaRPr lang="ru-RU" sz="1800" b="1" cap="all" dirty="0">
              <a:solidFill>
                <a:srgbClr val="951A1D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763AE471-517E-F80D-4145-5982FF27A84E}"/>
              </a:ext>
            </a:extLst>
          </p:cNvPr>
          <p:cNvSpPr/>
          <p:nvPr/>
        </p:nvSpPr>
        <p:spPr bwMode="auto">
          <a:xfrm>
            <a:off x="505805" y="1899266"/>
            <a:ext cx="1775127" cy="99341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I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эт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ап – 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март- ноябрь 2023 г.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6DDF4FB3-8758-5542-9059-B51286F311AA}"/>
              </a:ext>
            </a:extLst>
          </p:cNvPr>
          <p:cNvSpPr/>
          <p:nvPr/>
        </p:nvSpPr>
        <p:spPr>
          <a:xfrm>
            <a:off x="2600672" y="1978969"/>
            <a:ext cx="5911959" cy="9137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 - создание единого реабилитационного пространства и благоприятной социальной среды, для клиентов программы.</a:t>
            </a:r>
          </a:p>
          <a:p>
            <a:pPr>
              <a:tabLst>
                <a:tab pos="180975" algn="l"/>
              </a:tabLs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EB88C7-DC12-8EC4-CD83-1B57BBC0405A}"/>
              </a:ext>
            </a:extLst>
          </p:cNvPr>
          <p:cNvSpPr txBox="1"/>
          <p:nvPr/>
        </p:nvSpPr>
        <p:spPr>
          <a:xfrm>
            <a:off x="1068256" y="3088157"/>
            <a:ext cx="3778064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пожилым людям и инвалидам комплекса социально-педагогических, социально-психологических, социально-медицинских услуг социально-бытовых в условиях отделения временного пребывания.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D61E79-23E9-8D43-48DD-EEDC22D28819}"/>
              </a:ext>
            </a:extLst>
          </p:cNvPr>
          <p:cNvSpPr txBox="1"/>
          <p:nvPr/>
        </p:nvSpPr>
        <p:spPr>
          <a:xfrm>
            <a:off x="5461322" y="3277653"/>
            <a:ext cx="3705606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социально-психологический мероприятий, направленных на понижение психоэмоционального напряжения в семьях – психологических тренингов и консультаций;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5A56B6-E379-F0E2-D953-7BAA7039F159}"/>
              </a:ext>
            </a:extLst>
          </p:cNvPr>
          <p:cNvSpPr txBox="1"/>
          <p:nvPr/>
        </p:nvSpPr>
        <p:spPr>
          <a:xfrm>
            <a:off x="336736" y="5398934"/>
            <a:ext cx="4951476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родственников, осуществляющих уход за маломобильными членами семьи, принципам организации грамотного ухода в зависимости от особенностей заболеваний</a:t>
            </a:r>
            <a:endParaRPr lang="ru-RU" sz="1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A0A6CB-EB3C-378F-47DD-16E4784C0854}"/>
              </a:ext>
            </a:extLst>
          </p:cNvPr>
          <p:cNvSpPr txBox="1"/>
          <p:nvPr/>
        </p:nvSpPr>
        <p:spPr>
          <a:xfrm>
            <a:off x="5556651" y="5500246"/>
            <a:ext cx="4214878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получателей социальных услуг и применению технических средств реабилитации в домашних условиях.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281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492" y="258737"/>
            <a:ext cx="2382982" cy="535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7275" y="982873"/>
            <a:ext cx="9771529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54390" y="1094007"/>
            <a:ext cx="93972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cap="all" dirty="0">
                <a:solidFill>
                  <a:schemeClr val="bg1"/>
                </a:solidFill>
              </a:rPr>
              <a:t>План-график реализации  проекта:</a:t>
            </a:r>
            <a:endParaRPr lang="ru-RU" sz="2800" b="1" cap="all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4230" y="258737"/>
            <a:ext cx="5807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cap="all" dirty="0" err="1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ПОВолжский</a:t>
            </a:r>
            <a:r>
              <a:rPr lang="ru-RU" sz="1800" b="1" cap="all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 институт Управления </a:t>
            </a:r>
            <a:r>
              <a:rPr lang="ru-RU" sz="1800" b="1" dirty="0">
                <a:solidFill>
                  <a:srgbClr val="951A1D"/>
                </a:solidFill>
                <a:latin typeface="+mj-lt"/>
                <a:cs typeface="Times New Roman" panose="02020603050405020304" pitchFamily="18" charset="0"/>
              </a:rPr>
              <a:t>имени П.А.СТОЛЫПИНА</a:t>
            </a:r>
            <a:endParaRPr lang="ru-RU" sz="1800" b="1" cap="all" dirty="0">
              <a:solidFill>
                <a:srgbClr val="951A1D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369A37B5-A937-A631-BDF6-D2A95A228627}"/>
              </a:ext>
            </a:extLst>
          </p:cNvPr>
          <p:cNvSpPr/>
          <p:nvPr/>
        </p:nvSpPr>
        <p:spPr bwMode="auto">
          <a:xfrm>
            <a:off x="599664" y="1959300"/>
            <a:ext cx="1907032" cy="12677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III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эт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ап – декабрь 2023 г.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F348BD5C-A3FC-9AC3-44C9-5CDB630A3207}"/>
              </a:ext>
            </a:extLst>
          </p:cNvPr>
          <p:cNvSpPr/>
          <p:nvPr/>
        </p:nvSpPr>
        <p:spPr>
          <a:xfrm>
            <a:off x="3157068" y="2133323"/>
            <a:ext cx="4505604" cy="9196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Заключительный этап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подведение итогов реализации программы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tabLst>
                <a:tab pos="180975" algn="l"/>
              </a:tabLst>
            </a:pPr>
            <a:endParaRPr lang="ru-RU" sz="11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3F4804-C0DF-36DD-EB9C-15D7F6BB6F90}"/>
              </a:ext>
            </a:extLst>
          </p:cNvPr>
          <p:cNvSpPr txBox="1"/>
          <p:nvPr/>
        </p:nvSpPr>
        <p:spPr>
          <a:xfrm>
            <a:off x="254390" y="3703106"/>
            <a:ext cx="2362034" cy="15696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результатов деятельности программы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256C53-EC86-5F63-4CDB-9C94109BDFAC}"/>
              </a:ext>
            </a:extLst>
          </p:cNvPr>
          <p:cNvSpPr txBox="1"/>
          <p:nvPr/>
        </p:nvSpPr>
        <p:spPr>
          <a:xfrm>
            <a:off x="3050702" y="3682800"/>
            <a:ext cx="3190139" cy="15696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социальной и экономической эффективности работы программы</a:t>
            </a:r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CBFC2AB-E7F4-94C7-9651-AAD55D567CAD}"/>
              </a:ext>
            </a:extLst>
          </p:cNvPr>
          <p:cNvSpPr txBox="1"/>
          <p:nvPr/>
        </p:nvSpPr>
        <p:spPr>
          <a:xfrm>
            <a:off x="6675120" y="3522012"/>
            <a:ext cx="2828392" cy="230832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Подготовка отчетной документации по итогам реализации программы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148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5750</TotalTime>
  <Words>1312</Words>
  <Application>Microsoft Office PowerPoint</Application>
  <PresentationFormat>Лист A4 (210x297 мм)</PresentationFormat>
  <Paragraphs>287</Paragraphs>
  <Slides>15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Wingdings</vt:lpstr>
      <vt:lpstr>Оформление по умолчанию</vt:lpstr>
      <vt:lpstr>Презентация PowerPoint</vt:lpstr>
      <vt:lpstr>проблематизация:</vt:lpstr>
      <vt:lpstr>Базой для Реализации проекта будет являться ГАУ СО «Энгельсский дом-интернат для престарелых и инвалидов»</vt:lpstr>
      <vt:lpstr>ЦелЬ проекта: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Моисеенко Наталья Владимировна</cp:lastModifiedBy>
  <cp:revision>255</cp:revision>
  <dcterms:created xsi:type="dcterms:W3CDTF">2003-02-28T13:27:04Z</dcterms:created>
  <dcterms:modified xsi:type="dcterms:W3CDTF">2022-10-26T16:08:46Z</dcterms:modified>
</cp:coreProperties>
</file>