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0"/>
  </p:notesMasterIdLst>
  <p:sldIdLst>
    <p:sldId id="256" r:id="rId3"/>
    <p:sldId id="259" r:id="rId4"/>
    <p:sldId id="365" r:id="rId5"/>
    <p:sldId id="309" r:id="rId6"/>
    <p:sldId id="352" r:id="rId7"/>
    <p:sldId id="349" r:id="rId8"/>
    <p:sldId id="353" r:id="rId9"/>
    <p:sldId id="354" r:id="rId10"/>
    <p:sldId id="364" r:id="rId11"/>
    <p:sldId id="356" r:id="rId12"/>
    <p:sldId id="358" r:id="rId13"/>
    <p:sldId id="357" r:id="rId14"/>
    <p:sldId id="361" r:id="rId15"/>
    <p:sldId id="363" r:id="rId16"/>
    <p:sldId id="360" r:id="rId17"/>
    <p:sldId id="362" r:id="rId18"/>
    <p:sldId id="293" r:id="rId19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3300"/>
    <a:srgbClr val="FF33CC"/>
    <a:srgbClr val="6633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98" autoAdjust="0"/>
  </p:normalViewPr>
  <p:slideViewPr>
    <p:cSldViewPr>
      <p:cViewPr varScale="1">
        <p:scale>
          <a:sx n="73" d="100"/>
          <a:sy n="73" d="100"/>
        </p:scale>
        <p:origin x="1278" y="5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bg1"/>
                </a:solidFill>
              </a:rPr>
              <a:t>Увеличение</a:t>
            </a:r>
            <a:r>
              <a:rPr lang="ru-RU" sz="2000" baseline="0" dirty="0">
                <a:solidFill>
                  <a:schemeClr val="bg1"/>
                </a:solidFill>
              </a:rPr>
              <a:t> объемов выпуска продукции на 2% от общего объема</a:t>
            </a:r>
            <a:endParaRPr lang="ru-RU" sz="200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Лист1!$A$1:$A$3</c:f>
              <c:numCache>
                <c:formatCode>General</c:formatCode>
                <c:ptCount val="3"/>
                <c:pt idx="0">
                  <c:v>100</c:v>
                </c:pt>
                <c:pt idx="1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0E-4708-BD4B-791C3B3B9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1227856"/>
        <c:axId val="2091207888"/>
      </c:barChart>
      <c:catAx>
        <c:axId val="20912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1207888"/>
        <c:crosses val="autoZero"/>
        <c:auto val="1"/>
        <c:lblAlgn val="ctr"/>
        <c:lblOffset val="100"/>
        <c:noMultiLvlLbl val="0"/>
      </c:catAx>
      <c:valAx>
        <c:axId val="209120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122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97E5A934-1DB8-4982-636B-B09EAF4C875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BEA152B-7A2B-4C52-406B-7F5961524B8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C296F83C-C534-581A-4EAC-3B0892BAE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4DFE18E-E780-BC48-38B9-C1D22CFA5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2275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3483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5449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386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467DB5CD-3F44-24D2-6A10-0AEFDF276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F17082E-4CAB-B7C6-390C-6B16036A8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11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3971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9467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1D320127-9763-B21C-DCF7-8AFEAA867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B59D27BD-64C9-A029-1FC7-A662AD601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F1434D33-573B-78FA-6FC1-9B4D0B4EA0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1DF093A6-546D-C406-30B1-EE684A151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4293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467DB5CD-3F44-24D2-6A10-0AEFDF276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F17082E-4CAB-B7C6-390C-6B16036A8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11CD0419-D325-886F-B5D1-902A89F13E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FE64D987-AE59-A32F-41DA-BD0AB5247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731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828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6F08DB3-98A6-AC7D-5C70-57E558FE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41CC29C-C56D-687E-BABC-99770042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279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CD4C18-C3E7-DC36-B3C4-560579BD45E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A2C5F-88EF-F641-E32A-65C2B461DE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9929E0-23AC-F5D4-90A2-D1EEA44E95C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5CC71-A57B-4B7B-A3BB-8F7E2A4BBC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0746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C1EFF-9394-0FD8-02A3-EE3A3C6537A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65A1F5-E470-4245-87BE-0055F1A5B5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2C7DF-5D72-69A8-3721-26B5497391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B793-FC2C-48E4-94E8-8F3527814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83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66700"/>
            <a:ext cx="2055813" cy="57515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6700"/>
            <a:ext cx="6019800" cy="57515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44C16-9AB0-A8D8-DFDC-0A9E26B910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6085D2-DD72-D6DF-F842-B4E0B800ED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A53743-CE57-F88D-AEBD-6A52E1414B1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F1FC8-5EC6-49A5-B094-9BA22766B6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278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66700"/>
            <a:ext cx="8228013" cy="1433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7013" cy="19796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6613" y="1905000"/>
            <a:ext cx="4038600" cy="19796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7013"/>
            <a:ext cx="4037013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6613" y="4037013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0C79B23-DA09-0777-CC67-3CC4B91DC2E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9F0FA5C-589E-CAE1-70B8-EC491FCEA4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2273986-CF22-F1A8-204D-015C5B79B4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53BD5-3B6F-46C8-92B2-950A6E2859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9463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66700"/>
            <a:ext cx="8228013" cy="57515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C9895A-BD92-1400-AF07-4E3D767634C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AB7170-837B-F68C-C24F-E7734DC981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28C75B-2DA5-8B97-CFD8-A1B3AF7E134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B19F0-7694-4B33-B6EE-8060363A2D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9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8013" cy="1433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7013" cy="41132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6613" y="1905000"/>
            <a:ext cx="4038600" cy="19796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6613" y="4037013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B2DD2E3-2934-24BD-D95F-21965B8419D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E849951-0B24-4C4F-2EFA-41D7AB65923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D00C34-A285-5335-704E-1159D79884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D6B91-50EB-4E8E-AA99-1A4A1557AA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4928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8013" cy="1433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7013" cy="41132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05000"/>
            <a:ext cx="4038600" cy="41132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7F5CAB7-25AE-B403-7B5B-BDBEBF72AF3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8E293B6-DEF0-81D5-6C84-E751A34996C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3080B4F-1726-BB8F-E62E-AE71A4E5F4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ABF7-81FC-44B6-B065-41AA8BDAF2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3236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8013" cy="1433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BF2BA35-00ED-845F-4E1D-214B739DB4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E1440B-6089-9347-43DF-60D3008455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9BF083-9602-93D9-2AA6-9A624C978F6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D8C64-001B-42FE-862B-78000C4739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4963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0975FB-B9ED-24B5-436A-302A2BD9DD9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90AFC-76C9-F425-B640-187DF76341F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D928D-7A09-4C60-A9E9-BED8EE500F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60F77-C511-3843-AC08-165AA92EB8F9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870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898148-BC23-0D8A-01A5-E85B8979C25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A8002-A121-7718-80C3-B68FE360253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BE49-858D-444B-9672-9207A0DE05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764318-E9C7-27A9-5127-90D6704535A2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6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7477D-B368-E496-17E5-3B60F30A9B9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811BD-2667-79BD-49C4-54F50EE53F9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FB6B7-55B5-40DB-AE78-4DB41ED8A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40D4B-2CF9-ED36-F462-E898FBBA615C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6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9B810-5196-D052-E1E7-42CFFA48D3A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3F01A5-8946-785B-82E2-6F8BE525619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E01BDA-F5A7-AF6E-C330-260DBD0B54B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4ED29-741A-4159-8B4C-CFC81FD673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788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3076B9E-D4DC-F0E1-52B3-9B54012BC0B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F93574-F361-DB3B-C2C5-AB84E8C48EA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4CCEB-E1BB-448F-A974-9410E3F970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8F82D67-CF9C-8426-A1DB-38BD5DDA248C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7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863CAC7-B28A-D47C-2066-57EBC2D3F15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9E43E86-4FA7-663C-4CA2-1857439BC46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647C8-4019-4177-9E82-EEB769A209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2DA7AFB-B832-BAA9-25F1-065FED6319FA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0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BD0062C-729C-AFA7-FC14-6654E5B6916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00F12C-B8CD-4FA3-ED22-AD9AED6F105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BD3F3-7AD0-445F-84C9-330317BB7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0F2B28-C9A7-A4A9-9A9C-17A5BCB295DC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26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1C30146-9D92-0599-1552-C3AD88666F7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C35816-F2C1-DED0-3360-A57F63BA33F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FF26-A1E9-4847-984D-ADEF06F8B4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C6C1FF-69AE-063F-211E-AE6B34D6EEF8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077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D640E8-38CB-5CA4-BF0E-0054F8CA886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3CD0439-DF94-E872-DDFC-A898A2C100F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B8959-458E-4FC4-A027-97C3347748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3196E57-0389-DDB5-748E-B4E8D0D7D0F6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82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3260ED6-90F0-0872-01C2-AED95AD05DC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299289-77EF-C470-2573-E799EB66F2C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18E4-27DB-4285-9C12-9059117212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D79E3C5-6039-8C23-282B-4B67C68708B6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91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DF66A1-2D6D-98F5-19EC-1AB1D7D3B34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AD48A-C24B-01FB-6857-E18DDC6C989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7E758-0809-49F7-B703-04CB18B528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618A1-0D5E-B708-E75E-158A747B171A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91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AB5DA-528E-B3B0-FE45-E589F77A8DB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4175A-66D0-A852-79DC-DE9CF544F69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86A5-5C05-4DF1-B520-1F4CEE4C70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83F7C-4C27-E9CB-CF8F-F4BA6409DF41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69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93900"/>
            <a:ext cx="7770813" cy="1433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E37777A-ADB6-C702-170A-EC8CC7A9EF3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38E0F4-3DED-F585-05B6-FB802244D16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41C7-3D4F-439E-B698-1E157D4532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238D0B-968D-F061-CEFE-0E771AB73E57}"/>
              </a:ext>
            </a:extLst>
          </p:cNvPr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3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BB79C0-8595-106C-E694-E0FEAB00B1E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70E0C0-0EBB-750C-B796-F9B20C4C75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B2D23-0D75-7D5C-B149-4DC37B68DF4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AA6D4-CF9C-4E9C-805A-235039D5B5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41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70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05000"/>
            <a:ext cx="40386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E3523-7750-C142-74F7-FDDA242165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24CBF0-24BB-5FC4-F64E-363C716037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085F46-EB79-3F32-DFA1-38977F75DB8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CF285-2CEA-4451-8133-AC3ACC0E66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4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38CDF6-08D4-740C-D0B8-A5C8DBB878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D2DE612-D24B-16B4-F0A5-B4E5CECD6A8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3524E76-8166-34BF-DA49-09CF834D72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F9749-255F-4F57-BF98-1BB65C26E1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86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19D397A-B8DD-169A-0512-D995FFD6910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B8393A-3C2B-2FEE-EB1D-F5C00756A0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1551E3-E142-D60E-9AD3-50882EB726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87103-38F2-47D7-85ED-6AAF21CCE9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290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F2D76A9-06C6-D0A1-EA5B-E499143C3D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1FF3BE-E239-356E-170A-5756D6FDB0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2A49AE-45DC-66C4-FD89-A5DE775D0D4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B09D6-8383-4EE8-9143-661137F835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160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2E8BDB-E5D0-DEB1-858F-6F3C95459FB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319BF0B-FE18-2495-93BF-E721C63BB8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005B20-8A76-1A35-74A5-9A0A15AF4BB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FFB79-EFDB-499D-8D68-F644293818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01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2910BB-F31F-F66E-1221-69109A19EC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A5710F-5AAA-8CC9-29A5-43E8FA7D51E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2D91D24-8F93-B8AA-E6CC-F0627861AA5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AE3BF-C727-4D47-9080-BA3F02EAA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688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1FF2D48D-9935-1F2A-B5F2-5B1A66BD1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6700"/>
            <a:ext cx="8228013" cy="14335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B57F861-5602-23A4-C636-20452D9DD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80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Четвертый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9F16DDA-AD34-504F-6740-2287A016F42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E522D68-D9B8-EC99-1AF5-2D740B4313D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4D9728-DA40-FD99-95F9-0F1FB18539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2432CE-078F-4AB9-B415-FC50CF963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10C97253-AE37-1597-AF94-EC1202089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93900"/>
            <a:ext cx="7770813" cy="14335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051" name="Freeform 2">
            <a:extLst>
              <a:ext uri="{FF2B5EF4-FFF2-40B4-BE49-F238E27FC236}">
                <a16:creationId xmlns:a16="http://schemas.microsoft.com/office/drawing/2014/main" id="{063DE3E2-53D0-0F85-65C4-57ED49C7C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37CFA07-BD14-3A22-65C2-3DB6157181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F063DF0-74DF-395E-2788-F1B2CCB654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2A90E0-022D-4838-B1D3-CE3E46FCD3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659C6D7-7A19-D357-C6FC-2A90B4540FE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7508780-7F32-9884-DBEE-523259D2C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Четвертый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93E03E-29B9-6A87-7095-264D2CA10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778" cy="6957392"/>
          </a:xfrm>
          <a:prstGeom prst="rect">
            <a:avLst/>
          </a:prstGeom>
        </p:spPr>
      </p:pic>
      <p:sp>
        <p:nvSpPr>
          <p:cNvPr id="4097" name="Rectangle 1">
            <a:extLst>
              <a:ext uri="{FF2B5EF4-FFF2-40B4-BE49-F238E27FC236}">
                <a16:creationId xmlns:a16="http://schemas.microsoft.com/office/drawing/2014/main" id="{8D95AD60-9FC4-050A-D597-959CD22C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43" y="206616"/>
            <a:ext cx="6572081" cy="1998248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«Увеличение объемов выпуска </a:t>
            </a:r>
            <a:b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продукции ООО «СЭПО-ЗЭМ» </a:t>
            </a:r>
            <a:b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разработки </a:t>
            </a:r>
            <a:b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 регулятора»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8794696-8625-7C26-C988-58BFA5AB208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465825" y="3573016"/>
            <a:ext cx="4694011" cy="2880320"/>
          </a:xfrm>
        </p:spPr>
        <p:txBody>
          <a:bodyPr lIns="90000" tIns="46800" rIns="90000" bIns="46800"/>
          <a:lstStyle/>
          <a:p>
            <a:pPr marL="0" indent="0" algn="ctr" eaLnBrk="1" hangingPunct="1">
              <a:lnSpc>
                <a:spcPct val="90000"/>
              </a:lnSpc>
              <a:buClrTx/>
              <a:buSzPct val="12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dirty="0">
                <a:solidFill>
                  <a:schemeClr val="bg1"/>
                </a:solidFill>
              </a:rPr>
              <a:t>Автор работы:</a:t>
            </a:r>
          </a:p>
          <a:p>
            <a:pPr marL="0" indent="0" algn="ctr" eaLnBrk="1" hangingPunct="1">
              <a:lnSpc>
                <a:spcPct val="90000"/>
              </a:lnSpc>
              <a:buClrTx/>
              <a:buSzPct val="12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dirty="0" err="1">
                <a:solidFill>
                  <a:schemeClr val="bg1"/>
                </a:solidFill>
              </a:rPr>
              <a:t>Гизбрехт</a:t>
            </a:r>
            <a:r>
              <a:rPr lang="ru-RU" altLang="ru-RU" sz="2400" dirty="0">
                <a:solidFill>
                  <a:schemeClr val="bg1"/>
                </a:solidFill>
              </a:rPr>
              <a:t> Денис Петрович</a:t>
            </a:r>
          </a:p>
          <a:p>
            <a:pPr marL="0" indent="0" algn="ctr" eaLnBrk="1" hangingPunct="1">
              <a:lnSpc>
                <a:spcPct val="90000"/>
              </a:lnSpc>
              <a:buClrTx/>
              <a:buSzPct val="12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dirty="0">
                <a:solidFill>
                  <a:schemeClr val="bg1"/>
                </a:solidFill>
              </a:rPr>
              <a:t>Руководитель: </a:t>
            </a:r>
          </a:p>
          <a:p>
            <a:pPr marL="0" indent="0" algn="ctr" eaLnBrk="1" hangingPunct="1">
              <a:lnSpc>
                <a:spcPct val="90000"/>
              </a:lnSpc>
              <a:buClrTx/>
              <a:buSzPct val="12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dirty="0">
                <a:solidFill>
                  <a:schemeClr val="bg1"/>
                </a:solidFill>
              </a:rPr>
              <a:t>кандидат психологических наук, доцент</a:t>
            </a:r>
          </a:p>
          <a:p>
            <a:pPr marL="0" indent="0" algn="ctr" eaLnBrk="1" hangingPunct="1">
              <a:lnSpc>
                <a:spcPct val="90000"/>
              </a:lnSpc>
              <a:buClrTx/>
              <a:buSzPct val="12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dirty="0">
                <a:solidFill>
                  <a:schemeClr val="bg1"/>
                </a:solidFill>
              </a:rPr>
              <a:t>Моисеенко Наталья Владимировна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5A91BF-C5CC-F937-C2A7-75FED79D8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"/>
            <a:ext cx="2051720" cy="12233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0046C0-D994-C36D-61BE-12E2FC409F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0FF97E-8CBC-E52C-164D-695D895B8235}"/>
              </a:ext>
            </a:extLst>
          </p:cNvPr>
          <p:cNvSpPr txBox="1"/>
          <p:nvPr/>
        </p:nvSpPr>
        <p:spPr>
          <a:xfrm>
            <a:off x="179512" y="260648"/>
            <a:ext cx="5724128" cy="552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  <a:tabLst>
                <a:tab pos="457200" algn="l"/>
              </a:tabLs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Диагностика проблем:</a:t>
            </a:r>
          </a:p>
          <a:p>
            <a:pPr lvl="0" algn="ctr">
              <a:spcAft>
                <a:spcPts val="800"/>
              </a:spcAft>
              <a:tabLst>
                <a:tab pos="457200" algn="l"/>
              </a:tabLst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800"/>
              </a:spcAft>
              <a:tabLst>
                <a:tab pos="457200" algn="l"/>
              </a:tabLs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Низкая ритмичность производства;</a:t>
            </a:r>
          </a:p>
          <a:p>
            <a:pPr lvl="0" algn="ctr">
              <a:spcAft>
                <a:spcPts val="800"/>
              </a:spcAft>
              <a:tabLst>
                <a:tab pos="457200" algn="l"/>
              </a:tabLs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Низкий темп роста выпуска товарной продукции;</a:t>
            </a:r>
          </a:p>
          <a:p>
            <a:pPr lvl="0" algn="ctr">
              <a:spcAft>
                <a:spcPts val="800"/>
              </a:spcAft>
              <a:tabLst>
                <a:tab pos="457200" algn="l"/>
              </a:tabLs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Диктат цен со стороны заказчика;</a:t>
            </a:r>
          </a:p>
          <a:p>
            <a:pPr lvl="0" algn="ctr">
              <a:spcAft>
                <a:spcPts val="800"/>
              </a:spcAft>
              <a:tabLst>
                <a:tab pos="457200" algn="l"/>
              </a:tabLs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Узкий рынок сбыта продукции.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A517E3-AD82-B284-AEAC-289161FA4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16" y="0"/>
            <a:ext cx="2433284" cy="1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644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F6903B-77AF-5BEE-C454-94DF8BCB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99"/>
            <a:ext cx="910850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56277-1E0B-13C0-D8CB-CF49F92628E0}"/>
              </a:ext>
            </a:extLst>
          </p:cNvPr>
          <p:cNvSpPr txBox="1"/>
          <p:nvPr/>
        </p:nvSpPr>
        <p:spPr>
          <a:xfrm>
            <a:off x="230404" y="2991689"/>
            <a:ext cx="31683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Увеличение цены на внедряемое оборудование</a:t>
            </a:r>
            <a:endParaRPr lang="ru-RU" sz="280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A61D3-EDEF-4876-E803-74C13E0CF05E}"/>
              </a:ext>
            </a:extLst>
          </p:cNvPr>
          <p:cNvSpPr txBox="1"/>
          <p:nvPr/>
        </p:nvSpPr>
        <p:spPr>
          <a:xfrm>
            <a:off x="5745244" y="2462786"/>
            <a:ext cx="31683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Отсутствие квалифицированных специалистов для работы на оборудовании</a:t>
            </a:r>
            <a:endParaRPr lang="ru-RU" sz="240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87E3F-9E00-0952-0A89-8E99AB7D76B2}"/>
              </a:ext>
            </a:extLst>
          </p:cNvPr>
          <p:cNvSpPr txBox="1"/>
          <p:nvPr/>
        </p:nvSpPr>
        <p:spPr>
          <a:xfrm>
            <a:off x="230404" y="5194789"/>
            <a:ext cx="31683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Снижение объемов заказов</a:t>
            </a:r>
            <a:endParaRPr lang="ru-RU" sz="280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D02E4-A8DD-1449-E555-8B71ADE18646}"/>
              </a:ext>
            </a:extLst>
          </p:cNvPr>
          <p:cNvSpPr txBox="1"/>
          <p:nvPr/>
        </p:nvSpPr>
        <p:spPr>
          <a:xfrm>
            <a:off x="5395064" y="4937392"/>
            <a:ext cx="35185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Не своевременное обслуживание оборудования</a:t>
            </a:r>
            <a:endParaRPr lang="ru-RU" sz="280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44C704-3C28-840D-44DD-51ADD671B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21" y="0"/>
            <a:ext cx="2276051" cy="1357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0876B-1204-4125-7F43-6BD7CEBE3AF3}"/>
              </a:ext>
            </a:extLst>
          </p:cNvPr>
          <p:cNvSpPr txBox="1"/>
          <p:nvPr/>
        </p:nvSpPr>
        <p:spPr>
          <a:xfrm>
            <a:off x="3398756" y="278440"/>
            <a:ext cx="14612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Риски</a:t>
            </a:r>
            <a:endParaRPr lang="ru-RU" sz="320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3098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C93E22-30D8-86D5-3715-0D357E351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Rectangle 7">
            <a:extLst>
              <a:ext uri="{FF2B5EF4-FFF2-40B4-BE49-F238E27FC236}">
                <a16:creationId xmlns:a16="http://schemas.microsoft.com/office/drawing/2014/main" id="{0CC1B650-7C42-DA5B-44CD-7822D16E1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1" y="18519"/>
            <a:ext cx="5832202" cy="533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450215" algn="ctr">
              <a:lnSpc>
                <a:spcPct val="107000"/>
              </a:lnSpc>
              <a:spcBef>
                <a:spcPts val="200"/>
              </a:spcBef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увеличение номенклатуры электронных сборочных единиц, выпуска товарной продукции сборочного цеха путем внедрения в серийное производство нового регулятора.</a:t>
            </a:r>
          </a:p>
          <a:p>
            <a:pPr indent="450215" algn="ctr">
              <a:lnSpc>
                <a:spcPct val="107000"/>
              </a:lnSpc>
              <a:spcBef>
                <a:spcPts val="200"/>
              </a:spcBef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достижения: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/>
              <a:t>- создана рабочая группа для выполнения поставленной задачи</a:t>
            </a:r>
          </a:p>
          <a:p>
            <a:r>
              <a:rPr lang="ru-RU" sz="2400" dirty="0"/>
              <a:t>- проведены определение и выбор внедряемого оборудования на основе его функционала;</a:t>
            </a:r>
          </a:p>
          <a:p>
            <a:r>
              <a:rPr lang="ru-RU" sz="2400" dirty="0"/>
              <a:t>- </a:t>
            </a:r>
            <a:r>
              <a:rPr lang="ru-RU" sz="2400"/>
              <a:t>разработан план-график </a:t>
            </a:r>
            <a:r>
              <a:rPr lang="ru-RU" sz="2400" dirty="0"/>
              <a:t>по основным направлениям работ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7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C5801-A2F0-1609-0064-3B6EB6D9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21" y="0"/>
            <a:ext cx="2276051" cy="13571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ABC879F-0C61-C008-4651-0B04A441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43" y="4840057"/>
            <a:ext cx="2248337" cy="203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88608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B47587-0AF3-EA31-2C2E-23285F51B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11" y="3144565"/>
            <a:ext cx="4581579" cy="37134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44D700-60DC-8914-662C-C17BC586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3645023"/>
            <a:ext cx="4572000" cy="3212585"/>
          </a:xfrm>
          <a:prstGeom prst="rect">
            <a:avLst/>
          </a:prstGeom>
        </p:spPr>
      </p:pic>
      <p:pic>
        <p:nvPicPr>
          <p:cNvPr id="2" name="Изображение1">
            <a:extLst>
              <a:ext uri="{FF2B5EF4-FFF2-40B4-BE49-F238E27FC236}">
                <a16:creationId xmlns:a16="http://schemas.microsoft.com/office/drawing/2014/main" id="{2F1F0062-EDA3-E3E8-4C1E-8A0B1B02122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64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5">
            <a:extLst>
              <a:ext uri="{FF2B5EF4-FFF2-40B4-BE49-F238E27FC236}">
                <a16:creationId xmlns:a16="http://schemas.microsoft.com/office/drawing/2014/main" id="{8F406AED-F0BE-D4D9-633F-6556C91B4A0D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45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618B9-9652-688F-BE92-37640467BA92}"/>
              </a:ext>
            </a:extLst>
          </p:cNvPr>
          <p:cNvSpPr txBox="1"/>
          <p:nvPr/>
        </p:nvSpPr>
        <p:spPr>
          <a:xfrm>
            <a:off x="2051720" y="116632"/>
            <a:ext cx="2154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3,3 млн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AA248-4C41-867C-1A93-66FCD176F2A2}"/>
              </a:ext>
            </a:extLst>
          </p:cNvPr>
          <p:cNvSpPr txBox="1"/>
          <p:nvPr/>
        </p:nvSpPr>
        <p:spPr>
          <a:xfrm>
            <a:off x="1187624" y="6088559"/>
            <a:ext cx="2468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29,7 млн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8E7F8-BB2F-5C0D-C432-232D36B6B92C}"/>
              </a:ext>
            </a:extLst>
          </p:cNvPr>
          <p:cNvSpPr txBox="1"/>
          <p:nvPr/>
        </p:nvSpPr>
        <p:spPr>
          <a:xfrm>
            <a:off x="6881535" y="3713436"/>
            <a:ext cx="1997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17 млн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741D55-2C73-544C-15F1-6DFC3E9C6F90}"/>
              </a:ext>
            </a:extLst>
          </p:cNvPr>
          <p:cNvSpPr txBox="1"/>
          <p:nvPr/>
        </p:nvSpPr>
        <p:spPr>
          <a:xfrm>
            <a:off x="6524600" y="212410"/>
            <a:ext cx="1997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14 млн</a:t>
            </a:r>
          </a:p>
        </p:txBody>
      </p:sp>
    </p:spTree>
    <p:extLst>
      <p:ext uri="{BB962C8B-B14F-4D97-AF65-F5344CB8AC3E}">
        <p14:creationId xmlns:p14="http://schemas.microsoft.com/office/powerpoint/2010/main" val="3922594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">
            <a:extLst>
              <a:ext uri="{FF2B5EF4-FFF2-40B4-BE49-F238E27FC236}">
                <a16:creationId xmlns:a16="http://schemas.microsoft.com/office/drawing/2014/main" id="{322BD703-A2E0-9CF0-7A39-0251295D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60575"/>
            <a:ext cx="8713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E405A60F-25E4-4108-E1C8-E4B7FCA15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6250"/>
            <a:ext cx="8639175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723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lvl="1"/>
            <a:r>
              <a:rPr lang="ru-RU" altLang="ru-RU"/>
              <a:t>				</a:t>
            </a:r>
            <a:endParaRPr lang="ru-RU" altLang="ru-RU" sz="20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A08F5F-0A80-F408-D6CE-E7762DE8D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" y="2640013"/>
            <a:ext cx="9108282" cy="41735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03708E-E32F-9D7B-5C54-ECFABFB93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58" y="0"/>
            <a:ext cx="4932262" cy="261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B8A6DE-0A9B-0DC3-A2C3-E56A4B8DBCF6}"/>
              </a:ext>
            </a:extLst>
          </p:cNvPr>
          <p:cNvSpPr txBox="1"/>
          <p:nvPr/>
        </p:nvSpPr>
        <p:spPr>
          <a:xfrm>
            <a:off x="179387" y="224955"/>
            <a:ext cx="3852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Ав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томатизация процесса сборки печатных узлов до 90%!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нижение трудоемкости монтажа печатных плат на 60% 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5587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D1DD38-1BF1-7E21-4165-481BDF496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25190"/>
            <a:ext cx="9144000" cy="6858000"/>
          </a:xfrm>
          <a:prstGeom prst="rect">
            <a:avLst/>
          </a:prstGeom>
        </p:spPr>
      </p:pic>
      <p:sp>
        <p:nvSpPr>
          <p:cNvPr id="32770" name="Rectangle 7">
            <a:extLst>
              <a:ext uri="{FF2B5EF4-FFF2-40B4-BE49-F238E27FC236}">
                <a16:creationId xmlns:a16="http://schemas.microsoft.com/office/drawing/2014/main" id="{0CC1B650-7C42-DA5B-44CD-7822D16E1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8315"/>
            <a:ext cx="4499992" cy="295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540385" algn="ctr">
              <a:lnSpc>
                <a:spcPct val="150000"/>
              </a:lnSpc>
              <a:spcAft>
                <a:spcPts val="8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Эффективность проекта</a:t>
            </a:r>
            <a:endParaRPr lang="ru-RU" sz="2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50000"/>
              </a:lnSpc>
              <a:spcAft>
                <a:spcPts val="800"/>
              </a:spcAft>
            </a:pP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имеющимся данным заказ изделий до 2027 года составит не менее 200 штук.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altLang="ru-RU" sz="17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2DC49-8CCB-306F-4717-5E652D4CF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16" y="0"/>
            <a:ext cx="2433284" cy="1450851"/>
          </a:xfrm>
          <a:prstGeom prst="rect">
            <a:avLst/>
          </a:prstGeom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EC85A01A-2489-5E4F-57F3-AFB30172A7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748083"/>
              </p:ext>
            </p:extLst>
          </p:nvPr>
        </p:nvGraphicFramePr>
        <p:xfrm>
          <a:off x="467544" y="3645024"/>
          <a:ext cx="4572000" cy="304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96541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9E6017-A013-2743-ECC8-4D0878EF6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24411-7264-AC8B-CDC7-0803CB427DD1}"/>
              </a:ext>
            </a:extLst>
          </p:cNvPr>
          <p:cNvSpPr txBox="1"/>
          <p:nvPr/>
        </p:nvSpPr>
        <p:spPr>
          <a:xfrm>
            <a:off x="157990" y="464180"/>
            <a:ext cx="5726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Регулятор был поставлен на </a:t>
            </a: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государственные испытания</a:t>
            </a:r>
            <a:endParaRPr lang="ru-RU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1979A-3339-BEFC-B8C4-0CC46289B5FE}"/>
              </a:ext>
            </a:extLst>
          </p:cNvPr>
          <p:cNvSpPr txBox="1"/>
          <p:nvPr/>
        </p:nvSpPr>
        <p:spPr>
          <a:xfrm>
            <a:off x="145376" y="2269614"/>
            <a:ext cx="5002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Снижение трудоемкости монтажа на 60%. Снижение конечной себестоимости выпускаемой продукции </a:t>
            </a: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1%.</a:t>
            </a:r>
            <a:endParaRPr lang="ru-RU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35C8D9-3839-BED9-126D-726F85DAA04D}"/>
              </a:ext>
            </a:extLst>
          </p:cNvPr>
          <p:cNvSpPr txBox="1"/>
          <p:nvPr/>
        </p:nvSpPr>
        <p:spPr>
          <a:xfrm>
            <a:off x="157990" y="5535657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Производство готовится к освоению серийного выпуска.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42EC1-FCCE-4BCB-278E-B48B4B76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16" y="0"/>
            <a:ext cx="2433284" cy="1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564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9A1DDF-E1F7-A2AF-491A-32F9D705A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778" cy="6957392"/>
          </a:xfrm>
          <a:prstGeom prst="rect">
            <a:avLst/>
          </a:prstGeom>
        </p:spPr>
      </p:pic>
      <p:sp>
        <p:nvSpPr>
          <p:cNvPr id="41985" name="Rectangle 1">
            <a:extLst>
              <a:ext uri="{FF2B5EF4-FFF2-40B4-BE49-F238E27FC236}">
                <a16:creationId xmlns:a16="http://schemas.microsoft.com/office/drawing/2014/main" id="{E2DB82EE-C02A-2188-A0AE-3E5BCEF21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3519" y="4509120"/>
            <a:ext cx="4465439" cy="1851183"/>
          </a:xfrm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3600" b="1" i="1" dirty="0">
                <a:solidFill>
                  <a:schemeClr val="bg1"/>
                </a:solidFill>
              </a:rPr>
              <a:t>Спасибо за</a:t>
            </a:r>
            <a:br>
              <a:rPr lang="ru-RU" altLang="ru-RU" sz="3600" b="1" i="1" dirty="0">
                <a:solidFill>
                  <a:schemeClr val="bg1"/>
                </a:solidFill>
              </a:rPr>
            </a:br>
            <a:r>
              <a:rPr lang="ru-RU" altLang="ru-RU" sz="3600" b="1" i="1" dirty="0">
                <a:solidFill>
                  <a:schemeClr val="bg1"/>
                </a:solidFill>
              </a:rPr>
              <a:t>внимание!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FF714D-426C-061D-BEA9-75090ADC3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3" y="206616"/>
            <a:ext cx="6572081" cy="19982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ru-RU" sz="3200" kern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kern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«Увеличение объемов выпуска </a:t>
            </a:r>
            <a:br>
              <a:rPr lang="ru-RU" sz="3200" b="1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продукции ООО «СЭПО-ЗЭМ» </a:t>
            </a:r>
            <a:br>
              <a:rPr lang="ru-RU" sz="3200" b="1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разработки </a:t>
            </a:r>
            <a:br>
              <a:rPr lang="ru-RU" sz="3200" b="1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 регулятора»</a:t>
            </a:r>
            <a:endParaRPr lang="ru-RU" sz="3200" kern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3EC19-FC4F-DAF9-86AB-F4C508FF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21" y="0"/>
            <a:ext cx="2276051" cy="1357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A5A6BE-B094-5105-25FF-08C1491C8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2666"/>
          </a:xfrm>
          <a:prstGeom prst="rect">
            <a:avLst/>
          </a:prstGeom>
        </p:spPr>
      </p:pic>
      <p:sp>
        <p:nvSpPr>
          <p:cNvPr id="7169" name="Rectangle 1">
            <a:extLst>
              <a:ext uri="{FF2B5EF4-FFF2-40B4-BE49-F238E27FC236}">
                <a16:creationId xmlns:a16="http://schemas.microsoft.com/office/drawing/2014/main" id="{67B286C4-10CC-E132-5064-3E36E0F65C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66157"/>
            <a:ext cx="6779096" cy="1922463"/>
          </a:xfrm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4000" dirty="0">
                <a:solidFill>
                  <a:schemeClr val="bg1"/>
                </a:solidFill>
              </a:rPr>
              <a:t>Перспективный авиационный комплекс фронтовой авиации </a:t>
            </a:r>
            <a:br>
              <a:rPr lang="ru-RU" altLang="ru-RU" sz="4000" dirty="0">
                <a:solidFill>
                  <a:schemeClr val="bg1"/>
                </a:solidFill>
              </a:rPr>
            </a:br>
            <a:r>
              <a:rPr lang="ru-RU" altLang="ru-RU" sz="4000" dirty="0">
                <a:solidFill>
                  <a:schemeClr val="bg1"/>
                </a:solidFill>
              </a:rPr>
              <a:t>Су-57</a:t>
            </a:r>
          </a:p>
        </p:txBody>
      </p:sp>
      <p:sp>
        <p:nvSpPr>
          <p:cNvPr id="6148" name="Прямоугольник 1">
            <a:extLst>
              <a:ext uri="{FF2B5EF4-FFF2-40B4-BE49-F238E27FC236}">
                <a16:creationId xmlns:a16="http://schemas.microsoft.com/office/drawing/2014/main" id="{CC6AAE14-4F13-35E9-F179-37B61294C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780928"/>
            <a:ext cx="482453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3975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spcAft>
                <a:spcPts val="1500"/>
              </a:spcAft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вице-премьера Российской Федерации, истребители Су-57 подвергались различного рода жёстким испытаниям, при этом, самолёт прекрасно сумел себя зарекомендовать.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266BD9-F289-B491-57E0-F6EDEE747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89" y="-14921"/>
            <a:ext cx="2040011" cy="121636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048295-2B35-1314-6607-B071D49CF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Rectangle 7">
            <a:extLst>
              <a:ext uri="{FF2B5EF4-FFF2-40B4-BE49-F238E27FC236}">
                <a16:creationId xmlns:a16="http://schemas.microsoft.com/office/drawing/2014/main" id="{0CC1B650-7C42-DA5B-44CD-7822D16E1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119225"/>
            <a:ext cx="8928100" cy="75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altLang="ru-RU" sz="17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48A3861-3366-3F21-D99F-2CF9C731F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33348"/>
            <a:ext cx="6300192" cy="2664296"/>
          </a:xfrm>
        </p:spPr>
        <p:txBody>
          <a:bodyPr/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данного проекта является решение задач по увеличению объемов производства ООО «СЭПО-ЗЭМ» за счет разработки и выведения на рынок нового регулятора.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42447A5-991A-6388-6284-0E336F7E0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032" y="3119225"/>
            <a:ext cx="6089728" cy="3409305"/>
          </a:xfrm>
        </p:spPr>
        <p:txBody>
          <a:bodyPr/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Задачи, которые необходимо решить: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/>
              </a:rPr>
              <a:t>провести организационно-управленческий аудит диагностировать проблемные зоны предприятия, определить риски;</a:t>
            </a:r>
          </a:p>
          <a:p>
            <a:r>
              <a:rPr lang="ru-RU" sz="2400" dirty="0">
                <a:effectLst/>
              </a:rPr>
              <a:t>- определить цели, задачи, стратегию реализации проекта, его бюджет</a:t>
            </a:r>
          </a:p>
          <a:p>
            <a:r>
              <a:rPr lang="ru-RU" sz="2400" dirty="0">
                <a:effectLst/>
              </a:rPr>
              <a:t>- определить эффективность проекта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C35F7-CE1C-A544-BED7-3FD465DF9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21" y="0"/>
            <a:ext cx="2276051" cy="13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2352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">
            <a:extLst>
              <a:ext uri="{FF2B5EF4-FFF2-40B4-BE49-F238E27FC236}">
                <a16:creationId xmlns:a16="http://schemas.microsoft.com/office/drawing/2014/main" id="{322BD703-A2E0-9CF0-7A39-0251295D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60575"/>
            <a:ext cx="8713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E405A60F-25E4-4108-E1C8-E4B7FCA15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6250"/>
            <a:ext cx="8639175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723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lvl="1"/>
            <a:r>
              <a:rPr lang="ru-RU" altLang="ru-RU"/>
              <a:t>				</a:t>
            </a:r>
            <a:endParaRPr lang="ru-RU" altLang="ru-RU" sz="20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5D677-D947-69E4-7BC1-1FD3B98AC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6" y="0"/>
            <a:ext cx="916394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9325B26-3865-4606-3EAF-19317AD0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0"/>
            <a:ext cx="2570715" cy="186056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9FEBB4C-492D-D4FD-2ACA-9D248781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7434"/>
            <a:ext cx="2481265" cy="186056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31CF986A-6754-E69F-8DFB-EF3512F8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41" y="4725144"/>
            <a:ext cx="2389349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9523A8-1B36-4898-E1CE-49CD8C986E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21" y="0"/>
            <a:ext cx="2276051" cy="1357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E20CBE-E5D9-E456-15B7-BE104A38F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Rectangle 7">
            <a:extLst>
              <a:ext uri="{FF2B5EF4-FFF2-40B4-BE49-F238E27FC236}">
                <a16:creationId xmlns:a16="http://schemas.microsoft.com/office/drawing/2014/main" id="{0CC1B650-7C42-DA5B-44CD-7822D16E1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119225"/>
            <a:ext cx="8928100" cy="75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altLang="ru-RU" sz="17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48A3861-3366-3F21-D99F-2CF9C731F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00" y="116632"/>
            <a:ext cx="6444332" cy="2376264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Миссия компании </a:t>
            </a:r>
            <a:b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«СЭПО-ЗЭМ» – </a:t>
            </a:r>
            <a:r>
              <a:rPr lang="ru-RU" sz="4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крупнейшим предприятием на локальном рынке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42447A5-991A-6388-6284-0E336F7E0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" y="2636912"/>
            <a:ext cx="8856538" cy="4104456"/>
          </a:xfrm>
        </p:spPr>
        <p:txBody>
          <a:bodyPr/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Сохранить объем реализации не менее уровня прошлого года.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Снизить себестоимость выпускаемой продукции на 1%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Расширение рынков сбыта – изготовление образцов и проведение государственных наземных испытаний нового регулятора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B83F29-CBAE-25A4-00FF-5066E6DD0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24" y="14557"/>
            <a:ext cx="2507555" cy="14951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8C3C4B-B7D3-6BC9-55CF-02C185741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58" name="Прямоугольник 1">
            <a:extLst>
              <a:ext uri="{FF2B5EF4-FFF2-40B4-BE49-F238E27FC236}">
                <a16:creationId xmlns:a16="http://schemas.microsoft.com/office/drawing/2014/main" id="{E657D829-E34D-9D56-B0F8-130E28770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4925"/>
            <a:ext cx="8712200" cy="4462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altLang="ru-RU" sz="2300" dirty="0"/>
              <a:t>	</a:t>
            </a:r>
            <a:endParaRPr lang="ru-RU" altLang="ru-RU" sz="2400" dirty="0"/>
          </a:p>
        </p:txBody>
      </p:sp>
      <p:grpSp>
        <p:nvGrpSpPr>
          <p:cNvPr id="40" name="Полотно 236">
            <a:extLst>
              <a:ext uri="{FF2B5EF4-FFF2-40B4-BE49-F238E27FC236}">
                <a16:creationId xmlns:a16="http://schemas.microsoft.com/office/drawing/2014/main" id="{50DD38AE-31DB-A73A-2751-7168F9D58274}"/>
              </a:ext>
            </a:extLst>
          </p:cNvPr>
          <p:cNvGrpSpPr/>
          <p:nvPr/>
        </p:nvGrpSpPr>
        <p:grpSpPr>
          <a:xfrm>
            <a:off x="107504" y="1"/>
            <a:ext cx="8928992" cy="6741368"/>
            <a:chOff x="0" y="0"/>
            <a:chExt cx="6015990" cy="5757349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A213391A-3256-395C-B5D0-774303C1B4D1}"/>
                </a:ext>
              </a:extLst>
            </p:cNvPr>
            <p:cNvSpPr/>
            <p:nvPr/>
          </p:nvSpPr>
          <p:spPr>
            <a:xfrm>
              <a:off x="0" y="0"/>
              <a:ext cx="6015990" cy="5756910"/>
            </a:xfrm>
            <a:prstGeom prst="rect">
              <a:avLst/>
            </a:prstGeom>
            <a:noFill/>
          </p:spPr>
        </p:sp>
        <p:cxnSp>
          <p:nvCxnSpPr>
            <p:cNvPr id="42" name="Line 238">
              <a:extLst>
                <a:ext uri="{FF2B5EF4-FFF2-40B4-BE49-F238E27FC236}">
                  <a16:creationId xmlns:a16="http://schemas.microsoft.com/office/drawing/2014/main" id="{0D53119B-1505-06DA-685E-E291805837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00620" y="2779323"/>
              <a:ext cx="1422607" cy="9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AutoShape 230">
              <a:extLst>
                <a:ext uri="{FF2B5EF4-FFF2-40B4-BE49-F238E27FC236}">
                  <a16:creationId xmlns:a16="http://schemas.microsoft.com/office/drawing/2014/main" id="{6EE313AA-5713-0EB0-DC63-A1C176695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10" y="2207718"/>
              <a:ext cx="2044710" cy="1043209"/>
            </a:xfrm>
            <a:prstGeom prst="bevel">
              <a:avLst>
                <a:gd name="adj" fmla="val 125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ООО «СЭПО-ЗЭМ»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31">
              <a:extLst>
                <a:ext uri="{FF2B5EF4-FFF2-40B4-BE49-F238E27FC236}">
                  <a16:creationId xmlns:a16="http://schemas.microsoft.com/office/drawing/2014/main" id="{609D7475-BE5C-ABFC-CCC8-3967741C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512" y="1064408"/>
              <a:ext cx="1066705" cy="5708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Федеральная и региональная власть</a:t>
              </a:r>
            </a:p>
          </p:txBody>
        </p:sp>
        <p:sp>
          <p:nvSpPr>
            <p:cNvPr id="45" name="Rectangle 245">
              <a:extLst>
                <a:ext uri="{FF2B5EF4-FFF2-40B4-BE49-F238E27FC236}">
                  <a16:creationId xmlns:a16="http://schemas.microsoft.com/office/drawing/2014/main" id="{F3840A01-2828-EB64-7A8C-DFD91EFCD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7604"/>
              <a:ext cx="378802" cy="4506739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Международные факторы</a:t>
              </a:r>
            </a:p>
          </p:txBody>
        </p:sp>
        <p:sp>
          <p:nvSpPr>
            <p:cNvPr id="46" name="Rectangle 246">
              <a:extLst>
                <a:ext uri="{FF2B5EF4-FFF2-40B4-BE49-F238E27FC236}">
                  <a16:creationId xmlns:a16="http://schemas.microsoft.com/office/drawing/2014/main" id="{FA51C919-2886-3CCD-FA52-A10E890CD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0728" y="607604"/>
              <a:ext cx="379702" cy="439353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rot="0" vert="vert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Региональные факторы</a:t>
              </a:r>
            </a:p>
          </p:txBody>
        </p:sp>
        <p:sp>
          <p:nvSpPr>
            <p:cNvPr id="47" name="Rectangle 247">
              <a:extLst>
                <a:ext uri="{FF2B5EF4-FFF2-40B4-BE49-F238E27FC236}">
                  <a16:creationId xmlns:a16="http://schemas.microsoft.com/office/drawing/2014/main" id="{9CFA3F60-D22E-1807-CF9B-C9D116C7F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02" y="35999"/>
              <a:ext cx="5016425" cy="34280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                                                 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Экономические факторы</a:t>
              </a:r>
            </a:p>
          </p:txBody>
        </p:sp>
        <p:sp>
          <p:nvSpPr>
            <p:cNvPr id="48" name="Rectangle 248">
              <a:extLst>
                <a:ext uri="{FF2B5EF4-FFF2-40B4-BE49-F238E27FC236}">
                  <a16:creationId xmlns:a16="http://schemas.microsoft.com/office/drawing/2014/main" id="{8C4B3CEA-920A-1576-6EC2-FAC1FCA52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02" y="5407946"/>
              <a:ext cx="5118326" cy="34940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Политические и правовые факторы</a:t>
              </a:r>
            </a:p>
          </p:txBody>
        </p:sp>
        <p:cxnSp>
          <p:nvCxnSpPr>
            <p:cNvPr id="49" name="Line 254">
              <a:extLst>
                <a:ext uri="{FF2B5EF4-FFF2-40B4-BE49-F238E27FC236}">
                  <a16:creationId xmlns:a16="http://schemas.microsoft.com/office/drawing/2014/main" id="{FB85A275-B32C-0688-33B2-C209A9DDD7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0804" y="2779323"/>
              <a:ext cx="124510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Rectangle 257">
              <a:extLst>
                <a:ext uri="{FF2B5EF4-FFF2-40B4-BE49-F238E27FC236}">
                  <a16:creationId xmlns:a16="http://schemas.microsoft.com/office/drawing/2014/main" id="{FBD24F65-7935-45B6-A4EB-DAD4A4BCF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103" y="3122226"/>
              <a:ext cx="1066705" cy="6856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Поставщики материалов и ПКИ</a:t>
              </a:r>
            </a:p>
          </p:txBody>
        </p:sp>
        <p:cxnSp>
          <p:nvCxnSpPr>
            <p:cNvPr id="51" name="Line 258">
              <a:extLst>
                <a:ext uri="{FF2B5EF4-FFF2-40B4-BE49-F238E27FC236}">
                  <a16:creationId xmlns:a16="http://schemas.microsoft.com/office/drawing/2014/main" id="{DEAE0401-20FF-49F1-50D6-60D68FAE7C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11308" y="2779323"/>
              <a:ext cx="0" cy="34290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Rectangle 259">
              <a:extLst>
                <a:ext uri="{FF2B5EF4-FFF2-40B4-BE49-F238E27FC236}">
                  <a16:creationId xmlns:a16="http://schemas.microsoft.com/office/drawing/2014/main" id="{C0EF66B0-E2A8-EA13-9478-3BCFC6E11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222" y="1978916"/>
              <a:ext cx="1066705" cy="5724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Потребители и МО РФ</a:t>
              </a:r>
            </a:p>
          </p:txBody>
        </p:sp>
        <p:cxnSp>
          <p:nvCxnSpPr>
            <p:cNvPr id="53" name="Line 260">
              <a:extLst>
                <a:ext uri="{FF2B5EF4-FFF2-40B4-BE49-F238E27FC236}">
                  <a16:creationId xmlns:a16="http://schemas.microsoft.com/office/drawing/2014/main" id="{FD809883-E98C-C2D8-81CA-DC17C2FF01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89825" y="2550521"/>
              <a:ext cx="800" cy="22880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Line 261">
              <a:extLst>
                <a:ext uri="{FF2B5EF4-FFF2-40B4-BE49-F238E27FC236}">
                  <a16:creationId xmlns:a16="http://schemas.microsoft.com/office/drawing/2014/main" id="{66F50CAC-22AF-4181-7EDC-341BA3AF12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111416" y="1636113"/>
              <a:ext cx="800" cy="5716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262">
              <a:extLst>
                <a:ext uri="{FF2B5EF4-FFF2-40B4-BE49-F238E27FC236}">
                  <a16:creationId xmlns:a16="http://schemas.microsoft.com/office/drawing/2014/main" id="{5D7A0E2F-51BE-4006-9E48-A0F853025A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45114" y="1636113"/>
              <a:ext cx="0" cy="57160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Rectangle 263">
              <a:extLst>
                <a:ext uri="{FF2B5EF4-FFF2-40B4-BE49-F238E27FC236}">
                  <a16:creationId xmlns:a16="http://schemas.microsoft.com/office/drawing/2014/main" id="{02755685-A715-F512-FC66-79CB6E4F1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421" y="721605"/>
              <a:ext cx="1156306" cy="5708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Ростехнадзор, Росстандарт</a:t>
              </a:r>
            </a:p>
          </p:txBody>
        </p:sp>
        <p:cxnSp>
          <p:nvCxnSpPr>
            <p:cNvPr id="57" name="Line 264">
              <a:extLst>
                <a:ext uri="{FF2B5EF4-FFF2-40B4-BE49-F238E27FC236}">
                  <a16:creationId xmlns:a16="http://schemas.microsoft.com/office/drawing/2014/main" id="{3AE23494-A84B-8FF7-3C95-AA9518910C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22319" y="1293210"/>
              <a:ext cx="444602" cy="91450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Rectangle 265">
              <a:extLst>
                <a:ext uri="{FF2B5EF4-FFF2-40B4-BE49-F238E27FC236}">
                  <a16:creationId xmlns:a16="http://schemas.microsoft.com/office/drawing/2014/main" id="{148F7591-6703-D680-440E-E19E015CD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404" y="721605"/>
              <a:ext cx="1066705" cy="5708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Казначейство РФ, Сбербанк</a:t>
              </a:r>
            </a:p>
          </p:txBody>
        </p:sp>
        <p:cxnSp>
          <p:nvCxnSpPr>
            <p:cNvPr id="59" name="Line 266">
              <a:extLst>
                <a:ext uri="{FF2B5EF4-FFF2-40B4-BE49-F238E27FC236}">
                  <a16:creationId xmlns:a16="http://schemas.microsoft.com/office/drawing/2014/main" id="{55F5A984-8DD7-D392-6828-B22E05392A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44206" y="1293210"/>
              <a:ext cx="711704" cy="102850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267">
              <a:extLst>
                <a:ext uri="{FF2B5EF4-FFF2-40B4-BE49-F238E27FC236}">
                  <a16:creationId xmlns:a16="http://schemas.microsoft.com/office/drawing/2014/main" id="{44E090F6-8164-9C6D-67E4-7D7F69AADE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600008" y="1293210"/>
              <a:ext cx="533403" cy="914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Rectangle 269">
              <a:extLst>
                <a:ext uri="{FF2B5EF4-FFF2-40B4-BE49-F238E27FC236}">
                  <a16:creationId xmlns:a16="http://schemas.microsoft.com/office/drawing/2014/main" id="{E28CB2FF-D861-3497-1B46-AA9E9A0BD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222" y="3122226"/>
              <a:ext cx="978005" cy="6864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ОАК, ОДК</a:t>
              </a:r>
            </a:p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РОСТЕХ</a:t>
              </a:r>
            </a:p>
          </p:txBody>
        </p:sp>
        <p:cxnSp>
          <p:nvCxnSpPr>
            <p:cNvPr id="62" name="Line 270">
              <a:extLst>
                <a:ext uri="{FF2B5EF4-FFF2-40B4-BE49-F238E27FC236}">
                  <a16:creationId xmlns:a16="http://schemas.microsoft.com/office/drawing/2014/main" id="{20F89296-7EE3-951B-6237-78058158DB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22723" y="2779323"/>
              <a:ext cx="0" cy="3429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Rectangle 271">
              <a:extLst>
                <a:ext uri="{FF2B5EF4-FFF2-40B4-BE49-F238E27FC236}">
                  <a16:creationId xmlns:a16="http://schemas.microsoft.com/office/drawing/2014/main" id="{770D3E7F-0DAB-5065-F332-D2FB4B94A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103" y="1978916"/>
              <a:ext cx="977905" cy="5716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«ТЭЦ», «Водоканал», «СПГЭС»;</a:t>
              </a:r>
            </a:p>
          </p:txBody>
        </p:sp>
        <p:sp>
          <p:nvSpPr>
            <p:cNvPr id="64" name="Rectangle 272">
              <a:extLst>
                <a:ext uri="{FF2B5EF4-FFF2-40B4-BE49-F238E27FC236}">
                  <a16:creationId xmlns:a16="http://schemas.microsoft.com/office/drawing/2014/main" id="{508D9ED4-91A1-2302-34A5-4C3AF914E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109" y="4265536"/>
              <a:ext cx="1066805" cy="6856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ПРОФАВИА</a:t>
              </a:r>
            </a:p>
          </p:txBody>
        </p:sp>
        <p:sp>
          <p:nvSpPr>
            <p:cNvPr id="65" name="Rectangle 273">
              <a:extLst>
                <a:ext uri="{FF2B5EF4-FFF2-40B4-BE49-F238E27FC236}">
                  <a16:creationId xmlns:a16="http://schemas.microsoft.com/office/drawing/2014/main" id="{0692470C-E41A-C914-E2ED-5943E4506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916" y="4265536"/>
              <a:ext cx="1067605" cy="6848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МВД, ФСБ, Прокуратура</a:t>
              </a:r>
            </a:p>
          </p:txBody>
        </p:sp>
        <p:cxnSp>
          <p:nvCxnSpPr>
            <p:cNvPr id="66" name="Line 274">
              <a:extLst>
                <a:ext uri="{FF2B5EF4-FFF2-40B4-BE49-F238E27FC236}">
                  <a16:creationId xmlns:a16="http://schemas.microsoft.com/office/drawing/2014/main" id="{87A3ABFB-6A87-7FA9-3A72-E53B7BE89F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55406" y="2550521"/>
              <a:ext cx="900" cy="2288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75">
              <a:extLst>
                <a:ext uri="{FF2B5EF4-FFF2-40B4-BE49-F238E27FC236}">
                  <a16:creationId xmlns:a16="http://schemas.microsoft.com/office/drawing/2014/main" id="{55C60991-7D63-309B-33B4-F30799EC64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22211" y="3236227"/>
              <a:ext cx="355802" cy="10293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76">
              <a:extLst>
                <a:ext uri="{FF2B5EF4-FFF2-40B4-BE49-F238E27FC236}">
                  <a16:creationId xmlns:a16="http://schemas.microsoft.com/office/drawing/2014/main" id="{29916D17-5C43-6571-9649-0A0F2D42EB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78517" y="3236227"/>
              <a:ext cx="443802" cy="10293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AutoShape 277">
              <a:extLst>
                <a:ext uri="{FF2B5EF4-FFF2-40B4-BE49-F238E27FC236}">
                  <a16:creationId xmlns:a16="http://schemas.microsoft.com/office/drawing/2014/main" id="{40924558-82D3-74E5-04BC-091EEFCFD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308" y="4036634"/>
              <a:ext cx="266301" cy="1371312"/>
            </a:xfrm>
            <a:prstGeom prst="upArrow">
              <a:avLst>
                <a:gd name="adj1" fmla="val 50000"/>
                <a:gd name="adj2" fmla="val 12899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utoShape 278">
              <a:extLst>
                <a:ext uri="{FF2B5EF4-FFF2-40B4-BE49-F238E27FC236}">
                  <a16:creationId xmlns:a16="http://schemas.microsoft.com/office/drawing/2014/main" id="{4E2731D7-79BE-F5B8-3CD9-39B2B1EB5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222" y="4036634"/>
              <a:ext cx="266301" cy="1370512"/>
            </a:xfrm>
            <a:prstGeom prst="upArrow">
              <a:avLst>
                <a:gd name="adj1" fmla="val 50000"/>
                <a:gd name="adj2" fmla="val 12892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279">
              <a:extLst>
                <a:ext uri="{FF2B5EF4-FFF2-40B4-BE49-F238E27FC236}">
                  <a16:creationId xmlns:a16="http://schemas.microsoft.com/office/drawing/2014/main" id="{3C992203-6C68-5BF3-0365-1C7F4BB1C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910" y="378802"/>
              <a:ext cx="355802" cy="1486113"/>
            </a:xfrm>
            <a:prstGeom prst="downArrow">
              <a:avLst>
                <a:gd name="adj1" fmla="val 50000"/>
                <a:gd name="adj2" fmla="val 10463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utoShape 280">
              <a:extLst>
                <a:ext uri="{FF2B5EF4-FFF2-40B4-BE49-F238E27FC236}">
                  <a16:creationId xmlns:a16="http://schemas.microsoft.com/office/drawing/2014/main" id="{079AB72F-5BCE-5712-595D-497837462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8" y="378802"/>
              <a:ext cx="355802" cy="1486113"/>
            </a:xfrm>
            <a:prstGeom prst="downArrow">
              <a:avLst>
                <a:gd name="adj1" fmla="val 50000"/>
                <a:gd name="adj2" fmla="val 10463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AutoShape 281">
              <a:extLst>
                <a:ext uri="{FF2B5EF4-FFF2-40B4-BE49-F238E27FC236}">
                  <a16:creationId xmlns:a16="http://schemas.microsoft.com/office/drawing/2014/main" id="{65725ABE-66FE-848A-72F1-ABBF45A89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25" y="1522112"/>
              <a:ext cx="533403" cy="228002"/>
            </a:xfrm>
            <a:prstGeom prst="leftArrow">
              <a:avLst>
                <a:gd name="adj1" fmla="val 50000"/>
                <a:gd name="adj2" fmla="val 5836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AutoShape 282">
              <a:extLst>
                <a:ext uri="{FF2B5EF4-FFF2-40B4-BE49-F238E27FC236}">
                  <a16:creationId xmlns:a16="http://schemas.microsoft.com/office/drawing/2014/main" id="{1A91392E-D392-CA73-2F8D-284BCD46D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25" y="4036634"/>
              <a:ext cx="533403" cy="228002"/>
            </a:xfrm>
            <a:prstGeom prst="leftArrow">
              <a:avLst>
                <a:gd name="adj1" fmla="val 50000"/>
                <a:gd name="adj2" fmla="val 5836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AutoShape 283">
              <a:extLst>
                <a:ext uri="{FF2B5EF4-FFF2-40B4-BE49-F238E27FC236}">
                  <a16:creationId xmlns:a16="http://schemas.microsoft.com/office/drawing/2014/main" id="{C8D317E5-9E40-AAF4-D74B-D3D75EC98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02" y="1407211"/>
              <a:ext cx="888404" cy="456904"/>
            </a:xfrm>
            <a:prstGeom prst="rightArrow">
              <a:avLst>
                <a:gd name="adj1" fmla="val 50000"/>
                <a:gd name="adj2" fmla="val 4851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AutoShape 284">
              <a:extLst>
                <a:ext uri="{FF2B5EF4-FFF2-40B4-BE49-F238E27FC236}">
                  <a16:creationId xmlns:a16="http://schemas.microsoft.com/office/drawing/2014/main" id="{0A8FD14A-739E-550C-380B-C35DCEA30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02" y="3921833"/>
              <a:ext cx="888404" cy="458504"/>
            </a:xfrm>
            <a:prstGeom prst="rightArrow">
              <a:avLst>
                <a:gd name="adj1" fmla="val 50000"/>
                <a:gd name="adj2" fmla="val 4834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57E512-2DCF-8C22-5A25-A6EF4A42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42E86-2E98-6007-607F-32F5930D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2770" name="Rectangle 7">
            <a:extLst>
              <a:ext uri="{FF2B5EF4-FFF2-40B4-BE49-F238E27FC236}">
                <a16:creationId xmlns:a16="http://schemas.microsoft.com/office/drawing/2014/main" id="{0CC1B650-7C42-DA5B-44CD-7822D16E1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68315"/>
            <a:ext cx="4392488" cy="211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540385" algn="ctr">
              <a:lnSpc>
                <a:spcPct val="150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Технологические возможности</a:t>
            </a:r>
            <a:endParaRPr lang="ru-RU" sz="3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17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C45BE1-9595-93B2-DA14-3A3564D5A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16" y="0"/>
            <a:ext cx="2433284" cy="1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54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6184B8-F249-D7AB-6E71-7DBDCF3B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73"/>
            <a:ext cx="9144000" cy="6858000"/>
          </a:xfrm>
          <a:prstGeom prst="rect">
            <a:avLst/>
          </a:prstGeom>
        </p:spPr>
      </p:pic>
      <p:sp>
        <p:nvSpPr>
          <p:cNvPr id="32770" name="Rectangle 7">
            <a:extLst>
              <a:ext uri="{FF2B5EF4-FFF2-40B4-BE49-F238E27FC236}">
                <a16:creationId xmlns:a16="http://schemas.microsoft.com/office/drawing/2014/main" id="{0CC1B650-7C42-DA5B-44CD-7822D16E1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5" y="27973"/>
            <a:ext cx="3888432" cy="19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540385" algn="ctr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Технологические возможности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1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9EAE69-F115-031D-81E0-DE212673C264}"/>
              </a:ext>
            </a:extLst>
          </p:cNvPr>
          <p:cNvSpPr txBox="1"/>
          <p:nvPr/>
        </p:nvSpPr>
        <p:spPr>
          <a:xfrm>
            <a:off x="5251531" y="4821065"/>
            <a:ext cx="3888432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kern="150" dirty="0">
                <a:solidFill>
                  <a:srgbClr val="0070C0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</a:t>
            </a:r>
            <a:r>
              <a:rPr lang="ru-RU" sz="2800" kern="15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онтроль качества паяных соединений на установке </a:t>
            </a:r>
            <a:r>
              <a:rPr lang="ru-RU" sz="2800" kern="15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рентгенконтроля</a:t>
            </a:r>
            <a:endParaRPr lang="ru-RU" sz="2800" kern="15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5A49A0-0A89-EA7E-FA4D-D81EBBFA9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16" y="0"/>
            <a:ext cx="2433284" cy="1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72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11264</TotalTime>
  <Words>389</Words>
  <Application>Microsoft Office PowerPoint</Application>
  <PresentationFormat>Экран (4:3)</PresentationFormat>
  <Paragraphs>73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Andale Sans UI</vt:lpstr>
      <vt:lpstr>Arial</vt:lpstr>
      <vt:lpstr>Calibri</vt:lpstr>
      <vt:lpstr>Lucida Sans Unicode</vt:lpstr>
      <vt:lpstr>Tahoma</vt:lpstr>
      <vt:lpstr>Times New Roman</vt:lpstr>
      <vt:lpstr>Оформление по умолчанию</vt:lpstr>
      <vt:lpstr>1_Оформление по умолчанию</vt:lpstr>
      <vt:lpstr> «Увеличение объемов выпуска  продукции ООО «СЭПО-ЗЭМ»  за счет разработки  нового регулятора»</vt:lpstr>
      <vt:lpstr>Перспективный авиационный комплекс фронтовой авиации  Су-57</vt:lpstr>
      <vt:lpstr>Целью данного проекта является решение задач по увеличению объемов производства ООО «СЭПО-ЗЭМ» за счет разработки и выведения на рынок нового регулятора.</vt:lpstr>
      <vt:lpstr>Презентация PowerPoint</vt:lpstr>
      <vt:lpstr>Миссия компании  ООО «СЭПО-ЗЭМ» – быть крупнейшим предприятием на локальном рынке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Рассмотрение итогов работы, задач и предложений по освоению новых видов промышленной продукции в 2008-2009 г.г.</dc:title>
  <dc:creator>Пользователь</dc:creator>
  <cp:lastModifiedBy>Моисеенко Наталья Владимировна</cp:lastModifiedBy>
  <cp:revision>346</cp:revision>
  <cp:lastPrinted>1601-01-01T00:00:00Z</cp:lastPrinted>
  <dcterms:created xsi:type="dcterms:W3CDTF">2008-10-28T05:45:45Z</dcterms:created>
  <dcterms:modified xsi:type="dcterms:W3CDTF">2022-12-16T04:50:54Z</dcterms:modified>
</cp:coreProperties>
</file>