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9" r:id="rId4"/>
  </p:sldMasterIdLst>
  <p:notesMasterIdLst>
    <p:notesMasterId r:id="rId23"/>
  </p:notesMasterIdLst>
  <p:handoutMasterIdLst>
    <p:handoutMasterId r:id="rId24"/>
  </p:handoutMasterIdLst>
  <p:sldIdLst>
    <p:sldId id="261" r:id="rId5"/>
    <p:sldId id="467" r:id="rId6"/>
    <p:sldId id="468" r:id="rId7"/>
    <p:sldId id="447" r:id="rId8"/>
    <p:sldId id="470" r:id="rId9"/>
    <p:sldId id="460" r:id="rId10"/>
    <p:sldId id="464" r:id="rId11"/>
    <p:sldId id="486" r:id="rId12"/>
    <p:sldId id="471" r:id="rId13"/>
    <p:sldId id="472" r:id="rId14"/>
    <p:sldId id="473" r:id="rId15"/>
    <p:sldId id="487" r:id="rId16"/>
    <p:sldId id="478" r:id="rId17"/>
    <p:sldId id="482" r:id="rId18"/>
    <p:sldId id="481" r:id="rId19"/>
    <p:sldId id="483" r:id="rId20"/>
    <p:sldId id="484" r:id="rId21"/>
    <p:sldId id="260" r:id="rId22"/>
  </p:sldIdLst>
  <p:sldSz cx="9144000" cy="5143500" type="screen16x9"/>
  <p:notesSz cx="6797675" cy="9928225"/>
  <p:defaultTextStyle>
    <a:defPPr>
      <a:defRPr lang="ru-RU"/>
    </a:defPPr>
    <a:lvl1pPr marL="0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38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074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612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149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686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223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760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298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233C"/>
    <a:srgbClr val="C65151"/>
    <a:srgbClr val="B01B20"/>
    <a:srgbClr val="A6A6A6"/>
    <a:srgbClr val="FFFFFF"/>
    <a:srgbClr val="7B7B7B"/>
    <a:srgbClr val="006B93"/>
    <a:srgbClr val="929292"/>
    <a:srgbClr val="5C5C5C"/>
    <a:srgbClr val="7D7D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374" autoAdjust="0"/>
  </p:normalViewPr>
  <p:slideViewPr>
    <p:cSldViewPr>
      <p:cViewPr>
        <p:scale>
          <a:sx n="80" d="100"/>
          <a:sy n="80" d="100"/>
        </p:scale>
        <p:origin x="-2526" y="-1314"/>
      </p:cViewPr>
      <p:guideLst>
        <p:guide orient="horz" pos="1711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20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79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09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8DA8F-D50D-4365-A467-28E09F6EAB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79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8DA8F-D50D-4365-A467-28E09F6EAB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79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8DA8F-D50D-4365-A467-28E09F6EAB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79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5864821" y="203240"/>
            <a:ext cx="3001101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4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4299942"/>
            <a:ext cx="5904905" cy="747897"/>
          </a:xfrm>
        </p:spPr>
        <p:txBody>
          <a:bodyPr wrap="square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89538" indent="0">
              <a:buNone/>
              <a:defRPr sz="1800">
                <a:solidFill>
                  <a:schemeClr val="bg1"/>
                </a:solidFill>
              </a:defRPr>
            </a:lvl2pPr>
            <a:lvl3pPr marL="779074" indent="0">
              <a:buNone/>
              <a:defRPr sz="1600">
                <a:solidFill>
                  <a:schemeClr val="bg1"/>
                </a:solidFill>
              </a:defRPr>
            </a:lvl3pPr>
            <a:lvl4pPr marL="1168610" indent="0">
              <a:buNone/>
              <a:defRPr sz="1200">
                <a:solidFill>
                  <a:schemeClr val="bg1"/>
                </a:solidFill>
              </a:defRPr>
            </a:lvl4pPr>
            <a:lvl5pPr marL="1558148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</a:t>
            </a:r>
            <a:br>
              <a:rPr lang="ru-RU" dirty="0"/>
            </a:br>
            <a:r>
              <a:rPr lang="ru-RU" dirty="0"/>
              <a:t>Наименование</a:t>
            </a:r>
            <a:br>
              <a:rPr lang="ru-RU" dirty="0"/>
            </a:br>
            <a:r>
              <a:rPr lang="ru-RU" dirty="0"/>
              <a:t>должности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261DCA7-9499-4957-9CAE-0602884C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867" y="1817615"/>
            <a:ext cx="8540846" cy="13295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6CC19A1-E454-49A1-99D0-EA6C12D3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473" y="4299942"/>
            <a:ext cx="1850578" cy="55399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Месяц</a:t>
            </a:r>
            <a:br>
              <a:rPr lang="ru-RU" dirty="0"/>
            </a:br>
            <a:r>
              <a:rPr lang="ru-RU" dirty="0"/>
              <a:t>2022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478E9CE-4779-4F85-9953-A86925D723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472" y="213336"/>
            <a:ext cx="2211288" cy="415026"/>
          </a:xfrm>
          <a:prstGeom prst="rect">
            <a:avLst/>
          </a:prstGeom>
        </p:spPr>
      </p:pic>
      <p:grpSp>
        <p:nvGrpSpPr>
          <p:cNvPr id="7" name="Группа 6"/>
          <p:cNvGrpSpPr/>
          <p:nvPr userDrawn="1"/>
        </p:nvGrpSpPr>
        <p:grpSpPr>
          <a:xfrm>
            <a:off x="7092280" y="-206082"/>
            <a:ext cx="2016224" cy="144000"/>
            <a:chOff x="5508104" y="-149504"/>
            <a:chExt cx="2016224" cy="144000"/>
          </a:xfrm>
        </p:grpSpPr>
        <p:sp>
          <p:nvSpPr>
            <p:cNvPr id="10" name="Прямоугольник 9"/>
            <p:cNvSpPr>
              <a:spLocks/>
            </p:cNvSpPr>
            <p:nvPr/>
          </p:nvSpPr>
          <p:spPr>
            <a:xfrm>
              <a:off x="5508104" y="-149504"/>
              <a:ext cx="288032" cy="144000"/>
            </a:xfrm>
            <a:prstGeom prst="rect">
              <a:avLst/>
            </a:prstGeom>
            <a:solidFill>
              <a:srgbClr val="1B6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>
              <a:spLocks/>
            </p:cNvSpPr>
            <p:nvPr/>
          </p:nvSpPr>
          <p:spPr>
            <a:xfrm>
              <a:off x="6084168" y="-149504"/>
              <a:ext cx="288032" cy="144000"/>
            </a:xfrm>
            <a:prstGeom prst="rect">
              <a:avLst/>
            </a:prstGeom>
            <a:solidFill>
              <a:srgbClr val="CD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>
              <a:spLocks/>
            </p:cNvSpPr>
            <p:nvPr/>
          </p:nvSpPr>
          <p:spPr>
            <a:xfrm>
              <a:off x="6372200" y="-149504"/>
              <a:ext cx="288032" cy="144000"/>
            </a:xfrm>
            <a:prstGeom prst="rect">
              <a:avLst/>
            </a:prstGeom>
            <a:solidFill>
              <a:srgbClr val="006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>
              <a:spLocks/>
            </p:cNvSpPr>
            <p:nvPr/>
          </p:nvSpPr>
          <p:spPr>
            <a:xfrm>
              <a:off x="6660232" y="-149504"/>
              <a:ext cx="288032" cy="144000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>
              <a:spLocks/>
            </p:cNvSpPr>
            <p:nvPr/>
          </p:nvSpPr>
          <p:spPr>
            <a:xfrm>
              <a:off x="6948264" y="-149504"/>
              <a:ext cx="288032" cy="144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>
              <a:spLocks/>
            </p:cNvSpPr>
            <p:nvPr/>
          </p:nvSpPr>
          <p:spPr>
            <a:xfrm>
              <a:off x="7236296" y="-149504"/>
              <a:ext cx="288032" cy="144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>
              <a:spLocks/>
            </p:cNvSpPr>
            <p:nvPr/>
          </p:nvSpPr>
          <p:spPr>
            <a:xfrm>
              <a:off x="5796136" y="-149504"/>
              <a:ext cx="288032" cy="144000"/>
            </a:xfrm>
            <a:prstGeom prst="rect">
              <a:avLst/>
            </a:prstGeom>
            <a:solidFill>
              <a:srgbClr val="B01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775263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28">
          <p15:clr>
            <a:srgbClr val="FBAE40"/>
          </p15:clr>
        </p15:guide>
        <p15:guide id="2" pos="5511">
          <p15:clr>
            <a:srgbClr val="FBAE40"/>
          </p15:clr>
        </p15:guide>
        <p15:guide id="3" orient="horz" pos="27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4299943"/>
            <a:ext cx="9144001" cy="56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100" b="1" dirty="0">
                <a:solidFill>
                  <a:schemeClr val="bg1"/>
                </a:solidFill>
              </a:rPr>
              <a:t>Всегда в движении!</a:t>
            </a:r>
            <a:endParaRPr lang="ru-RU" altLang="ru-RU" sz="3100" b="1" i="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1C4313-C84F-4092-9E8F-AB4A7E26F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472" y="213336"/>
            <a:ext cx="2211288" cy="41502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дание, внешний, ночь, город&#10;&#10;Автоматически созданное описание">
            <a:extLst>
              <a:ext uri="{FF2B5EF4-FFF2-40B4-BE49-F238E27FC236}">
                <a16:creationId xmlns:a16="http://schemas.microsoft.com/office/drawing/2014/main" xmlns="" id="{ECA09363-82B1-45E7-80B1-326D48F8F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71550"/>
            <a:ext cx="9144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38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щ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271" y="141480"/>
            <a:ext cx="7378051" cy="432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A1344D-EA46-4086-85E6-AAC04FCC2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44" y="224299"/>
            <a:ext cx="592563" cy="41680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>
          <a:xfrm flipH="1">
            <a:off x="783272" y="611334"/>
            <a:ext cx="7976797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1581151" y="1329929"/>
            <a:ext cx="6447692" cy="329445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75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38" y="51470"/>
            <a:ext cx="8748002" cy="559864"/>
          </a:xfrm>
          <a:prstGeom prst="rect">
            <a:avLst/>
          </a:prstGeom>
        </p:spPr>
        <p:txBody>
          <a:bodyPr lIns="36000" tIns="36000" rIns="36000" bIns="0" anchor="b">
            <a:normAutofit/>
          </a:bodyPr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CCF6536-AFD4-4398-86E6-926ABD073A29}"/>
              </a:ext>
            </a:extLst>
          </p:cNvPr>
          <p:cNvCxnSpPr>
            <a:cxnSpLocks/>
          </p:cNvCxnSpPr>
          <p:nvPr userDrawn="1"/>
        </p:nvCxnSpPr>
        <p:spPr>
          <a:xfrm flipH="1">
            <a:off x="299140" y="627534"/>
            <a:ext cx="8748000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542259D-C1D6-40FE-9C8A-699CBBE9D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6788C42-ADCB-42BF-8D63-BC4FFBA5F4F8}"/>
              </a:ext>
            </a:extLst>
          </p:cNvPr>
          <p:cNvSpPr/>
          <p:nvPr userDrawn="1"/>
        </p:nvSpPr>
        <p:spPr>
          <a:xfrm>
            <a:off x="76170" y="283019"/>
            <a:ext cx="150962" cy="356872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88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2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orient="horz" pos="441">
          <p15:clr>
            <a:srgbClr val="FBAE40"/>
          </p15:clr>
        </p15:guide>
        <p15:guide id="4" pos="57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изитка для СОР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E0AAE7DE-AEAB-4467-89C7-FB511C3163C6}"/>
              </a:ext>
            </a:extLst>
          </p:cNvPr>
          <p:cNvSpPr/>
          <p:nvPr userDrawn="1"/>
        </p:nvSpPr>
        <p:spPr>
          <a:xfrm>
            <a:off x="7391400" y="1563688"/>
            <a:ext cx="1752600" cy="19827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algn="l"/>
            <a:endParaRPr lang="ru-RU" sz="1800">
              <a:latin typeface="Arial Narrow" panose="020B0606020202030204" pitchFamily="34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B0152B-30B2-49F8-A652-E11BDBEC32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67100" cy="1547813"/>
          </a:xfrm>
          <a:solidFill>
            <a:schemeClr val="bg1">
              <a:lumMod val="95000"/>
            </a:schemeClr>
          </a:solidFill>
        </p:spPr>
        <p:txBody>
          <a:bodyPr lIns="72000" tIns="72000" anchor="t" anchorCtr="0">
            <a:normAutofit/>
          </a:bodyPr>
          <a:lstStyle>
            <a:lvl1pPr>
              <a:lnSpc>
                <a:spcPct val="90000"/>
              </a:lnSpc>
              <a:defRPr sz="1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Вставьте фото вашего предприятия, при необходимости переместите его на задний план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80589EE-46BA-45A5-85CE-1588F62D2A8C}"/>
              </a:ext>
            </a:extLst>
          </p:cNvPr>
          <p:cNvSpPr/>
          <p:nvPr userDrawn="1"/>
        </p:nvSpPr>
        <p:spPr>
          <a:xfrm>
            <a:off x="3482791" y="1563687"/>
            <a:ext cx="3907565" cy="19843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/>
            <a:r>
              <a:rPr lang="ru-RU" sz="1600" dirty="0">
                <a:solidFill>
                  <a:srgbClr val="5C5C5C"/>
                </a:solidFill>
                <a:latin typeface="Arial Narrow" panose="020B0606020202030204" pitchFamily="34" charset="0"/>
              </a:rPr>
              <a:t>Среднесуточная выработка НАК, </a:t>
            </a:r>
            <a:r>
              <a:rPr lang="ru-RU" sz="1400" dirty="0">
                <a:solidFill>
                  <a:srgbClr val="5C5C5C"/>
                </a:solidFill>
                <a:latin typeface="Arial Narrow" panose="020B0606020202030204" pitchFamily="34" charset="0"/>
              </a:rPr>
              <a:t>тонн</a:t>
            </a:r>
            <a:endParaRPr lang="ru-RU" sz="1100" dirty="0">
              <a:solidFill>
                <a:srgbClr val="5C5C5C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8F9324-5503-49C9-B7D2-CF566282FE4E}"/>
              </a:ext>
            </a:extLst>
          </p:cNvPr>
          <p:cNvSpPr/>
          <p:nvPr userDrawn="1"/>
        </p:nvSpPr>
        <p:spPr>
          <a:xfrm>
            <a:off x="3479608" y="-4176"/>
            <a:ext cx="1092199" cy="1574116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AA09BE4-46A0-4674-AD42-E2B74131EE0B}"/>
              </a:ext>
            </a:extLst>
          </p:cNvPr>
          <p:cNvSpPr/>
          <p:nvPr userDrawn="1"/>
        </p:nvSpPr>
        <p:spPr>
          <a:xfrm>
            <a:off x="-1" y="1555699"/>
            <a:ext cx="3479055" cy="19907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Операционный доход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C8EE3DC2-A133-46C9-B2CA-6D0CA4853369}"/>
              </a:ext>
            </a:extLst>
          </p:cNvPr>
          <p:cNvSpPr/>
          <p:nvPr userDrawn="1"/>
        </p:nvSpPr>
        <p:spPr>
          <a:xfrm>
            <a:off x="4572000" y="3546475"/>
            <a:ext cx="4572000" cy="159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r>
              <a:rPr lang="ru-RU" sz="1600" dirty="0">
                <a:solidFill>
                  <a:srgbClr val="C33D3D"/>
                </a:solidFill>
                <a:latin typeface="Arial Narrow" panose="020B0606020202030204" pitchFamily="34" charset="0"/>
              </a:rPr>
              <a:t>Выработка цианида натрия</a:t>
            </a:r>
            <a:r>
              <a:rPr lang="ru-RU" sz="1400" dirty="0">
                <a:solidFill>
                  <a:srgbClr val="C33D3D"/>
                </a:solidFill>
                <a:latin typeface="Arial Narrow" panose="020B0606020202030204" pitchFamily="34" charset="0"/>
              </a:rPr>
              <a:t>, тыс. т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B93C541B-0BAA-4901-8321-301F9EEC6A4B}"/>
              </a:ext>
            </a:extLst>
          </p:cNvPr>
          <p:cNvSpPr/>
          <p:nvPr userDrawn="1"/>
        </p:nvSpPr>
        <p:spPr>
          <a:xfrm>
            <a:off x="4572000" y="0"/>
            <a:ext cx="4572000" cy="1563688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E88B0419-D7F5-42EF-9118-A96C7EDA4154}"/>
              </a:ext>
            </a:extLst>
          </p:cNvPr>
          <p:cNvSpPr/>
          <p:nvPr userDrawn="1"/>
        </p:nvSpPr>
        <p:spPr>
          <a:xfrm>
            <a:off x="0" y="3546475"/>
            <a:ext cx="4572000" cy="1597025"/>
          </a:xfrm>
          <a:prstGeom prst="rect">
            <a:avLst/>
          </a:prstGeom>
          <a:solidFill>
            <a:srgbClr val="CD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marL="0" marR="0" lvl="0" indent="0" algn="l" defTabSz="779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2"/>
                </a:solidFill>
                <a:latin typeface="Arial Narrow" panose="020B0606020202030204" pitchFamily="34" charset="0"/>
              </a:rPr>
              <a:t>Выработка НАК</a:t>
            </a:r>
            <a:r>
              <a:rPr lang="ru-RU" sz="1400" dirty="0">
                <a:solidFill>
                  <a:schemeClr val="bg2"/>
                </a:solidFill>
                <a:latin typeface="Arial Narrow" panose="020B0606020202030204" pitchFamily="34" charset="0"/>
              </a:rPr>
              <a:t>, тыс. т</a:t>
            </a:r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xmlns="" id="{2EDAB803-4519-4AC5-A622-F511CFB6B019}"/>
              </a:ext>
            </a:extLst>
          </p:cNvPr>
          <p:cNvCxnSpPr/>
          <p:nvPr userDrawn="1"/>
        </p:nvCxnSpPr>
        <p:spPr>
          <a:xfrm flipV="1">
            <a:off x="0" y="3554362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xmlns="" id="{34ACCB7B-E37B-4590-BC94-B759D6EEB8EE}"/>
              </a:ext>
            </a:extLst>
          </p:cNvPr>
          <p:cNvCxnSpPr>
            <a:cxnSpLocks/>
          </p:cNvCxnSpPr>
          <p:nvPr userDrawn="1"/>
        </p:nvCxnSpPr>
        <p:spPr>
          <a:xfrm>
            <a:off x="3491880" y="0"/>
            <a:ext cx="0" cy="35528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7B22BA5C-9FE4-439D-BD18-4B06EC9514C4}"/>
              </a:ext>
            </a:extLst>
          </p:cNvPr>
          <p:cNvCxnSpPr>
            <a:cxnSpLocks/>
          </p:cNvCxnSpPr>
          <p:nvPr userDrawn="1"/>
        </p:nvCxnSpPr>
        <p:spPr>
          <a:xfrm>
            <a:off x="4571445" y="0"/>
            <a:ext cx="0" cy="1557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xmlns="" id="{95AA0A17-7327-4811-8BA3-F0F919575A20}"/>
              </a:ext>
            </a:extLst>
          </p:cNvPr>
          <p:cNvCxnSpPr>
            <a:cxnSpLocks/>
          </p:cNvCxnSpPr>
          <p:nvPr userDrawn="1"/>
        </p:nvCxnSpPr>
        <p:spPr>
          <a:xfrm>
            <a:off x="0" y="156363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2FED56F-7ADB-4045-BBF2-6B1F9FC981C8}"/>
              </a:ext>
            </a:extLst>
          </p:cNvPr>
          <p:cNvSpPr txBox="1"/>
          <p:nvPr userDrawn="1"/>
        </p:nvSpPr>
        <p:spPr>
          <a:xfrm>
            <a:off x="3501239" y="990624"/>
            <a:ext cx="10908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Итоги</a:t>
            </a:r>
          </a:p>
        </p:txBody>
      </p:sp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2200C8A3-C4C2-4DF7-A441-CF33AEB40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" r="35" b="19587"/>
          <a:stretch/>
        </p:blipFill>
        <p:spPr>
          <a:xfrm>
            <a:off x="3722001" y="171465"/>
            <a:ext cx="648000" cy="648000"/>
          </a:xfrm>
          <a:prstGeom prst="rect">
            <a:avLst/>
          </a:prstGeom>
        </p:spPr>
      </p:pic>
      <p:sp>
        <p:nvSpPr>
          <p:cNvPr id="119" name="Текст 8">
            <a:extLst>
              <a:ext uri="{FF2B5EF4-FFF2-40B4-BE49-F238E27FC236}">
                <a16:creationId xmlns:a16="http://schemas.microsoft.com/office/drawing/2014/main" xmlns="" id="{5A221BD8-0F65-45EB-A1B7-8C71140F6E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854782" y="1616438"/>
            <a:ext cx="736018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млрд руб.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06D58AE-5DD7-4C1B-8D36-A9476C30940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0" y="1131202"/>
            <a:ext cx="1907704" cy="307777"/>
          </a:xfrm>
          <a:solidFill>
            <a:srgbClr val="D2233C"/>
          </a:solidFill>
          <a:ln>
            <a:noFill/>
          </a:ln>
        </p:spPr>
        <p:txBody>
          <a:bodyPr wrap="square" lIns="72000" anchor="b" anchorCtr="0">
            <a:spAutoFit/>
          </a:bodyPr>
          <a:lstStyle>
            <a:lvl1pPr>
              <a:defRPr sz="20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Саратоворгсинтез</a:t>
            </a:r>
          </a:p>
        </p:txBody>
      </p:sp>
      <p:sp>
        <p:nvSpPr>
          <p:cNvPr id="73" name="Дуга 72">
            <a:extLst>
              <a:ext uri="{FF2B5EF4-FFF2-40B4-BE49-F238E27FC236}">
                <a16:creationId xmlns:a16="http://schemas.microsoft.com/office/drawing/2014/main" xmlns="" id="{BA8AED59-081E-406D-B01B-196EEF36898A}"/>
              </a:ext>
            </a:extLst>
          </p:cNvPr>
          <p:cNvSpPr>
            <a:spLocks noChangeAspect="1"/>
          </p:cNvSpPr>
          <p:nvPr userDrawn="1"/>
        </p:nvSpPr>
        <p:spPr>
          <a:xfrm rot="19368834">
            <a:off x="7673700" y="1793579"/>
            <a:ext cx="1188000" cy="1188000"/>
          </a:xfrm>
          <a:prstGeom prst="arc">
            <a:avLst>
              <a:gd name="adj1" fmla="val 7537871"/>
              <a:gd name="adj2" fmla="val 2911461"/>
            </a:avLst>
          </a:prstGeom>
          <a:ln w="38100" cap="rnd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E22893D0-C661-47C8-AEE4-FF152ACA0C21}"/>
              </a:ext>
            </a:extLst>
          </p:cNvPr>
          <p:cNvCxnSpPr>
            <a:cxnSpLocks/>
          </p:cNvCxnSpPr>
          <p:nvPr userDrawn="1"/>
        </p:nvCxnSpPr>
        <p:spPr>
          <a:xfrm>
            <a:off x="7390845" y="1562100"/>
            <a:ext cx="0" cy="19964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54B0BE0-FFC9-4E49-8704-424171D80D81}"/>
              </a:ext>
            </a:extLst>
          </p:cNvPr>
          <p:cNvSpPr txBox="1"/>
          <p:nvPr userDrawn="1"/>
        </p:nvSpPr>
        <p:spPr>
          <a:xfrm>
            <a:off x="7365400" y="3081595"/>
            <a:ext cx="1753200" cy="44319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Эффект за 2017-21 </a:t>
            </a:r>
            <a:r>
              <a:rPr lang="ru-RU" sz="16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гг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по Дорожной карте</a:t>
            </a:r>
          </a:p>
        </p:txBody>
      </p:sp>
      <p:sp>
        <p:nvSpPr>
          <p:cNvPr id="76" name="Текст 8">
            <a:extLst>
              <a:ext uri="{FF2B5EF4-FFF2-40B4-BE49-F238E27FC236}">
                <a16:creationId xmlns:a16="http://schemas.microsoft.com/office/drawing/2014/main" xmlns="" id="{2DF492B5-FF30-4C60-85F2-91D81A9DD1D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57698" y="1959930"/>
            <a:ext cx="864096" cy="615553"/>
          </a:xfrm>
          <a:noFill/>
          <a:ln>
            <a:noFill/>
          </a:ln>
        </p:spPr>
        <p:txBody>
          <a:bodyPr wrap="square" lIns="0" anchor="b" anchorCtr="0">
            <a:spAutoFit/>
          </a:bodyPr>
          <a:lstStyle>
            <a:lvl1pPr algn="l">
              <a:defRPr sz="4000" b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500</a:t>
            </a:r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xmlns="" id="{5E7A9F19-C3D0-4FD8-8DB5-DC59F2F4398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027482" y="2521594"/>
            <a:ext cx="391142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млн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xmlns="" id="{12D85DF8-BEC5-4B7D-A32E-FB7C08FE4B9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879745" y="2521594"/>
            <a:ext cx="144000" cy="215444"/>
          </a:xfrm>
          <a:noFill/>
          <a:ln>
            <a:noFill/>
          </a:ln>
        </p:spPr>
        <p:txBody>
          <a:bodyPr wrap="square" lIns="0" anchor="b" anchorCtr="0">
            <a:noAutofit/>
          </a:bodyPr>
          <a:lstStyle>
            <a:lvl1pPr>
              <a:defRPr sz="1400" b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dirty="0"/>
              <a:t>₽</a:t>
            </a:r>
          </a:p>
        </p:txBody>
      </p:sp>
      <p:pic>
        <p:nvPicPr>
          <p:cNvPr id="79" name="Рисунок 78" descr="Монеты контур">
            <a:extLst>
              <a:ext uri="{FF2B5EF4-FFF2-40B4-BE49-F238E27FC236}">
                <a16:creationId xmlns:a16="http://schemas.microsoft.com/office/drawing/2014/main" xmlns="" id="{B5E4E166-2A18-4134-A64C-801A3188F5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367738" y="2485043"/>
            <a:ext cx="659650" cy="659650"/>
          </a:xfrm>
          <a:prstGeom prst="rect">
            <a:avLst/>
          </a:prstGeom>
        </p:spPr>
      </p:pic>
      <p:sp>
        <p:nvSpPr>
          <p:cNvPr id="115" name="Заголовок 1"/>
          <p:cNvSpPr txBox="1">
            <a:spLocks/>
          </p:cNvSpPr>
          <p:nvPr userDrawn="1"/>
        </p:nvSpPr>
        <p:spPr>
          <a:xfrm>
            <a:off x="4675758" y="13997"/>
            <a:ext cx="3983125" cy="246221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rial Narrow" panose="020B0606020202030204" pitchFamily="34" charset="0"/>
              </a:rPr>
              <a:t>Динамика</a:t>
            </a:r>
            <a:r>
              <a:rPr lang="ru-RU" sz="1600" baseline="0" dirty="0">
                <a:solidFill>
                  <a:schemeClr val="tx1">
                    <a:lumMod val="10000"/>
                    <a:lumOff val="9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rial Narrow" panose="020B0606020202030204" pitchFamily="34" charset="0"/>
              </a:rPr>
              <a:t>промышленной безопасности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4552" y="2629316"/>
            <a:ext cx="324000" cy="324000"/>
          </a:xfrm>
          <a:prstGeom prst="rect">
            <a:avLst/>
          </a:prstGeom>
        </p:spPr>
      </p:pic>
      <p:grpSp>
        <p:nvGrpSpPr>
          <p:cNvPr id="87" name="Группа 86"/>
          <p:cNvGrpSpPr/>
          <p:nvPr userDrawn="1"/>
        </p:nvGrpSpPr>
        <p:grpSpPr>
          <a:xfrm>
            <a:off x="-6453" y="3139996"/>
            <a:ext cx="3527009" cy="442677"/>
            <a:chOff x="-12892" y="3152874"/>
            <a:chExt cx="3527009" cy="442677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-12892" y="3152874"/>
              <a:ext cx="3527009" cy="442677"/>
              <a:chOff x="13904" y="3123861"/>
              <a:chExt cx="3527009" cy="442677"/>
            </a:xfrm>
          </p:grpSpPr>
          <p:sp>
            <p:nvSpPr>
              <p:cNvPr id="90" name="Заголовок 1">
                <a:extLst>
                  <a:ext uri="{FF2B5EF4-FFF2-40B4-BE49-F238E27FC236}">
                    <a16:creationId xmlns:a16="http://schemas.microsoft.com/office/drawing/2014/main" xmlns="" id="{7602B6E0-AEA8-4BA5-9CDF-DA7594D4C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5629" y="3312092"/>
                <a:ext cx="1019816" cy="251795"/>
              </a:xfrm>
              <a:prstGeom prst="rect">
                <a:avLst/>
              </a:prstGeom>
            </p:spPr>
            <p:txBody>
              <a:bodyPr vert="horz" wrap="square" lIns="0" tIns="0" rIns="0" bIns="36000" rtlCol="0" anchor="ctr" anchorCtr="0">
                <a:spAutoFit/>
              </a:bodyPr>
              <a:lstStyle>
                <a:defPPr>
                  <a:defRPr lang="ru-RU"/>
                </a:defPPr>
                <a:lvl1pPr>
                  <a:spcBef>
                    <a:spcPct val="0"/>
                  </a:spcBef>
                  <a:buNone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202</a:t>
                </a: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grpSp>
            <p:nvGrpSpPr>
              <p:cNvPr id="91" name="Группа 90">
                <a:extLst>
                  <a:ext uri="{FF2B5EF4-FFF2-40B4-BE49-F238E27FC236}">
                    <a16:creationId xmlns:a16="http://schemas.microsoft.com/office/drawing/2014/main" xmlns="" id="{0B02F7BA-346D-42FB-B248-B39D16DD202C}"/>
                  </a:ext>
                </a:extLst>
              </p:cNvPr>
              <p:cNvGrpSpPr/>
              <p:nvPr/>
            </p:nvGrpSpPr>
            <p:grpSpPr>
              <a:xfrm>
                <a:off x="2726588" y="3136114"/>
                <a:ext cx="814325" cy="430424"/>
                <a:chOff x="2753382" y="3098704"/>
                <a:chExt cx="814325" cy="430424"/>
              </a:xfrm>
            </p:grpSpPr>
            <p:sp>
              <p:nvSpPr>
                <p:cNvPr id="129" name="Заголовок 1">
                  <a:extLst>
                    <a:ext uri="{FF2B5EF4-FFF2-40B4-BE49-F238E27FC236}">
                      <a16:creationId xmlns:a16="http://schemas.microsoft.com/office/drawing/2014/main" xmlns="" id="{BE01D468-8106-4E22-95AA-5625BD6C418F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2753382" y="3277333"/>
                  <a:ext cx="540000" cy="251795"/>
                </a:xfrm>
                <a:prstGeom prst="rect">
                  <a:avLst/>
                </a:prstGeom>
              </p:spPr>
              <p:txBody>
                <a:bodyPr vert="horz" wrap="square" lIns="0" tIns="0" rIns="0" bIns="36000" rtlCol="0" anchor="ctr" anchorCtr="0">
                  <a:spAutoFit/>
                </a:bodyPr>
                <a:lstStyle>
                  <a:defPPr>
                    <a:defRPr lang="ru-RU"/>
                  </a:defPPr>
                  <a:lvl1pPr>
                    <a:spcBef>
                      <a:spcPct val="0"/>
                    </a:spcBef>
                    <a:buNone/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202</a:t>
                  </a:r>
                  <a:r>
                    <a:rPr lang="ru-RU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130" name="Заголовок 1">
                  <a:extLst>
                    <a:ext uri="{FF2B5EF4-FFF2-40B4-BE49-F238E27FC236}">
                      <a16:creationId xmlns:a16="http://schemas.microsoft.com/office/drawing/2014/main" xmlns="" id="{12C2F6BD-0B84-424B-B3CA-013443D430E0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3027707" y="3098704"/>
                  <a:ext cx="540000" cy="215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>
                  <a:defPPr>
                    <a:defRPr lang="ru-RU"/>
                  </a:defPPr>
                  <a:lvl1pPr>
                    <a:spcBef>
                      <a:spcPct val="0"/>
                    </a:spcBef>
                    <a:buNone/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ru-RU" sz="14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ожид</a:t>
                  </a:r>
                  <a:endPara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92" name="Группа 91">
                <a:extLst>
                  <a:ext uri="{FF2B5EF4-FFF2-40B4-BE49-F238E27FC236}">
                    <a16:creationId xmlns:a16="http://schemas.microsoft.com/office/drawing/2014/main" xmlns="" id="{7DAACBEB-D21B-4016-B7F4-E69E6ECF70A3}"/>
                  </a:ext>
                </a:extLst>
              </p:cNvPr>
              <p:cNvGrpSpPr/>
              <p:nvPr/>
            </p:nvGrpSpPr>
            <p:grpSpPr>
              <a:xfrm>
                <a:off x="1494576" y="3128430"/>
                <a:ext cx="979924" cy="223128"/>
                <a:chOff x="7579157" y="383550"/>
                <a:chExt cx="979924" cy="223128"/>
              </a:xfrm>
            </p:grpSpPr>
            <p:sp>
              <p:nvSpPr>
                <p:cNvPr id="127" name="Заголовок 1">
                  <a:extLst>
                    <a:ext uri="{FF2B5EF4-FFF2-40B4-BE49-F238E27FC236}">
                      <a16:creationId xmlns:a16="http://schemas.microsoft.com/office/drawing/2014/main" xmlns="" id="{E870441E-930D-4BF9-AD79-369AC39538D9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7579157" y="383550"/>
                  <a:ext cx="540000" cy="215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>
                  <a:defPPr>
                    <a:defRPr lang="ru-RU"/>
                  </a:defPPr>
                  <a:lvl1pPr>
                    <a:spcBef>
                      <a:spcPct val="0"/>
                    </a:spcBef>
                    <a:buNone/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ru-RU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план</a:t>
                  </a:r>
                </a:p>
              </p:txBody>
            </p:sp>
            <p:sp>
              <p:nvSpPr>
                <p:cNvPr id="128" name="Заголовок 1">
                  <a:extLst>
                    <a:ext uri="{FF2B5EF4-FFF2-40B4-BE49-F238E27FC236}">
                      <a16:creationId xmlns:a16="http://schemas.microsoft.com/office/drawing/2014/main" xmlns="" id="{C4C6709C-56BB-4EB5-B0D7-CF16FAFFB88C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8019081" y="391234"/>
                  <a:ext cx="540000" cy="215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>
                  <a:defPPr>
                    <a:defRPr lang="ru-RU"/>
                  </a:defPPr>
                  <a:lvl1pPr>
                    <a:spcBef>
                      <a:spcPct val="0"/>
                    </a:spcBef>
                    <a:buNone/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ru-RU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   факт</a:t>
                  </a:r>
                  <a:endPara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93" name="Группа 92">
                <a:extLst>
                  <a:ext uri="{FF2B5EF4-FFF2-40B4-BE49-F238E27FC236}">
                    <a16:creationId xmlns:a16="http://schemas.microsoft.com/office/drawing/2014/main" xmlns="" id="{BAD8E602-D707-46B9-A6FD-201ECA4AADBB}"/>
                  </a:ext>
                </a:extLst>
              </p:cNvPr>
              <p:cNvGrpSpPr/>
              <p:nvPr/>
            </p:nvGrpSpPr>
            <p:grpSpPr>
              <a:xfrm>
                <a:off x="494340" y="3123861"/>
                <a:ext cx="540000" cy="436071"/>
                <a:chOff x="1194392" y="3110404"/>
                <a:chExt cx="540000" cy="436071"/>
              </a:xfrm>
            </p:grpSpPr>
            <p:sp>
              <p:nvSpPr>
                <p:cNvPr id="125" name="Заголовок 1">
                  <a:extLst>
                    <a:ext uri="{FF2B5EF4-FFF2-40B4-BE49-F238E27FC236}">
                      <a16:creationId xmlns:a16="http://schemas.microsoft.com/office/drawing/2014/main" xmlns="" id="{B8BD8C99-63AF-4E0D-99D3-BD6F1127E320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1194392" y="3294680"/>
                  <a:ext cx="540000" cy="251795"/>
                </a:xfrm>
                <a:prstGeom prst="rect">
                  <a:avLst/>
                </a:prstGeom>
              </p:spPr>
              <p:txBody>
                <a:bodyPr vert="horz" wrap="square" lIns="0" tIns="0" rIns="0" bIns="36000" rtlCol="0" anchor="ctr" anchorCtr="0">
                  <a:spAutoFit/>
                </a:bodyPr>
                <a:lstStyle>
                  <a:defPPr>
                    <a:defRPr lang="ru-RU"/>
                  </a:defPPr>
                  <a:lvl1pPr>
                    <a:spcBef>
                      <a:spcPct val="0"/>
                    </a:spcBef>
                    <a:buNone/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2019</a:t>
                  </a:r>
                  <a:endPara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6" name="Заголовок 1">
                  <a:extLst>
                    <a:ext uri="{FF2B5EF4-FFF2-40B4-BE49-F238E27FC236}">
                      <a16:creationId xmlns:a16="http://schemas.microsoft.com/office/drawing/2014/main" xmlns="" id="{63A79BB2-CF5F-4BF6-99CA-83EB99DA3520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1194392" y="3110404"/>
                  <a:ext cx="540000" cy="215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>
                  <a:defPPr>
                    <a:defRPr lang="ru-RU"/>
                  </a:defPPr>
                  <a:lvl1pPr>
                    <a:spcBef>
                      <a:spcPct val="0"/>
                    </a:spcBef>
                    <a:buNone/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ru-RU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факт</a:t>
                  </a:r>
                </a:p>
              </p:txBody>
            </p:sp>
          </p:grpSp>
          <p:grpSp>
            <p:nvGrpSpPr>
              <p:cNvPr id="94" name="Группа 93">
                <a:extLst>
                  <a:ext uri="{FF2B5EF4-FFF2-40B4-BE49-F238E27FC236}">
                    <a16:creationId xmlns:a16="http://schemas.microsoft.com/office/drawing/2014/main" xmlns="" id="{47C6D8C8-7F2F-4F5F-873E-33CF0F04FD73}"/>
                  </a:ext>
                </a:extLst>
              </p:cNvPr>
              <p:cNvGrpSpPr/>
              <p:nvPr/>
            </p:nvGrpSpPr>
            <p:grpSpPr>
              <a:xfrm>
                <a:off x="13904" y="3123861"/>
                <a:ext cx="493885" cy="436071"/>
                <a:chOff x="1257158" y="3110404"/>
                <a:chExt cx="540000" cy="436071"/>
              </a:xfrm>
            </p:grpSpPr>
            <p:sp>
              <p:nvSpPr>
                <p:cNvPr id="123" name="Заголовок 1">
                  <a:extLst>
                    <a:ext uri="{FF2B5EF4-FFF2-40B4-BE49-F238E27FC236}">
                      <a16:creationId xmlns:a16="http://schemas.microsoft.com/office/drawing/2014/main" xmlns="" id="{4070E44D-2CF1-4107-9834-88A316B7B9D3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1257158" y="3294680"/>
                  <a:ext cx="540000" cy="251795"/>
                </a:xfrm>
                <a:prstGeom prst="rect">
                  <a:avLst/>
                </a:prstGeom>
              </p:spPr>
              <p:txBody>
                <a:bodyPr vert="horz" wrap="square" lIns="0" tIns="0" rIns="0" bIns="36000" rtlCol="0" anchor="ctr" anchorCtr="0">
                  <a:spAutoFit/>
                </a:bodyPr>
                <a:lstStyle>
                  <a:defPPr>
                    <a:defRPr lang="ru-RU"/>
                  </a:defPPr>
                  <a:lvl1pPr>
                    <a:spcBef>
                      <a:spcPct val="0"/>
                    </a:spcBef>
                    <a:buNone/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20</a:t>
                  </a:r>
                  <a:r>
                    <a:rPr lang="ru-RU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8</a:t>
                  </a:r>
                  <a:endPara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4" name="Заголовок 1">
                  <a:extLst>
                    <a:ext uri="{FF2B5EF4-FFF2-40B4-BE49-F238E27FC236}">
                      <a16:creationId xmlns:a16="http://schemas.microsoft.com/office/drawing/2014/main" xmlns="" id="{B51027FB-A951-4219-BE2F-B0A512CCE0E8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1257158" y="3110404"/>
                  <a:ext cx="540000" cy="215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>
                  <a:defPPr>
                    <a:defRPr lang="ru-RU"/>
                  </a:defPPr>
                  <a:lvl1pPr>
                    <a:spcBef>
                      <a:spcPct val="0"/>
                    </a:spcBef>
                    <a:buNone/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ru-RU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факт</a:t>
                  </a:r>
                </a:p>
              </p:txBody>
            </p:sp>
          </p:grpSp>
          <p:grpSp>
            <p:nvGrpSpPr>
              <p:cNvPr id="95" name="Группа 94">
                <a:extLst>
                  <a:ext uri="{FF2B5EF4-FFF2-40B4-BE49-F238E27FC236}">
                    <a16:creationId xmlns:a16="http://schemas.microsoft.com/office/drawing/2014/main" xmlns="" id="{47C6D8C8-7F2F-4F5F-873E-33CF0F04FD73}"/>
                  </a:ext>
                </a:extLst>
              </p:cNvPr>
              <p:cNvGrpSpPr/>
              <p:nvPr/>
            </p:nvGrpSpPr>
            <p:grpSpPr>
              <a:xfrm>
                <a:off x="1025692" y="3123861"/>
                <a:ext cx="540000" cy="436071"/>
                <a:chOff x="1122978" y="3110404"/>
                <a:chExt cx="540000" cy="436071"/>
              </a:xfrm>
            </p:grpSpPr>
            <p:sp>
              <p:nvSpPr>
                <p:cNvPr id="104" name="Заголовок 1">
                  <a:extLst>
                    <a:ext uri="{FF2B5EF4-FFF2-40B4-BE49-F238E27FC236}">
                      <a16:creationId xmlns:a16="http://schemas.microsoft.com/office/drawing/2014/main" xmlns="" id="{4070E44D-2CF1-4107-9834-88A316B7B9D3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1122978" y="3294680"/>
                  <a:ext cx="540000" cy="251795"/>
                </a:xfrm>
                <a:prstGeom prst="rect">
                  <a:avLst/>
                </a:prstGeom>
              </p:spPr>
              <p:txBody>
                <a:bodyPr vert="horz" wrap="square" lIns="0" tIns="0" rIns="0" bIns="36000" rtlCol="0" anchor="ctr" anchorCtr="0">
                  <a:spAutoFit/>
                </a:bodyPr>
                <a:lstStyle>
                  <a:defPPr>
                    <a:defRPr lang="ru-RU"/>
                  </a:defPPr>
                  <a:lvl1pPr>
                    <a:spcBef>
                      <a:spcPct val="0"/>
                    </a:spcBef>
                    <a:buNone/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2020</a:t>
                  </a:r>
                  <a:endPara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4" name="Заголовок 1">
                  <a:extLst>
                    <a:ext uri="{FF2B5EF4-FFF2-40B4-BE49-F238E27FC236}">
                      <a16:creationId xmlns:a16="http://schemas.microsoft.com/office/drawing/2014/main" xmlns="" id="{B51027FB-A951-4219-BE2F-B0A512CCE0E8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1122978" y="3110404"/>
                  <a:ext cx="540000" cy="215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>
                  <a:defPPr>
                    <a:defRPr lang="ru-RU"/>
                  </a:defPPr>
                  <a:lvl1pPr>
                    <a:spcBef>
                      <a:spcPct val="0"/>
                    </a:spcBef>
                    <a:buNone/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ru-RU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rPr>
                    <a:t>факт</a:t>
                  </a:r>
                </a:p>
              </p:txBody>
            </p:sp>
          </p:grpSp>
        </p:grpSp>
        <p:sp>
          <p:nvSpPr>
            <p:cNvPr id="89" name="Заголовок 1">
              <a:extLst>
                <a:ext uri="{FF2B5EF4-FFF2-40B4-BE49-F238E27FC236}">
                  <a16:creationId xmlns:a16="http://schemas.microsoft.com/office/drawing/2014/main" xmlns="" id="{E870441E-930D-4BF9-AD79-369AC39538D9}"/>
                </a:ext>
              </a:extLst>
            </p:cNvPr>
            <p:cNvSpPr txBox="1">
              <a:spLocks/>
            </p:cNvSpPr>
            <p:nvPr/>
          </p:nvSpPr>
          <p:spPr>
            <a:xfrm>
              <a:off x="2474735" y="3165127"/>
              <a:ext cx="540000" cy="21544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план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B2A5128E-2302-4065-B588-848771A7C3F2}"/>
              </a:ext>
            </a:extLst>
          </p:cNvPr>
          <p:cNvGrpSpPr/>
          <p:nvPr userDrawn="1"/>
        </p:nvGrpSpPr>
        <p:grpSpPr>
          <a:xfrm>
            <a:off x="3707904" y="3213407"/>
            <a:ext cx="3456384" cy="251795"/>
            <a:chOff x="4836080" y="4876316"/>
            <a:chExt cx="2937856" cy="251795"/>
          </a:xfrm>
        </p:grpSpPr>
        <p:sp>
          <p:nvSpPr>
            <p:cNvPr id="82" name="Заголовок 1">
              <a:extLst>
                <a:ext uri="{FF2B5EF4-FFF2-40B4-BE49-F238E27FC236}">
                  <a16:creationId xmlns:a16="http://schemas.microsoft.com/office/drawing/2014/main" xmlns="" id="{DD65A786-CA7B-4ED4-A37F-0BEDD56848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111147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5C5C5C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5C5C5C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3" name="Заголовок 1">
              <a:extLst>
                <a:ext uri="{FF2B5EF4-FFF2-40B4-BE49-F238E27FC236}">
                  <a16:creationId xmlns:a16="http://schemas.microsoft.com/office/drawing/2014/main" xmlns="" id="{67A57F27-DAC5-44EB-BE23-62D7C54683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3608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5C5C5C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5C5C5C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84" name="Заголовок 1">
              <a:extLst>
                <a:ext uri="{FF2B5EF4-FFF2-40B4-BE49-F238E27FC236}">
                  <a16:creationId xmlns:a16="http://schemas.microsoft.com/office/drawing/2014/main" xmlns="" id="{EE88FF5A-765B-4C30-BFE3-FB00DE350BA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47793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5C5C5C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5C5C5C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85" name="Заголовок 1">
              <a:extLst>
                <a:ext uri="{FF2B5EF4-FFF2-40B4-BE49-F238E27FC236}">
                  <a16:creationId xmlns:a16="http://schemas.microsoft.com/office/drawing/2014/main" xmlns="" id="{9C6E1625-BCD4-4E63-B724-0D005C6D48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379857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5C5C5C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5C5C5C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6" name="Заголовок 1">
              <a:extLst>
                <a:ext uri="{FF2B5EF4-FFF2-40B4-BE49-F238E27FC236}">
                  <a16:creationId xmlns:a16="http://schemas.microsoft.com/office/drawing/2014/main" xmlns="" id="{9C6E1625-BCD4-4E63-B724-0D005C6D48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48677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5C5C5C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5C5C5C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B2A5128E-2302-4065-B588-848771A7C3F2}"/>
              </a:ext>
            </a:extLst>
          </p:cNvPr>
          <p:cNvGrpSpPr/>
          <p:nvPr userDrawn="1"/>
        </p:nvGrpSpPr>
        <p:grpSpPr>
          <a:xfrm>
            <a:off x="301526" y="4876316"/>
            <a:ext cx="3844066" cy="251795"/>
            <a:chOff x="5091231" y="4876316"/>
            <a:chExt cx="3262686" cy="251795"/>
          </a:xfrm>
        </p:grpSpPr>
        <p:sp>
          <p:nvSpPr>
            <p:cNvPr id="132" name="Заголовок 1">
              <a:extLst>
                <a:ext uri="{FF2B5EF4-FFF2-40B4-BE49-F238E27FC236}">
                  <a16:creationId xmlns:a16="http://schemas.microsoft.com/office/drawing/2014/main" xmlns="" id="{DD65A786-CA7B-4ED4-A37F-0BEDD56848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23896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133" name="Заголовок 1">
              <a:extLst>
                <a:ext uri="{FF2B5EF4-FFF2-40B4-BE49-F238E27FC236}">
                  <a16:creationId xmlns:a16="http://schemas.microsoft.com/office/drawing/2014/main" xmlns="" id="{67A57F27-DAC5-44EB-BE23-62D7C54683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09123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134" name="Заголовок 1">
              <a:extLst>
                <a:ext uri="{FF2B5EF4-FFF2-40B4-BE49-F238E27FC236}">
                  <a16:creationId xmlns:a16="http://schemas.microsoft.com/office/drawing/2014/main" xmlns="" id="{EE88FF5A-765B-4C30-BFE3-FB00DE350BA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811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135" name="Заголовок 1">
              <a:extLst>
                <a:ext uri="{FF2B5EF4-FFF2-40B4-BE49-F238E27FC236}">
                  <a16:creationId xmlns:a16="http://schemas.microsoft.com/office/drawing/2014/main" xmlns="" id="{9C6E1625-BCD4-4E63-B724-0D005C6D48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59838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37" name="Заголовок 1">
              <a:extLst>
                <a:ext uri="{FF2B5EF4-FFF2-40B4-BE49-F238E27FC236}">
                  <a16:creationId xmlns:a16="http://schemas.microsoft.com/office/drawing/2014/main" xmlns="" id="{9C6E1625-BCD4-4E63-B724-0D005C6D48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25199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bg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xmlns="" id="{B2A5128E-2302-4065-B588-848771A7C3F2}"/>
              </a:ext>
            </a:extLst>
          </p:cNvPr>
          <p:cNvGrpSpPr/>
          <p:nvPr userDrawn="1"/>
        </p:nvGrpSpPr>
        <p:grpSpPr>
          <a:xfrm>
            <a:off x="4889528" y="4876315"/>
            <a:ext cx="3934213" cy="251795"/>
            <a:chOff x="5091231" y="4876316"/>
            <a:chExt cx="3202850" cy="251795"/>
          </a:xfrm>
        </p:grpSpPr>
        <p:sp>
          <p:nvSpPr>
            <p:cNvPr id="139" name="Заголовок 1">
              <a:extLst>
                <a:ext uri="{FF2B5EF4-FFF2-40B4-BE49-F238E27FC236}">
                  <a16:creationId xmlns:a16="http://schemas.microsoft.com/office/drawing/2014/main" xmlns="" id="{DD65A786-CA7B-4ED4-A37F-0BEDD56848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05887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6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6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140" name="Заголовок 1">
              <a:extLst>
                <a:ext uri="{FF2B5EF4-FFF2-40B4-BE49-F238E27FC236}">
                  <a16:creationId xmlns:a16="http://schemas.microsoft.com/office/drawing/2014/main" xmlns="" id="{67A57F27-DAC5-44EB-BE23-62D7C54683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09123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6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6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141" name="Заголовок 1">
              <a:extLst>
                <a:ext uri="{FF2B5EF4-FFF2-40B4-BE49-F238E27FC236}">
                  <a16:creationId xmlns:a16="http://schemas.microsoft.com/office/drawing/2014/main" xmlns="" id="{EE88FF5A-765B-4C30-BFE3-FB00DE350BA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811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6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6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142" name="Заголовок 1">
              <a:extLst>
                <a:ext uri="{FF2B5EF4-FFF2-40B4-BE49-F238E27FC236}">
                  <a16:creationId xmlns:a16="http://schemas.microsoft.com/office/drawing/2014/main" xmlns="" id="{9C6E1625-BCD4-4E63-B724-0D005C6D48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0000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6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6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43" name="Заголовок 1">
              <a:extLst>
                <a:ext uri="{FF2B5EF4-FFF2-40B4-BE49-F238E27FC236}">
                  <a16:creationId xmlns:a16="http://schemas.microsoft.com/office/drawing/2014/main" xmlns="" id="{9C6E1625-BCD4-4E63-B724-0D005C6D48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19694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6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6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72" name="Группа 71"/>
          <p:cNvGrpSpPr/>
          <p:nvPr userDrawn="1"/>
        </p:nvGrpSpPr>
        <p:grpSpPr>
          <a:xfrm>
            <a:off x="6258103" y="291974"/>
            <a:ext cx="2746643" cy="203491"/>
            <a:chOff x="7088084" y="431695"/>
            <a:chExt cx="2350620" cy="203491"/>
          </a:xfrm>
        </p:grpSpPr>
        <p:sp>
          <p:nvSpPr>
            <p:cNvPr id="81" name="Заголовок 1"/>
            <p:cNvSpPr txBox="1">
              <a:spLocks/>
            </p:cNvSpPr>
            <p:nvPr userDrawn="1"/>
          </p:nvSpPr>
          <p:spPr>
            <a:xfrm>
              <a:off x="7088084" y="452059"/>
              <a:ext cx="561976" cy="183127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5000"/>
                </a:lnSpc>
              </a:pPr>
              <a:r>
                <a:rPr lang="ru-RU" sz="1400" dirty="0">
                  <a:solidFill>
                    <a:schemeClr val="tx1">
                      <a:lumMod val="10000"/>
                      <a:lumOff val="9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2018</a:t>
              </a:r>
            </a:p>
          </p:txBody>
        </p:sp>
        <p:sp>
          <p:nvSpPr>
            <p:cNvPr id="96" name="Заголовок 1"/>
            <p:cNvSpPr txBox="1">
              <a:spLocks/>
            </p:cNvSpPr>
            <p:nvPr userDrawn="1"/>
          </p:nvSpPr>
          <p:spPr>
            <a:xfrm>
              <a:off x="8284418" y="452059"/>
              <a:ext cx="561976" cy="183127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5000"/>
                </a:lnSpc>
              </a:pPr>
              <a:r>
                <a:rPr lang="ru-RU" sz="1400" dirty="0">
                  <a:solidFill>
                    <a:schemeClr val="tx1">
                      <a:lumMod val="10000"/>
                      <a:lumOff val="9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2020</a:t>
              </a:r>
            </a:p>
          </p:txBody>
        </p:sp>
        <p:sp>
          <p:nvSpPr>
            <p:cNvPr id="97" name="Заголовок 1"/>
            <p:cNvSpPr txBox="1">
              <a:spLocks/>
            </p:cNvSpPr>
            <p:nvPr userDrawn="1"/>
          </p:nvSpPr>
          <p:spPr>
            <a:xfrm>
              <a:off x="8876728" y="431695"/>
              <a:ext cx="561976" cy="183127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5000"/>
                </a:lnSpc>
              </a:pPr>
              <a:r>
                <a:rPr lang="ru-RU" sz="1400" dirty="0">
                  <a:solidFill>
                    <a:schemeClr val="tx1">
                      <a:lumMod val="10000"/>
                      <a:lumOff val="9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2021</a:t>
              </a:r>
            </a:p>
          </p:txBody>
        </p:sp>
        <p:sp>
          <p:nvSpPr>
            <p:cNvPr id="98" name="Заголовок 1"/>
            <p:cNvSpPr txBox="1">
              <a:spLocks/>
            </p:cNvSpPr>
            <p:nvPr userDrawn="1"/>
          </p:nvSpPr>
          <p:spPr>
            <a:xfrm>
              <a:off x="7682954" y="452059"/>
              <a:ext cx="561976" cy="183127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5000"/>
                </a:lnSpc>
              </a:pPr>
              <a:r>
                <a:rPr lang="ru-RU" sz="1400" dirty="0">
                  <a:solidFill>
                    <a:schemeClr val="tx1">
                      <a:lumMod val="10000"/>
                      <a:lumOff val="9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703615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906">
          <p15:clr>
            <a:srgbClr val="FBAE40"/>
          </p15:clr>
        </p15:guide>
        <p15:guide id="4" orient="horz" pos="1233">
          <p15:clr>
            <a:srgbClr val="FBAE40"/>
          </p15:clr>
        </p15:guide>
        <p15:guide id="5" orient="horz" pos="1983">
          <p15:clr>
            <a:srgbClr val="FBAE40"/>
          </p15:clr>
        </p15:guide>
        <p15:guide id="6" orient="horz" pos="2210">
          <p15:clr>
            <a:srgbClr val="FBAE40"/>
          </p15:clr>
        </p15:guide>
        <p15:guide id="7" pos="1090">
          <p15:clr>
            <a:srgbClr val="FBAE40"/>
          </p15:clr>
        </p15:guide>
        <p15:guide id="8" pos="3556">
          <p15:clr>
            <a:srgbClr val="FBAE40"/>
          </p15:clr>
        </p15:guide>
        <p15:guide id="9" pos="3969">
          <p15:clr>
            <a:srgbClr val="FBAE40"/>
          </p15:clr>
        </p15:guide>
        <p15:guide id="10" pos="4656">
          <p15:clr>
            <a:srgbClr val="FBAE40"/>
          </p15:clr>
        </p15:guide>
        <p15:guide id="11" pos="1772">
          <p15:clr>
            <a:srgbClr val="FBAE40"/>
          </p15:clr>
        </p15:guide>
        <p15:guide id="12" pos="21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мбезопас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88B40FF4-4216-407C-BD14-2AF9603F3FBB}"/>
              </a:ext>
            </a:extLst>
          </p:cNvPr>
          <p:cNvGrpSpPr/>
          <p:nvPr userDrawn="1"/>
        </p:nvGrpSpPr>
        <p:grpSpPr>
          <a:xfrm>
            <a:off x="3975738" y="738741"/>
            <a:ext cx="540000" cy="540117"/>
            <a:chOff x="3975738" y="738741"/>
            <a:chExt cx="540000" cy="540117"/>
          </a:xfrm>
        </p:grpSpPr>
        <p:pic>
          <p:nvPicPr>
            <p:cNvPr id="86" name="Рисунок 85" descr="Фабрика контур">
              <a:extLst>
                <a:ext uri="{FF2B5EF4-FFF2-40B4-BE49-F238E27FC236}">
                  <a16:creationId xmlns:a16="http://schemas.microsoft.com/office/drawing/2014/main" xmlns="" id="{2530A9E2-27D7-4329-AE96-9E0CEEA350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75738" y="738858"/>
              <a:ext cx="540000" cy="540000"/>
            </a:xfrm>
            <a:prstGeom prst="rect">
              <a:avLst/>
            </a:prstGeom>
          </p:spPr>
        </p:pic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xmlns="" id="{303A5A15-EDC1-41A0-A127-25550B8BDD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067" y="738741"/>
              <a:ext cx="250733" cy="203731"/>
            </a:xfrm>
            <a:custGeom>
              <a:avLst/>
              <a:gdLst>
                <a:gd name="connsiteX0" fmla="*/ 457200 w 457200"/>
                <a:gd name="connsiteY0" fmla="*/ 354825 h 371494"/>
                <a:gd name="connsiteX1" fmla="*/ 332423 w 457200"/>
                <a:gd name="connsiteY1" fmla="*/ 354825 h 371494"/>
                <a:gd name="connsiteX2" fmla="*/ 417938 w 457200"/>
                <a:gd name="connsiteY2" fmla="*/ 304886 h 371494"/>
                <a:gd name="connsiteX3" fmla="*/ 340785 w 457200"/>
                <a:gd name="connsiteY3" fmla="*/ 303467 h 371494"/>
                <a:gd name="connsiteX4" fmla="*/ 405555 w 457200"/>
                <a:gd name="connsiteY4" fmla="*/ 219646 h 371494"/>
                <a:gd name="connsiteX5" fmla="*/ 299161 w 457200"/>
                <a:gd name="connsiteY5" fmla="*/ 249745 h 371494"/>
                <a:gd name="connsiteX6" fmla="*/ 357930 w 457200"/>
                <a:gd name="connsiteY6" fmla="*/ 95536 h 371494"/>
                <a:gd name="connsiteX7" fmla="*/ 248393 w 457200"/>
                <a:gd name="connsiteY7" fmla="*/ 215932 h 371494"/>
                <a:gd name="connsiteX8" fmla="*/ 226104 w 457200"/>
                <a:gd name="connsiteY8" fmla="*/ 0 h 371494"/>
                <a:gd name="connsiteX9" fmla="*/ 189681 w 457200"/>
                <a:gd name="connsiteY9" fmla="*/ 240287 h 371494"/>
                <a:gd name="connsiteX10" fmla="*/ 132531 w 457200"/>
                <a:gd name="connsiteY10" fmla="*/ 121701 h 371494"/>
                <a:gd name="connsiteX11" fmla="*/ 147533 w 457200"/>
                <a:gd name="connsiteY11" fmla="*/ 261242 h 371494"/>
                <a:gd name="connsiteX12" fmla="*/ 37281 w 457200"/>
                <a:gd name="connsiteY12" fmla="*/ 186376 h 371494"/>
                <a:gd name="connsiteX13" fmla="*/ 105575 w 457200"/>
                <a:gd name="connsiteY13" fmla="*/ 296389 h 371494"/>
                <a:gd name="connsiteX14" fmla="*/ 28575 w 457200"/>
                <a:gd name="connsiteY14" fmla="*/ 287531 h 371494"/>
                <a:gd name="connsiteX15" fmla="*/ 105470 w 457200"/>
                <a:gd name="connsiteY15" fmla="*/ 354825 h 371494"/>
                <a:gd name="connsiteX16" fmla="*/ 0 w 457200"/>
                <a:gd name="connsiteY16" fmla="*/ 354825 h 371494"/>
                <a:gd name="connsiteX17" fmla="*/ 0 w 457200"/>
                <a:gd name="connsiteY17" fmla="*/ 371494 h 371494"/>
                <a:gd name="connsiteX18" fmla="*/ 457200 w 457200"/>
                <a:gd name="connsiteY18" fmla="*/ 371494 h 371494"/>
                <a:gd name="connsiteX19" fmla="*/ 130092 w 457200"/>
                <a:gd name="connsiteY19" fmla="*/ 354187 h 371494"/>
                <a:gd name="connsiteX20" fmla="*/ 79829 w 457200"/>
                <a:gd name="connsiteY20" fmla="*/ 310201 h 371494"/>
                <a:gd name="connsiteX21" fmla="*/ 103642 w 457200"/>
                <a:gd name="connsiteY21" fmla="*/ 312953 h 371494"/>
                <a:gd name="connsiteX22" fmla="*/ 137932 w 457200"/>
                <a:gd name="connsiteY22" fmla="*/ 316887 h 371494"/>
                <a:gd name="connsiteX23" fmla="*/ 119748 w 457200"/>
                <a:gd name="connsiteY23" fmla="*/ 287598 h 371494"/>
                <a:gd name="connsiteX24" fmla="*/ 92821 w 457200"/>
                <a:gd name="connsiteY24" fmla="*/ 244211 h 371494"/>
                <a:gd name="connsiteX25" fmla="*/ 138179 w 457200"/>
                <a:gd name="connsiteY25" fmla="*/ 275015 h 371494"/>
                <a:gd name="connsiteX26" fmla="*/ 167964 w 457200"/>
                <a:gd name="connsiteY26" fmla="*/ 295237 h 371494"/>
                <a:gd name="connsiteX27" fmla="*/ 164154 w 457200"/>
                <a:gd name="connsiteY27" fmla="*/ 259442 h 371494"/>
                <a:gd name="connsiteX28" fmla="*/ 159477 w 457200"/>
                <a:gd name="connsiteY28" fmla="*/ 215903 h 371494"/>
                <a:gd name="connsiteX29" fmla="*/ 174717 w 457200"/>
                <a:gd name="connsiteY29" fmla="*/ 247526 h 371494"/>
                <a:gd name="connsiteX30" fmla="*/ 198120 w 457200"/>
                <a:gd name="connsiteY30" fmla="*/ 296104 h 371494"/>
                <a:gd name="connsiteX31" fmla="*/ 206207 w 457200"/>
                <a:gd name="connsiteY31" fmla="*/ 242811 h 371494"/>
                <a:gd name="connsiteX32" fmla="*/ 223056 w 457200"/>
                <a:gd name="connsiteY32" fmla="*/ 131807 h 371494"/>
                <a:gd name="connsiteX33" fmla="*/ 231915 w 457200"/>
                <a:gd name="connsiteY33" fmla="*/ 217637 h 371494"/>
                <a:gd name="connsiteX34" fmla="*/ 235725 w 457200"/>
                <a:gd name="connsiteY34" fmla="*/ 254708 h 371494"/>
                <a:gd name="connsiteX35" fmla="*/ 260814 w 457200"/>
                <a:gd name="connsiteY35" fmla="*/ 227143 h 371494"/>
                <a:gd name="connsiteX36" fmla="*/ 311077 w 457200"/>
                <a:gd name="connsiteY36" fmla="*/ 171898 h 371494"/>
                <a:gd name="connsiteX37" fmla="*/ 283674 w 457200"/>
                <a:gd name="connsiteY37" fmla="*/ 243811 h 371494"/>
                <a:gd name="connsiteX38" fmla="*/ 271853 w 457200"/>
                <a:gd name="connsiteY38" fmla="*/ 274815 h 371494"/>
                <a:gd name="connsiteX39" fmla="*/ 303781 w 457200"/>
                <a:gd name="connsiteY39" fmla="*/ 265786 h 371494"/>
                <a:gd name="connsiteX40" fmla="*/ 361588 w 457200"/>
                <a:gd name="connsiteY40" fmla="*/ 249431 h 371494"/>
                <a:gd name="connsiteX41" fmla="*/ 327660 w 457200"/>
                <a:gd name="connsiteY41" fmla="*/ 293284 h 371494"/>
                <a:gd name="connsiteX42" fmla="*/ 307400 w 457200"/>
                <a:gd name="connsiteY42" fmla="*/ 319526 h 371494"/>
                <a:gd name="connsiteX43" fmla="*/ 340547 w 457200"/>
                <a:gd name="connsiteY43" fmla="*/ 320135 h 371494"/>
                <a:gd name="connsiteX44" fmla="*/ 358235 w 457200"/>
                <a:gd name="connsiteY44" fmla="*/ 320459 h 371494"/>
                <a:gd name="connsiteX45" fmla="*/ 300476 w 457200"/>
                <a:gd name="connsiteY45" fmla="*/ 354187 h 37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57200" h="371494">
                  <a:moveTo>
                    <a:pt x="457200" y="354825"/>
                  </a:moveTo>
                  <a:lnTo>
                    <a:pt x="332423" y="354825"/>
                  </a:lnTo>
                  <a:lnTo>
                    <a:pt x="417938" y="304886"/>
                  </a:lnTo>
                  <a:lnTo>
                    <a:pt x="340785" y="303467"/>
                  </a:lnTo>
                  <a:lnTo>
                    <a:pt x="405555" y="219646"/>
                  </a:lnTo>
                  <a:lnTo>
                    <a:pt x="299161" y="249745"/>
                  </a:lnTo>
                  <a:lnTo>
                    <a:pt x="357930" y="95536"/>
                  </a:lnTo>
                  <a:lnTo>
                    <a:pt x="248393" y="215932"/>
                  </a:lnTo>
                  <a:lnTo>
                    <a:pt x="226104" y="0"/>
                  </a:lnTo>
                  <a:lnTo>
                    <a:pt x="189681" y="240287"/>
                  </a:lnTo>
                  <a:lnTo>
                    <a:pt x="132531" y="121701"/>
                  </a:lnTo>
                  <a:lnTo>
                    <a:pt x="147533" y="261242"/>
                  </a:lnTo>
                  <a:lnTo>
                    <a:pt x="37281" y="186376"/>
                  </a:lnTo>
                  <a:lnTo>
                    <a:pt x="105575" y="296389"/>
                  </a:lnTo>
                  <a:lnTo>
                    <a:pt x="28575" y="287531"/>
                  </a:lnTo>
                  <a:lnTo>
                    <a:pt x="105470" y="354825"/>
                  </a:lnTo>
                  <a:lnTo>
                    <a:pt x="0" y="354825"/>
                  </a:lnTo>
                  <a:lnTo>
                    <a:pt x="0" y="371494"/>
                  </a:lnTo>
                  <a:lnTo>
                    <a:pt x="457200" y="371494"/>
                  </a:lnTo>
                  <a:close/>
                  <a:moveTo>
                    <a:pt x="130092" y="354187"/>
                  </a:moveTo>
                  <a:lnTo>
                    <a:pt x="79829" y="310201"/>
                  </a:lnTo>
                  <a:lnTo>
                    <a:pt x="103642" y="312953"/>
                  </a:lnTo>
                  <a:lnTo>
                    <a:pt x="137932" y="316887"/>
                  </a:lnTo>
                  <a:lnTo>
                    <a:pt x="119748" y="287598"/>
                  </a:lnTo>
                  <a:lnTo>
                    <a:pt x="92821" y="244211"/>
                  </a:lnTo>
                  <a:lnTo>
                    <a:pt x="138179" y="275015"/>
                  </a:lnTo>
                  <a:lnTo>
                    <a:pt x="167964" y="295237"/>
                  </a:lnTo>
                  <a:lnTo>
                    <a:pt x="164154" y="259442"/>
                  </a:lnTo>
                  <a:lnTo>
                    <a:pt x="159477" y="215903"/>
                  </a:lnTo>
                  <a:lnTo>
                    <a:pt x="174717" y="247526"/>
                  </a:lnTo>
                  <a:lnTo>
                    <a:pt x="198120" y="296104"/>
                  </a:lnTo>
                  <a:lnTo>
                    <a:pt x="206207" y="242811"/>
                  </a:lnTo>
                  <a:lnTo>
                    <a:pt x="223056" y="131807"/>
                  </a:lnTo>
                  <a:lnTo>
                    <a:pt x="231915" y="217637"/>
                  </a:lnTo>
                  <a:lnTo>
                    <a:pt x="235725" y="254708"/>
                  </a:lnTo>
                  <a:lnTo>
                    <a:pt x="260814" y="227143"/>
                  </a:lnTo>
                  <a:lnTo>
                    <a:pt x="311077" y="171898"/>
                  </a:lnTo>
                  <a:lnTo>
                    <a:pt x="283674" y="243811"/>
                  </a:lnTo>
                  <a:lnTo>
                    <a:pt x="271853" y="274815"/>
                  </a:lnTo>
                  <a:lnTo>
                    <a:pt x="303781" y="265786"/>
                  </a:lnTo>
                  <a:lnTo>
                    <a:pt x="361588" y="249431"/>
                  </a:lnTo>
                  <a:lnTo>
                    <a:pt x="327660" y="293284"/>
                  </a:lnTo>
                  <a:lnTo>
                    <a:pt x="307400" y="319526"/>
                  </a:lnTo>
                  <a:lnTo>
                    <a:pt x="340547" y="320135"/>
                  </a:lnTo>
                  <a:lnTo>
                    <a:pt x="358235" y="320459"/>
                  </a:lnTo>
                  <a:lnTo>
                    <a:pt x="300476" y="354187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542259D-C1D6-40FE-9C8A-699CBBE9D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8FA1C72-C817-450C-8D3F-AAC690ACAA10}"/>
              </a:ext>
            </a:extLst>
          </p:cNvPr>
          <p:cNvSpPr/>
          <p:nvPr userDrawn="1"/>
        </p:nvSpPr>
        <p:spPr>
          <a:xfrm>
            <a:off x="4608504" y="700088"/>
            <a:ext cx="4436959" cy="4032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endParaRPr lang="ru-RU" sz="1800" dirty="0">
              <a:solidFill>
                <a:srgbClr val="C33D3D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400122A-47F4-41E4-BD9A-BC73DA8EE4C7}"/>
              </a:ext>
            </a:extLst>
          </p:cNvPr>
          <p:cNvSpPr/>
          <p:nvPr userDrawn="1"/>
        </p:nvSpPr>
        <p:spPr>
          <a:xfrm>
            <a:off x="4539548" y="1170935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  <a:t>Всего</a:t>
            </a:r>
            <a:endParaRPr lang="ru-RU" sz="1400" dirty="0">
              <a:solidFill>
                <a:srgbClr val="C33D3D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9F6B58-C335-4137-BF6D-D34505797F72}"/>
              </a:ext>
            </a:extLst>
          </p:cNvPr>
          <p:cNvSpPr/>
          <p:nvPr userDrawn="1"/>
        </p:nvSpPr>
        <p:spPr>
          <a:xfrm>
            <a:off x="4539548" y="3399950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  <a:t>Персонал </a:t>
            </a:r>
            <a:b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</a:br>
            <a: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  <a:t>подрядчика</a:t>
            </a:r>
            <a:endParaRPr lang="ru-RU" sz="1600" dirty="0">
              <a:solidFill>
                <a:srgbClr val="C33D3D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426BBC9-1EB1-400E-AF1F-9A4ABCD29102}"/>
              </a:ext>
            </a:extLst>
          </p:cNvPr>
          <p:cNvSpPr/>
          <p:nvPr userDrawn="1"/>
        </p:nvSpPr>
        <p:spPr>
          <a:xfrm>
            <a:off x="76170" y="712783"/>
            <a:ext cx="4451706" cy="4032249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lvl="0" algn="l"/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041929E0-A7BA-44C5-83CF-F54CC3B88D47}"/>
              </a:ext>
            </a:extLst>
          </p:cNvPr>
          <p:cNvGrpSpPr/>
          <p:nvPr userDrawn="1"/>
        </p:nvGrpSpPr>
        <p:grpSpPr>
          <a:xfrm>
            <a:off x="1208391" y="4408187"/>
            <a:ext cx="3163202" cy="251795"/>
            <a:chOff x="4824030" y="4876316"/>
            <a:chExt cx="3163202" cy="251795"/>
          </a:xfrm>
        </p:grpSpPr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xmlns="" id="{894E09CC-D989-4161-866F-62A53D72E00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46E61E27-750E-4213-A2EB-ACE0CA409C5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15" name="Заголовок 1">
              <a:extLst>
                <a:ext uri="{FF2B5EF4-FFF2-40B4-BE49-F238E27FC236}">
                  <a16:creationId xmlns:a16="http://schemas.microsoft.com/office/drawing/2014/main" xmlns="" id="{5C75C7CE-B473-4632-B33C-386361B21C0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16" name="Заголовок 1">
              <a:extLst>
                <a:ext uri="{FF2B5EF4-FFF2-40B4-BE49-F238E27FC236}">
                  <a16:creationId xmlns:a16="http://schemas.microsoft.com/office/drawing/2014/main" xmlns="" id="{3076EC11-EB8E-4D7E-AA81-BB99935D76F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xmlns="" id="{1EC236F8-D65A-4FEE-96C4-08E8AC90B6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1594AE0-0045-4F4A-8236-E3FCD9722019}"/>
              </a:ext>
            </a:extLst>
          </p:cNvPr>
          <p:cNvGrpSpPr/>
          <p:nvPr userDrawn="1"/>
        </p:nvGrpSpPr>
        <p:grpSpPr>
          <a:xfrm>
            <a:off x="5780519" y="4408187"/>
            <a:ext cx="3163202" cy="251795"/>
            <a:chOff x="4824030" y="4876316"/>
            <a:chExt cx="3163202" cy="251795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xmlns="" id="{24EB30AD-93F7-4673-9B3F-E7C9AED4E6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0087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43456692-9965-4073-875B-CA873291E1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16311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21" name="Заголовок 1">
              <a:extLst>
                <a:ext uri="{FF2B5EF4-FFF2-40B4-BE49-F238E27FC236}">
                  <a16:creationId xmlns:a16="http://schemas.microsoft.com/office/drawing/2014/main" xmlns="" id="{5AF8C5F1-4932-4EE8-B5E2-55417C7E190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08592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xmlns="" id="{3D41134F-7498-4855-8526-97A0F4B8CE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153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202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xmlns="" id="{58EA60DD-4851-4AA4-94F9-77B8E6A476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24030" y="4876316"/>
              <a:ext cx="394079" cy="251795"/>
            </a:xfrm>
            <a:prstGeom prst="rect">
              <a:avLst/>
            </a:prstGeom>
          </p:spPr>
          <p:txBody>
            <a:bodyPr vert="horz" wrap="square" lIns="0" tIns="0" rIns="0" bIns="36000" rtlCol="0" anchor="ctr" anchorCtr="0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None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ru-RU" sz="1400" dirty="0">
                  <a:solidFill>
                    <a:srgbClr val="C33D3D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5AE17AD-5FFE-48ED-824A-70645CC34593}"/>
              </a:ext>
            </a:extLst>
          </p:cNvPr>
          <p:cNvSpPr/>
          <p:nvPr userDrawn="1"/>
        </p:nvSpPr>
        <p:spPr>
          <a:xfrm>
            <a:off x="0" y="1216693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Аварии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B7C6DA9-8CBA-4DB7-8AD5-7C629B803B01}"/>
              </a:ext>
            </a:extLst>
          </p:cNvPr>
          <p:cNvSpPr/>
          <p:nvPr userDrawn="1"/>
        </p:nvSpPr>
        <p:spPr>
          <a:xfrm>
            <a:off x="0" y="3399950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Предпосылки к инциденту</a:t>
            </a:r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41C49A6-D1CD-4E30-9609-BA22415F6227}"/>
              </a:ext>
            </a:extLst>
          </p:cNvPr>
          <p:cNvSpPr/>
          <p:nvPr userDrawn="1"/>
        </p:nvSpPr>
        <p:spPr>
          <a:xfrm>
            <a:off x="0" y="2308322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Инциденты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A5CE0A0-EE18-4F73-811A-74F121406A0A}"/>
              </a:ext>
            </a:extLst>
          </p:cNvPr>
          <p:cNvSpPr/>
          <p:nvPr userDrawn="1"/>
        </p:nvSpPr>
        <p:spPr>
          <a:xfrm>
            <a:off x="4539548" y="2302397"/>
            <a:ext cx="1116000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  <a:t>Собственный </a:t>
            </a:r>
            <a:b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</a:br>
            <a:r>
              <a:rPr lang="ru-RU" sz="1400" baseline="0" dirty="0">
                <a:solidFill>
                  <a:srgbClr val="C33D3D"/>
                </a:solidFill>
                <a:latin typeface="Arial Narrow" panose="020B0606020202030204" pitchFamily="34" charset="0"/>
              </a:rPr>
              <a:t>персонал</a:t>
            </a:r>
            <a:endParaRPr lang="ru-RU" sz="1400" dirty="0">
              <a:solidFill>
                <a:srgbClr val="C33D3D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19CC2A43-2A87-45E8-BE0F-377C64A55EE7}"/>
              </a:ext>
            </a:extLst>
          </p:cNvPr>
          <p:cNvSpPr/>
          <p:nvPr userDrawn="1"/>
        </p:nvSpPr>
        <p:spPr>
          <a:xfrm>
            <a:off x="35496" y="857006"/>
            <a:ext cx="2491546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0" bIns="0" rtlCol="0" anchor="t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18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Техногенные события</a:t>
            </a:r>
            <a:endParaRPr lang="ru-RU" sz="1800" dirty="0">
              <a:solidFill>
                <a:schemeClr val="tx1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4F530F3-4553-4B97-AD4A-FBD510064D39}"/>
              </a:ext>
            </a:extLst>
          </p:cNvPr>
          <p:cNvSpPr/>
          <p:nvPr userDrawn="1"/>
        </p:nvSpPr>
        <p:spPr>
          <a:xfrm>
            <a:off x="4643849" y="857006"/>
            <a:ext cx="2223029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0" bIns="0" rtlCol="0" anchor="t" anchorCtr="0">
            <a:spAutoFit/>
          </a:bodyPr>
          <a:lstStyle/>
          <a:p>
            <a:pPr marL="0" marR="0" lvl="0" indent="0" algn="l" defTabSz="7790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C33D3D"/>
                </a:solidFill>
                <a:latin typeface="Arial Narrow" panose="020B0606020202030204" pitchFamily="34" charset="0"/>
              </a:rPr>
              <a:t>Несчастные случаи</a:t>
            </a:r>
            <a:endParaRPr lang="ru-RU" sz="1800" dirty="0">
              <a:solidFill>
                <a:srgbClr val="CD5C5C"/>
              </a:solidFill>
              <a:latin typeface="Arial Narrow" panose="020B0606020202030204" pitchFamily="34" charset="0"/>
            </a:endParaRPr>
          </a:p>
        </p:txBody>
      </p:sp>
      <p:pic>
        <p:nvPicPr>
          <p:cNvPr id="53" name="Рисунок 52" descr="Выбрасывание контур">
            <a:extLst>
              <a:ext uri="{FF2B5EF4-FFF2-40B4-BE49-F238E27FC236}">
                <a16:creationId xmlns:a16="http://schemas.microsoft.com/office/drawing/2014/main" xmlns="" id="{C88C4F84-6602-4FAF-AE50-35CCD8CCE9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05463" y="738858"/>
            <a:ext cx="540000" cy="540000"/>
          </a:xfrm>
          <a:prstGeom prst="rect">
            <a:avLst/>
          </a:prstGeom>
        </p:spPr>
      </p:pic>
      <p:pic>
        <p:nvPicPr>
          <p:cNvPr id="90" name="Рисунок 89" descr="Сирена контур">
            <a:extLst>
              <a:ext uri="{FF2B5EF4-FFF2-40B4-BE49-F238E27FC236}">
                <a16:creationId xmlns:a16="http://schemas.microsoft.com/office/drawing/2014/main" xmlns="" id="{9965D9D4-85FE-4E5C-9170-8D04747FE6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59617" y="699542"/>
            <a:ext cx="576000" cy="576000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F6788C42-ADCB-42BF-8D63-BC4FFBA5F4F8}"/>
              </a:ext>
            </a:extLst>
          </p:cNvPr>
          <p:cNvSpPr/>
          <p:nvPr userDrawn="1"/>
        </p:nvSpPr>
        <p:spPr>
          <a:xfrm>
            <a:off x="76170" y="283019"/>
            <a:ext cx="150962" cy="356872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ACCF6536-AFD4-4398-86E6-926ABD073A29}"/>
              </a:ext>
            </a:extLst>
          </p:cNvPr>
          <p:cNvCxnSpPr>
            <a:cxnSpLocks/>
          </p:cNvCxnSpPr>
          <p:nvPr userDrawn="1"/>
        </p:nvCxnSpPr>
        <p:spPr>
          <a:xfrm flipH="1">
            <a:off x="299140" y="627534"/>
            <a:ext cx="8748000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299138" y="51470"/>
            <a:ext cx="8748002" cy="559864"/>
          </a:xfrm>
          <a:prstGeom prst="rect">
            <a:avLst/>
          </a:prstGeom>
        </p:spPr>
        <p:txBody>
          <a:bodyPr lIns="36000" tIns="36000" rIns="36000" bIns="0" anchor="b">
            <a:normAutofit/>
          </a:bodyPr>
          <a:lstStyle>
            <a:lvl1pPr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69976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2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orient="horz" pos="441">
          <p15:clr>
            <a:srgbClr val="FBAE40"/>
          </p15:clr>
        </p15:guide>
        <p15:guide id="4" pos="57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3924188-66E6-4983-9ECC-56386C1C1ADA}"/>
              </a:ext>
            </a:extLst>
          </p:cNvPr>
          <p:cNvSpPr/>
          <p:nvPr userDrawn="1"/>
        </p:nvSpPr>
        <p:spPr>
          <a:xfrm>
            <a:off x="0" y="0"/>
            <a:ext cx="9144000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788C42-ADCB-42BF-8D63-BC4FFBA5F4F8}"/>
              </a:ext>
            </a:extLst>
          </p:cNvPr>
          <p:cNvSpPr/>
          <p:nvPr userDrawn="1"/>
        </p:nvSpPr>
        <p:spPr>
          <a:xfrm>
            <a:off x="388590" y="303498"/>
            <a:ext cx="150962" cy="35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D69329AE-5E85-4E3C-A5EE-95654C862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C8CE2-334B-43E4-B965-C28681F9439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4063" y="1872682"/>
            <a:ext cx="1463063" cy="1800000"/>
            <a:chOff x="3419872" y="1783854"/>
            <a:chExt cx="1167173" cy="1435968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078860B8-FE38-46E1-A64F-631955387717}"/>
                </a:ext>
              </a:extLst>
            </p:cNvPr>
            <p:cNvSpPr/>
            <p:nvPr/>
          </p:nvSpPr>
          <p:spPr>
            <a:xfrm>
              <a:off x="3590891" y="2364727"/>
              <a:ext cx="684076" cy="34204"/>
            </a:xfrm>
            <a:custGeom>
              <a:avLst/>
              <a:gdLst>
                <a:gd name="connsiteX0" fmla="*/ 0 w 381000"/>
                <a:gd name="connsiteY0" fmla="*/ 0 h 19050"/>
                <a:gd name="connsiteX1" fmla="*/ 381000 w 381000"/>
                <a:gd name="connsiteY1" fmla="*/ 0 h 19050"/>
                <a:gd name="connsiteX2" fmla="*/ 381000 w 381000"/>
                <a:gd name="connsiteY2" fmla="*/ 19050 h 19050"/>
                <a:gd name="connsiteX3" fmla="*/ 0 w 3810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9050">
                  <a:moveTo>
                    <a:pt x="0" y="0"/>
                  </a:moveTo>
                  <a:lnTo>
                    <a:pt x="381000" y="0"/>
                  </a:lnTo>
                  <a:lnTo>
                    <a:pt x="381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07E3C733-498D-4C1E-A965-BAD8CECA4CA4}"/>
                </a:ext>
              </a:extLst>
            </p:cNvPr>
            <p:cNvSpPr/>
            <p:nvPr/>
          </p:nvSpPr>
          <p:spPr>
            <a:xfrm>
              <a:off x="3590891" y="2501542"/>
              <a:ext cx="684076" cy="34204"/>
            </a:xfrm>
            <a:custGeom>
              <a:avLst/>
              <a:gdLst>
                <a:gd name="connsiteX0" fmla="*/ 0 w 381000"/>
                <a:gd name="connsiteY0" fmla="*/ 0 h 19050"/>
                <a:gd name="connsiteX1" fmla="*/ 381000 w 381000"/>
                <a:gd name="connsiteY1" fmla="*/ 0 h 19050"/>
                <a:gd name="connsiteX2" fmla="*/ 381000 w 381000"/>
                <a:gd name="connsiteY2" fmla="*/ 19050 h 19050"/>
                <a:gd name="connsiteX3" fmla="*/ 0 w 3810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9050">
                  <a:moveTo>
                    <a:pt x="0" y="0"/>
                  </a:moveTo>
                  <a:lnTo>
                    <a:pt x="381000" y="0"/>
                  </a:lnTo>
                  <a:lnTo>
                    <a:pt x="381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45B4A63B-2105-4868-8DF5-EAF882F36BD8}"/>
                </a:ext>
              </a:extLst>
            </p:cNvPr>
            <p:cNvSpPr/>
            <p:nvPr/>
          </p:nvSpPr>
          <p:spPr>
            <a:xfrm>
              <a:off x="3590891" y="2638357"/>
              <a:ext cx="684076" cy="34204"/>
            </a:xfrm>
            <a:custGeom>
              <a:avLst/>
              <a:gdLst>
                <a:gd name="connsiteX0" fmla="*/ 0 w 381000"/>
                <a:gd name="connsiteY0" fmla="*/ 0 h 19050"/>
                <a:gd name="connsiteX1" fmla="*/ 381000 w 381000"/>
                <a:gd name="connsiteY1" fmla="*/ 0 h 19050"/>
                <a:gd name="connsiteX2" fmla="*/ 381000 w 381000"/>
                <a:gd name="connsiteY2" fmla="*/ 19050 h 19050"/>
                <a:gd name="connsiteX3" fmla="*/ 0 w 3810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9050">
                  <a:moveTo>
                    <a:pt x="0" y="0"/>
                  </a:moveTo>
                  <a:lnTo>
                    <a:pt x="381000" y="0"/>
                  </a:lnTo>
                  <a:lnTo>
                    <a:pt x="3810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B2471273-B404-4165-A346-1B7B79BAAC39}"/>
                </a:ext>
              </a:extLst>
            </p:cNvPr>
            <p:cNvSpPr/>
            <p:nvPr/>
          </p:nvSpPr>
          <p:spPr>
            <a:xfrm flipV="1">
              <a:off x="3419872" y="1851670"/>
              <a:ext cx="1026114" cy="1368152"/>
            </a:xfrm>
            <a:custGeom>
              <a:avLst/>
              <a:gdLst>
                <a:gd name="connsiteX0" fmla="*/ 0 w 571500"/>
                <a:gd name="connsiteY0" fmla="*/ 0 h 762000"/>
                <a:gd name="connsiteX1" fmla="*/ 0 w 571500"/>
                <a:gd name="connsiteY1" fmla="*/ 762000 h 762000"/>
                <a:gd name="connsiteX2" fmla="*/ 571500 w 571500"/>
                <a:gd name="connsiteY2" fmla="*/ 762000 h 762000"/>
                <a:gd name="connsiteX3" fmla="*/ 571500 w 571500"/>
                <a:gd name="connsiteY3" fmla="*/ 205607 h 762000"/>
                <a:gd name="connsiteX4" fmla="*/ 365893 w 571500"/>
                <a:gd name="connsiteY4" fmla="*/ 0 h 762000"/>
                <a:gd name="connsiteX5" fmla="*/ 371637 w 571500"/>
                <a:gd name="connsiteY5" fmla="*/ 32680 h 762000"/>
                <a:gd name="connsiteX6" fmla="*/ 538820 w 571500"/>
                <a:gd name="connsiteY6" fmla="*/ 199863 h 762000"/>
                <a:gd name="connsiteX7" fmla="*/ 538819 w 571500"/>
                <a:gd name="connsiteY7" fmla="*/ 199997 h 762000"/>
                <a:gd name="connsiteX8" fmla="*/ 538753 w 571500"/>
                <a:gd name="connsiteY8" fmla="*/ 200025 h 762000"/>
                <a:gd name="connsiteX9" fmla="*/ 371475 w 571500"/>
                <a:gd name="connsiteY9" fmla="*/ 200025 h 762000"/>
                <a:gd name="connsiteX10" fmla="*/ 371475 w 571500"/>
                <a:gd name="connsiteY10" fmla="*/ 32747 h 762000"/>
                <a:gd name="connsiteX11" fmla="*/ 371571 w 571500"/>
                <a:gd name="connsiteY11" fmla="*/ 32653 h 762000"/>
                <a:gd name="connsiteX12" fmla="*/ 371637 w 571500"/>
                <a:gd name="connsiteY12" fmla="*/ 32680 h 762000"/>
                <a:gd name="connsiteX13" fmla="*/ 19050 w 571500"/>
                <a:gd name="connsiteY13" fmla="*/ 742950 h 762000"/>
                <a:gd name="connsiteX14" fmla="*/ 19050 w 571500"/>
                <a:gd name="connsiteY14" fmla="*/ 19050 h 762000"/>
                <a:gd name="connsiteX15" fmla="*/ 352425 w 571500"/>
                <a:gd name="connsiteY15" fmla="*/ 19050 h 762000"/>
                <a:gd name="connsiteX16" fmla="*/ 352425 w 571500"/>
                <a:gd name="connsiteY16" fmla="*/ 219075 h 762000"/>
                <a:gd name="connsiteX17" fmla="*/ 552450 w 571500"/>
                <a:gd name="connsiteY17" fmla="*/ 219075 h 762000"/>
                <a:gd name="connsiteX18" fmla="*/ 552450 w 571500"/>
                <a:gd name="connsiteY18" fmla="*/ 7429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0" h="762000">
                  <a:moveTo>
                    <a:pt x="0" y="0"/>
                  </a:moveTo>
                  <a:lnTo>
                    <a:pt x="0" y="762000"/>
                  </a:lnTo>
                  <a:lnTo>
                    <a:pt x="571500" y="762000"/>
                  </a:lnTo>
                  <a:lnTo>
                    <a:pt x="571500" y="205607"/>
                  </a:lnTo>
                  <a:lnTo>
                    <a:pt x="365893" y="0"/>
                  </a:lnTo>
                  <a:close/>
                  <a:moveTo>
                    <a:pt x="371637" y="32680"/>
                  </a:moveTo>
                  <a:lnTo>
                    <a:pt x="538820" y="199863"/>
                  </a:lnTo>
                  <a:cubicBezTo>
                    <a:pt x="538857" y="199900"/>
                    <a:pt x="538856" y="199961"/>
                    <a:pt x="538819" y="199997"/>
                  </a:cubicBezTo>
                  <a:cubicBezTo>
                    <a:pt x="538801" y="200015"/>
                    <a:pt x="538778" y="200025"/>
                    <a:pt x="538753" y="200025"/>
                  </a:cubicBezTo>
                  <a:lnTo>
                    <a:pt x="371475" y="200025"/>
                  </a:lnTo>
                  <a:lnTo>
                    <a:pt x="371475" y="32747"/>
                  </a:lnTo>
                  <a:cubicBezTo>
                    <a:pt x="371476" y="32695"/>
                    <a:pt x="371519" y="32653"/>
                    <a:pt x="371571" y="32653"/>
                  </a:cubicBezTo>
                  <a:cubicBezTo>
                    <a:pt x="371596" y="32654"/>
                    <a:pt x="371620" y="32663"/>
                    <a:pt x="371637" y="32680"/>
                  </a:cubicBezTo>
                  <a:close/>
                  <a:moveTo>
                    <a:pt x="19050" y="742950"/>
                  </a:moveTo>
                  <a:lnTo>
                    <a:pt x="19050" y="19050"/>
                  </a:lnTo>
                  <a:lnTo>
                    <a:pt x="352425" y="19050"/>
                  </a:lnTo>
                  <a:lnTo>
                    <a:pt x="352425" y="219075"/>
                  </a:lnTo>
                  <a:lnTo>
                    <a:pt x="552450" y="219075"/>
                  </a:lnTo>
                  <a:lnTo>
                    <a:pt x="552450" y="7429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28903E75-1218-40CB-B400-825DEC798074}"/>
                </a:ext>
              </a:extLst>
            </p:cNvPr>
            <p:cNvSpPr/>
            <p:nvPr/>
          </p:nvSpPr>
          <p:spPr>
            <a:xfrm>
              <a:off x="3590891" y="2775172"/>
              <a:ext cx="324936" cy="34204"/>
            </a:xfrm>
            <a:custGeom>
              <a:avLst/>
              <a:gdLst>
                <a:gd name="connsiteX0" fmla="*/ 0 w 180975"/>
                <a:gd name="connsiteY0" fmla="*/ 0 h 19050"/>
                <a:gd name="connsiteX1" fmla="*/ 180975 w 180975"/>
                <a:gd name="connsiteY1" fmla="*/ 0 h 19050"/>
                <a:gd name="connsiteX2" fmla="*/ 180975 w 180975"/>
                <a:gd name="connsiteY2" fmla="*/ 19050 h 19050"/>
                <a:gd name="connsiteX3" fmla="*/ 0 w 1809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9050">
                  <a:moveTo>
                    <a:pt x="0" y="0"/>
                  </a:moveTo>
                  <a:lnTo>
                    <a:pt x="180975" y="0"/>
                  </a:lnTo>
                  <a:lnTo>
                    <a:pt x="1809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E59F8A06-3B02-44BE-BE87-5D07CEAA261C}"/>
                </a:ext>
              </a:extLst>
            </p:cNvPr>
            <p:cNvSpPr/>
            <p:nvPr/>
          </p:nvSpPr>
          <p:spPr>
            <a:xfrm>
              <a:off x="3590891" y="2911988"/>
              <a:ext cx="324936" cy="34204"/>
            </a:xfrm>
            <a:custGeom>
              <a:avLst/>
              <a:gdLst>
                <a:gd name="connsiteX0" fmla="*/ 0 w 180975"/>
                <a:gd name="connsiteY0" fmla="*/ 0 h 19050"/>
                <a:gd name="connsiteX1" fmla="*/ 180975 w 180975"/>
                <a:gd name="connsiteY1" fmla="*/ 0 h 19050"/>
                <a:gd name="connsiteX2" fmla="*/ 180975 w 180975"/>
                <a:gd name="connsiteY2" fmla="*/ 19050 h 19050"/>
                <a:gd name="connsiteX3" fmla="*/ 0 w 1809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9050">
                  <a:moveTo>
                    <a:pt x="0" y="0"/>
                  </a:moveTo>
                  <a:lnTo>
                    <a:pt x="180975" y="0"/>
                  </a:lnTo>
                  <a:lnTo>
                    <a:pt x="1809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D5E027BC-ADBC-4C62-9D79-C56ED6640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4667" y="1783854"/>
              <a:ext cx="130908" cy="360000"/>
            </a:xfrm>
            <a:custGeom>
              <a:avLst/>
              <a:gdLst>
                <a:gd name="connsiteX0" fmla="*/ 160973 w 323850"/>
                <a:gd name="connsiteY0" fmla="*/ 762000 h 762000"/>
                <a:gd name="connsiteX1" fmla="*/ 162877 w 323850"/>
                <a:gd name="connsiteY1" fmla="*/ 762000 h 762000"/>
                <a:gd name="connsiteX2" fmla="*/ 323850 w 323850"/>
                <a:gd name="connsiteY2" fmla="*/ 601028 h 762000"/>
                <a:gd name="connsiteX3" fmla="*/ 323850 w 323850"/>
                <a:gd name="connsiteY3" fmla="*/ 400050 h 762000"/>
                <a:gd name="connsiteX4" fmla="*/ 304800 w 323850"/>
                <a:gd name="connsiteY4" fmla="*/ 400050 h 762000"/>
                <a:gd name="connsiteX5" fmla="*/ 304800 w 323850"/>
                <a:gd name="connsiteY5" fmla="*/ 601028 h 762000"/>
                <a:gd name="connsiteX6" fmla="*/ 162877 w 323850"/>
                <a:gd name="connsiteY6" fmla="*/ 742950 h 762000"/>
                <a:gd name="connsiteX7" fmla="*/ 160973 w 323850"/>
                <a:gd name="connsiteY7" fmla="*/ 742950 h 762000"/>
                <a:gd name="connsiteX8" fmla="*/ 19050 w 323850"/>
                <a:gd name="connsiteY8" fmla="*/ 601028 h 762000"/>
                <a:gd name="connsiteX9" fmla="*/ 19050 w 323850"/>
                <a:gd name="connsiteY9" fmla="*/ 113348 h 762000"/>
                <a:gd name="connsiteX10" fmla="*/ 113348 w 323850"/>
                <a:gd name="connsiteY10" fmla="*/ 19050 h 762000"/>
                <a:gd name="connsiteX11" fmla="*/ 115252 w 323850"/>
                <a:gd name="connsiteY11" fmla="*/ 19050 h 762000"/>
                <a:gd name="connsiteX12" fmla="*/ 209550 w 323850"/>
                <a:gd name="connsiteY12" fmla="*/ 113348 h 762000"/>
                <a:gd name="connsiteX13" fmla="*/ 209550 w 323850"/>
                <a:gd name="connsiteY13" fmla="*/ 562928 h 762000"/>
                <a:gd name="connsiteX14" fmla="*/ 162877 w 323850"/>
                <a:gd name="connsiteY14" fmla="*/ 609600 h 762000"/>
                <a:gd name="connsiteX15" fmla="*/ 160973 w 323850"/>
                <a:gd name="connsiteY15" fmla="*/ 609600 h 762000"/>
                <a:gd name="connsiteX16" fmla="*/ 114300 w 323850"/>
                <a:gd name="connsiteY16" fmla="*/ 562928 h 762000"/>
                <a:gd name="connsiteX17" fmla="*/ 114300 w 323850"/>
                <a:gd name="connsiteY17" fmla="*/ 333375 h 762000"/>
                <a:gd name="connsiteX18" fmla="*/ 95250 w 323850"/>
                <a:gd name="connsiteY18" fmla="*/ 333375 h 762000"/>
                <a:gd name="connsiteX19" fmla="*/ 95250 w 323850"/>
                <a:gd name="connsiteY19" fmla="*/ 562928 h 762000"/>
                <a:gd name="connsiteX20" fmla="*/ 160973 w 323850"/>
                <a:gd name="connsiteY20" fmla="*/ 628650 h 762000"/>
                <a:gd name="connsiteX21" fmla="*/ 162877 w 323850"/>
                <a:gd name="connsiteY21" fmla="*/ 628650 h 762000"/>
                <a:gd name="connsiteX22" fmla="*/ 228600 w 323850"/>
                <a:gd name="connsiteY22" fmla="*/ 562928 h 762000"/>
                <a:gd name="connsiteX23" fmla="*/ 228600 w 323850"/>
                <a:gd name="connsiteY23" fmla="*/ 113348 h 762000"/>
                <a:gd name="connsiteX24" fmla="*/ 115252 w 323850"/>
                <a:gd name="connsiteY24" fmla="*/ 0 h 762000"/>
                <a:gd name="connsiteX25" fmla="*/ 113348 w 323850"/>
                <a:gd name="connsiteY25" fmla="*/ 0 h 762000"/>
                <a:gd name="connsiteX26" fmla="*/ 0 w 323850"/>
                <a:gd name="connsiteY26" fmla="*/ 113348 h 762000"/>
                <a:gd name="connsiteX27" fmla="*/ 0 w 323850"/>
                <a:gd name="connsiteY27" fmla="*/ 601028 h 762000"/>
                <a:gd name="connsiteX28" fmla="*/ 160973 w 323850"/>
                <a:gd name="connsiteY28" fmla="*/ 762000 h 762000"/>
                <a:gd name="connsiteX0" fmla="*/ 160973 w 323850"/>
                <a:gd name="connsiteY0" fmla="*/ 762000 h 762000"/>
                <a:gd name="connsiteX1" fmla="*/ 162877 w 323850"/>
                <a:gd name="connsiteY1" fmla="*/ 762000 h 762000"/>
                <a:gd name="connsiteX2" fmla="*/ 323850 w 323850"/>
                <a:gd name="connsiteY2" fmla="*/ 601028 h 762000"/>
                <a:gd name="connsiteX3" fmla="*/ 304800 w 323850"/>
                <a:gd name="connsiteY3" fmla="*/ 400050 h 762000"/>
                <a:gd name="connsiteX4" fmla="*/ 304800 w 323850"/>
                <a:gd name="connsiteY4" fmla="*/ 601028 h 762000"/>
                <a:gd name="connsiteX5" fmla="*/ 162877 w 323850"/>
                <a:gd name="connsiteY5" fmla="*/ 742950 h 762000"/>
                <a:gd name="connsiteX6" fmla="*/ 160973 w 323850"/>
                <a:gd name="connsiteY6" fmla="*/ 742950 h 762000"/>
                <a:gd name="connsiteX7" fmla="*/ 19050 w 323850"/>
                <a:gd name="connsiteY7" fmla="*/ 601028 h 762000"/>
                <a:gd name="connsiteX8" fmla="*/ 19050 w 323850"/>
                <a:gd name="connsiteY8" fmla="*/ 113348 h 762000"/>
                <a:gd name="connsiteX9" fmla="*/ 113348 w 323850"/>
                <a:gd name="connsiteY9" fmla="*/ 19050 h 762000"/>
                <a:gd name="connsiteX10" fmla="*/ 115252 w 323850"/>
                <a:gd name="connsiteY10" fmla="*/ 19050 h 762000"/>
                <a:gd name="connsiteX11" fmla="*/ 209550 w 323850"/>
                <a:gd name="connsiteY11" fmla="*/ 113348 h 762000"/>
                <a:gd name="connsiteX12" fmla="*/ 209550 w 323850"/>
                <a:gd name="connsiteY12" fmla="*/ 562928 h 762000"/>
                <a:gd name="connsiteX13" fmla="*/ 162877 w 323850"/>
                <a:gd name="connsiteY13" fmla="*/ 609600 h 762000"/>
                <a:gd name="connsiteX14" fmla="*/ 160973 w 323850"/>
                <a:gd name="connsiteY14" fmla="*/ 609600 h 762000"/>
                <a:gd name="connsiteX15" fmla="*/ 114300 w 323850"/>
                <a:gd name="connsiteY15" fmla="*/ 562928 h 762000"/>
                <a:gd name="connsiteX16" fmla="*/ 114300 w 323850"/>
                <a:gd name="connsiteY16" fmla="*/ 333375 h 762000"/>
                <a:gd name="connsiteX17" fmla="*/ 95250 w 323850"/>
                <a:gd name="connsiteY17" fmla="*/ 333375 h 762000"/>
                <a:gd name="connsiteX18" fmla="*/ 95250 w 323850"/>
                <a:gd name="connsiteY18" fmla="*/ 562928 h 762000"/>
                <a:gd name="connsiteX19" fmla="*/ 160973 w 323850"/>
                <a:gd name="connsiteY19" fmla="*/ 628650 h 762000"/>
                <a:gd name="connsiteX20" fmla="*/ 162877 w 323850"/>
                <a:gd name="connsiteY20" fmla="*/ 628650 h 762000"/>
                <a:gd name="connsiteX21" fmla="*/ 228600 w 323850"/>
                <a:gd name="connsiteY21" fmla="*/ 562928 h 762000"/>
                <a:gd name="connsiteX22" fmla="*/ 228600 w 323850"/>
                <a:gd name="connsiteY22" fmla="*/ 113348 h 762000"/>
                <a:gd name="connsiteX23" fmla="*/ 115252 w 323850"/>
                <a:gd name="connsiteY23" fmla="*/ 0 h 762000"/>
                <a:gd name="connsiteX24" fmla="*/ 113348 w 323850"/>
                <a:gd name="connsiteY24" fmla="*/ 0 h 762000"/>
                <a:gd name="connsiteX25" fmla="*/ 0 w 323850"/>
                <a:gd name="connsiteY25" fmla="*/ 113348 h 762000"/>
                <a:gd name="connsiteX26" fmla="*/ 0 w 323850"/>
                <a:gd name="connsiteY26" fmla="*/ 601028 h 762000"/>
                <a:gd name="connsiteX27" fmla="*/ 160973 w 323850"/>
                <a:gd name="connsiteY27" fmla="*/ 762000 h 762000"/>
                <a:gd name="connsiteX0" fmla="*/ 160973 w 323850"/>
                <a:gd name="connsiteY0" fmla="*/ 762000 h 762000"/>
                <a:gd name="connsiteX1" fmla="*/ 162877 w 323850"/>
                <a:gd name="connsiteY1" fmla="*/ 762000 h 762000"/>
                <a:gd name="connsiteX2" fmla="*/ 323850 w 323850"/>
                <a:gd name="connsiteY2" fmla="*/ 601028 h 762000"/>
                <a:gd name="connsiteX3" fmla="*/ 304800 w 323850"/>
                <a:gd name="connsiteY3" fmla="*/ 601028 h 762000"/>
                <a:gd name="connsiteX4" fmla="*/ 162877 w 323850"/>
                <a:gd name="connsiteY4" fmla="*/ 742950 h 762000"/>
                <a:gd name="connsiteX5" fmla="*/ 160973 w 323850"/>
                <a:gd name="connsiteY5" fmla="*/ 742950 h 762000"/>
                <a:gd name="connsiteX6" fmla="*/ 19050 w 323850"/>
                <a:gd name="connsiteY6" fmla="*/ 601028 h 762000"/>
                <a:gd name="connsiteX7" fmla="*/ 19050 w 323850"/>
                <a:gd name="connsiteY7" fmla="*/ 113348 h 762000"/>
                <a:gd name="connsiteX8" fmla="*/ 113348 w 323850"/>
                <a:gd name="connsiteY8" fmla="*/ 19050 h 762000"/>
                <a:gd name="connsiteX9" fmla="*/ 115252 w 323850"/>
                <a:gd name="connsiteY9" fmla="*/ 19050 h 762000"/>
                <a:gd name="connsiteX10" fmla="*/ 209550 w 323850"/>
                <a:gd name="connsiteY10" fmla="*/ 113348 h 762000"/>
                <a:gd name="connsiteX11" fmla="*/ 209550 w 323850"/>
                <a:gd name="connsiteY11" fmla="*/ 562928 h 762000"/>
                <a:gd name="connsiteX12" fmla="*/ 162877 w 323850"/>
                <a:gd name="connsiteY12" fmla="*/ 609600 h 762000"/>
                <a:gd name="connsiteX13" fmla="*/ 160973 w 323850"/>
                <a:gd name="connsiteY13" fmla="*/ 609600 h 762000"/>
                <a:gd name="connsiteX14" fmla="*/ 114300 w 323850"/>
                <a:gd name="connsiteY14" fmla="*/ 562928 h 762000"/>
                <a:gd name="connsiteX15" fmla="*/ 114300 w 323850"/>
                <a:gd name="connsiteY15" fmla="*/ 333375 h 762000"/>
                <a:gd name="connsiteX16" fmla="*/ 95250 w 323850"/>
                <a:gd name="connsiteY16" fmla="*/ 333375 h 762000"/>
                <a:gd name="connsiteX17" fmla="*/ 95250 w 323850"/>
                <a:gd name="connsiteY17" fmla="*/ 562928 h 762000"/>
                <a:gd name="connsiteX18" fmla="*/ 160973 w 323850"/>
                <a:gd name="connsiteY18" fmla="*/ 628650 h 762000"/>
                <a:gd name="connsiteX19" fmla="*/ 162877 w 323850"/>
                <a:gd name="connsiteY19" fmla="*/ 628650 h 762000"/>
                <a:gd name="connsiteX20" fmla="*/ 228600 w 323850"/>
                <a:gd name="connsiteY20" fmla="*/ 562928 h 762000"/>
                <a:gd name="connsiteX21" fmla="*/ 228600 w 323850"/>
                <a:gd name="connsiteY21" fmla="*/ 113348 h 762000"/>
                <a:gd name="connsiteX22" fmla="*/ 115252 w 323850"/>
                <a:gd name="connsiteY22" fmla="*/ 0 h 762000"/>
                <a:gd name="connsiteX23" fmla="*/ 113348 w 323850"/>
                <a:gd name="connsiteY23" fmla="*/ 0 h 762000"/>
                <a:gd name="connsiteX24" fmla="*/ 0 w 323850"/>
                <a:gd name="connsiteY24" fmla="*/ 113348 h 762000"/>
                <a:gd name="connsiteX25" fmla="*/ 0 w 323850"/>
                <a:gd name="connsiteY25" fmla="*/ 601028 h 762000"/>
                <a:gd name="connsiteX26" fmla="*/ 160973 w 323850"/>
                <a:gd name="connsiteY26" fmla="*/ 762000 h 762000"/>
                <a:gd name="connsiteX0" fmla="*/ 160973 w 323850"/>
                <a:gd name="connsiteY0" fmla="*/ 762000 h 762000"/>
                <a:gd name="connsiteX1" fmla="*/ 162877 w 323850"/>
                <a:gd name="connsiteY1" fmla="*/ 762000 h 762000"/>
                <a:gd name="connsiteX2" fmla="*/ 323850 w 323850"/>
                <a:gd name="connsiteY2" fmla="*/ 601028 h 762000"/>
                <a:gd name="connsiteX3" fmla="*/ 162877 w 323850"/>
                <a:gd name="connsiteY3" fmla="*/ 742950 h 762000"/>
                <a:gd name="connsiteX4" fmla="*/ 160973 w 323850"/>
                <a:gd name="connsiteY4" fmla="*/ 742950 h 762000"/>
                <a:gd name="connsiteX5" fmla="*/ 19050 w 323850"/>
                <a:gd name="connsiteY5" fmla="*/ 601028 h 762000"/>
                <a:gd name="connsiteX6" fmla="*/ 19050 w 323850"/>
                <a:gd name="connsiteY6" fmla="*/ 113348 h 762000"/>
                <a:gd name="connsiteX7" fmla="*/ 113348 w 323850"/>
                <a:gd name="connsiteY7" fmla="*/ 19050 h 762000"/>
                <a:gd name="connsiteX8" fmla="*/ 115252 w 323850"/>
                <a:gd name="connsiteY8" fmla="*/ 19050 h 762000"/>
                <a:gd name="connsiteX9" fmla="*/ 209550 w 323850"/>
                <a:gd name="connsiteY9" fmla="*/ 113348 h 762000"/>
                <a:gd name="connsiteX10" fmla="*/ 209550 w 323850"/>
                <a:gd name="connsiteY10" fmla="*/ 562928 h 762000"/>
                <a:gd name="connsiteX11" fmla="*/ 162877 w 323850"/>
                <a:gd name="connsiteY11" fmla="*/ 609600 h 762000"/>
                <a:gd name="connsiteX12" fmla="*/ 160973 w 323850"/>
                <a:gd name="connsiteY12" fmla="*/ 609600 h 762000"/>
                <a:gd name="connsiteX13" fmla="*/ 114300 w 323850"/>
                <a:gd name="connsiteY13" fmla="*/ 562928 h 762000"/>
                <a:gd name="connsiteX14" fmla="*/ 114300 w 323850"/>
                <a:gd name="connsiteY14" fmla="*/ 333375 h 762000"/>
                <a:gd name="connsiteX15" fmla="*/ 95250 w 323850"/>
                <a:gd name="connsiteY15" fmla="*/ 333375 h 762000"/>
                <a:gd name="connsiteX16" fmla="*/ 95250 w 323850"/>
                <a:gd name="connsiteY16" fmla="*/ 562928 h 762000"/>
                <a:gd name="connsiteX17" fmla="*/ 160973 w 323850"/>
                <a:gd name="connsiteY17" fmla="*/ 628650 h 762000"/>
                <a:gd name="connsiteX18" fmla="*/ 162877 w 323850"/>
                <a:gd name="connsiteY18" fmla="*/ 628650 h 762000"/>
                <a:gd name="connsiteX19" fmla="*/ 228600 w 323850"/>
                <a:gd name="connsiteY19" fmla="*/ 562928 h 762000"/>
                <a:gd name="connsiteX20" fmla="*/ 228600 w 323850"/>
                <a:gd name="connsiteY20" fmla="*/ 113348 h 762000"/>
                <a:gd name="connsiteX21" fmla="*/ 115252 w 323850"/>
                <a:gd name="connsiteY21" fmla="*/ 0 h 762000"/>
                <a:gd name="connsiteX22" fmla="*/ 113348 w 323850"/>
                <a:gd name="connsiteY22" fmla="*/ 0 h 762000"/>
                <a:gd name="connsiteX23" fmla="*/ 0 w 323850"/>
                <a:gd name="connsiteY23" fmla="*/ 113348 h 762000"/>
                <a:gd name="connsiteX24" fmla="*/ 0 w 323850"/>
                <a:gd name="connsiteY24" fmla="*/ 601028 h 762000"/>
                <a:gd name="connsiteX25" fmla="*/ 160973 w 323850"/>
                <a:gd name="connsiteY25" fmla="*/ 762000 h 762000"/>
                <a:gd name="connsiteX0" fmla="*/ 160973 w 228600"/>
                <a:gd name="connsiteY0" fmla="*/ 762000 h 762000"/>
                <a:gd name="connsiteX1" fmla="*/ 162877 w 228600"/>
                <a:gd name="connsiteY1" fmla="*/ 762000 h 762000"/>
                <a:gd name="connsiteX2" fmla="*/ 162877 w 228600"/>
                <a:gd name="connsiteY2" fmla="*/ 742950 h 762000"/>
                <a:gd name="connsiteX3" fmla="*/ 160973 w 228600"/>
                <a:gd name="connsiteY3" fmla="*/ 742950 h 762000"/>
                <a:gd name="connsiteX4" fmla="*/ 19050 w 228600"/>
                <a:gd name="connsiteY4" fmla="*/ 601028 h 762000"/>
                <a:gd name="connsiteX5" fmla="*/ 19050 w 228600"/>
                <a:gd name="connsiteY5" fmla="*/ 113348 h 762000"/>
                <a:gd name="connsiteX6" fmla="*/ 113348 w 228600"/>
                <a:gd name="connsiteY6" fmla="*/ 19050 h 762000"/>
                <a:gd name="connsiteX7" fmla="*/ 115252 w 228600"/>
                <a:gd name="connsiteY7" fmla="*/ 19050 h 762000"/>
                <a:gd name="connsiteX8" fmla="*/ 209550 w 228600"/>
                <a:gd name="connsiteY8" fmla="*/ 113348 h 762000"/>
                <a:gd name="connsiteX9" fmla="*/ 209550 w 228600"/>
                <a:gd name="connsiteY9" fmla="*/ 562928 h 762000"/>
                <a:gd name="connsiteX10" fmla="*/ 162877 w 228600"/>
                <a:gd name="connsiteY10" fmla="*/ 609600 h 762000"/>
                <a:gd name="connsiteX11" fmla="*/ 160973 w 228600"/>
                <a:gd name="connsiteY11" fmla="*/ 609600 h 762000"/>
                <a:gd name="connsiteX12" fmla="*/ 114300 w 228600"/>
                <a:gd name="connsiteY12" fmla="*/ 562928 h 762000"/>
                <a:gd name="connsiteX13" fmla="*/ 114300 w 228600"/>
                <a:gd name="connsiteY13" fmla="*/ 333375 h 762000"/>
                <a:gd name="connsiteX14" fmla="*/ 95250 w 228600"/>
                <a:gd name="connsiteY14" fmla="*/ 333375 h 762000"/>
                <a:gd name="connsiteX15" fmla="*/ 95250 w 228600"/>
                <a:gd name="connsiteY15" fmla="*/ 562928 h 762000"/>
                <a:gd name="connsiteX16" fmla="*/ 160973 w 228600"/>
                <a:gd name="connsiteY16" fmla="*/ 628650 h 762000"/>
                <a:gd name="connsiteX17" fmla="*/ 162877 w 228600"/>
                <a:gd name="connsiteY17" fmla="*/ 628650 h 762000"/>
                <a:gd name="connsiteX18" fmla="*/ 228600 w 228600"/>
                <a:gd name="connsiteY18" fmla="*/ 562928 h 762000"/>
                <a:gd name="connsiteX19" fmla="*/ 228600 w 228600"/>
                <a:gd name="connsiteY19" fmla="*/ 113348 h 762000"/>
                <a:gd name="connsiteX20" fmla="*/ 115252 w 228600"/>
                <a:gd name="connsiteY20" fmla="*/ 0 h 762000"/>
                <a:gd name="connsiteX21" fmla="*/ 113348 w 228600"/>
                <a:gd name="connsiteY21" fmla="*/ 0 h 762000"/>
                <a:gd name="connsiteX22" fmla="*/ 0 w 228600"/>
                <a:gd name="connsiteY22" fmla="*/ 113348 h 762000"/>
                <a:gd name="connsiteX23" fmla="*/ 0 w 228600"/>
                <a:gd name="connsiteY23" fmla="*/ 601028 h 762000"/>
                <a:gd name="connsiteX24" fmla="*/ 160973 w 228600"/>
                <a:gd name="connsiteY24" fmla="*/ 762000 h 762000"/>
                <a:gd name="connsiteX0" fmla="*/ 160973 w 228600"/>
                <a:gd name="connsiteY0" fmla="*/ 762000 h 762000"/>
                <a:gd name="connsiteX1" fmla="*/ 162877 w 228600"/>
                <a:gd name="connsiteY1" fmla="*/ 762000 h 762000"/>
                <a:gd name="connsiteX2" fmla="*/ 162877 w 228600"/>
                <a:gd name="connsiteY2" fmla="*/ 742950 h 762000"/>
                <a:gd name="connsiteX3" fmla="*/ 19050 w 228600"/>
                <a:gd name="connsiteY3" fmla="*/ 601028 h 762000"/>
                <a:gd name="connsiteX4" fmla="*/ 19050 w 228600"/>
                <a:gd name="connsiteY4" fmla="*/ 113348 h 762000"/>
                <a:gd name="connsiteX5" fmla="*/ 113348 w 228600"/>
                <a:gd name="connsiteY5" fmla="*/ 19050 h 762000"/>
                <a:gd name="connsiteX6" fmla="*/ 115252 w 228600"/>
                <a:gd name="connsiteY6" fmla="*/ 19050 h 762000"/>
                <a:gd name="connsiteX7" fmla="*/ 209550 w 228600"/>
                <a:gd name="connsiteY7" fmla="*/ 113348 h 762000"/>
                <a:gd name="connsiteX8" fmla="*/ 209550 w 228600"/>
                <a:gd name="connsiteY8" fmla="*/ 562928 h 762000"/>
                <a:gd name="connsiteX9" fmla="*/ 162877 w 228600"/>
                <a:gd name="connsiteY9" fmla="*/ 609600 h 762000"/>
                <a:gd name="connsiteX10" fmla="*/ 160973 w 228600"/>
                <a:gd name="connsiteY10" fmla="*/ 609600 h 762000"/>
                <a:gd name="connsiteX11" fmla="*/ 114300 w 228600"/>
                <a:gd name="connsiteY11" fmla="*/ 562928 h 762000"/>
                <a:gd name="connsiteX12" fmla="*/ 114300 w 228600"/>
                <a:gd name="connsiteY12" fmla="*/ 333375 h 762000"/>
                <a:gd name="connsiteX13" fmla="*/ 95250 w 228600"/>
                <a:gd name="connsiteY13" fmla="*/ 333375 h 762000"/>
                <a:gd name="connsiteX14" fmla="*/ 95250 w 228600"/>
                <a:gd name="connsiteY14" fmla="*/ 562928 h 762000"/>
                <a:gd name="connsiteX15" fmla="*/ 160973 w 228600"/>
                <a:gd name="connsiteY15" fmla="*/ 628650 h 762000"/>
                <a:gd name="connsiteX16" fmla="*/ 162877 w 228600"/>
                <a:gd name="connsiteY16" fmla="*/ 628650 h 762000"/>
                <a:gd name="connsiteX17" fmla="*/ 228600 w 228600"/>
                <a:gd name="connsiteY17" fmla="*/ 562928 h 762000"/>
                <a:gd name="connsiteX18" fmla="*/ 228600 w 228600"/>
                <a:gd name="connsiteY18" fmla="*/ 113348 h 762000"/>
                <a:gd name="connsiteX19" fmla="*/ 115252 w 228600"/>
                <a:gd name="connsiteY19" fmla="*/ 0 h 762000"/>
                <a:gd name="connsiteX20" fmla="*/ 113348 w 228600"/>
                <a:gd name="connsiteY20" fmla="*/ 0 h 762000"/>
                <a:gd name="connsiteX21" fmla="*/ 0 w 228600"/>
                <a:gd name="connsiteY21" fmla="*/ 113348 h 762000"/>
                <a:gd name="connsiteX22" fmla="*/ 0 w 228600"/>
                <a:gd name="connsiteY22" fmla="*/ 601028 h 762000"/>
                <a:gd name="connsiteX23" fmla="*/ 160973 w 228600"/>
                <a:gd name="connsiteY23" fmla="*/ 762000 h 762000"/>
                <a:gd name="connsiteX0" fmla="*/ 0 w 228600"/>
                <a:gd name="connsiteY0" fmla="*/ 601028 h 762000"/>
                <a:gd name="connsiteX1" fmla="*/ 162877 w 228600"/>
                <a:gd name="connsiteY1" fmla="*/ 762000 h 762000"/>
                <a:gd name="connsiteX2" fmla="*/ 162877 w 228600"/>
                <a:gd name="connsiteY2" fmla="*/ 742950 h 762000"/>
                <a:gd name="connsiteX3" fmla="*/ 19050 w 228600"/>
                <a:gd name="connsiteY3" fmla="*/ 601028 h 762000"/>
                <a:gd name="connsiteX4" fmla="*/ 19050 w 228600"/>
                <a:gd name="connsiteY4" fmla="*/ 113348 h 762000"/>
                <a:gd name="connsiteX5" fmla="*/ 113348 w 228600"/>
                <a:gd name="connsiteY5" fmla="*/ 19050 h 762000"/>
                <a:gd name="connsiteX6" fmla="*/ 115252 w 228600"/>
                <a:gd name="connsiteY6" fmla="*/ 19050 h 762000"/>
                <a:gd name="connsiteX7" fmla="*/ 209550 w 228600"/>
                <a:gd name="connsiteY7" fmla="*/ 113348 h 762000"/>
                <a:gd name="connsiteX8" fmla="*/ 209550 w 228600"/>
                <a:gd name="connsiteY8" fmla="*/ 562928 h 762000"/>
                <a:gd name="connsiteX9" fmla="*/ 162877 w 228600"/>
                <a:gd name="connsiteY9" fmla="*/ 609600 h 762000"/>
                <a:gd name="connsiteX10" fmla="*/ 160973 w 228600"/>
                <a:gd name="connsiteY10" fmla="*/ 609600 h 762000"/>
                <a:gd name="connsiteX11" fmla="*/ 114300 w 228600"/>
                <a:gd name="connsiteY11" fmla="*/ 562928 h 762000"/>
                <a:gd name="connsiteX12" fmla="*/ 114300 w 228600"/>
                <a:gd name="connsiteY12" fmla="*/ 333375 h 762000"/>
                <a:gd name="connsiteX13" fmla="*/ 95250 w 228600"/>
                <a:gd name="connsiteY13" fmla="*/ 333375 h 762000"/>
                <a:gd name="connsiteX14" fmla="*/ 95250 w 228600"/>
                <a:gd name="connsiteY14" fmla="*/ 562928 h 762000"/>
                <a:gd name="connsiteX15" fmla="*/ 160973 w 228600"/>
                <a:gd name="connsiteY15" fmla="*/ 628650 h 762000"/>
                <a:gd name="connsiteX16" fmla="*/ 162877 w 228600"/>
                <a:gd name="connsiteY16" fmla="*/ 628650 h 762000"/>
                <a:gd name="connsiteX17" fmla="*/ 228600 w 228600"/>
                <a:gd name="connsiteY17" fmla="*/ 562928 h 762000"/>
                <a:gd name="connsiteX18" fmla="*/ 228600 w 228600"/>
                <a:gd name="connsiteY18" fmla="*/ 113348 h 762000"/>
                <a:gd name="connsiteX19" fmla="*/ 115252 w 228600"/>
                <a:gd name="connsiteY19" fmla="*/ 0 h 762000"/>
                <a:gd name="connsiteX20" fmla="*/ 113348 w 228600"/>
                <a:gd name="connsiteY20" fmla="*/ 0 h 762000"/>
                <a:gd name="connsiteX21" fmla="*/ 0 w 228600"/>
                <a:gd name="connsiteY21" fmla="*/ 113348 h 762000"/>
                <a:gd name="connsiteX22" fmla="*/ 0 w 228600"/>
                <a:gd name="connsiteY22" fmla="*/ 601028 h 762000"/>
                <a:gd name="connsiteX0" fmla="*/ 0 w 228600"/>
                <a:gd name="connsiteY0" fmla="*/ 601028 h 762000"/>
                <a:gd name="connsiteX1" fmla="*/ 162877 w 228600"/>
                <a:gd name="connsiteY1" fmla="*/ 762000 h 762000"/>
                <a:gd name="connsiteX2" fmla="*/ 19050 w 228600"/>
                <a:gd name="connsiteY2" fmla="*/ 601028 h 762000"/>
                <a:gd name="connsiteX3" fmla="*/ 19050 w 228600"/>
                <a:gd name="connsiteY3" fmla="*/ 113348 h 762000"/>
                <a:gd name="connsiteX4" fmla="*/ 113348 w 228600"/>
                <a:gd name="connsiteY4" fmla="*/ 19050 h 762000"/>
                <a:gd name="connsiteX5" fmla="*/ 115252 w 228600"/>
                <a:gd name="connsiteY5" fmla="*/ 19050 h 762000"/>
                <a:gd name="connsiteX6" fmla="*/ 209550 w 228600"/>
                <a:gd name="connsiteY6" fmla="*/ 113348 h 762000"/>
                <a:gd name="connsiteX7" fmla="*/ 209550 w 228600"/>
                <a:gd name="connsiteY7" fmla="*/ 562928 h 762000"/>
                <a:gd name="connsiteX8" fmla="*/ 162877 w 228600"/>
                <a:gd name="connsiteY8" fmla="*/ 609600 h 762000"/>
                <a:gd name="connsiteX9" fmla="*/ 160973 w 228600"/>
                <a:gd name="connsiteY9" fmla="*/ 609600 h 762000"/>
                <a:gd name="connsiteX10" fmla="*/ 114300 w 228600"/>
                <a:gd name="connsiteY10" fmla="*/ 562928 h 762000"/>
                <a:gd name="connsiteX11" fmla="*/ 114300 w 228600"/>
                <a:gd name="connsiteY11" fmla="*/ 333375 h 762000"/>
                <a:gd name="connsiteX12" fmla="*/ 95250 w 228600"/>
                <a:gd name="connsiteY12" fmla="*/ 333375 h 762000"/>
                <a:gd name="connsiteX13" fmla="*/ 95250 w 228600"/>
                <a:gd name="connsiteY13" fmla="*/ 562928 h 762000"/>
                <a:gd name="connsiteX14" fmla="*/ 160973 w 228600"/>
                <a:gd name="connsiteY14" fmla="*/ 628650 h 762000"/>
                <a:gd name="connsiteX15" fmla="*/ 162877 w 228600"/>
                <a:gd name="connsiteY15" fmla="*/ 628650 h 762000"/>
                <a:gd name="connsiteX16" fmla="*/ 228600 w 228600"/>
                <a:gd name="connsiteY16" fmla="*/ 562928 h 762000"/>
                <a:gd name="connsiteX17" fmla="*/ 228600 w 228600"/>
                <a:gd name="connsiteY17" fmla="*/ 113348 h 762000"/>
                <a:gd name="connsiteX18" fmla="*/ 115252 w 228600"/>
                <a:gd name="connsiteY18" fmla="*/ 0 h 762000"/>
                <a:gd name="connsiteX19" fmla="*/ 113348 w 228600"/>
                <a:gd name="connsiteY19" fmla="*/ 0 h 762000"/>
                <a:gd name="connsiteX20" fmla="*/ 0 w 228600"/>
                <a:gd name="connsiteY20" fmla="*/ 113348 h 762000"/>
                <a:gd name="connsiteX21" fmla="*/ 0 w 228600"/>
                <a:gd name="connsiteY21" fmla="*/ 601028 h 762000"/>
                <a:gd name="connsiteX0" fmla="*/ 0 w 228600"/>
                <a:gd name="connsiteY0" fmla="*/ 601028 h 661988"/>
                <a:gd name="connsiteX1" fmla="*/ 19050 w 228600"/>
                <a:gd name="connsiteY1" fmla="*/ 601028 h 661988"/>
                <a:gd name="connsiteX2" fmla="*/ 19050 w 228600"/>
                <a:gd name="connsiteY2" fmla="*/ 113348 h 661988"/>
                <a:gd name="connsiteX3" fmla="*/ 113348 w 228600"/>
                <a:gd name="connsiteY3" fmla="*/ 19050 h 661988"/>
                <a:gd name="connsiteX4" fmla="*/ 115252 w 228600"/>
                <a:gd name="connsiteY4" fmla="*/ 19050 h 661988"/>
                <a:gd name="connsiteX5" fmla="*/ 209550 w 228600"/>
                <a:gd name="connsiteY5" fmla="*/ 113348 h 661988"/>
                <a:gd name="connsiteX6" fmla="*/ 209550 w 228600"/>
                <a:gd name="connsiteY6" fmla="*/ 562928 h 661988"/>
                <a:gd name="connsiteX7" fmla="*/ 162877 w 228600"/>
                <a:gd name="connsiteY7" fmla="*/ 609600 h 661988"/>
                <a:gd name="connsiteX8" fmla="*/ 160973 w 228600"/>
                <a:gd name="connsiteY8" fmla="*/ 609600 h 661988"/>
                <a:gd name="connsiteX9" fmla="*/ 114300 w 228600"/>
                <a:gd name="connsiteY9" fmla="*/ 562928 h 661988"/>
                <a:gd name="connsiteX10" fmla="*/ 114300 w 228600"/>
                <a:gd name="connsiteY10" fmla="*/ 333375 h 661988"/>
                <a:gd name="connsiteX11" fmla="*/ 95250 w 228600"/>
                <a:gd name="connsiteY11" fmla="*/ 333375 h 661988"/>
                <a:gd name="connsiteX12" fmla="*/ 95250 w 228600"/>
                <a:gd name="connsiteY12" fmla="*/ 562928 h 661988"/>
                <a:gd name="connsiteX13" fmla="*/ 160973 w 228600"/>
                <a:gd name="connsiteY13" fmla="*/ 628650 h 661988"/>
                <a:gd name="connsiteX14" fmla="*/ 162877 w 228600"/>
                <a:gd name="connsiteY14" fmla="*/ 628650 h 661988"/>
                <a:gd name="connsiteX15" fmla="*/ 228600 w 228600"/>
                <a:gd name="connsiteY15" fmla="*/ 562928 h 661988"/>
                <a:gd name="connsiteX16" fmla="*/ 228600 w 228600"/>
                <a:gd name="connsiteY16" fmla="*/ 113348 h 661988"/>
                <a:gd name="connsiteX17" fmla="*/ 115252 w 228600"/>
                <a:gd name="connsiteY17" fmla="*/ 0 h 661988"/>
                <a:gd name="connsiteX18" fmla="*/ 113348 w 228600"/>
                <a:gd name="connsiteY18" fmla="*/ 0 h 661988"/>
                <a:gd name="connsiteX19" fmla="*/ 0 w 228600"/>
                <a:gd name="connsiteY19" fmla="*/ 113348 h 661988"/>
                <a:gd name="connsiteX20" fmla="*/ 0 w 228600"/>
                <a:gd name="connsiteY20" fmla="*/ 601028 h 661988"/>
                <a:gd name="connsiteX0" fmla="*/ 0 w 228600"/>
                <a:gd name="connsiteY0" fmla="*/ 601028 h 628650"/>
                <a:gd name="connsiteX1" fmla="*/ 19050 w 228600"/>
                <a:gd name="connsiteY1" fmla="*/ 113348 h 628650"/>
                <a:gd name="connsiteX2" fmla="*/ 113348 w 228600"/>
                <a:gd name="connsiteY2" fmla="*/ 19050 h 628650"/>
                <a:gd name="connsiteX3" fmla="*/ 115252 w 228600"/>
                <a:gd name="connsiteY3" fmla="*/ 19050 h 628650"/>
                <a:gd name="connsiteX4" fmla="*/ 209550 w 228600"/>
                <a:gd name="connsiteY4" fmla="*/ 113348 h 628650"/>
                <a:gd name="connsiteX5" fmla="*/ 209550 w 228600"/>
                <a:gd name="connsiteY5" fmla="*/ 562928 h 628650"/>
                <a:gd name="connsiteX6" fmla="*/ 162877 w 228600"/>
                <a:gd name="connsiteY6" fmla="*/ 609600 h 628650"/>
                <a:gd name="connsiteX7" fmla="*/ 160973 w 228600"/>
                <a:gd name="connsiteY7" fmla="*/ 609600 h 628650"/>
                <a:gd name="connsiteX8" fmla="*/ 114300 w 228600"/>
                <a:gd name="connsiteY8" fmla="*/ 562928 h 628650"/>
                <a:gd name="connsiteX9" fmla="*/ 114300 w 228600"/>
                <a:gd name="connsiteY9" fmla="*/ 333375 h 628650"/>
                <a:gd name="connsiteX10" fmla="*/ 95250 w 228600"/>
                <a:gd name="connsiteY10" fmla="*/ 333375 h 628650"/>
                <a:gd name="connsiteX11" fmla="*/ 95250 w 228600"/>
                <a:gd name="connsiteY11" fmla="*/ 562928 h 628650"/>
                <a:gd name="connsiteX12" fmla="*/ 160973 w 228600"/>
                <a:gd name="connsiteY12" fmla="*/ 628650 h 628650"/>
                <a:gd name="connsiteX13" fmla="*/ 162877 w 228600"/>
                <a:gd name="connsiteY13" fmla="*/ 628650 h 628650"/>
                <a:gd name="connsiteX14" fmla="*/ 228600 w 228600"/>
                <a:gd name="connsiteY14" fmla="*/ 562928 h 628650"/>
                <a:gd name="connsiteX15" fmla="*/ 228600 w 228600"/>
                <a:gd name="connsiteY15" fmla="*/ 113348 h 628650"/>
                <a:gd name="connsiteX16" fmla="*/ 115252 w 228600"/>
                <a:gd name="connsiteY16" fmla="*/ 0 h 628650"/>
                <a:gd name="connsiteX17" fmla="*/ 113348 w 228600"/>
                <a:gd name="connsiteY17" fmla="*/ 0 h 628650"/>
                <a:gd name="connsiteX18" fmla="*/ 0 w 228600"/>
                <a:gd name="connsiteY18" fmla="*/ 113348 h 628650"/>
                <a:gd name="connsiteX19" fmla="*/ 0 w 228600"/>
                <a:gd name="connsiteY19" fmla="*/ 601028 h 628650"/>
                <a:gd name="connsiteX0" fmla="*/ 0 w 228600"/>
                <a:gd name="connsiteY0" fmla="*/ 113348 h 628650"/>
                <a:gd name="connsiteX1" fmla="*/ 19050 w 228600"/>
                <a:gd name="connsiteY1" fmla="*/ 113348 h 628650"/>
                <a:gd name="connsiteX2" fmla="*/ 113348 w 228600"/>
                <a:gd name="connsiteY2" fmla="*/ 19050 h 628650"/>
                <a:gd name="connsiteX3" fmla="*/ 115252 w 228600"/>
                <a:gd name="connsiteY3" fmla="*/ 19050 h 628650"/>
                <a:gd name="connsiteX4" fmla="*/ 209550 w 228600"/>
                <a:gd name="connsiteY4" fmla="*/ 113348 h 628650"/>
                <a:gd name="connsiteX5" fmla="*/ 209550 w 228600"/>
                <a:gd name="connsiteY5" fmla="*/ 562928 h 628650"/>
                <a:gd name="connsiteX6" fmla="*/ 162877 w 228600"/>
                <a:gd name="connsiteY6" fmla="*/ 609600 h 628650"/>
                <a:gd name="connsiteX7" fmla="*/ 160973 w 228600"/>
                <a:gd name="connsiteY7" fmla="*/ 609600 h 628650"/>
                <a:gd name="connsiteX8" fmla="*/ 114300 w 228600"/>
                <a:gd name="connsiteY8" fmla="*/ 562928 h 628650"/>
                <a:gd name="connsiteX9" fmla="*/ 114300 w 228600"/>
                <a:gd name="connsiteY9" fmla="*/ 333375 h 628650"/>
                <a:gd name="connsiteX10" fmla="*/ 95250 w 228600"/>
                <a:gd name="connsiteY10" fmla="*/ 333375 h 628650"/>
                <a:gd name="connsiteX11" fmla="*/ 95250 w 228600"/>
                <a:gd name="connsiteY11" fmla="*/ 562928 h 628650"/>
                <a:gd name="connsiteX12" fmla="*/ 160973 w 228600"/>
                <a:gd name="connsiteY12" fmla="*/ 628650 h 628650"/>
                <a:gd name="connsiteX13" fmla="*/ 162877 w 228600"/>
                <a:gd name="connsiteY13" fmla="*/ 628650 h 628650"/>
                <a:gd name="connsiteX14" fmla="*/ 228600 w 228600"/>
                <a:gd name="connsiteY14" fmla="*/ 562928 h 628650"/>
                <a:gd name="connsiteX15" fmla="*/ 228600 w 228600"/>
                <a:gd name="connsiteY15" fmla="*/ 113348 h 628650"/>
                <a:gd name="connsiteX16" fmla="*/ 115252 w 228600"/>
                <a:gd name="connsiteY16" fmla="*/ 0 h 628650"/>
                <a:gd name="connsiteX17" fmla="*/ 113348 w 228600"/>
                <a:gd name="connsiteY17" fmla="*/ 0 h 628650"/>
                <a:gd name="connsiteX18" fmla="*/ 0 w 228600"/>
                <a:gd name="connsiteY18" fmla="*/ 113348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8600" h="628650">
                  <a:moveTo>
                    <a:pt x="0" y="113348"/>
                  </a:moveTo>
                  <a:lnTo>
                    <a:pt x="19050" y="113348"/>
                  </a:lnTo>
                  <a:cubicBezTo>
                    <a:pt x="19108" y="61292"/>
                    <a:pt x="61292" y="19108"/>
                    <a:pt x="113348" y="19050"/>
                  </a:cubicBezTo>
                  <a:lnTo>
                    <a:pt x="115252" y="19050"/>
                  </a:lnTo>
                  <a:cubicBezTo>
                    <a:pt x="167308" y="19108"/>
                    <a:pt x="209492" y="61292"/>
                    <a:pt x="209550" y="113348"/>
                  </a:cubicBezTo>
                  <a:lnTo>
                    <a:pt x="209550" y="562928"/>
                  </a:lnTo>
                  <a:cubicBezTo>
                    <a:pt x="209523" y="588694"/>
                    <a:pt x="188644" y="609573"/>
                    <a:pt x="162877" y="609600"/>
                  </a:cubicBezTo>
                  <a:lnTo>
                    <a:pt x="160973" y="609600"/>
                  </a:lnTo>
                  <a:cubicBezTo>
                    <a:pt x="135207" y="609573"/>
                    <a:pt x="114327" y="588694"/>
                    <a:pt x="114300" y="562928"/>
                  </a:cubicBezTo>
                  <a:lnTo>
                    <a:pt x="114300" y="333375"/>
                  </a:lnTo>
                  <a:lnTo>
                    <a:pt x="95250" y="333375"/>
                  </a:lnTo>
                  <a:lnTo>
                    <a:pt x="95250" y="562928"/>
                  </a:lnTo>
                  <a:cubicBezTo>
                    <a:pt x="95287" y="599210"/>
                    <a:pt x="124690" y="628613"/>
                    <a:pt x="160973" y="628650"/>
                  </a:cubicBezTo>
                  <a:lnTo>
                    <a:pt x="162877" y="628650"/>
                  </a:lnTo>
                  <a:cubicBezTo>
                    <a:pt x="199160" y="628613"/>
                    <a:pt x="228563" y="599210"/>
                    <a:pt x="228600" y="562928"/>
                  </a:cubicBezTo>
                  <a:lnTo>
                    <a:pt x="228600" y="113348"/>
                  </a:lnTo>
                  <a:cubicBezTo>
                    <a:pt x="228531" y="50776"/>
                    <a:pt x="177824" y="68"/>
                    <a:pt x="115252" y="0"/>
                  </a:cubicBezTo>
                  <a:lnTo>
                    <a:pt x="113348" y="0"/>
                  </a:lnTo>
                  <a:cubicBezTo>
                    <a:pt x="50776" y="68"/>
                    <a:pt x="69" y="50776"/>
                    <a:pt x="0" y="1133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Фигура, имеющая форму буквы L 16">
              <a:extLst>
                <a:ext uri="{FF2B5EF4-FFF2-40B4-BE49-F238E27FC236}">
                  <a16:creationId xmlns:a16="http://schemas.microsoft.com/office/drawing/2014/main" xmlns="" id="{872D1133-DB68-4419-BD69-6CBC53B5BAFD}"/>
                </a:ext>
              </a:extLst>
            </p:cNvPr>
            <p:cNvSpPr/>
            <p:nvPr/>
          </p:nvSpPr>
          <p:spPr>
            <a:xfrm flipH="1">
              <a:off x="4171950" y="1851822"/>
              <a:ext cx="358426" cy="1368000"/>
            </a:xfrm>
            <a:prstGeom prst="corner">
              <a:avLst>
                <a:gd name="adj1" fmla="val 9048"/>
                <a:gd name="adj2" fmla="val 976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14F289AB-9B68-439E-8867-E0A550329FF2}"/>
                </a:ext>
              </a:extLst>
            </p:cNvPr>
            <p:cNvSpPr/>
            <p:nvPr/>
          </p:nvSpPr>
          <p:spPr>
            <a:xfrm>
              <a:off x="4551045" y="1851670"/>
              <a:ext cx="36000" cy="13681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99F0C9-542B-4584-A69F-D4843E009C08}"/>
              </a:ext>
            </a:extLst>
          </p:cNvPr>
          <p:cNvSpPr txBox="1"/>
          <p:nvPr userDrawn="1"/>
        </p:nvSpPr>
        <p:spPr>
          <a:xfrm>
            <a:off x="611559" y="323860"/>
            <a:ext cx="8137154" cy="36933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1800" dirty="0"/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0121761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orient="horz" pos="2981">
          <p15:clr>
            <a:srgbClr val="FBAE40"/>
          </p15:clr>
        </p15:guide>
        <p15:guide id="3" orient="horz" pos="503">
          <p15:clr>
            <a:srgbClr val="FBAE40"/>
          </p15:clr>
        </p15:guide>
        <p15:guide id="4" pos="5738">
          <p15:clr>
            <a:srgbClr val="FBAE40"/>
          </p15:clr>
        </p15:guide>
        <p15:guide id="7" pos="2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вертик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1"/>
            <a:ext cx="2520000" cy="5143502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13" tIns="38957" rIns="77913" bIns="38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4C6B53-2D2F-406D-844E-605E17505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40" y="4804523"/>
            <a:ext cx="1137600" cy="21351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FFFB39E-C8D5-4143-B081-64666C0E7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69"/>
            <a:ext cx="2483768" cy="1163395"/>
          </a:xfrm>
          <a:prstGeom prst="rect">
            <a:avLst/>
          </a:prstGeom>
        </p:spPr>
        <p:txBody>
          <a:bodyPr vert="horz" lIns="72000" tIns="0" rIns="0" bIns="0" rtlCol="0" anchor="t" anchorCtr="0"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Короткий заголовок слайда </a:t>
            </a:r>
          </a:p>
        </p:txBody>
      </p:sp>
    </p:spTree>
    <p:extLst>
      <p:ext uri="{BB962C8B-B14F-4D97-AF65-F5344CB8AC3E}">
        <p14:creationId xmlns:p14="http://schemas.microsoft.com/office/powerpoint/2010/main" xmlns="" val="3697583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655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pos="5738">
          <p15:clr>
            <a:srgbClr val="FBAE40"/>
          </p15:clr>
        </p15:guide>
        <p15:guide id="4" orient="horz" pos="32">
          <p15:clr>
            <a:srgbClr val="FBAE40"/>
          </p15:clr>
        </p15:guide>
        <p15:guide id="6" pos="2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арбониз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1"/>
            <a:ext cx="2520000" cy="5143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13" tIns="38957" rIns="77913" bIns="38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FFFB39E-C8D5-4143-B081-64666C0E7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69"/>
            <a:ext cx="2448000" cy="1163395"/>
          </a:xfrm>
          <a:prstGeom prst="rect">
            <a:avLst/>
          </a:prstGeom>
        </p:spPr>
        <p:txBody>
          <a:bodyPr vert="horz" lIns="72000" tIns="0" rIns="0" bIns="0" rtlCol="0" anchor="t" anchorCtr="0"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rgbClr val="2494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Короткий заголовок слайда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88C3AB0-7C79-4F18-85CE-FE56BC770F6D}"/>
              </a:ext>
            </a:extLst>
          </p:cNvPr>
          <p:cNvSpPr/>
          <p:nvPr userDrawn="1"/>
        </p:nvSpPr>
        <p:spPr>
          <a:xfrm>
            <a:off x="2454140" y="1"/>
            <a:ext cx="72000" cy="5143500"/>
          </a:xfrm>
          <a:prstGeom prst="rect">
            <a:avLst/>
          </a:prstGeom>
          <a:solidFill>
            <a:srgbClr val="249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AFD7C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2B2894C1-5B15-4F4D-94CD-21BFEC6CD3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48417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655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pos="5738">
          <p15:clr>
            <a:srgbClr val="FBAE40"/>
          </p15:clr>
        </p15:guide>
        <p15:guide id="4" orient="horz" pos="32">
          <p15:clr>
            <a:srgbClr val="FBAE40"/>
          </p15:clr>
        </p15:guide>
        <p15:guide id="6" pos="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вестиционный про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1"/>
            <a:ext cx="3492500" cy="5143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13" tIns="38957" rIns="77913" bIns="389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34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FFFB39E-C8D5-4143-B081-64666C0E7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69"/>
            <a:ext cx="3492500" cy="1163395"/>
          </a:xfrm>
          <a:prstGeom prst="rect">
            <a:avLst/>
          </a:prstGeom>
        </p:spPr>
        <p:txBody>
          <a:bodyPr vert="horz" lIns="72000" tIns="0" rIns="0" bIns="0" rtlCol="0" anchor="t" anchorCtr="0"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Короткий заголовок слайда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A50C7E8-3E7A-4C06-B5C3-BDFA876CF5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13006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290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pos="5738">
          <p15:clr>
            <a:srgbClr val="FBAE40"/>
          </p15:clr>
        </p15:guide>
        <p15:guide id="4" orient="horz" pos="32">
          <p15:clr>
            <a:srgbClr val="FBAE40"/>
          </p15:clr>
        </p15:guide>
        <p15:guide id="6" pos="2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4620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997">
          <p15:clr>
            <a:srgbClr val="FBAE40"/>
          </p15:clr>
        </p15:guide>
        <p15:guide id="4" orient="horz" pos="1233">
          <p15:clr>
            <a:srgbClr val="FBAE40"/>
          </p15:clr>
        </p15:guide>
        <p15:guide id="5" orient="horz" pos="1999">
          <p15:clr>
            <a:srgbClr val="FBAE40"/>
          </p15:clr>
        </p15:guide>
        <p15:guide id="6" orient="horz" pos="2234">
          <p15:clr>
            <a:srgbClr val="FBAE40"/>
          </p15:clr>
        </p15:guide>
        <p15:guide id="7" pos="1090">
          <p15:clr>
            <a:srgbClr val="FBAE40"/>
          </p15:clr>
        </p15:guide>
        <p15:guide id="8" pos="3556">
          <p15:clr>
            <a:srgbClr val="FBAE40"/>
          </p15:clr>
        </p15:guide>
        <p15:guide id="9" pos="3976">
          <p15:clr>
            <a:srgbClr val="FBAE40"/>
          </p15:clr>
        </p15:guide>
        <p15:guide id="10" pos="4656">
          <p15:clr>
            <a:srgbClr val="FBAE40"/>
          </p15:clr>
        </p15:guide>
        <p15:guide id="11" pos="1772">
          <p15:clr>
            <a:srgbClr val="FBAE40"/>
          </p15:clr>
        </p15:guide>
        <p15:guide id="12" pos="21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700089"/>
            <a:ext cx="8957018" cy="4103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8172400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 txBox="1">
            <a:spLocks noChangeArrowheads="1"/>
          </p:cNvSpPr>
          <p:nvPr userDrawn="1"/>
        </p:nvSpPr>
        <p:spPr bwMode="auto">
          <a:xfrm>
            <a:off x="8172400" y="4894010"/>
            <a:ext cx="897008" cy="21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296" rtl="0" eaLnBrk="1" latinLnBrk="0" hangingPunct="1">
              <a:defRPr sz="1400" b="1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C7B3A-0A6D-478B-9BC0-F3751AB67A10}" type="slidenum">
              <a:rPr lang="ru-RU" b="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7092280" y="-206082"/>
            <a:ext cx="2016224" cy="144000"/>
            <a:chOff x="5508104" y="-149504"/>
            <a:chExt cx="2016224" cy="144000"/>
          </a:xfrm>
        </p:grpSpPr>
        <p:sp>
          <p:nvSpPr>
            <p:cNvPr id="15" name="Прямоугольник 14"/>
            <p:cNvSpPr>
              <a:spLocks/>
            </p:cNvSpPr>
            <p:nvPr/>
          </p:nvSpPr>
          <p:spPr>
            <a:xfrm>
              <a:off x="5508104" y="-149504"/>
              <a:ext cx="288032" cy="144000"/>
            </a:xfrm>
            <a:prstGeom prst="rect">
              <a:avLst/>
            </a:prstGeom>
            <a:solidFill>
              <a:srgbClr val="1B6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>
              <a:spLocks/>
            </p:cNvSpPr>
            <p:nvPr/>
          </p:nvSpPr>
          <p:spPr>
            <a:xfrm>
              <a:off x="6084168" y="-149504"/>
              <a:ext cx="288032" cy="144000"/>
            </a:xfrm>
            <a:prstGeom prst="rect">
              <a:avLst/>
            </a:prstGeom>
            <a:solidFill>
              <a:srgbClr val="CD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>
              <a:spLocks/>
            </p:cNvSpPr>
            <p:nvPr/>
          </p:nvSpPr>
          <p:spPr>
            <a:xfrm>
              <a:off x="6372200" y="-149504"/>
              <a:ext cx="288032" cy="144000"/>
            </a:xfrm>
            <a:prstGeom prst="rect">
              <a:avLst/>
            </a:prstGeom>
            <a:solidFill>
              <a:srgbClr val="006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>
              <a:spLocks/>
            </p:cNvSpPr>
            <p:nvPr/>
          </p:nvSpPr>
          <p:spPr>
            <a:xfrm>
              <a:off x="6660232" y="-149504"/>
              <a:ext cx="288032" cy="144000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>
              <a:spLocks/>
            </p:cNvSpPr>
            <p:nvPr/>
          </p:nvSpPr>
          <p:spPr>
            <a:xfrm>
              <a:off x="6948264" y="-149504"/>
              <a:ext cx="288032" cy="144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>
              <a:spLocks/>
            </p:cNvSpPr>
            <p:nvPr/>
          </p:nvSpPr>
          <p:spPr>
            <a:xfrm>
              <a:off x="7236296" y="-149504"/>
              <a:ext cx="288032" cy="144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>
              <a:spLocks/>
            </p:cNvSpPr>
            <p:nvPr/>
          </p:nvSpPr>
          <p:spPr>
            <a:xfrm>
              <a:off x="5796136" y="-149504"/>
              <a:ext cx="288032" cy="144000"/>
            </a:xfrm>
            <a:prstGeom prst="rect">
              <a:avLst/>
            </a:prstGeom>
            <a:solidFill>
              <a:srgbClr val="B01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22762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2" r:id="rId3"/>
    <p:sldLayoutId id="2147483681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3" r:id="rId11"/>
  </p:sldLayoutIdLst>
  <p:hf hdr="0" dt="0"/>
  <p:txStyles>
    <p:titleStyle>
      <a:lvl1pPr algn="l" defTabSz="779074" rtl="0" eaLnBrk="1" latinLnBrk="0" hangingPunct="1">
        <a:lnSpc>
          <a:spcPct val="90000"/>
        </a:lnSpc>
        <a:spcBef>
          <a:spcPct val="0"/>
        </a:spcBef>
        <a:buNone/>
        <a:defRPr sz="1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79074" rtl="0" eaLnBrk="1" latinLnBrk="0" hangingPunct="1">
        <a:spcBef>
          <a:spcPct val="20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8" indent="0" algn="l" defTabSz="779074" rtl="0" eaLnBrk="1" latinLnBrk="0" hangingPunct="1">
        <a:spcBef>
          <a:spcPct val="200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4" indent="0" algn="l" defTabSz="779074" rtl="0" eaLnBrk="1" latinLnBrk="0" hangingPunct="1">
        <a:spcBef>
          <a:spcPct val="200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10" indent="0" algn="l" defTabSz="779074" rtl="0" eaLnBrk="1" latinLnBrk="0" hangingPunct="1">
        <a:spcBef>
          <a:spcPct val="20000"/>
        </a:spcBef>
        <a:buFont typeface="Wingdings" panose="05000000000000000000" pitchFamily="2" charset="2"/>
        <a:buNone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558148" indent="0" algn="l" defTabSz="779074" rtl="0" eaLnBrk="1" latinLnBrk="0" hangingPunct="1">
        <a:spcBef>
          <a:spcPct val="20000"/>
        </a:spcBef>
        <a:buFont typeface="Wingdings" panose="05000000000000000000" pitchFamily="2" charset="2"/>
        <a:buNone/>
        <a:defRPr sz="1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142455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992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529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066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4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12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9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86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23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6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9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E4406749-2804-4111-B6F9-4AF2552D13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И.А. Рябова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Заместитель начальника</a:t>
            </a:r>
          </a:p>
          <a:p>
            <a:r>
              <a:rPr lang="ru-RU" dirty="0" smtClean="0"/>
              <a:t> Производственной лаборатории</a:t>
            </a:r>
            <a:endParaRPr lang="ru-RU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0C1F4A1-0CD8-448A-B086-8E055C20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Разработка алгоритма планирования затрат на обеспечение химическими материалами и реактивами производства акрилонитрила </a:t>
            </a:r>
            <a:br>
              <a:rPr lang="ru-RU" sz="2400" dirty="0"/>
            </a:br>
            <a:r>
              <a:rPr lang="ru-RU" sz="2400" dirty="0"/>
              <a:t>(на примере ООО «Саратоворгсинтез»)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701B9531-27D0-4E69-8B84-6AD2C704D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9512" y="4731990"/>
            <a:ext cx="2499319" cy="553998"/>
          </a:xfrm>
        </p:spPr>
        <p:txBody>
          <a:bodyPr/>
          <a:lstStyle/>
          <a:p>
            <a:r>
              <a:rPr lang="ru-RU" dirty="0" smtClean="0"/>
              <a:t>Саратов, 2022 </a:t>
            </a:r>
            <a:r>
              <a:rPr lang="ru-RU" dirty="0"/>
              <a:t>года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3123404"/>
            <a:ext cx="4450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Научный</a:t>
            </a:r>
            <a:r>
              <a:rPr lang="ru-RU" sz="1800" b="1" dirty="0" smtClean="0"/>
              <a:t> </a:t>
            </a:r>
            <a:r>
              <a:rPr lang="ru-RU" sz="1800" dirty="0" smtClean="0"/>
              <a:t>руководитель</a:t>
            </a:r>
          </a:p>
          <a:p>
            <a:r>
              <a:rPr lang="ru-RU" sz="1800" dirty="0" smtClean="0"/>
              <a:t>О.Н. Киселева</a:t>
            </a:r>
          </a:p>
          <a:p>
            <a:pPr algn="r"/>
            <a:r>
              <a:rPr lang="ru-RU" sz="1800" dirty="0" smtClean="0"/>
              <a:t>Доктор экономических наук, профессор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27500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69"/>
            <a:ext cx="2483768" cy="1495794"/>
          </a:xfrm>
        </p:spPr>
        <p:txBody>
          <a:bodyPr vert="horz" lIns="72000" tIns="0" rIns="0" bIns="0" rtlCol="0" anchor="t" anchorCtr="0">
            <a:spAutoFit/>
          </a:bodyPr>
          <a:lstStyle/>
          <a:p>
            <a:r>
              <a:rPr lang="ru-RU" dirty="0" smtClean="0"/>
              <a:t>АВВ-бюджетирование</a:t>
            </a:r>
            <a:r>
              <a:rPr lang="ru-RU" sz="2600" b="0" dirty="0"/>
              <a:t/>
            </a:r>
            <a:br>
              <a:rPr lang="ru-RU" sz="2600" b="0" dirty="0"/>
            </a:br>
            <a:r>
              <a:rPr lang="ru-RU" sz="2600" b="0" dirty="0"/>
              <a:t/>
            </a:r>
            <a:br>
              <a:rPr lang="ru-RU" sz="2600" b="0" dirty="0"/>
            </a:br>
            <a:endParaRPr lang="ru-RU" sz="2600" b="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9141327"/>
              </p:ext>
            </p:extLst>
          </p:nvPr>
        </p:nvGraphicFramePr>
        <p:xfrm>
          <a:off x="2627784" y="267494"/>
          <a:ext cx="6336704" cy="4743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202"/>
                <a:gridCol w="1319093"/>
                <a:gridCol w="2187672"/>
                <a:gridCol w="1508737"/>
              </a:tblGrid>
              <a:tr h="206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ЦФО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Ресурсы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Действие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Драйвер действия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</a:tr>
              <a:tr h="164805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Производственная лаборатория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«Саратоворгсинтез»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химические реактивы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	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Аналитический контроль всех стадий технологического процесса</a:t>
                      </a:r>
                      <a:endParaRPr lang="ru-RU" sz="11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Технический контроль готовой продукции</a:t>
                      </a:r>
                      <a:endParaRPr lang="ru-RU" sz="11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Входной контроль сырья и материалов</a:t>
                      </a:r>
                      <a:endParaRPr lang="ru-RU" sz="11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Анализ энергоресурсов</a:t>
                      </a:r>
                      <a:endParaRPr lang="ru-RU" sz="11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Анализ сточных вод</a:t>
                      </a:r>
                      <a:endParaRPr lang="ru-RU" sz="11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Анализ воздушной </a:t>
                      </a:r>
                      <a:r>
                        <a:rPr lang="ru-RU" sz="1050" dirty="0" smtClean="0">
                          <a:effectLst/>
                        </a:rPr>
                        <a:t>среды</a:t>
                      </a:r>
                      <a:endParaRPr lang="ru-RU" sz="1100" dirty="0">
                        <a:effectLst/>
                      </a:endParaRPr>
                    </a:p>
                  </a:txBody>
                  <a:tcPr marL="53933" marR="53933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Время, затраченное на проведение исследования, приготовление исходных реактивов, анализ.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</a:tr>
              <a:tr h="618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химическая посуда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	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Проведение всех аналитических операций по проведению лабораторного анализа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Время, затраченное на проведение исследования (сушка, мойка посуды)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</a:tr>
              <a:tr h="2042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газовые смеси, газы для газовых хроматографов (водород, гелий, ацетилен)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Проведение градуировки газовых хроматографов</a:t>
                      </a:r>
                      <a:endParaRPr lang="ru-RU" sz="11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Проверка стабильности градуировочной характеристики</a:t>
                      </a:r>
                      <a:endParaRPr lang="ru-RU" sz="11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Обеспечение работы газовых хроматографов</a:t>
                      </a:r>
                      <a:endParaRPr lang="ru-RU" sz="11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Обеспечение работы анализатора серы</a:t>
                      </a:r>
                      <a:endParaRPr lang="ru-RU" sz="11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−"/>
                      </a:pPr>
                      <a:r>
                        <a:rPr lang="ru-RU" sz="1050" dirty="0">
                          <a:effectLst/>
                        </a:rPr>
                        <a:t>Обеспечение работы атомного спектрофотометра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Время, затраченное на проведение градуировки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Время, затраченное на проведение анализа на лабораторном оборудовании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33" marR="539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325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9D23407-DEEA-4390-ABD3-1354D6E40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69" y="3838"/>
            <a:ext cx="1732923" cy="113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55600"/>
          </a:effectLst>
        </p:spPr>
      </p:pic>
      <p:pic>
        <p:nvPicPr>
          <p:cNvPr id="2051" name="Picture 3" descr="C:\Users\IRyabova\Desktop\Reaktivy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803" y="-478571"/>
            <a:ext cx="3486768" cy="3486768"/>
          </a:xfrm>
          <a:prstGeom prst="rect">
            <a:avLst/>
          </a:prstGeom>
          <a:noFill/>
          <a:effectLst>
            <a:softEdge rad="1143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Ryabova\Desktop\1__893763793457f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737" y="2710167"/>
            <a:ext cx="3586296" cy="2431508"/>
          </a:xfrm>
          <a:prstGeom prst="rect">
            <a:avLst/>
          </a:prstGeom>
          <a:noFill/>
          <a:effectLst>
            <a:softEdge rad="774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69"/>
            <a:ext cx="2483768" cy="1495794"/>
          </a:xfrm>
        </p:spPr>
        <p:txBody>
          <a:bodyPr vert="horz" lIns="72000" tIns="0" rIns="0" bIns="0" rtlCol="0" anchor="t" anchorCtr="0">
            <a:spAutoFit/>
          </a:bodyPr>
          <a:lstStyle/>
          <a:p>
            <a:r>
              <a:rPr lang="ru-RU" dirty="0" smtClean="0"/>
              <a:t>АВВ-бюджетирование</a:t>
            </a:r>
            <a:r>
              <a:rPr lang="ru-RU" sz="2600" b="0" dirty="0"/>
              <a:t/>
            </a:r>
            <a:br>
              <a:rPr lang="ru-RU" sz="2600" b="0" dirty="0"/>
            </a:br>
            <a:r>
              <a:rPr lang="ru-RU" sz="2600" b="0" dirty="0"/>
              <a:t/>
            </a:r>
            <a:br>
              <a:rPr lang="ru-RU" sz="2600" b="0" dirty="0"/>
            </a:br>
            <a:endParaRPr lang="ru-RU" sz="2600" b="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556096" y="2790195"/>
            <a:ext cx="2552994" cy="2353305"/>
            <a:chOff x="-7717" y="317587"/>
            <a:chExt cx="3377795" cy="3410467"/>
          </a:xfrm>
          <a:scene3d>
            <a:camera prst="orthographicFront"/>
            <a:lightRig rig="flat" dir="t"/>
          </a:scene3d>
        </p:grpSpPr>
        <p:sp>
          <p:nvSpPr>
            <p:cNvPr id="6" name="Овал 5"/>
            <p:cNvSpPr/>
            <p:nvPr/>
          </p:nvSpPr>
          <p:spPr>
            <a:xfrm>
              <a:off x="-7717" y="317587"/>
              <a:ext cx="3377795" cy="3410467"/>
            </a:xfrm>
            <a:prstGeom prst="ellipse">
              <a:avLst/>
            </a:prstGeom>
            <a:solidFill>
              <a:srgbClr val="D2233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12133" y="767041"/>
              <a:ext cx="2388461" cy="24115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F2F35"/>
                </a:buClr>
                <a:buFontTx/>
                <a:buNone/>
              </a:pPr>
              <a:r>
                <a:rPr lang="ru-RU" sz="1800" kern="1200" dirty="0" smtClean="0">
                  <a:solidFill>
                    <a:srgbClr val="FFFFFF"/>
                  </a:solidFill>
                  <a:latin typeface="Tahoma"/>
                  <a:ea typeface="+mn-ea"/>
                  <a:cs typeface="+mn-cs"/>
                </a:rPr>
                <a:t>Потребность</a:t>
              </a:r>
              <a:r>
                <a:rPr lang="ru-RU" sz="2800" kern="1200" dirty="0" smtClean="0">
                  <a:solidFill>
                    <a:srgbClr val="FFFFFF"/>
                  </a:solidFill>
                  <a:latin typeface="Tahoma"/>
                  <a:ea typeface="+mn-ea"/>
                  <a:cs typeface="+mn-cs"/>
                </a:rPr>
                <a:t> </a:t>
              </a:r>
              <a:r>
                <a:rPr lang="ru-RU" sz="1600" kern="1200" dirty="0" smtClean="0">
                  <a:solidFill>
                    <a:srgbClr val="FFFFFF"/>
                  </a:solidFill>
                  <a:latin typeface="Tahoma"/>
                  <a:ea typeface="+mn-ea"/>
                  <a:cs typeface="+mn-cs"/>
                </a:rPr>
                <a:t>Производственной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F2F35"/>
                </a:buClr>
                <a:buFontTx/>
                <a:buNone/>
              </a:pPr>
              <a:r>
                <a:rPr lang="ru-RU" sz="1600" kern="1200" dirty="0" smtClean="0">
                  <a:solidFill>
                    <a:srgbClr val="FFFFFF"/>
                  </a:solidFill>
                  <a:latin typeface="Tahoma"/>
                  <a:ea typeface="+mn-ea"/>
                  <a:cs typeface="+mn-cs"/>
                </a:rPr>
                <a:t>Лаборатории</a:t>
              </a:r>
              <a:endParaRPr lang="ru-RU" sz="1600" kern="1200" dirty="0">
                <a:solidFill>
                  <a:srgbClr val="FFFFFF"/>
                </a:solidFill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rot="19114995">
            <a:off x="4321256" y="2280979"/>
            <a:ext cx="865980" cy="471272"/>
            <a:chOff x="3369608" y="709598"/>
            <a:chExt cx="1623959" cy="847272"/>
          </a:xfrm>
          <a:scene3d>
            <a:camera prst="orthographicFront"/>
            <a:lightRig rig="flat" dir="t"/>
          </a:scene3d>
        </p:grpSpPr>
        <p:sp>
          <p:nvSpPr>
            <p:cNvPr id="9" name="Стрелка вправо 8"/>
            <p:cNvSpPr/>
            <p:nvPr/>
          </p:nvSpPr>
          <p:spPr>
            <a:xfrm rot="20655054">
              <a:off x="3369608" y="709598"/>
              <a:ext cx="1623959" cy="8472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2233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 rot="20655054">
              <a:off x="3374379" y="913548"/>
              <a:ext cx="1369777" cy="5083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F2F35"/>
                </a:buClr>
                <a:buFontTx/>
                <a:buNone/>
              </a:pPr>
              <a:endParaRPr lang="ru-RU" sz="2800" kern="1200">
                <a:solidFill>
                  <a:srgbClr val="FFFFFF"/>
                </a:solidFill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17140471">
            <a:off x="3386563" y="2058689"/>
            <a:ext cx="865980" cy="471272"/>
            <a:chOff x="3369608" y="709598"/>
            <a:chExt cx="1623959" cy="847272"/>
          </a:xfrm>
          <a:scene3d>
            <a:camera prst="orthographicFront"/>
            <a:lightRig rig="flat" dir="t"/>
          </a:scene3d>
        </p:grpSpPr>
        <p:sp>
          <p:nvSpPr>
            <p:cNvPr id="12" name="Стрелка вправо 11"/>
            <p:cNvSpPr/>
            <p:nvPr/>
          </p:nvSpPr>
          <p:spPr>
            <a:xfrm rot="20655054">
              <a:off x="3369608" y="709598"/>
              <a:ext cx="1623959" cy="8472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2233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Стрелка вправо 4"/>
            <p:cNvSpPr/>
            <p:nvPr/>
          </p:nvSpPr>
          <p:spPr>
            <a:xfrm rot="20655054">
              <a:off x="3374379" y="913548"/>
              <a:ext cx="1369777" cy="5083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F2F35"/>
                </a:buClr>
                <a:buFontTx/>
                <a:buNone/>
              </a:pPr>
              <a:endParaRPr lang="ru-RU" sz="2800" kern="1200">
                <a:solidFill>
                  <a:srgbClr val="FFFFFF"/>
                </a:solidFill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 rot="20473227">
            <a:off x="4846983" y="2722050"/>
            <a:ext cx="865980" cy="471272"/>
            <a:chOff x="3369608" y="709598"/>
            <a:chExt cx="1623959" cy="847272"/>
          </a:xfrm>
          <a:scene3d>
            <a:camera prst="orthographicFront"/>
            <a:lightRig rig="flat" dir="t"/>
          </a:scene3d>
        </p:grpSpPr>
        <p:sp>
          <p:nvSpPr>
            <p:cNvPr id="15" name="Стрелка вправо 14"/>
            <p:cNvSpPr/>
            <p:nvPr/>
          </p:nvSpPr>
          <p:spPr>
            <a:xfrm rot="20655054">
              <a:off x="3369608" y="709598"/>
              <a:ext cx="1623959" cy="8472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2233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20655054">
              <a:off x="3374379" y="913548"/>
              <a:ext cx="1369777" cy="5083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F2F35"/>
                </a:buClr>
                <a:buFontTx/>
                <a:buNone/>
              </a:pPr>
              <a:endParaRPr lang="ru-RU" sz="2800" kern="1200">
                <a:solidFill>
                  <a:srgbClr val="FFFFFF"/>
                </a:solidFill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 rot="2270909">
            <a:off x="5040448" y="4286235"/>
            <a:ext cx="865980" cy="471272"/>
            <a:chOff x="3369608" y="709598"/>
            <a:chExt cx="1623959" cy="847272"/>
          </a:xfrm>
          <a:scene3d>
            <a:camera prst="orthographicFront"/>
            <a:lightRig rig="flat" dir="t"/>
          </a:scene3d>
        </p:grpSpPr>
        <p:sp>
          <p:nvSpPr>
            <p:cNvPr id="18" name="Стрелка вправо 17"/>
            <p:cNvSpPr/>
            <p:nvPr/>
          </p:nvSpPr>
          <p:spPr>
            <a:xfrm rot="20655054">
              <a:off x="3369608" y="709598"/>
              <a:ext cx="1623959" cy="8472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2233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20655054">
              <a:off x="3374379" y="913548"/>
              <a:ext cx="1369777" cy="5083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F2F35"/>
                </a:buClr>
                <a:buFontTx/>
                <a:buNone/>
              </a:pPr>
              <a:endParaRPr lang="ru-RU" sz="2800" kern="1200">
                <a:solidFill>
                  <a:srgbClr val="FFFFFF"/>
                </a:solidFill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059832" y="1030031"/>
            <a:ext cx="162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dirty="0"/>
              <a:t>Химические реактивы для анализа готового продукта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9274" y="1375117"/>
            <a:ext cx="178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dirty="0"/>
              <a:t>Чистые вещества для проведения градуировки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25936" y="2188302"/>
            <a:ext cx="210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dirty="0"/>
              <a:t>Материалы для проведения анализа </a:t>
            </a:r>
            <a:r>
              <a:rPr lang="ru-RU" sz="1200" dirty="0" smtClean="0"/>
              <a:t>воздушной </a:t>
            </a:r>
            <a:r>
              <a:rPr lang="ru-RU" sz="1200" dirty="0"/>
              <a:t>среды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3" name="Группа 22"/>
          <p:cNvGrpSpPr/>
          <p:nvPr/>
        </p:nvGrpSpPr>
        <p:grpSpPr>
          <a:xfrm rot="403726">
            <a:off x="5160721" y="3489714"/>
            <a:ext cx="865980" cy="471272"/>
            <a:chOff x="3369608" y="709598"/>
            <a:chExt cx="1623959" cy="847272"/>
          </a:xfrm>
          <a:scene3d>
            <a:camera prst="orthographicFront"/>
            <a:lightRig rig="flat" dir="t"/>
          </a:scene3d>
        </p:grpSpPr>
        <p:sp>
          <p:nvSpPr>
            <p:cNvPr id="24" name="Стрелка вправо 23"/>
            <p:cNvSpPr/>
            <p:nvPr/>
          </p:nvSpPr>
          <p:spPr>
            <a:xfrm rot="20655054">
              <a:off x="3369608" y="709598"/>
              <a:ext cx="1623959" cy="8472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2233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 rot="20655054">
              <a:off x="3374379" y="913548"/>
              <a:ext cx="1369777" cy="5083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DF2F35"/>
                </a:buClr>
                <a:buFontTx/>
                <a:buNone/>
              </a:pPr>
              <a:endParaRPr lang="ru-RU" sz="2800" kern="1200">
                <a:solidFill>
                  <a:srgbClr val="FFFFFF"/>
                </a:solidFill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146110" y="3459764"/>
            <a:ext cx="1826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/>
              <a:t>Газы и газовые смеси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45796" y="4556387"/>
            <a:ext cx="1556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200" dirty="0" smtClean="0"/>
              <a:t>Посуда химическая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059832" y="1030031"/>
            <a:ext cx="1519442" cy="830997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546730" y="1242004"/>
            <a:ext cx="1828434" cy="9125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770252" y="2139702"/>
            <a:ext cx="1610060" cy="817984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045796" y="3384704"/>
            <a:ext cx="1826077" cy="443153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963268" y="4521871"/>
            <a:ext cx="1663153" cy="381222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32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</a:t>
            </a:r>
            <a:r>
              <a:rPr lang="ru-RU" dirty="0"/>
              <a:t>определения материального </a:t>
            </a:r>
            <a:r>
              <a:rPr lang="ru-RU" dirty="0" smtClean="0"/>
              <a:t>обеспечения</a:t>
            </a:r>
            <a:endParaRPr lang="ru-RU" dirty="0"/>
          </a:p>
        </p:txBody>
      </p:sp>
      <p:grpSp>
        <p:nvGrpSpPr>
          <p:cNvPr id="3" name="Полотно 3"/>
          <p:cNvGrpSpPr/>
          <p:nvPr/>
        </p:nvGrpSpPr>
        <p:grpSpPr>
          <a:xfrm>
            <a:off x="2585357" y="-61039"/>
            <a:ext cx="6221215" cy="6343650"/>
            <a:chOff x="0" y="0"/>
            <a:chExt cx="6221215" cy="63436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076950" cy="6343650"/>
            </a:xfrm>
            <a:prstGeom prst="rect">
              <a:avLst/>
            </a:prstGeom>
          </p:spPr>
        </p:sp>
        <p:sp>
          <p:nvSpPr>
            <p:cNvPr id="5" name="Параллелограмм 4"/>
            <p:cNvSpPr/>
            <p:nvPr/>
          </p:nvSpPr>
          <p:spPr>
            <a:xfrm>
              <a:off x="1918295" y="4196618"/>
              <a:ext cx="2494831" cy="419100"/>
            </a:xfrm>
            <a:prstGeom prst="parallelogram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1828312" y="1367147"/>
              <a:ext cx="2536795" cy="419100"/>
            </a:xfrm>
            <a:prstGeom prst="parallelogram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828312" y="888074"/>
              <a:ext cx="2596050" cy="419100"/>
            </a:xfrm>
            <a:prstGeom prst="parallelogram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2789850" y="4184741"/>
              <a:ext cx="485775" cy="4122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5688" y="2432931"/>
              <a:ext cx="5520312" cy="13439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2800689" y="945297"/>
              <a:ext cx="380660" cy="1008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Поле 9"/>
            <p:cNvSpPr txBox="1"/>
            <p:nvPr/>
          </p:nvSpPr>
          <p:spPr>
            <a:xfrm>
              <a:off x="244551" y="638175"/>
              <a:ext cx="5339756" cy="30557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7200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>
                  <a:effectLst/>
                  <a:latin typeface="Arial"/>
                  <a:ea typeface="Calibri"/>
                  <a:cs typeface="Times New Roman"/>
                </a:rPr>
                <a:t>Определение объема производства акрилонитрила</a:t>
              </a:r>
              <a:endParaRPr lang="ru-RU" sz="18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Поле 10"/>
            <p:cNvSpPr txBox="1"/>
            <p:nvPr/>
          </p:nvSpPr>
          <p:spPr>
            <a:xfrm>
              <a:off x="0" y="1953409"/>
              <a:ext cx="6221215" cy="47952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>
                  <a:effectLst/>
                  <a:latin typeface="Arial"/>
                  <a:ea typeface="Calibri"/>
                  <a:cs typeface="Times New Roman"/>
                </a:rPr>
                <a:t>Определение потребности в материальных ресурсах на обеспечение деятельности производственной лаборатории</a:t>
              </a:r>
              <a:endParaRPr lang="ru-RU" sz="18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Поле 10"/>
            <p:cNvSpPr txBox="1"/>
            <p:nvPr/>
          </p:nvSpPr>
          <p:spPr>
            <a:xfrm>
              <a:off x="3136071" y="2509364"/>
              <a:ext cx="2717442" cy="4581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chemeClr val="tx1"/>
                  </a:solidFill>
                  <a:effectLst/>
                  <a:latin typeface="Arial"/>
                  <a:ea typeface="Calibri"/>
                </a:rPr>
                <a:t>Определение наличия материальных ресурсов на складе</a:t>
              </a:r>
              <a:endParaRPr lang="ru-RU" sz="1800" b="1" dirty="0">
                <a:solidFill>
                  <a:schemeClr val="tx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Поле 13"/>
            <p:cNvSpPr txBox="1"/>
            <p:nvPr/>
          </p:nvSpPr>
          <p:spPr>
            <a:xfrm>
              <a:off x="1866856" y="941782"/>
              <a:ext cx="2515488" cy="352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Arial"/>
                  <a:ea typeface="Calibri"/>
                  <a:cs typeface="Times New Roman"/>
                </a:rPr>
                <a:t>Планируемый объем производства акрилонитрила</a:t>
              </a:r>
              <a:endParaRPr lang="ru-RU" sz="16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Поле 10"/>
            <p:cNvSpPr txBox="1"/>
            <p:nvPr/>
          </p:nvSpPr>
          <p:spPr>
            <a:xfrm>
              <a:off x="1932939" y="1385709"/>
              <a:ext cx="2410862" cy="3819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Arial"/>
                  <a:ea typeface="Times New Roman"/>
                </a:rPr>
                <a:t>Количество анализов согласно графикам контроля</a:t>
              </a:r>
              <a:endParaRPr lang="ru-RU" sz="1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Поле 10"/>
            <p:cNvSpPr txBox="1"/>
            <p:nvPr/>
          </p:nvSpPr>
          <p:spPr>
            <a:xfrm>
              <a:off x="1117127" y="3907960"/>
              <a:ext cx="3755995" cy="28865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7200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Arial"/>
                  <a:ea typeface="Times New Roman"/>
                </a:rPr>
                <a:t>Формирование годовой заявки в МТР</a:t>
              </a:r>
              <a:endParaRPr lang="ru-RU" sz="1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Поле 10"/>
            <p:cNvSpPr txBox="1"/>
            <p:nvPr/>
          </p:nvSpPr>
          <p:spPr>
            <a:xfrm>
              <a:off x="431029" y="3110132"/>
              <a:ext cx="2438400" cy="58549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Arial"/>
                  <a:ea typeface="Times New Roman"/>
                </a:rPr>
                <a:t>Расчет потребности в материальных ресурсах с учетом норм расходов</a:t>
              </a:r>
              <a:endParaRPr lang="ru-RU" sz="1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Поле 10"/>
            <p:cNvSpPr txBox="1"/>
            <p:nvPr/>
          </p:nvSpPr>
          <p:spPr>
            <a:xfrm>
              <a:off x="2399325" y="74930"/>
              <a:ext cx="1191600" cy="31559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7200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400" b="1" dirty="0">
                  <a:effectLst/>
                  <a:latin typeface="Arial"/>
                  <a:ea typeface="Times New Roman"/>
                </a:rPr>
                <a:t>Спрос</a:t>
              </a:r>
              <a:endParaRPr lang="ru-RU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Поле 10"/>
            <p:cNvSpPr txBox="1"/>
            <p:nvPr/>
          </p:nvSpPr>
          <p:spPr>
            <a:xfrm>
              <a:off x="122850" y="55880"/>
              <a:ext cx="1331850" cy="4584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3600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Arial"/>
                  <a:ea typeface="Times New Roman"/>
                </a:rPr>
                <a:t>Программа развития</a:t>
              </a:r>
              <a:endParaRPr lang="ru-RU" sz="18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Поле 10"/>
            <p:cNvSpPr txBox="1"/>
            <p:nvPr/>
          </p:nvSpPr>
          <p:spPr>
            <a:xfrm>
              <a:off x="4905375" y="74930"/>
              <a:ext cx="1010625" cy="3629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Arial"/>
                  <a:ea typeface="Times New Roman"/>
                </a:rPr>
                <a:t>Рыночная ситуация</a:t>
              </a:r>
              <a:endParaRPr lang="ru-RU" sz="18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Поле 10"/>
            <p:cNvSpPr txBox="1"/>
            <p:nvPr/>
          </p:nvSpPr>
          <p:spPr>
            <a:xfrm>
              <a:off x="1117127" y="4669351"/>
              <a:ext cx="3755995" cy="3788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7200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400" b="1" dirty="0">
                  <a:effectLst/>
                  <a:latin typeface="Arial"/>
                  <a:ea typeface="Times New Roman"/>
                </a:rPr>
                <a:t>Внесение данных в ЛИМС</a:t>
              </a:r>
              <a:endParaRPr lang="ru-RU" sz="20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Поле 10"/>
            <p:cNvSpPr txBox="1"/>
            <p:nvPr/>
          </p:nvSpPr>
          <p:spPr>
            <a:xfrm>
              <a:off x="431029" y="2509364"/>
              <a:ext cx="2438400" cy="45783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Arial"/>
                  <a:ea typeface="Calibri"/>
                </a:rPr>
                <a:t>Проведение АВС-анализа материальных ресурсов</a:t>
              </a:r>
              <a:endParaRPr lang="ru-RU" sz="1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Поле 10"/>
            <p:cNvSpPr txBox="1"/>
            <p:nvPr/>
          </p:nvSpPr>
          <p:spPr>
            <a:xfrm>
              <a:off x="3145907" y="3110132"/>
              <a:ext cx="2707606" cy="59729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Arial"/>
                  <a:ea typeface="Times New Roman"/>
                </a:rPr>
                <a:t>Расчет потребности в материальных ресурсах на основе АВВ-бюджетирования</a:t>
              </a:r>
              <a:endParaRPr lang="ru-RU" sz="1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Поле 10"/>
            <p:cNvSpPr txBox="1"/>
            <p:nvPr/>
          </p:nvSpPr>
          <p:spPr>
            <a:xfrm>
              <a:off x="2067712" y="4247303"/>
              <a:ext cx="2057993" cy="2871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ru-RU" sz="1400" b="1" dirty="0">
                  <a:effectLst/>
                  <a:latin typeface="Arial"/>
                  <a:ea typeface="Times New Roman"/>
                </a:rPr>
                <a:t>Годовая заявка в МТР</a:t>
              </a:r>
              <a:endParaRPr lang="ru-RU" sz="20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Прямая со стрелкой 24"/>
            <p:cNvCxnSpPr>
              <a:stCxn id="19" idx="2"/>
            </p:cNvCxnSpPr>
            <p:nvPr/>
          </p:nvCxnSpPr>
          <p:spPr>
            <a:xfrm>
              <a:off x="788775" y="514350"/>
              <a:ext cx="1373400" cy="1238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18" idx="2"/>
            </p:cNvCxnSpPr>
            <p:nvPr/>
          </p:nvCxnSpPr>
          <p:spPr>
            <a:xfrm>
              <a:off x="2995125" y="390525"/>
              <a:ext cx="0" cy="247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3467100" y="437855"/>
              <a:ext cx="1914525" cy="2003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трелка вниз 27"/>
            <p:cNvSpPr/>
            <p:nvPr/>
          </p:nvSpPr>
          <p:spPr>
            <a:xfrm>
              <a:off x="2789850" y="2432931"/>
              <a:ext cx="410550" cy="14631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50642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проекта внедрения</a:t>
            </a:r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BAB0364-C917-4F5F-B7BE-A22338695454}"/>
              </a:ext>
            </a:extLst>
          </p:cNvPr>
          <p:cNvSpPr txBox="1"/>
          <p:nvPr/>
        </p:nvSpPr>
        <p:spPr>
          <a:xfrm>
            <a:off x="298640" y="693265"/>
            <a:ext cx="8449823" cy="9096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800" dirty="0"/>
              <a:t>Для внедрения алгоритма определения материального обеспечения лаборатории химическими материалами и реактивами производства акрилонитрила необходимо разработать план</a:t>
            </a:r>
            <a:endParaRPr lang="ru-RU" sz="1700" b="1" dirty="0"/>
          </a:p>
        </p:txBody>
      </p:sp>
      <p:sp>
        <p:nvSpPr>
          <p:cNvPr id="72" name="Стрелка: вправо 71">
            <a:extLst>
              <a:ext uri="{FF2B5EF4-FFF2-40B4-BE49-F238E27FC236}">
                <a16:creationId xmlns:a16="http://schemas.microsoft.com/office/drawing/2014/main" xmlns="" id="{71888CE1-B09A-4268-9590-F23C99A437C8}"/>
              </a:ext>
            </a:extLst>
          </p:cNvPr>
          <p:cNvSpPr/>
          <p:nvPr/>
        </p:nvSpPr>
        <p:spPr>
          <a:xfrm rot="5400000">
            <a:off x="819319" y="1115653"/>
            <a:ext cx="423689" cy="1465048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lIns="77925" tIns="38963" rIns="77925" bIns="38963"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АВС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Стрелка: вниз 72">
            <a:extLst>
              <a:ext uri="{FF2B5EF4-FFF2-40B4-BE49-F238E27FC236}">
                <a16:creationId xmlns:a16="http://schemas.microsoft.com/office/drawing/2014/main" xmlns="" id="{C1E504AF-AA8D-488B-8444-79ABDE86F061}"/>
              </a:ext>
            </a:extLst>
          </p:cNvPr>
          <p:cNvSpPr/>
          <p:nvPr/>
        </p:nvSpPr>
        <p:spPr>
          <a:xfrm>
            <a:off x="3234921" y="1637000"/>
            <a:ext cx="1481096" cy="422686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АВВ</a:t>
            </a:r>
            <a:endParaRPr lang="ru-RU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Стрелка: вниз 73">
            <a:extLst>
              <a:ext uri="{FF2B5EF4-FFF2-40B4-BE49-F238E27FC236}">
                <a16:creationId xmlns:a16="http://schemas.microsoft.com/office/drawing/2014/main" xmlns="" id="{F73A615A-A665-4EAF-8E12-D2EDCB05907B}"/>
              </a:ext>
            </a:extLst>
          </p:cNvPr>
          <p:cNvSpPr/>
          <p:nvPr/>
        </p:nvSpPr>
        <p:spPr>
          <a:xfrm>
            <a:off x="6543078" y="1632718"/>
            <a:ext cx="1413298" cy="543961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Заявка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665" y="2176679"/>
            <a:ext cx="83607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на </a:t>
            </a:r>
            <a:r>
              <a:rPr lang="ru-RU" dirty="0"/>
              <a:t>основе АВС-анализа мы выявим наиболее значимые статьи затрат, на которых и делаем акцент при планировании и дальнейшем мониторинге использования МТР</a:t>
            </a:r>
            <a:r>
              <a:rPr lang="ru-RU" dirty="0" smtClean="0"/>
              <a:t>;</a:t>
            </a:r>
          </a:p>
          <a:p>
            <a:pPr lvl="0" algn="just"/>
            <a:endParaRPr lang="ru-RU" dirty="0"/>
          </a:p>
          <a:p>
            <a:pPr lvl="0" algn="just"/>
            <a:r>
              <a:rPr lang="ru-RU" dirty="0" smtClean="0"/>
              <a:t>составим </a:t>
            </a:r>
            <a:r>
              <a:rPr lang="ru-RU" dirty="0"/>
              <a:t>АВВ-бюджет, который  позволит  сформировать обоснованную заявку материального обеспечения деятельности лаборатории</a:t>
            </a:r>
            <a:r>
              <a:rPr lang="ru-RU" dirty="0" smtClean="0"/>
              <a:t>.</a:t>
            </a:r>
          </a:p>
          <a:p>
            <a:pPr lvl="0" algn="just"/>
            <a:endParaRPr lang="ru-RU" dirty="0"/>
          </a:p>
          <a:p>
            <a:pPr lvl="0" algn="just"/>
            <a:r>
              <a:rPr lang="ru-RU" smtClean="0"/>
              <a:t>инвентаризации </a:t>
            </a:r>
            <a:r>
              <a:rPr lang="ru-RU" dirty="0"/>
              <a:t>складских запасов (по наличию материалов и сроков годности реактивов</a:t>
            </a:r>
            <a:r>
              <a:rPr lang="ru-RU" dirty="0" smtClean="0"/>
              <a:t>) Формирование заявки.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857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470"/>
            <a:ext cx="8037200" cy="432000"/>
          </a:xfrm>
        </p:spPr>
        <p:txBody>
          <a:bodyPr/>
          <a:lstStyle/>
          <a:p>
            <a:r>
              <a:rPr lang="ru-RU" dirty="0" smtClean="0"/>
              <a:t>Диаграмма </a:t>
            </a:r>
            <a:r>
              <a:rPr lang="ru-RU" dirty="0" err="1" smtClean="0"/>
              <a:t>Ганта</a:t>
            </a:r>
            <a:r>
              <a:rPr lang="ru-RU" dirty="0" smtClean="0"/>
              <a:t> реализации проекта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526"/>
            <a:ext cx="9036496" cy="419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610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информационная система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0435070"/>
              </p:ext>
            </p:extLst>
          </p:nvPr>
        </p:nvGraphicFramePr>
        <p:xfrm>
          <a:off x="179512" y="771550"/>
          <a:ext cx="8676964" cy="3855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0346"/>
                <a:gridCol w="1007343"/>
                <a:gridCol w="1007343"/>
                <a:gridCol w="1002978"/>
                <a:gridCol w="1002978"/>
                <a:gridCol w="1002978"/>
                <a:gridCol w="1182998"/>
              </a:tblGrid>
              <a:tr h="19087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Операция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Затраты рабочего времени, 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До внедрения автоматизации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После внедрения автоматизации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 одну операцию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 одну операцию за один день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 одну операцию за месяц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 одну операцию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 одну операцию за один день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 одну операцию за месяц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Выполнение расчета анализа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0,10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30,0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Учет израсходованных реактивов и материалов на складе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0,15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45,0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394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69"/>
            <a:ext cx="2483768" cy="1080296"/>
          </a:xfrm>
        </p:spPr>
        <p:txBody>
          <a:bodyPr vert="horz" lIns="72000" tIns="0" rIns="0" bIns="0" rtlCol="0" anchor="t" anchorCtr="0">
            <a:spAutoFit/>
          </a:bodyPr>
          <a:lstStyle/>
          <a:p>
            <a:r>
              <a:rPr lang="ru-RU" sz="2600" b="0" dirty="0"/>
              <a:t/>
            </a:r>
            <a:br>
              <a:rPr lang="ru-RU" sz="2600" b="0" dirty="0"/>
            </a:br>
            <a:r>
              <a:rPr lang="ru-RU" sz="2600" b="0" dirty="0"/>
              <a:t/>
            </a:r>
            <a:br>
              <a:rPr lang="ru-RU" sz="2600" b="0" dirty="0"/>
            </a:br>
            <a:endParaRPr lang="ru-RU" sz="26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8831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/>
              <a:t>РИСКИ проекта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897856"/>
              </p:ext>
            </p:extLst>
          </p:nvPr>
        </p:nvGraphicFramePr>
        <p:xfrm>
          <a:off x="2627784" y="128831"/>
          <a:ext cx="6336704" cy="44617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614"/>
                <a:gridCol w="961522"/>
                <a:gridCol w="1296144"/>
                <a:gridCol w="1152128"/>
                <a:gridCol w="2664296"/>
              </a:tblGrid>
              <a:tr h="298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Факторы риска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Последствия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Категория риска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Способы нейтрализации рисков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</a:rPr>
                        <a:t>Недостаточная квалификация персонала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effectLst/>
                        </a:rPr>
                        <a:t>Ошибки в анализе и прогнозировании потребности МТР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effectLst/>
                        </a:rPr>
                        <a:t>Нежелательный риск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Обучение персонала, разъяснительная работа с персоналом</a:t>
                      </a:r>
                      <a:r>
                        <a:rPr lang="ru-RU" sz="900" b="0" dirty="0" smtClean="0">
                          <a:effectLst/>
                        </a:rPr>
                        <a:t>.</a:t>
                      </a:r>
                      <a:endParaRPr lang="ru-RU" sz="900" b="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687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</a:rPr>
                        <a:t>Нехватка человеческих ресурсов (отпуск, болезнь, увольнение)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</a:rPr>
                        <a:t>Увеличение времени на  составление обоснованной потребности в </a:t>
                      </a:r>
                      <a:r>
                        <a:rPr lang="ru-RU" sz="900" b="0" dirty="0" smtClean="0">
                          <a:effectLst/>
                        </a:rPr>
                        <a:t>МТР</a:t>
                      </a: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</a:rPr>
                        <a:t>Нежелательный риск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Поиск кандидатур на имеющиеся вакансии и прием на работу.</a:t>
                      </a:r>
                    </a:p>
                    <a:p>
                      <a:pPr marL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Подготовка резерва кадров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12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effectLst/>
                        </a:rPr>
                        <a:t>Увеличение нагрузки на персонал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</a:rPr>
                        <a:t>Снижение производительности труда 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2645" algn="l"/>
                        </a:tabLst>
                      </a:pPr>
                      <a:r>
                        <a:rPr lang="ru-RU" sz="900" b="0">
                          <a:effectLst/>
                        </a:rPr>
                        <a:t>Нежелательный риск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Составление плана по внедрению алгоритма, распределение сроков и зон ответственности.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Разработка контрольных точек для проверки выполнения всех этапов алгоритма сотрудниками</a:t>
                      </a:r>
                      <a:r>
                        <a:rPr lang="ru-RU" sz="900" b="0" dirty="0" smtClean="0">
                          <a:effectLst/>
                        </a:rPr>
                        <a:t>.</a:t>
                      </a:r>
                      <a:endParaRPr lang="ru-RU" sz="900" b="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078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effectLst/>
                        </a:rPr>
                        <a:t>Сопротивление персонала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</a:rPr>
                        <a:t>Снижение производительности труда. Уход в «традиционный» способ планирования затрат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2645" algn="l"/>
                        </a:tabLst>
                      </a:pPr>
                      <a:r>
                        <a:rPr lang="ru-RU" sz="900" b="0" dirty="0">
                          <a:effectLst/>
                        </a:rPr>
                        <a:t>Нежелательный риск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Мотивирование персонала, при этом следует акцентировать внимание работников  на положительных аспектах и результатах проводимых изменений. Документально фиксируем ответственность за работу исполнителей при выполнении каждого </a:t>
                      </a:r>
                      <a:r>
                        <a:rPr lang="ru-RU" sz="900" b="0" dirty="0" smtClean="0">
                          <a:effectLst/>
                        </a:rPr>
                        <a:t>этапа</a:t>
                      </a:r>
                      <a:endParaRPr lang="ru-RU" sz="900" b="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890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effectLst/>
                        </a:rPr>
                        <a:t>Сопротивление руководства</a:t>
                      </a:r>
                      <a:endParaRPr lang="ru-RU" sz="9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 err="1" smtClean="0">
                          <a:effectLst/>
                        </a:rPr>
                        <a:t>Недостижение</a:t>
                      </a:r>
                      <a:r>
                        <a:rPr lang="ru-RU" sz="900" b="0" dirty="0" smtClean="0">
                          <a:effectLst/>
                        </a:rPr>
                        <a:t> </a:t>
                      </a:r>
                      <a:r>
                        <a:rPr lang="ru-RU" sz="900" b="0" dirty="0">
                          <a:effectLst/>
                        </a:rPr>
                        <a:t>цели проекта.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</a:rPr>
                        <a:t>Снижение активности </a:t>
                      </a:r>
                      <a:r>
                        <a:rPr lang="ru-RU" sz="900" b="0" dirty="0" smtClean="0">
                          <a:effectLst/>
                        </a:rPr>
                        <a:t>руководителей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42645" algn="l"/>
                        </a:tabLst>
                      </a:pPr>
                      <a:r>
                        <a:rPr lang="ru-RU" sz="900" b="0" dirty="0">
                          <a:effectLst/>
                        </a:rPr>
                        <a:t>Несущественный риск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Разъяснение причин, целей, основные принципы планируемого внедрения алгоритма, его положительные последствия и экономический эффект.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541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69"/>
            <a:ext cx="2483768" cy="1080296"/>
          </a:xfrm>
        </p:spPr>
        <p:txBody>
          <a:bodyPr vert="horz" lIns="72000" tIns="0" rIns="0" bIns="0" rtlCol="0" anchor="t" anchorCtr="0">
            <a:spAutoFit/>
          </a:bodyPr>
          <a:lstStyle/>
          <a:p>
            <a:r>
              <a:rPr lang="ru-RU" sz="2600" b="0" dirty="0"/>
              <a:t/>
            </a:r>
            <a:br>
              <a:rPr lang="ru-RU" sz="2600" b="0" dirty="0"/>
            </a:br>
            <a:r>
              <a:rPr lang="ru-RU" sz="2600" b="0" dirty="0"/>
              <a:t/>
            </a:r>
            <a:br>
              <a:rPr lang="ru-RU" sz="2600" b="0" dirty="0"/>
            </a:br>
            <a:endParaRPr lang="ru-RU" sz="26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8831"/>
            <a:ext cx="2074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/>
              <a:t>Итоги внедрения </a:t>
            </a:r>
          </a:p>
          <a:p>
            <a:r>
              <a:rPr lang="ru-RU" sz="1800" dirty="0" smtClean="0"/>
              <a:t>алгоритма</a:t>
            </a:r>
            <a:endParaRPr lang="ru-RU" sz="1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1963324"/>
              </p:ext>
            </p:extLst>
          </p:nvPr>
        </p:nvGraphicFramePr>
        <p:xfrm>
          <a:off x="2555776" y="128830"/>
          <a:ext cx="6480720" cy="4861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356"/>
                <a:gridCol w="1366259"/>
                <a:gridCol w="1664411"/>
                <a:gridCol w="1916694"/>
              </a:tblGrid>
              <a:tr h="979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группы МТР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77" marR="9477" marT="9477" marB="0" anchor="ctr">
                    <a:solidFill>
                      <a:srgbClr val="FF00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Сумма затрат в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руб. </a:t>
                      </a:r>
                      <a:r>
                        <a:rPr lang="ru-RU" sz="1200" b="1" u="none" strike="noStrike" dirty="0">
                          <a:effectLst/>
                        </a:rPr>
                        <a:t>при объемах производства 170 </a:t>
                      </a:r>
                      <a:r>
                        <a:rPr lang="ru-RU" sz="1200" b="1" u="none" strike="noStrike" dirty="0" err="1">
                          <a:effectLst/>
                        </a:rPr>
                        <a:t>т.тонн</a:t>
                      </a:r>
                      <a:r>
                        <a:rPr lang="ru-RU" sz="1200" b="1" u="none" strike="noStrike" dirty="0">
                          <a:effectLst/>
                        </a:rPr>
                        <a:t>/г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77" marR="9477" marT="9477" marB="0" anchor="ctr">
                    <a:solidFill>
                      <a:srgbClr val="FF00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Сумма затрат в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руб. </a:t>
                      </a:r>
                      <a:r>
                        <a:rPr lang="ru-RU" sz="1200" b="1" u="none" strike="noStrike" dirty="0">
                          <a:effectLst/>
                        </a:rPr>
                        <a:t>при объемах производства 255т.тонн/г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"традиционный" подход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77" marR="9477" marT="9477" marB="0" anchor="ctr">
                    <a:solidFill>
                      <a:srgbClr val="FF0000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Сумма затрат в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руб. </a:t>
                      </a:r>
                      <a:r>
                        <a:rPr lang="ru-RU" sz="1200" b="1" u="none" strike="noStrike" dirty="0">
                          <a:effectLst/>
                        </a:rPr>
                        <a:t>при объемах производства 255т.тонн/г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после применения алгоритма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77" marR="9477" marT="9477" marB="0" anchor="ctr">
                    <a:solidFill>
                      <a:srgbClr val="FF0000">
                        <a:alpha val="57000"/>
                      </a:srgbClr>
                    </a:solidFill>
                  </a:tcPr>
                </a:tc>
              </a:tr>
              <a:tr h="685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Химические реактивы для анализа готового продукта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77" marR="9477" marT="9477" marB="0" anchor="ctr">
                    <a:solidFill>
                      <a:srgbClr val="FF0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726 512.62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1 089 768.93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1 089 768.93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5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Чистые вещества для проведения градуировки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77" marR="9477" marT="9477" marB="0" anchor="ctr">
                    <a:solidFill>
                      <a:srgbClr val="FF0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234 139.2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1">
                        <a:tint val="2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351 208.8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1">
                        <a:tint val="2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234 139.2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1">
                        <a:tint val="20000"/>
                        <a:alpha val="73000"/>
                      </a:schemeClr>
                    </a:solidFill>
                  </a:tcPr>
                </a:tc>
              </a:tr>
              <a:tr h="665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Материалы для проведения анализа </a:t>
                      </a:r>
                      <a:r>
                        <a:rPr lang="ru-RU" sz="1200" b="1" u="none" strike="noStrike" dirty="0" err="1">
                          <a:effectLst/>
                        </a:rPr>
                        <a:t>воздущной</a:t>
                      </a:r>
                      <a:r>
                        <a:rPr lang="ru-RU" sz="1200" b="1" u="none" strike="noStrike" dirty="0">
                          <a:effectLst/>
                        </a:rPr>
                        <a:t>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77" marR="9477" marT="9477" marB="0" anchor="ctr">
                    <a:solidFill>
                      <a:srgbClr val="FF0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209 147.5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313 721.25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232 648.8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9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Газы и газовые смеси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77" marR="9477" marT="9477" marB="0" anchor="ctr">
                    <a:solidFill>
                      <a:srgbClr val="FF0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2 012 392.91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3 018 589.365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2 462 768.7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/>
                </a:tc>
              </a:tr>
              <a:tr h="587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Посуда химическая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77" marR="9477" marT="9477" marB="0" anchor="ctr">
                    <a:solidFill>
                      <a:srgbClr val="FF0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335 268.3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502 902.45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368 795.13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>
                    <a:solidFill>
                      <a:srgbClr val="FF0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3 517 460.53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5 276 190.795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4 388 120.76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7" marR="9477" marT="947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875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60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38" y="267494"/>
            <a:ext cx="8748002" cy="288032"/>
          </a:xfrm>
        </p:spPr>
        <p:txBody>
          <a:bodyPr/>
          <a:lstStyle/>
          <a:p>
            <a:r>
              <a:rPr lang="ru-RU" b="1" dirty="0"/>
              <a:t>Цели, задачи, объект и предмет исследования</a:t>
            </a:r>
            <a:endParaRPr lang="ru-RU" dirty="0"/>
          </a:p>
        </p:txBody>
      </p:sp>
      <p:pic>
        <p:nvPicPr>
          <p:cNvPr id="1026" name="Picture 2" descr="C:\Users\IRyabova\Desktop\image9-20180623135416-1024x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74" y="662969"/>
            <a:ext cx="8655696" cy="410445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584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026" y="18388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Объект </a:t>
            </a:r>
            <a:r>
              <a:rPr lang="ru-RU" sz="1800" b="1" dirty="0"/>
              <a:t>исследования </a:t>
            </a:r>
            <a:r>
              <a:rPr lang="ru-RU" sz="1800" b="1" dirty="0" smtClean="0">
                <a:sym typeface="Symbol"/>
              </a:rPr>
              <a:t></a:t>
            </a:r>
            <a:r>
              <a:rPr lang="ru-RU" sz="1800" b="1" dirty="0" smtClean="0"/>
              <a:t> Производственная лаборатория </a:t>
            </a:r>
          </a:p>
          <a:p>
            <a:r>
              <a:rPr lang="ru-RU" sz="1800" b="1" dirty="0" smtClean="0"/>
              <a:t>ООО </a:t>
            </a:r>
            <a:r>
              <a:rPr lang="ru-RU" sz="1800" b="1" dirty="0"/>
              <a:t>«Саратоворгсинтез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730" y="3534007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Предмет исследования – процессы и основные этапы алгоритма  планирования затрат на обеспечение химическими материалами и реактивами производства </a:t>
            </a:r>
            <a:r>
              <a:rPr lang="ru-RU" sz="1800" b="1" dirty="0" smtClean="0"/>
              <a:t>акрилонитрила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940" y="915566"/>
            <a:ext cx="8504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Цель работы – разработать алгоритм планирования затрат на обеспечение химическими материалами и реактивами химической лаборатории производства акрилонитрила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5478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AD6CE7-8377-4649-8A3D-47FA14FA6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1133" b="15492"/>
          <a:stretch/>
        </p:blipFill>
        <p:spPr>
          <a:xfrm>
            <a:off x="410169" y="742472"/>
            <a:ext cx="3280376" cy="1877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054" y="27944"/>
            <a:ext cx="8748002" cy="559864"/>
          </a:xfrm>
        </p:spPr>
        <p:txBody>
          <a:bodyPr>
            <a:normAutofit/>
          </a:bodyPr>
          <a:lstStyle/>
          <a:p>
            <a:pPr lvl="0" defTabSz="779084"/>
            <a:r>
              <a:rPr lang="ru-RU" dirty="0" smtClean="0"/>
              <a:t>О предприятии ООО «Саратоворгсинтез»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9619C3C-0C4B-4342-A295-DCF037A19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92" y="2774561"/>
            <a:ext cx="3268747" cy="19352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627534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ООО «Саратоворгсинтез» </a:t>
            </a:r>
            <a:r>
              <a:rPr lang="ru-RU" sz="1600" dirty="0">
                <a:sym typeface="Symbol"/>
              </a:rPr>
              <a:t></a:t>
            </a:r>
            <a:r>
              <a:rPr lang="ru-RU" sz="1600" dirty="0"/>
              <a:t> нефтехимическое предприятие, ведущий производитель нитрила акриловой кислоты, ацетонитрила и цианида натрия в России. Организация расположена в Саратове, является 100% дочерней структурой ПАО «ЛУКОЙЛ».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2740" y="2281178"/>
            <a:ext cx="51499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Предприятие выпускает продукцию высокого качества, завоевавшую устойчивую репутацию на мировом рынке. Основные продукты: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нитрил акриловой кислоты (акрилонитрил) </a:t>
            </a:r>
            <a:r>
              <a:rPr lang="ru-RU" sz="1600" dirty="0" smtClean="0"/>
              <a:t>технический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ацетонитрил </a:t>
            </a:r>
            <a:r>
              <a:rPr lang="ru-RU" sz="1600" dirty="0" smtClean="0"/>
              <a:t>технический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натрий цианистый технический брикетированный (натрий цианистый</a:t>
            </a:r>
            <a:r>
              <a:rPr lang="ru-RU" sz="1600" dirty="0" smtClean="0"/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15721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Производственной лаборатории ООО «Саратоворгсинтез»</a:t>
            </a:r>
            <a:endParaRPr lang="ru-RU" dirty="0"/>
          </a:p>
        </p:txBody>
      </p:sp>
      <p:pic>
        <p:nvPicPr>
          <p:cNvPr id="2050" name="Picture 2" descr="C:\Users\IRyabova\Desktop\head_banner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4" y="699541"/>
            <a:ext cx="8784976" cy="4104457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008" y="771550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Производственная лаборатория является самостоятельным структурным подразделением ООО «Саратоворгсинтез». Общее руководство лабораторией осуществляет начальник Производственной лаборатории. Штат Производственной лаборатории - </a:t>
            </a:r>
            <a:r>
              <a:rPr lang="ru-RU" dirty="0" smtClean="0"/>
              <a:t>52 </a:t>
            </a:r>
            <a:r>
              <a:rPr lang="ru-RU" dirty="0"/>
              <a:t>штатные единицы.</a:t>
            </a:r>
          </a:p>
        </p:txBody>
      </p:sp>
      <p:grpSp>
        <p:nvGrpSpPr>
          <p:cNvPr id="43" name="Полотно 29"/>
          <p:cNvGrpSpPr/>
          <p:nvPr/>
        </p:nvGrpSpPr>
        <p:grpSpPr>
          <a:xfrm>
            <a:off x="256405" y="2203898"/>
            <a:ext cx="5875002" cy="2414019"/>
            <a:chOff x="0" y="-150529"/>
            <a:chExt cx="9194165" cy="5046379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0"/>
              <a:ext cx="9194165" cy="48958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5" name="Line 6"/>
            <p:cNvCxnSpPr/>
            <p:nvPr/>
          </p:nvCxnSpPr>
          <p:spPr bwMode="auto">
            <a:xfrm>
              <a:off x="7895726" y="1125508"/>
              <a:ext cx="249" cy="1941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6962316" y="1314991"/>
              <a:ext cx="1828146" cy="666209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Начальник </a:t>
              </a:r>
              <a:r>
                <a:rPr lang="ru-RU" sz="800" dirty="0" smtClean="0">
                  <a:effectLst/>
                  <a:latin typeface="Times New Roman"/>
                  <a:ea typeface="Calibri"/>
                  <a:cs typeface="Cordia New"/>
                </a:rPr>
                <a:t>ПАУ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(1ед.)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6885440" y="3772800"/>
              <a:ext cx="1904394" cy="948605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Лаборант химического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анализа </a:t>
              </a:r>
              <a:r>
                <a:rPr lang="ru-RU" sz="800" dirty="0" smtClean="0">
                  <a:effectLst/>
                  <a:latin typeface="Times New Roman"/>
                  <a:ea typeface="Calibri"/>
                  <a:cs typeface="Cordia New"/>
                </a:rPr>
                <a:t>ПАУ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  (5р. – 3ед.)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48" name="AutoShape 9"/>
            <p:cNvSpPr>
              <a:spLocks noChangeArrowheads="1"/>
            </p:cNvSpPr>
            <p:nvPr/>
          </p:nvSpPr>
          <p:spPr bwMode="auto">
            <a:xfrm flipH="1">
              <a:off x="372591" y="1319703"/>
              <a:ext cx="3066711" cy="666211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Контрольный мастер </a:t>
              </a:r>
              <a:r>
                <a:rPr lang="ru-RU" sz="800" dirty="0" smtClean="0">
                  <a:effectLst/>
                  <a:latin typeface="Times New Roman"/>
                  <a:ea typeface="Calibri"/>
                  <a:cs typeface="Cordia New"/>
                </a:rPr>
                <a:t>УТК </a:t>
              </a:r>
              <a:r>
                <a:rPr lang="ru-RU" sz="800" dirty="0" smtClean="0">
                  <a:effectLst/>
                  <a:latin typeface="Times New Roman"/>
                  <a:ea typeface="Times New Roman"/>
                  <a:cs typeface="Cordia New"/>
                </a:rPr>
                <a:t> </a:t>
              </a:r>
              <a:r>
                <a:rPr lang="ru-RU" sz="800" dirty="0">
                  <a:effectLst/>
                  <a:latin typeface="Times New Roman"/>
                  <a:ea typeface="Times New Roman"/>
                  <a:cs typeface="Cordia New"/>
                </a:rPr>
                <a:t>(1ед.)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49" name="AutoShape 10"/>
            <p:cNvSpPr>
              <a:spLocks noChangeArrowheads="1"/>
            </p:cNvSpPr>
            <p:nvPr/>
          </p:nvSpPr>
          <p:spPr bwMode="auto">
            <a:xfrm>
              <a:off x="1733493" y="3772801"/>
              <a:ext cx="2428726" cy="101827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Контролер качества продукции и технологического процесса </a:t>
              </a:r>
              <a:r>
                <a:rPr lang="ru-RU" sz="800" dirty="0" smtClean="0">
                  <a:effectLst/>
                  <a:latin typeface="Times New Roman"/>
                  <a:ea typeface="Calibri"/>
                  <a:cs typeface="Cordia New"/>
                </a:rPr>
                <a:t>УТК  </a:t>
              </a: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(5р. – 4ед., 4р. - 4ед.)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50" name="AutoShape 11"/>
            <p:cNvSpPr>
              <a:spLocks noChangeArrowheads="1"/>
            </p:cNvSpPr>
            <p:nvPr/>
          </p:nvSpPr>
          <p:spPr bwMode="auto">
            <a:xfrm>
              <a:off x="3752726" y="2134677"/>
              <a:ext cx="2713460" cy="67519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Мастер </a:t>
              </a:r>
              <a:r>
                <a:rPr lang="ru-RU" sz="800" dirty="0" smtClean="0">
                  <a:effectLst/>
                  <a:latin typeface="Times New Roman"/>
                  <a:ea typeface="Calibri"/>
                  <a:cs typeface="Cordia New"/>
                </a:rPr>
                <a:t>УТК </a:t>
              </a:r>
              <a:r>
                <a:rPr lang="ru-RU" sz="800" dirty="0" smtClean="0">
                  <a:effectLst/>
                  <a:latin typeface="Times New Roman"/>
                  <a:ea typeface="Times New Roman"/>
                  <a:cs typeface="Cordia New"/>
                </a:rPr>
                <a:t> </a:t>
              </a:r>
              <a:r>
                <a:rPr lang="ru-RU" sz="800" dirty="0">
                  <a:effectLst/>
                  <a:latin typeface="Times New Roman"/>
                  <a:ea typeface="Times New Roman"/>
                  <a:cs typeface="Cordia New"/>
                </a:rPr>
                <a:t>(4 ед.)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/>
                  <a:ea typeface="Calibri"/>
                  <a:cs typeface="Cordia New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51" name="AutoShape 14"/>
            <p:cNvSpPr>
              <a:spLocks noChangeArrowheads="1"/>
            </p:cNvSpPr>
            <p:nvPr/>
          </p:nvSpPr>
          <p:spPr bwMode="auto">
            <a:xfrm>
              <a:off x="371450" y="2134676"/>
              <a:ext cx="3066717" cy="543093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800" dirty="0" smtClean="0">
                  <a:effectLst/>
                  <a:latin typeface="Times New Roman"/>
                  <a:ea typeface="Times New Roman"/>
                </a:rPr>
                <a:t>Химик УТК (1 ед.)</a:t>
              </a:r>
              <a:endParaRPr lang="ru-RU" sz="11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52" name="AutoShape 15"/>
            <p:cNvSpPr>
              <a:spLocks noChangeArrowheads="1"/>
            </p:cNvSpPr>
            <p:nvPr/>
          </p:nvSpPr>
          <p:spPr bwMode="auto">
            <a:xfrm>
              <a:off x="4345302" y="3772801"/>
              <a:ext cx="2121176" cy="101827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Лаборант химического анализа </a:t>
              </a:r>
              <a:r>
                <a:rPr lang="ru-RU" sz="800" dirty="0" smtClean="0">
                  <a:effectLst/>
                  <a:latin typeface="Times New Roman"/>
                  <a:ea typeface="Calibri"/>
                  <a:cs typeface="Cordia New"/>
                </a:rPr>
                <a:t>УТК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 (5 р. - 9 ед.; 4р.–20 ед.)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</p:txBody>
        </p:sp>
        <p:cxnSp>
          <p:nvCxnSpPr>
            <p:cNvPr id="53" name="Line 16"/>
            <p:cNvCxnSpPr/>
            <p:nvPr/>
          </p:nvCxnSpPr>
          <p:spPr bwMode="auto">
            <a:xfrm flipH="1" flipV="1">
              <a:off x="104834" y="1125508"/>
              <a:ext cx="2" cy="20177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4" name="AutoShape 17"/>
            <p:cNvSpPr>
              <a:spLocks noChangeArrowheads="1"/>
            </p:cNvSpPr>
            <p:nvPr/>
          </p:nvSpPr>
          <p:spPr bwMode="auto">
            <a:xfrm>
              <a:off x="2152179" y="-150529"/>
              <a:ext cx="4458424" cy="45158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900" dirty="0">
                  <a:effectLst/>
                  <a:latin typeface="Times New Roman"/>
                  <a:ea typeface="Calibri"/>
                  <a:cs typeface="Cordia New"/>
                </a:rPr>
                <a:t>Начальник Производственной лаборатории (1 ед</a:t>
              </a: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.)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55" name="AutoShape 18"/>
            <p:cNvSpPr>
              <a:spLocks noChangeArrowheads="1"/>
            </p:cNvSpPr>
            <p:nvPr/>
          </p:nvSpPr>
          <p:spPr bwMode="auto">
            <a:xfrm>
              <a:off x="2167576" y="522281"/>
              <a:ext cx="4458348" cy="37307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  <a:cs typeface="Cordia New"/>
                </a:rPr>
                <a:t>Заместитель начальника ПЛ (1 ед.)</a:t>
              </a:r>
              <a:endParaRPr lang="ru-RU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800" dirty="0">
                  <a:effectLst/>
                  <a:latin typeface="Calibri"/>
                  <a:ea typeface="Calibri"/>
                  <a:cs typeface="Cordia New"/>
                </a:rPr>
                <a:t> </a:t>
              </a:r>
            </a:p>
          </p:txBody>
        </p:sp>
        <p:cxnSp>
          <p:nvCxnSpPr>
            <p:cNvPr id="56" name="Line 21"/>
            <p:cNvCxnSpPr/>
            <p:nvPr/>
          </p:nvCxnSpPr>
          <p:spPr bwMode="auto">
            <a:xfrm>
              <a:off x="104836" y="1125508"/>
              <a:ext cx="77908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7" name="AutoShape 23"/>
            <p:cNvSpPr>
              <a:spLocks noChangeArrowheads="1"/>
            </p:cNvSpPr>
            <p:nvPr/>
          </p:nvSpPr>
          <p:spPr bwMode="auto">
            <a:xfrm>
              <a:off x="6962775" y="2677768"/>
              <a:ext cx="1827977" cy="529073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700" dirty="0">
                  <a:effectLst/>
                  <a:latin typeface="Times New Roman"/>
                  <a:ea typeface="Calibri"/>
                  <a:cs typeface="Cordia New"/>
                </a:rPr>
                <a:t>Инженер-лаборант </a:t>
              </a:r>
              <a:r>
                <a:rPr lang="ru-RU" sz="700" dirty="0" smtClean="0">
                  <a:effectLst/>
                  <a:latin typeface="Times New Roman"/>
                  <a:ea typeface="Calibri"/>
                  <a:cs typeface="Cordia New"/>
                </a:rPr>
                <a:t>ПАУ </a:t>
              </a:r>
              <a:r>
                <a:rPr lang="ru-RU" sz="700" dirty="0">
                  <a:effectLst/>
                  <a:latin typeface="Times New Roman"/>
                  <a:ea typeface="Calibri"/>
                  <a:cs typeface="Cordia New"/>
                </a:rPr>
                <a:t>(1 ед.)</a:t>
              </a:r>
              <a:endParaRPr lang="ru-RU" sz="7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58" name="AutoShape 25"/>
            <p:cNvSpPr>
              <a:spLocks noChangeArrowheads="1"/>
            </p:cNvSpPr>
            <p:nvPr/>
          </p:nvSpPr>
          <p:spPr bwMode="auto">
            <a:xfrm>
              <a:off x="6961628" y="2134379"/>
              <a:ext cx="1828206" cy="48469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800">
                  <a:effectLst/>
                  <a:latin typeface="Times New Roman"/>
                  <a:ea typeface="Calibri"/>
                  <a:cs typeface="Cordia New"/>
                </a:rPr>
                <a:t>Химик ПАУ (1ед.)</a:t>
              </a:r>
              <a:endParaRPr lang="ru-RU" sz="800">
                <a:effectLst/>
                <a:latin typeface="Calibri"/>
                <a:ea typeface="Calibri"/>
                <a:cs typeface="Cordia New"/>
              </a:endParaRPr>
            </a:p>
          </p:txBody>
        </p:sp>
        <p:cxnSp>
          <p:nvCxnSpPr>
            <p:cNvPr id="59" name="Line 29"/>
            <p:cNvCxnSpPr/>
            <p:nvPr/>
          </p:nvCxnSpPr>
          <p:spPr bwMode="auto">
            <a:xfrm>
              <a:off x="4343472" y="301058"/>
              <a:ext cx="0" cy="1968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Line 31"/>
            <p:cNvCxnSpPr/>
            <p:nvPr/>
          </p:nvCxnSpPr>
          <p:spPr bwMode="auto">
            <a:xfrm flipH="1">
              <a:off x="9027712" y="1648096"/>
              <a:ext cx="1701" cy="1162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" name="Line 29"/>
            <p:cNvCxnSpPr/>
            <p:nvPr/>
          </p:nvCxnSpPr>
          <p:spPr bwMode="auto">
            <a:xfrm>
              <a:off x="4345014" y="895350"/>
              <a:ext cx="145" cy="1239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2" name="Line 20"/>
            <p:cNvCxnSpPr/>
            <p:nvPr/>
          </p:nvCxnSpPr>
          <p:spPr bwMode="auto">
            <a:xfrm flipH="1">
              <a:off x="840522" y="3206842"/>
              <a:ext cx="1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3" name="AutoShape 23"/>
            <p:cNvSpPr>
              <a:spLocks noChangeArrowheads="1"/>
            </p:cNvSpPr>
            <p:nvPr/>
          </p:nvSpPr>
          <p:spPr bwMode="auto">
            <a:xfrm>
              <a:off x="371450" y="2809875"/>
              <a:ext cx="3066836" cy="600075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800" dirty="0">
                  <a:effectLst/>
                  <a:latin typeface="Times New Roman"/>
                  <a:ea typeface="Calibri"/>
                </a:rPr>
                <a:t>Инженер-лаборант </a:t>
              </a:r>
              <a:r>
                <a:rPr lang="ru-RU" sz="800" dirty="0" smtClean="0">
                  <a:effectLst/>
                  <a:latin typeface="Times New Roman"/>
                  <a:ea typeface="Calibri"/>
                </a:rPr>
                <a:t>УТК </a:t>
              </a:r>
              <a:r>
                <a:rPr lang="ru-RU" sz="800" dirty="0" smtClean="0">
                  <a:effectLst/>
                  <a:latin typeface="Times New Roman"/>
                  <a:ea typeface="Times New Roman"/>
                </a:rPr>
                <a:t>(1ед</a:t>
              </a:r>
              <a:r>
                <a:rPr lang="ru-RU" sz="800" dirty="0">
                  <a:effectLst/>
                  <a:latin typeface="Times New Roman"/>
                  <a:ea typeface="Times New Roman"/>
                </a:rPr>
                <a:t>.)</a:t>
              </a: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8791043" y="2809875"/>
              <a:ext cx="2380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 flipV="1">
              <a:off x="6649491" y="2377026"/>
              <a:ext cx="1" cy="1794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4358824" y="2809875"/>
              <a:ext cx="0" cy="792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2947720" y="3602252"/>
              <a:ext cx="24581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8790753" y="2377026"/>
              <a:ext cx="238362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stCxn id="58" idx="1"/>
            </p:cNvCxnSpPr>
            <p:nvPr/>
          </p:nvCxnSpPr>
          <p:spPr>
            <a:xfrm flipH="1">
              <a:off x="6648355" y="2376728"/>
              <a:ext cx="313273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6649055" y="4171950"/>
              <a:ext cx="2375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e 20"/>
            <p:cNvCxnSpPr>
              <a:endCxn id="49" idx="0"/>
            </p:cNvCxnSpPr>
            <p:nvPr/>
          </p:nvCxnSpPr>
          <p:spPr bwMode="auto">
            <a:xfrm>
              <a:off x="2947718" y="3602252"/>
              <a:ext cx="98" cy="1705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05892" y="3132750"/>
              <a:ext cx="2667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8791043" y="1638300"/>
              <a:ext cx="238060" cy="1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105653" y="1647825"/>
              <a:ext cx="26606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105078" y="2377026"/>
              <a:ext cx="26606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e 20"/>
            <p:cNvCxnSpPr>
              <a:endCxn id="52" idx="0"/>
            </p:cNvCxnSpPr>
            <p:nvPr/>
          </p:nvCxnSpPr>
          <p:spPr bwMode="auto">
            <a:xfrm>
              <a:off x="5405677" y="3602252"/>
              <a:ext cx="178" cy="1705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93964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 предприятия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9542"/>
            <a:ext cx="2448272" cy="3960440"/>
          </a:xfrm>
          <a:prstGeom prst="rect">
            <a:avLst/>
          </a:prstGeom>
        </p:spPr>
      </p:pic>
      <p:sp>
        <p:nvSpPr>
          <p:cNvPr id="4" name="Параллелограмм 3"/>
          <p:cNvSpPr/>
          <p:nvPr/>
        </p:nvSpPr>
        <p:spPr>
          <a:xfrm>
            <a:off x="1835696" y="694257"/>
            <a:ext cx="7200800" cy="3965725"/>
          </a:xfrm>
          <a:prstGeom prst="parallelogram">
            <a:avLst/>
          </a:prstGeom>
          <a:solidFill>
            <a:srgbClr val="D2233C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62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699542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ООО </a:t>
            </a:r>
            <a:r>
              <a:rPr lang="ru-RU" sz="1800" dirty="0"/>
              <a:t>«Саратоворгсинтез» осуществляет подготовку реализации Инвестиционного проекта «Строительство установки </a:t>
            </a:r>
            <a:r>
              <a:rPr lang="ru-RU" sz="1800" dirty="0" smtClean="0"/>
              <a:t>акрилонитрила </a:t>
            </a:r>
            <a:r>
              <a:rPr lang="ru-RU" sz="1800" dirty="0"/>
              <a:t>и 3-й установки </a:t>
            </a:r>
            <a:r>
              <a:rPr lang="ru-RU" sz="1800" dirty="0" smtClean="0"/>
              <a:t>цианида натрия» </a:t>
            </a:r>
          </a:p>
          <a:p>
            <a:endParaRPr lang="ru-RU" sz="1800" dirty="0" smtClean="0"/>
          </a:p>
          <a:p>
            <a:r>
              <a:rPr lang="ru-RU" sz="1800" dirty="0" smtClean="0"/>
              <a:t>Инвестиционный </a:t>
            </a:r>
            <a:r>
              <a:rPr lang="ru-RU" sz="1800" dirty="0"/>
              <a:t>проект предусматривает строительство 3-ей установки по производству нитрила акриловой кислоты мощностью 85 </a:t>
            </a:r>
            <a:r>
              <a:rPr lang="ru-RU" sz="1800" dirty="0" err="1"/>
              <a:t>тыс.т</a:t>
            </a:r>
            <a:r>
              <a:rPr lang="ru-RU" sz="1800" dirty="0"/>
              <a:t>/год (с получением дополнительных объемов ацетонитрила 1,6 </a:t>
            </a:r>
            <a:r>
              <a:rPr lang="ru-RU" sz="1800" dirty="0" err="1"/>
              <a:t>тыс.т</a:t>
            </a:r>
            <a:r>
              <a:rPr lang="ru-RU" sz="1800" dirty="0"/>
              <a:t>/год и синильной кислоты 8,3 </a:t>
            </a:r>
            <a:r>
              <a:rPr lang="ru-RU" sz="1800" dirty="0" err="1"/>
              <a:t>тыс.т</a:t>
            </a:r>
            <a:r>
              <a:rPr lang="ru-RU" sz="1800" dirty="0"/>
              <a:t>/год) и увеличение мощности производства цианида натрия до 50 </a:t>
            </a:r>
            <a:r>
              <a:rPr lang="ru-RU" sz="1800" dirty="0" err="1"/>
              <a:t>тыс.т</a:t>
            </a:r>
            <a:r>
              <a:rPr lang="ru-RU" sz="1800" dirty="0"/>
              <a:t>/год путем строительства 3-ей технологической установки мощностью 15 </a:t>
            </a:r>
            <a:r>
              <a:rPr lang="ru-RU" sz="1800" dirty="0" err="1"/>
              <a:t>тыс.т</a:t>
            </a:r>
            <a:r>
              <a:rPr lang="ru-RU" sz="1800" dirty="0"/>
              <a:t>/год</a:t>
            </a:r>
            <a:r>
              <a:rPr lang="ru-RU" sz="1800" dirty="0" smtClean="0"/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83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69"/>
            <a:ext cx="2483768" cy="1080296"/>
          </a:xfrm>
        </p:spPr>
        <p:txBody>
          <a:bodyPr vert="horz" lIns="72000" tIns="0" rIns="0" bIns="0" rtlCol="0" anchor="t" anchorCtr="0">
            <a:spAutoFit/>
          </a:bodyPr>
          <a:lstStyle/>
          <a:p>
            <a:r>
              <a:rPr lang="en-US" sz="2600" dirty="0" smtClean="0"/>
              <a:t>SWOT</a:t>
            </a:r>
            <a:r>
              <a:rPr lang="ru-RU" sz="2600" dirty="0" smtClean="0"/>
              <a:t>-анализ</a:t>
            </a:r>
            <a:r>
              <a:rPr lang="ru-RU" sz="2600" b="0" dirty="0"/>
              <a:t/>
            </a:r>
            <a:br>
              <a:rPr lang="ru-RU" sz="2600" b="0" dirty="0"/>
            </a:br>
            <a:r>
              <a:rPr lang="ru-RU" sz="2600" b="0" dirty="0"/>
              <a:t/>
            </a:r>
            <a:br>
              <a:rPr lang="ru-RU" sz="2600" b="0" dirty="0"/>
            </a:br>
            <a:endParaRPr lang="ru-RU" sz="2600" b="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410078"/>
              </p:ext>
            </p:extLst>
          </p:nvPr>
        </p:nvGraphicFramePr>
        <p:xfrm>
          <a:off x="2562450" y="2457"/>
          <a:ext cx="6552728" cy="50811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56384"/>
                <a:gridCol w="3096344"/>
              </a:tblGrid>
              <a:tr h="202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Сильные стороны (</a:t>
                      </a:r>
                      <a:r>
                        <a:rPr lang="ru-RU" sz="900" b="1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Strengths</a:t>
                      </a:r>
                      <a:r>
                        <a:rPr lang="ru-RU" sz="9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Слабые стороны (</a:t>
                      </a:r>
                      <a:r>
                        <a:rPr lang="ru-RU" sz="800" b="1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Weaknesses</a:t>
                      </a:r>
                      <a:r>
                        <a:rPr lang="ru-RU" sz="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45433">
                <a:tc>
                  <a:txBody>
                    <a:bodyPr/>
                    <a:lstStyle/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Поддержка со стороны руководства ПАО «ЛУКОЙЛ».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Известность собственника.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Наработанные связи с клиентами.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Достаточная техническая оснащенность.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корпоративная информационная система.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 политики по качеству.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Сильный корпоративный дух.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Выпуск продукции, не имеющей аналогов в России.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свободных производственных площадей.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Благоприятная конъюнктура рынка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объемов выпуска продукции.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доходов предприятия за счёт прироста продаж.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резерва энергетических ресурсов.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Частичная проработка проекта в 1990-92г.г.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Выгодное географическое положение для организации переработки ППФ,  вырабатываемой на НПЗ Компании.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Возможность ведения работ по строительству новых установок без простоя действующих производств.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100% загрузки действующих производственных мощностей производства цианида натрия синильной кислотой.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778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резерва энергетических ресурсов.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Текучесть кадров.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Необходимость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координации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большого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количества рабочих групп.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Недостаток практических навыков.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Значительные финансовые затраты.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Зависимость от импорта.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Возможности (</a:t>
                      </a:r>
                      <a:r>
                        <a:rPr lang="ru-RU" sz="800" b="1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Opportunities</a:t>
                      </a:r>
                      <a:r>
                        <a:rPr lang="ru-RU" sz="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Угрозы (</a:t>
                      </a:r>
                      <a:r>
                        <a:rPr lang="ru-RU" sz="800" b="1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Threats</a:t>
                      </a:r>
                      <a:r>
                        <a:rPr lang="ru-RU" sz="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56621">
                <a:tc>
                  <a:txBody>
                    <a:bodyPr/>
                    <a:lstStyle/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спроса на предлагаемый продукт.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перспективы развития и модернизации действующих производств.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развитой транспортной инфраструктуры.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Возможность развития рынков сбыта.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Колебания курса валют.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Антироссийские санкции.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Изменение цен на закупаемые материально-технические ресурсы, услуги контрагентов, тарифов.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Высокие затраты на создание передового технологического уровня.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квалифицированных специалистов на рынке.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Нестабильность политической и экономической ситуации в стране.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Возрастающая конкуренция.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Сбои в работе с поставщиками.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267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38" y="51470"/>
            <a:ext cx="8748002" cy="28803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Анализ процессов материального обеспечения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50A89FE-A55D-46FA-9555-CE29269F4293}"/>
              </a:ext>
            </a:extLst>
          </p:cNvPr>
          <p:cNvSpPr txBox="1"/>
          <p:nvPr/>
        </p:nvSpPr>
        <p:spPr>
          <a:xfrm>
            <a:off x="3635896" y="872836"/>
            <a:ext cx="5043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FE412CA-5770-47A1-BC4D-89567D07B08D}"/>
              </a:ext>
            </a:extLst>
          </p:cNvPr>
          <p:cNvSpPr txBox="1"/>
          <p:nvPr/>
        </p:nvSpPr>
        <p:spPr>
          <a:xfrm>
            <a:off x="3633234" y="3040582"/>
            <a:ext cx="554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0065998"/>
              </p:ext>
            </p:extLst>
          </p:nvPr>
        </p:nvGraphicFramePr>
        <p:xfrm>
          <a:off x="251520" y="411510"/>
          <a:ext cx="8835433" cy="4354768"/>
        </p:xfrm>
        <a:graphic>
          <a:graphicData uri="http://schemas.openxmlformats.org/drawingml/2006/table">
            <a:tbl>
              <a:tblPr firstRow="1" firstCol="1" bandRow="1"/>
              <a:tblGrid>
                <a:gridCol w="288032"/>
                <a:gridCol w="2232248"/>
                <a:gridCol w="1689828"/>
                <a:gridCol w="2579195"/>
                <a:gridCol w="2046130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Отдел/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по  Обществу о создании заявок в системе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Производственная лаборатория ООО «Саратоворгсинтез»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Ознакомление руководителей и специалистов с Приказом;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Распределение задач между специалистами.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Распоряжение начальника Производственной лаборатории по инвентаризации склада и определению потребности на будущий год.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Распоряжение начальника Производственной лаборатории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Специалисты Производственной лаборатории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844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Проверка фактического количество запасов на складе реактивов, химической посуды ПЛ;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749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Проверка сроков годности имеющихся реактивов;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844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увеличение/сокращение расхода МТР за период;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844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Прогнозирование потребности в МТР на будущий год исходя из информации по плановой  выработке предприятия и опыта прошлых лет.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765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проекта заявки «Годовая потребность» на приобретение МТР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Сформированный проект заявки «Годовая потребность» на приобретение МТР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Задача по формированию сводной «Годовой потребности» на приобретение МТР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Начальник Производственной лаборатории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Внесение сводной «Годовой потребности в МТР в систему ИСУ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Нефтехим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Заявка в системе ИСУ «Нефтехим» 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в статусе «Новая»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Заявка в системе ИСУ «Нефтехим» 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в статусе «Новая»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Отдел материально-технического обеспечения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процедуры по расценке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Заявка в системе ИСУ «Нефтехим» 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в статусе «Расценена»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Заявка в системе ИСУ «Нефтехим» 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в статусе «Расценена»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Начальник Производственной лаборатории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749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	Корректировка заявки в системе по равномерному распределению потребности по кварталам;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2796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	Корректировка заявки по стоимости относительна бюджета прошлого года;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2796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 Подготовка обоснования потребности в случае превышения бюджета прошлого года.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2796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 Перевод заявки в системе ИСУ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Нефтехим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 в статус  «Откорректирована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Готовность к защите бюджета у Казначея предприятия (Скорректированная заявка в системе ИСУ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Нефтехим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в статусе «Откорректирована»)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Бюджета по статье «Смета затрат на обеспечение химическими материалами и химическими реактивами» у Казначея предприятия.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Начальник Производственной лаборатории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733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	Защита бюджета по статье «Смета затрат на обеспечение химическими материалами и химическими реактивами»;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	Представление обоснования бюджета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Утвержденная Казначеем предприятия «Смета затрат на обеспечение химическими материалами и химическими реактивами»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Задача по внесению утвержденной потребности в систему ИСУ «Нефтехим» 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Планово-экономический отдел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Внесение утвержденных лимитов денежных средств в систему ИСУ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Нефтехим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Заявка в системе ИСУ «Нефтехим» </a:t>
                      </a: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в статусе «Деблокирована»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Заявка в системе ИСУ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Нефтехим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SAP R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в статусе «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Деблоктрована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Отдел материально-технического обеспечения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Реализация процедур по проведению тендера и закупки МТР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договоров на закупку МТР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26" marR="20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419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69"/>
            <a:ext cx="2483768" cy="1080296"/>
          </a:xfrm>
        </p:spPr>
        <p:txBody>
          <a:bodyPr vert="horz" lIns="72000" tIns="0" rIns="0" bIns="0" rtlCol="0" anchor="t" anchorCtr="0">
            <a:spAutoFit/>
          </a:bodyPr>
          <a:lstStyle/>
          <a:p>
            <a:r>
              <a:rPr lang="ru-RU" sz="2600" b="0" dirty="0"/>
              <a:t/>
            </a:r>
            <a:br>
              <a:rPr lang="ru-RU" sz="2600" b="0" dirty="0"/>
            </a:br>
            <a:r>
              <a:rPr lang="ru-RU" sz="2600" b="0" dirty="0"/>
              <a:t/>
            </a:r>
            <a:br>
              <a:rPr lang="ru-RU" sz="2600" b="0" dirty="0"/>
            </a:br>
            <a:endParaRPr lang="ru-RU" sz="26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8831"/>
            <a:ext cx="20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/>
              <a:t>Формирование</a:t>
            </a:r>
          </a:p>
          <a:p>
            <a:r>
              <a:rPr lang="ru-RU" sz="1800" dirty="0" smtClean="0"/>
              <a:t>потребности МТР</a:t>
            </a: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C8E6D9-D895-4127-A0E6-479505B9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837" y="714682"/>
            <a:ext cx="1236820" cy="63297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3074" name="Picture 2" descr="C:\Users\IRyabova\Desktop\2ff5f5641e7accff2b77bfdc196cb1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335" y="1354879"/>
            <a:ext cx="1050801" cy="1185114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4958" y="1419622"/>
            <a:ext cx="1824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Объемы производства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15261" y="2364562"/>
            <a:ext cx="182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Формирование потребности лаборатории</a:t>
            </a:r>
            <a:endParaRPr lang="ru-RU" sz="1200" dirty="0"/>
          </a:p>
        </p:txBody>
      </p:sp>
      <p:pic>
        <p:nvPicPr>
          <p:cNvPr id="3075" name="Picture 3" descr="C:\Users\IRyabova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256" y="195486"/>
            <a:ext cx="2352675" cy="1943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0296" y="17166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Инвентаризация складских запасов</a:t>
            </a:r>
            <a:endParaRPr lang="ru-RU" sz="1200" dirty="0"/>
          </a:p>
        </p:txBody>
      </p:sp>
      <p:pic>
        <p:nvPicPr>
          <p:cNvPr id="3076" name="Picture 4" descr="C:\Users\IRyabova\Desktop\человечек-с-книгой-для-презентации-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67" y="1972567"/>
            <a:ext cx="1703942" cy="113485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44208" y="278425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Анализ количества испытаний в соответствии с графиками контроля</a:t>
            </a:r>
            <a:endParaRPr lang="ru-RU" sz="1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796136" y="1239044"/>
            <a:ext cx="624160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715590" y="2286320"/>
            <a:ext cx="1025331" cy="40140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Пастух &amp; Бекон, мясная лавка, Говорова, 48а, Красноярск — 2ГИ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169" y="3579862"/>
            <a:ext cx="1626132" cy="1412025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08801" y="3831332"/>
            <a:ext cx="216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Ручной подсчет количества</a:t>
            </a:r>
          </a:p>
          <a:p>
            <a:pPr algn="ctr"/>
            <a:r>
              <a:rPr lang="ru-RU" sz="1200" dirty="0" smtClean="0"/>
              <a:t>МТР, затрачиваемых на испытания</a:t>
            </a:r>
            <a:endParaRPr lang="ru-RU" sz="12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5796136" y="3010893"/>
            <a:ext cx="792088" cy="82043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67944" y="1599084"/>
            <a:ext cx="648072" cy="348352"/>
          </a:xfrm>
          <a:prstGeom prst="straightConnector1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8" descr="Единицы количества бумаги Стандарт Размер бумаги Печать трансферная бумага, стопка  бумаги, фотография, дерево, материал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0" descr="Единицы количества бумаги Стандарт Размер бумаги Печать трансферная бумага, стопка  бумаги, фотография, дерево, материал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человек документа иллюстрация штока. иллюстрации насчитывающей людск -  145764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0953" y="2784253"/>
            <a:ext cx="1667225" cy="1839167"/>
          </a:xfrm>
          <a:prstGeom prst="rect">
            <a:avLst/>
          </a:prstGeom>
          <a:noFill/>
          <a:effectLst>
            <a:softEdge rad="292100"/>
          </a:effectLst>
          <a:scene3d>
            <a:camera prst="orthographicFront">
              <a:rot lat="0" lon="2129999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80953" y="4277636"/>
            <a:ext cx="182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Создание годовой потребности</a:t>
            </a:r>
            <a:endParaRPr lang="ru-RU" sz="12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4067944" y="3010893"/>
            <a:ext cx="648072" cy="41969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543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69"/>
            <a:ext cx="2483768" cy="1080296"/>
          </a:xfrm>
        </p:spPr>
        <p:txBody>
          <a:bodyPr vert="horz" lIns="72000" tIns="0" rIns="0" bIns="0" rtlCol="0" anchor="t" anchorCtr="0">
            <a:spAutoFit/>
          </a:bodyPr>
          <a:lstStyle/>
          <a:p>
            <a:r>
              <a:rPr lang="ru-RU" sz="2600" dirty="0" smtClean="0"/>
              <a:t>АВС-анализ</a:t>
            </a:r>
            <a:r>
              <a:rPr lang="ru-RU" sz="2600" b="0" dirty="0"/>
              <a:t/>
            </a:r>
            <a:br>
              <a:rPr lang="ru-RU" sz="2600" b="0" dirty="0"/>
            </a:br>
            <a:r>
              <a:rPr lang="ru-RU" sz="2600" b="0" dirty="0"/>
              <a:t/>
            </a:r>
            <a:br>
              <a:rPr lang="ru-RU" sz="2600" b="0" dirty="0"/>
            </a:br>
            <a:endParaRPr lang="ru-RU" sz="2600" b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2672776-7119-45EB-ACF2-D94F111C305C}"/>
              </a:ext>
            </a:extLst>
          </p:cNvPr>
          <p:cNvGrpSpPr/>
          <p:nvPr/>
        </p:nvGrpSpPr>
        <p:grpSpPr>
          <a:xfrm>
            <a:off x="2264796" y="315658"/>
            <a:ext cx="6768752" cy="498463"/>
            <a:chOff x="2258334" y="362853"/>
            <a:chExt cx="6768752" cy="49846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88E9C321-C74A-43D8-A3D9-946011CD7D75}"/>
                </a:ext>
              </a:extLst>
            </p:cNvPr>
            <p:cNvGrpSpPr/>
            <p:nvPr/>
          </p:nvGrpSpPr>
          <p:grpSpPr>
            <a:xfrm>
              <a:off x="2258334" y="362853"/>
              <a:ext cx="498463" cy="498463"/>
              <a:chOff x="1942767" y="1225041"/>
              <a:chExt cx="540001" cy="540001"/>
            </a:xfrm>
          </p:grpSpPr>
          <p:sp>
            <p:nvSpPr>
              <p:cNvPr id="7" name="Oval 5">
                <a:extLst>
                  <a:ext uri="{FF2B5EF4-FFF2-40B4-BE49-F238E27FC236}">
                    <a16:creationId xmlns:a16="http://schemas.microsoft.com/office/drawing/2014/main" xmlns="" id="{8F558A34-F26B-4785-932E-AF2C48B018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42767" y="1225042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662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: Shape 43">
                <a:extLst>
                  <a:ext uri="{FF2B5EF4-FFF2-40B4-BE49-F238E27FC236}">
                    <a16:creationId xmlns:a16="http://schemas.microsoft.com/office/drawing/2014/main" xmlns="" id="{D0375FF5-1DDB-4B87-93AD-F41BA44472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16696" y="1225041"/>
                <a:ext cx="266072" cy="540000"/>
              </a:xfrm>
              <a:custGeom>
                <a:avLst/>
                <a:gdLst>
                  <a:gd name="connsiteX0" fmla="*/ 0 w 819004"/>
                  <a:gd name="connsiteY0" fmla="*/ 0 h 1662192"/>
                  <a:gd name="connsiteX1" fmla="*/ 54989 w 819004"/>
                  <a:gd name="connsiteY1" fmla="*/ 690 h 1662192"/>
                  <a:gd name="connsiteX2" fmla="*/ 651622 w 819004"/>
                  <a:gd name="connsiteY2" fmla="*/ 330168 h 1662192"/>
                  <a:gd name="connsiteX3" fmla="*/ 724005 w 819004"/>
                  <a:gd name="connsiteY3" fmla="*/ 1217463 h 1662192"/>
                  <a:gd name="connsiteX4" fmla="*/ 72942 w 819004"/>
                  <a:gd name="connsiteY4" fmla="*/ 1659785 h 1662192"/>
                  <a:gd name="connsiteX5" fmla="*/ 0 w 819004"/>
                  <a:gd name="connsiteY5" fmla="*/ 1662192 h 1662192"/>
                  <a:gd name="connsiteX6" fmla="*/ 0 w 819004"/>
                  <a:gd name="connsiteY6" fmla="*/ 1553606 h 1662192"/>
                  <a:gd name="connsiteX7" fmla="*/ 61556 w 819004"/>
                  <a:gd name="connsiteY7" fmla="*/ 1551575 h 1662192"/>
                  <a:gd name="connsiteX8" fmla="*/ 627603 w 819004"/>
                  <a:gd name="connsiteY8" fmla="*/ 1167011 h 1662192"/>
                  <a:gd name="connsiteX9" fmla="*/ 564672 w 819004"/>
                  <a:gd name="connsiteY9" fmla="*/ 395579 h 1662192"/>
                  <a:gd name="connsiteX10" fmla="*/ 45947 w 819004"/>
                  <a:gd name="connsiteY10" fmla="*/ 109124 h 1662192"/>
                  <a:gd name="connsiteX11" fmla="*/ 0 w 819004"/>
                  <a:gd name="connsiteY11" fmla="*/ 108547 h 166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9004" h="1662192">
                    <a:moveTo>
                      <a:pt x="0" y="0"/>
                    </a:moveTo>
                    <a:lnTo>
                      <a:pt x="54989" y="690"/>
                    </a:lnTo>
                    <a:cubicBezTo>
                      <a:pt x="288117" y="20148"/>
                      <a:pt x="506615" y="137410"/>
                      <a:pt x="651622" y="330168"/>
                    </a:cubicBezTo>
                    <a:cubicBezTo>
                      <a:pt x="844965" y="587179"/>
                      <a:pt x="873137" y="932514"/>
                      <a:pt x="724005" y="1217463"/>
                    </a:cubicBezTo>
                    <a:cubicBezTo>
                      <a:pt x="593515" y="1466794"/>
                      <a:pt x="347664" y="1630936"/>
                      <a:pt x="72942" y="1659785"/>
                    </a:cubicBezTo>
                    <a:lnTo>
                      <a:pt x="0" y="1662192"/>
                    </a:lnTo>
                    <a:lnTo>
                      <a:pt x="0" y="1553606"/>
                    </a:lnTo>
                    <a:lnTo>
                      <a:pt x="61556" y="1551575"/>
                    </a:lnTo>
                    <a:cubicBezTo>
                      <a:pt x="300404" y="1526493"/>
                      <a:pt x="514152" y="1383784"/>
                      <a:pt x="627603" y="1167011"/>
                    </a:cubicBezTo>
                    <a:cubicBezTo>
                      <a:pt x="757261" y="919271"/>
                      <a:pt x="732769" y="619029"/>
                      <a:pt x="564672" y="395579"/>
                    </a:cubicBezTo>
                    <a:cubicBezTo>
                      <a:pt x="438600" y="227992"/>
                      <a:pt x="248634" y="126041"/>
                      <a:pt x="45947" y="109124"/>
                    </a:cubicBezTo>
                    <a:lnTo>
                      <a:pt x="0" y="108547"/>
                    </a:lnTo>
                    <a:close/>
                  </a:path>
                </a:pathLst>
              </a:custGeom>
              <a:solidFill>
                <a:srgbClr val="DF2F35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506" dirty="0" err="1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246CB57B-FD78-44C3-B2A5-7CB99830360A}"/>
                  </a:ext>
                </a:extLst>
              </p:cNvPr>
              <p:cNvSpPr/>
              <p:nvPr/>
            </p:nvSpPr>
            <p:spPr>
              <a:xfrm>
                <a:off x="1942768" y="1225041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2585" dirty="0" smtClean="0">
                    <a:solidFill>
                      <a:schemeClr val="accent4"/>
                    </a:solidFill>
                  </a:rPr>
                  <a:t>А</a:t>
                </a:r>
                <a:endParaRPr lang="ru-RU" sz="2585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6" name="Заголовок 2">
              <a:extLst>
                <a:ext uri="{FF2B5EF4-FFF2-40B4-BE49-F238E27FC236}">
                  <a16:creationId xmlns:a16="http://schemas.microsoft.com/office/drawing/2014/main" xmlns="" id="{FCA0C44F-7B2A-4823-A190-CC85D30BB3D5}"/>
                </a:ext>
              </a:extLst>
            </p:cNvPr>
            <p:cNvSpPr txBox="1">
              <a:spLocks/>
            </p:cNvSpPr>
            <p:nvPr/>
          </p:nvSpPr>
          <p:spPr>
            <a:xfrm>
              <a:off x="2936776" y="477431"/>
              <a:ext cx="6090310" cy="26930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779084">
                <a:spcBef>
                  <a:spcPct val="0"/>
                </a:spcBef>
              </a:pPr>
              <a:endParaRPr lang="ru-RU" sz="175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2672776-7119-45EB-ACF2-D94F111C305C}"/>
              </a:ext>
            </a:extLst>
          </p:cNvPr>
          <p:cNvGrpSpPr/>
          <p:nvPr/>
        </p:nvGrpSpPr>
        <p:grpSpPr>
          <a:xfrm>
            <a:off x="2267744" y="963730"/>
            <a:ext cx="6768752" cy="498462"/>
            <a:chOff x="2258334" y="362853"/>
            <a:chExt cx="6768752" cy="498462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88E9C321-C74A-43D8-A3D9-946011CD7D75}"/>
                </a:ext>
              </a:extLst>
            </p:cNvPr>
            <p:cNvGrpSpPr/>
            <p:nvPr/>
          </p:nvGrpSpPr>
          <p:grpSpPr>
            <a:xfrm>
              <a:off x="2258334" y="362853"/>
              <a:ext cx="498462" cy="498462"/>
              <a:chOff x="1942768" y="1225041"/>
              <a:chExt cx="540000" cy="540000"/>
            </a:xfrm>
          </p:grpSpPr>
          <p:sp>
            <p:nvSpPr>
              <p:cNvPr id="13" name="Oval 5">
                <a:extLst>
                  <a:ext uri="{FF2B5EF4-FFF2-40B4-BE49-F238E27FC236}">
                    <a16:creationId xmlns:a16="http://schemas.microsoft.com/office/drawing/2014/main" xmlns="" id="{8F558A34-F26B-4785-932E-AF2C48B018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42768" y="122504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662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43">
                <a:extLst>
                  <a:ext uri="{FF2B5EF4-FFF2-40B4-BE49-F238E27FC236}">
                    <a16:creationId xmlns:a16="http://schemas.microsoft.com/office/drawing/2014/main" xmlns="" id="{D0375FF5-1DDB-4B87-93AD-F41BA44472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16696" y="1225041"/>
                <a:ext cx="266072" cy="540000"/>
              </a:xfrm>
              <a:custGeom>
                <a:avLst/>
                <a:gdLst>
                  <a:gd name="connsiteX0" fmla="*/ 0 w 819004"/>
                  <a:gd name="connsiteY0" fmla="*/ 0 h 1662192"/>
                  <a:gd name="connsiteX1" fmla="*/ 54989 w 819004"/>
                  <a:gd name="connsiteY1" fmla="*/ 690 h 1662192"/>
                  <a:gd name="connsiteX2" fmla="*/ 651622 w 819004"/>
                  <a:gd name="connsiteY2" fmla="*/ 330168 h 1662192"/>
                  <a:gd name="connsiteX3" fmla="*/ 724005 w 819004"/>
                  <a:gd name="connsiteY3" fmla="*/ 1217463 h 1662192"/>
                  <a:gd name="connsiteX4" fmla="*/ 72942 w 819004"/>
                  <a:gd name="connsiteY4" fmla="*/ 1659785 h 1662192"/>
                  <a:gd name="connsiteX5" fmla="*/ 0 w 819004"/>
                  <a:gd name="connsiteY5" fmla="*/ 1662192 h 1662192"/>
                  <a:gd name="connsiteX6" fmla="*/ 0 w 819004"/>
                  <a:gd name="connsiteY6" fmla="*/ 1553606 h 1662192"/>
                  <a:gd name="connsiteX7" fmla="*/ 61556 w 819004"/>
                  <a:gd name="connsiteY7" fmla="*/ 1551575 h 1662192"/>
                  <a:gd name="connsiteX8" fmla="*/ 627603 w 819004"/>
                  <a:gd name="connsiteY8" fmla="*/ 1167011 h 1662192"/>
                  <a:gd name="connsiteX9" fmla="*/ 564672 w 819004"/>
                  <a:gd name="connsiteY9" fmla="*/ 395579 h 1662192"/>
                  <a:gd name="connsiteX10" fmla="*/ 45947 w 819004"/>
                  <a:gd name="connsiteY10" fmla="*/ 109124 h 1662192"/>
                  <a:gd name="connsiteX11" fmla="*/ 0 w 819004"/>
                  <a:gd name="connsiteY11" fmla="*/ 108547 h 166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9004" h="1662192">
                    <a:moveTo>
                      <a:pt x="0" y="0"/>
                    </a:moveTo>
                    <a:lnTo>
                      <a:pt x="54989" y="690"/>
                    </a:lnTo>
                    <a:cubicBezTo>
                      <a:pt x="288117" y="20148"/>
                      <a:pt x="506615" y="137410"/>
                      <a:pt x="651622" y="330168"/>
                    </a:cubicBezTo>
                    <a:cubicBezTo>
                      <a:pt x="844965" y="587179"/>
                      <a:pt x="873137" y="932514"/>
                      <a:pt x="724005" y="1217463"/>
                    </a:cubicBezTo>
                    <a:cubicBezTo>
                      <a:pt x="593515" y="1466794"/>
                      <a:pt x="347664" y="1630936"/>
                      <a:pt x="72942" y="1659785"/>
                    </a:cubicBezTo>
                    <a:lnTo>
                      <a:pt x="0" y="1662192"/>
                    </a:lnTo>
                    <a:lnTo>
                      <a:pt x="0" y="1553606"/>
                    </a:lnTo>
                    <a:lnTo>
                      <a:pt x="61556" y="1551575"/>
                    </a:lnTo>
                    <a:cubicBezTo>
                      <a:pt x="300404" y="1526493"/>
                      <a:pt x="514152" y="1383784"/>
                      <a:pt x="627603" y="1167011"/>
                    </a:cubicBezTo>
                    <a:cubicBezTo>
                      <a:pt x="757261" y="919271"/>
                      <a:pt x="732769" y="619029"/>
                      <a:pt x="564672" y="395579"/>
                    </a:cubicBezTo>
                    <a:cubicBezTo>
                      <a:pt x="438600" y="227992"/>
                      <a:pt x="248634" y="126041"/>
                      <a:pt x="45947" y="109124"/>
                    </a:cubicBezTo>
                    <a:lnTo>
                      <a:pt x="0" y="108547"/>
                    </a:lnTo>
                    <a:close/>
                  </a:path>
                </a:pathLst>
              </a:custGeom>
              <a:solidFill>
                <a:srgbClr val="DF2F35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506" dirty="0" err="1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246CB57B-FD78-44C3-B2A5-7CB99830360A}"/>
                  </a:ext>
                </a:extLst>
              </p:cNvPr>
              <p:cNvSpPr/>
              <p:nvPr/>
            </p:nvSpPr>
            <p:spPr>
              <a:xfrm>
                <a:off x="1942768" y="1225041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2585" dirty="0" smtClean="0">
                    <a:solidFill>
                      <a:schemeClr val="accent4"/>
                    </a:solidFill>
                  </a:rPr>
                  <a:t>В</a:t>
                </a:r>
                <a:endParaRPr lang="ru-RU" sz="2585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2" name="Заголовок 2">
              <a:extLst>
                <a:ext uri="{FF2B5EF4-FFF2-40B4-BE49-F238E27FC236}">
                  <a16:creationId xmlns:a16="http://schemas.microsoft.com/office/drawing/2014/main" xmlns="" id="{FCA0C44F-7B2A-4823-A190-CC85D30BB3D5}"/>
                </a:ext>
              </a:extLst>
            </p:cNvPr>
            <p:cNvSpPr txBox="1">
              <a:spLocks/>
            </p:cNvSpPr>
            <p:nvPr/>
          </p:nvSpPr>
          <p:spPr>
            <a:xfrm>
              <a:off x="2936776" y="477431"/>
              <a:ext cx="6090310" cy="26930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779084">
                <a:spcBef>
                  <a:spcPct val="0"/>
                </a:spcBef>
              </a:pPr>
              <a:endParaRPr lang="ru-RU" sz="175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32672776-7119-45EB-ACF2-D94F111C305C}"/>
              </a:ext>
            </a:extLst>
          </p:cNvPr>
          <p:cNvGrpSpPr/>
          <p:nvPr/>
        </p:nvGrpSpPr>
        <p:grpSpPr>
          <a:xfrm>
            <a:off x="2267744" y="1628461"/>
            <a:ext cx="6768752" cy="498462"/>
            <a:chOff x="2258334" y="362853"/>
            <a:chExt cx="6768752" cy="498462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88E9C321-C74A-43D8-A3D9-946011CD7D75}"/>
                </a:ext>
              </a:extLst>
            </p:cNvPr>
            <p:cNvGrpSpPr/>
            <p:nvPr/>
          </p:nvGrpSpPr>
          <p:grpSpPr>
            <a:xfrm>
              <a:off x="2258334" y="362853"/>
              <a:ext cx="498462" cy="498462"/>
              <a:chOff x="1942768" y="1225041"/>
              <a:chExt cx="540000" cy="540000"/>
            </a:xfrm>
          </p:grpSpPr>
          <p:sp>
            <p:nvSpPr>
              <p:cNvPr id="19" name="Oval 5">
                <a:extLst>
                  <a:ext uri="{FF2B5EF4-FFF2-40B4-BE49-F238E27FC236}">
                    <a16:creationId xmlns:a16="http://schemas.microsoft.com/office/drawing/2014/main" xmlns="" id="{8F558A34-F26B-4785-932E-AF2C48B018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42768" y="122504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662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: Shape 43">
                <a:extLst>
                  <a:ext uri="{FF2B5EF4-FFF2-40B4-BE49-F238E27FC236}">
                    <a16:creationId xmlns:a16="http://schemas.microsoft.com/office/drawing/2014/main" xmlns="" id="{D0375FF5-1DDB-4B87-93AD-F41BA44472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16696" y="1225041"/>
                <a:ext cx="266072" cy="540000"/>
              </a:xfrm>
              <a:custGeom>
                <a:avLst/>
                <a:gdLst>
                  <a:gd name="connsiteX0" fmla="*/ 0 w 819004"/>
                  <a:gd name="connsiteY0" fmla="*/ 0 h 1662192"/>
                  <a:gd name="connsiteX1" fmla="*/ 54989 w 819004"/>
                  <a:gd name="connsiteY1" fmla="*/ 690 h 1662192"/>
                  <a:gd name="connsiteX2" fmla="*/ 651622 w 819004"/>
                  <a:gd name="connsiteY2" fmla="*/ 330168 h 1662192"/>
                  <a:gd name="connsiteX3" fmla="*/ 724005 w 819004"/>
                  <a:gd name="connsiteY3" fmla="*/ 1217463 h 1662192"/>
                  <a:gd name="connsiteX4" fmla="*/ 72942 w 819004"/>
                  <a:gd name="connsiteY4" fmla="*/ 1659785 h 1662192"/>
                  <a:gd name="connsiteX5" fmla="*/ 0 w 819004"/>
                  <a:gd name="connsiteY5" fmla="*/ 1662192 h 1662192"/>
                  <a:gd name="connsiteX6" fmla="*/ 0 w 819004"/>
                  <a:gd name="connsiteY6" fmla="*/ 1553606 h 1662192"/>
                  <a:gd name="connsiteX7" fmla="*/ 61556 w 819004"/>
                  <a:gd name="connsiteY7" fmla="*/ 1551575 h 1662192"/>
                  <a:gd name="connsiteX8" fmla="*/ 627603 w 819004"/>
                  <a:gd name="connsiteY8" fmla="*/ 1167011 h 1662192"/>
                  <a:gd name="connsiteX9" fmla="*/ 564672 w 819004"/>
                  <a:gd name="connsiteY9" fmla="*/ 395579 h 1662192"/>
                  <a:gd name="connsiteX10" fmla="*/ 45947 w 819004"/>
                  <a:gd name="connsiteY10" fmla="*/ 109124 h 1662192"/>
                  <a:gd name="connsiteX11" fmla="*/ 0 w 819004"/>
                  <a:gd name="connsiteY11" fmla="*/ 108547 h 166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9004" h="1662192">
                    <a:moveTo>
                      <a:pt x="0" y="0"/>
                    </a:moveTo>
                    <a:lnTo>
                      <a:pt x="54989" y="690"/>
                    </a:lnTo>
                    <a:cubicBezTo>
                      <a:pt x="288117" y="20148"/>
                      <a:pt x="506615" y="137410"/>
                      <a:pt x="651622" y="330168"/>
                    </a:cubicBezTo>
                    <a:cubicBezTo>
                      <a:pt x="844965" y="587179"/>
                      <a:pt x="873137" y="932514"/>
                      <a:pt x="724005" y="1217463"/>
                    </a:cubicBezTo>
                    <a:cubicBezTo>
                      <a:pt x="593515" y="1466794"/>
                      <a:pt x="347664" y="1630936"/>
                      <a:pt x="72942" y="1659785"/>
                    </a:cubicBezTo>
                    <a:lnTo>
                      <a:pt x="0" y="1662192"/>
                    </a:lnTo>
                    <a:lnTo>
                      <a:pt x="0" y="1553606"/>
                    </a:lnTo>
                    <a:lnTo>
                      <a:pt x="61556" y="1551575"/>
                    </a:lnTo>
                    <a:cubicBezTo>
                      <a:pt x="300404" y="1526493"/>
                      <a:pt x="514152" y="1383784"/>
                      <a:pt x="627603" y="1167011"/>
                    </a:cubicBezTo>
                    <a:cubicBezTo>
                      <a:pt x="757261" y="919271"/>
                      <a:pt x="732769" y="619029"/>
                      <a:pt x="564672" y="395579"/>
                    </a:cubicBezTo>
                    <a:cubicBezTo>
                      <a:pt x="438600" y="227992"/>
                      <a:pt x="248634" y="126041"/>
                      <a:pt x="45947" y="109124"/>
                    </a:cubicBezTo>
                    <a:lnTo>
                      <a:pt x="0" y="108547"/>
                    </a:lnTo>
                    <a:close/>
                  </a:path>
                </a:pathLst>
              </a:custGeom>
              <a:solidFill>
                <a:srgbClr val="DF2F35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506" dirty="0" err="1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xmlns="" id="{246CB57B-FD78-44C3-B2A5-7CB99830360A}"/>
                  </a:ext>
                </a:extLst>
              </p:cNvPr>
              <p:cNvSpPr/>
              <p:nvPr/>
            </p:nvSpPr>
            <p:spPr>
              <a:xfrm>
                <a:off x="1942768" y="1225041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2585" dirty="0" smtClean="0">
                    <a:solidFill>
                      <a:schemeClr val="accent4"/>
                    </a:solidFill>
                  </a:rPr>
                  <a:t>С</a:t>
                </a:r>
                <a:endParaRPr lang="ru-RU" sz="2585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8" name="Заголовок 2">
              <a:extLst>
                <a:ext uri="{FF2B5EF4-FFF2-40B4-BE49-F238E27FC236}">
                  <a16:creationId xmlns:a16="http://schemas.microsoft.com/office/drawing/2014/main" xmlns="" id="{FCA0C44F-7B2A-4823-A190-CC85D30BB3D5}"/>
                </a:ext>
              </a:extLst>
            </p:cNvPr>
            <p:cNvSpPr txBox="1">
              <a:spLocks/>
            </p:cNvSpPr>
            <p:nvPr/>
          </p:nvSpPr>
          <p:spPr>
            <a:xfrm>
              <a:off x="2936776" y="477431"/>
              <a:ext cx="6090310" cy="26930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779084">
                <a:spcBef>
                  <a:spcPct val="0"/>
                </a:spcBef>
              </a:pPr>
              <a:endParaRPr lang="ru-RU" sz="175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66206" y="178900"/>
            <a:ext cx="6126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Группа А-общая </a:t>
            </a:r>
            <a:r>
              <a:rPr lang="ru-RU" dirty="0"/>
              <a:t>стоимость закупок по которым составила 75-80% суммарной стоимости годового объема </a:t>
            </a:r>
            <a:r>
              <a:rPr lang="ru-RU" dirty="0" smtClean="0"/>
              <a:t>потребности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843808" y="935962"/>
            <a:ext cx="59046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Группа </a:t>
            </a:r>
            <a:r>
              <a:rPr lang="ru-RU" dirty="0"/>
              <a:t> </a:t>
            </a:r>
            <a:r>
              <a:rPr lang="ru-RU" dirty="0" smtClean="0"/>
              <a:t>В - общая </a:t>
            </a:r>
            <a:r>
              <a:rPr lang="ru-RU" dirty="0"/>
              <a:t>сумма закупок по которым составляет 10-15% от общей суммы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6196" y="1619928"/>
            <a:ext cx="59462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Группа С - номенклатурные </a:t>
            </a:r>
            <a:r>
              <a:rPr lang="ru-RU" dirty="0"/>
              <a:t>позиции, закупки по которым составляют 5-10% от общей суммы годовых закупок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7614329"/>
              </p:ext>
            </p:extLst>
          </p:nvPr>
        </p:nvGraphicFramePr>
        <p:xfrm>
          <a:off x="2856196" y="2571750"/>
          <a:ext cx="5958681" cy="1785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771"/>
                <a:gridCol w="1236743"/>
                <a:gridCol w="1148849"/>
                <a:gridCol w="1540318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 от общих затрат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Затраты на группу,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Общие затраты по статье реактивы,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</a:t>
                      </a:r>
                      <a:r>
                        <a:rPr lang="ru-RU" sz="1200" dirty="0" smtClean="0">
                          <a:effectLst/>
                        </a:rPr>
                        <a:t>169 799,3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</a:t>
                      </a:r>
                      <a:r>
                        <a:rPr lang="ru-RU" sz="1200" dirty="0" smtClean="0">
                          <a:effectLst/>
                        </a:rPr>
                        <a:t>427 114,83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169 854,7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87 460,9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978918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LUK БННГ">
      <a:dk1>
        <a:srgbClr val="262626"/>
      </a:dk1>
      <a:lt1>
        <a:srgbClr val="FFFFFF"/>
      </a:lt1>
      <a:dk2>
        <a:srgbClr val="006B93"/>
      </a:dk2>
      <a:lt2>
        <a:srgbClr val="DEDEDE"/>
      </a:lt2>
      <a:accent1>
        <a:srgbClr val="DF2F35"/>
      </a:accent1>
      <a:accent2>
        <a:srgbClr val="006B93"/>
      </a:accent2>
      <a:accent3>
        <a:srgbClr val="A6A6A6"/>
      </a:accent3>
      <a:accent4>
        <a:srgbClr val="D2233C"/>
      </a:accent4>
      <a:accent5>
        <a:srgbClr val="D9B669"/>
      </a:accent5>
      <a:accent6>
        <a:srgbClr val="249400"/>
      </a:accent6>
      <a:hlink>
        <a:srgbClr val="006B93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5B76279261FC41A2604133188FC3F0" ma:contentTypeVersion="0" ma:contentTypeDescription="Создание документа." ma:contentTypeScope="" ma:versionID="874370f299797430aa596e082ce86cc3">
  <xsd:schema xmlns:xsd="http://www.w3.org/2001/XMLSchema" xmlns:p="http://schemas.microsoft.com/office/2006/metadata/properties" targetNamespace="http://schemas.microsoft.com/office/2006/metadata/properties" ma:root="true" ma:fieldsID="c2d6548631942a3a7cae43a042d40c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ED77849-0E8E-42D2-963E-75509055BDC5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CDFB522-9B92-4483-86A2-D34AD6E98D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58C59-7C09-49C8-A6F9-F754E3AB0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12023</TotalTime>
  <Words>1720</Words>
  <Application>Microsoft Office PowerPoint</Application>
  <PresentationFormat>Экран (16:9)</PresentationFormat>
  <Paragraphs>337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Разработка алгоритма планирования затрат на обеспечение химическими материалами и реактивами производства акрилонитрила  (на примере ООО «Саратоворгсинтез») </vt:lpstr>
      <vt:lpstr>Цели, задачи, объект и предмет исследования</vt:lpstr>
      <vt:lpstr>О предприятии ООО «Саратоворгсинтез»</vt:lpstr>
      <vt:lpstr>О Производственной лаборатории ООО «Саратоворгсинтез»</vt:lpstr>
      <vt:lpstr>Перспективы развития предприятия</vt:lpstr>
      <vt:lpstr>SWOT-анализ  </vt:lpstr>
      <vt:lpstr>Анализ процессов материального обеспечения</vt:lpstr>
      <vt:lpstr>  </vt:lpstr>
      <vt:lpstr>АВС-анализ  </vt:lpstr>
      <vt:lpstr>АВВ-бюджетирование  </vt:lpstr>
      <vt:lpstr>АВВ-бюджетирование  </vt:lpstr>
      <vt:lpstr>Алгоритм определения материального обеспечения</vt:lpstr>
      <vt:lpstr>Разработка проекта внедрения</vt:lpstr>
      <vt:lpstr>Диаграмма Ганта реализации проекта</vt:lpstr>
      <vt:lpstr>Лабораторная информационная система</vt:lpstr>
      <vt:lpstr>  </vt:lpstr>
      <vt:lpstr>  </vt:lpstr>
      <vt:lpstr>Слайд 17</vt:lpstr>
    </vt:vector>
  </TitlesOfParts>
  <Company>LUKOIL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1</cp:lastModifiedBy>
  <cp:revision>679</cp:revision>
  <cp:lastPrinted>2022-03-30T13:06:39Z</cp:lastPrinted>
  <dcterms:created xsi:type="dcterms:W3CDTF">2015-12-02T14:34:23Z</dcterms:created>
  <dcterms:modified xsi:type="dcterms:W3CDTF">2022-12-16T11:55:47Z</dcterms:modified>
</cp:coreProperties>
</file>