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6"/>
  </p:notesMasterIdLst>
  <p:sldIdLst>
    <p:sldId id="257" r:id="rId3"/>
    <p:sldId id="356" r:id="rId4"/>
    <p:sldId id="343" r:id="rId5"/>
    <p:sldId id="357" r:id="rId6"/>
    <p:sldId id="358" r:id="rId7"/>
    <p:sldId id="359" r:id="rId8"/>
    <p:sldId id="360" r:id="rId9"/>
    <p:sldId id="361" r:id="rId10"/>
    <p:sldId id="362" r:id="rId11"/>
    <p:sldId id="364" r:id="rId12"/>
    <p:sldId id="363" r:id="rId13"/>
    <p:sldId id="365" r:id="rId14"/>
    <p:sldId id="324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ев Сергей Владимирович" initials="НСВ" lastIdx="1" clrIdx="0">
    <p:extLst>
      <p:ext uri="{19B8F6BF-5375-455C-9EA6-DF929625EA0E}">
        <p15:presenceInfo xmlns:p15="http://schemas.microsoft.com/office/powerpoint/2012/main" userId="S-1-5-21-3179889025-3398251723-2742675500-21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0" autoAdjust="0"/>
    <p:restoredTop sz="86943" autoAdjust="0"/>
  </p:normalViewPr>
  <p:slideViewPr>
    <p:cSldViewPr>
      <p:cViewPr varScale="1">
        <p:scale>
          <a:sx n="99" d="100"/>
          <a:sy n="99" d="100"/>
        </p:scale>
        <p:origin x="21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4D420-9331-4297-A58F-7CADC20AC98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59CDC-3DCC-47CE-9C4B-9E4D83CA67F9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Генеральный директор Олег Харлампиевич Спаи</a:t>
          </a:r>
        </a:p>
      </dgm:t>
    </dgm:pt>
    <dgm:pt modelId="{AA2A7D03-FF69-42EC-B549-68D4192105E6}" type="parTrans" cxnId="{823E02D2-1BDA-4314-BDBB-82A95932CB76}">
      <dgm:prSet/>
      <dgm:spPr/>
      <dgm:t>
        <a:bodyPr/>
        <a:lstStyle/>
        <a:p>
          <a:endParaRPr lang="ru-RU"/>
        </a:p>
      </dgm:t>
    </dgm:pt>
    <dgm:pt modelId="{8ECA9DB9-ADDB-4C10-862B-9E316868DF43}" type="sibTrans" cxnId="{823E02D2-1BDA-4314-BDBB-82A95932CB76}">
      <dgm:prSet/>
      <dgm:spPr/>
      <dgm:t>
        <a:bodyPr/>
        <a:lstStyle/>
        <a:p>
          <a:endParaRPr lang="ru-RU" dirty="0"/>
        </a:p>
      </dgm:t>
    </dgm:pt>
    <dgm:pt modelId="{AB698A60-E613-401E-AC8F-EF779965B10D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Первый заместитель генерального директора по технической политике Виталий </a:t>
          </a:r>
          <a:r>
            <a:rPr lang="ru-RU" sz="8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Вильямович</a:t>
          </a:r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ru-RU" sz="8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Брексон</a:t>
          </a:r>
          <a:endParaRPr lang="ru-RU" sz="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B5F4000-3AA1-46AF-99E3-F79260CF7589}" type="parTrans" cxnId="{05094022-1347-4900-B6DC-385F1D0C541B}">
      <dgm:prSet/>
      <dgm:spPr/>
      <dgm:t>
        <a:bodyPr/>
        <a:lstStyle/>
        <a:p>
          <a:endParaRPr lang="ru-RU"/>
        </a:p>
      </dgm:t>
    </dgm:pt>
    <dgm:pt modelId="{A4915C05-D27D-45FF-8462-FD7545630DA5}" type="sibTrans" cxnId="{05094022-1347-4900-B6DC-385F1D0C541B}">
      <dgm:prSet/>
      <dgm:spPr/>
      <dgm:t>
        <a:bodyPr/>
        <a:lstStyle/>
        <a:p>
          <a:endParaRPr lang="ru-RU" dirty="0"/>
        </a:p>
      </dgm:t>
    </dgm:pt>
    <dgm:pt modelId="{889FDCDD-B83D-4D29-804A-471BB1C32B0D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Финансовый директор Ольга Владимировна </a:t>
          </a:r>
          <a:r>
            <a:rPr lang="ru-RU" sz="8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Виденская</a:t>
          </a:r>
          <a:endParaRPr lang="ru-RU" sz="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034C729-F298-49F7-B41B-7FF4FBAFC1F8}" type="parTrans" cxnId="{A90615A8-7AC1-4E3A-B3DB-9BCF7E12FC44}">
      <dgm:prSet/>
      <dgm:spPr/>
      <dgm:t>
        <a:bodyPr/>
        <a:lstStyle/>
        <a:p>
          <a:endParaRPr lang="ru-RU"/>
        </a:p>
      </dgm:t>
    </dgm:pt>
    <dgm:pt modelId="{B35BFC6E-E3C8-425F-A06E-74A05F247735}" type="sibTrans" cxnId="{A90615A8-7AC1-4E3A-B3DB-9BCF7E12FC44}">
      <dgm:prSet/>
      <dgm:spPr/>
      <dgm:t>
        <a:bodyPr/>
        <a:lstStyle/>
        <a:p>
          <a:endParaRPr lang="ru-RU" dirty="0"/>
        </a:p>
      </dgm:t>
    </dgm:pt>
    <dgm:pt modelId="{E653623F-D6E8-4219-94E1-F28EAA96276E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Директор по производству Вячеслав Владимирович Викентьев</a:t>
          </a:r>
        </a:p>
      </dgm:t>
    </dgm:pt>
    <dgm:pt modelId="{2AF424F7-C74A-4C4A-8D34-F1824520C1F7}" type="parTrans" cxnId="{7003FEBC-D047-460A-83B2-04D5AFA6C0E7}">
      <dgm:prSet/>
      <dgm:spPr/>
      <dgm:t>
        <a:bodyPr/>
        <a:lstStyle/>
        <a:p>
          <a:endParaRPr lang="ru-RU"/>
        </a:p>
      </dgm:t>
    </dgm:pt>
    <dgm:pt modelId="{B406CF71-5505-4D12-ACEB-42FA592350C1}" type="sibTrans" cxnId="{7003FEBC-D047-460A-83B2-04D5AFA6C0E7}">
      <dgm:prSet/>
      <dgm:spPr/>
      <dgm:t>
        <a:bodyPr/>
        <a:lstStyle/>
        <a:p>
          <a:endParaRPr lang="ru-RU"/>
        </a:p>
      </dgm:t>
    </dgm:pt>
    <dgm:pt modelId="{2A66A07C-8166-43FD-A46B-B938BA0A57C2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Начальник департамента по управлению качеством Иван Викторович Ерохин </a:t>
          </a:r>
        </a:p>
      </dgm:t>
    </dgm:pt>
    <dgm:pt modelId="{AE220A7B-752B-4CB0-B888-580D0A5AF3F2}" type="parTrans" cxnId="{66EF0263-E83A-439A-A421-5D02516279AD}">
      <dgm:prSet/>
      <dgm:spPr/>
      <dgm:t>
        <a:bodyPr/>
        <a:lstStyle/>
        <a:p>
          <a:endParaRPr lang="ru-RU"/>
        </a:p>
      </dgm:t>
    </dgm:pt>
    <dgm:pt modelId="{1A210D62-FECC-4A90-9321-ECB3FE309B23}" type="sibTrans" cxnId="{66EF0263-E83A-439A-A421-5D02516279AD}">
      <dgm:prSet/>
      <dgm:spPr/>
      <dgm:t>
        <a:bodyPr/>
        <a:lstStyle/>
        <a:p>
          <a:endParaRPr lang="ru-RU"/>
        </a:p>
      </dgm:t>
    </dgm:pt>
    <dgm:pt modelId="{5C408CD3-89BB-4EA0-B63A-D408251AD953}">
      <dgm:prSet phldrT="[Текст]" custT="1"/>
      <dgm:spPr/>
      <dgm:t>
        <a:bodyPr/>
        <a:lstStyle/>
        <a:p>
          <a:r>
            <a:rPr lang="ru-RU" sz="800" dirty="0">
              <a:latin typeface="Segoe UI Semibold" panose="020B0702040204020203" pitchFamily="34" charset="0"/>
              <a:cs typeface="Segoe UI Semibold" panose="020B0702040204020203" pitchFamily="34" charset="0"/>
            </a:rPr>
            <a:t>Начальник технического департамента Евгений Владимирович Больных                  Начальник департамента МТС                               Сергей Владимирович </a:t>
          </a:r>
          <a:r>
            <a:rPr lang="ru-RU" sz="8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Шнюков</a:t>
          </a:r>
          <a:endParaRPr lang="ru-RU" sz="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45BABD9-543D-4512-AB76-BCA543675EB7}" type="parTrans" cxnId="{BDA94774-F1D8-41BB-AA99-1F3B3E80B805}">
      <dgm:prSet/>
      <dgm:spPr/>
      <dgm:t>
        <a:bodyPr/>
        <a:lstStyle/>
        <a:p>
          <a:endParaRPr lang="ru-RU"/>
        </a:p>
      </dgm:t>
    </dgm:pt>
    <dgm:pt modelId="{08D0FE04-0DF4-4BFC-B461-A817673F263D}" type="sibTrans" cxnId="{BDA94774-F1D8-41BB-AA99-1F3B3E80B805}">
      <dgm:prSet/>
      <dgm:spPr/>
      <dgm:t>
        <a:bodyPr/>
        <a:lstStyle/>
        <a:p>
          <a:endParaRPr lang="ru-RU"/>
        </a:p>
      </dgm:t>
    </dgm:pt>
    <dgm:pt modelId="{636A6B86-47DE-40C7-BAC3-DFA43366EEFB}" type="pres">
      <dgm:prSet presAssocID="{1DB4D420-9331-4297-A58F-7CADC20AC981}" presName="cycle" presStyleCnt="0">
        <dgm:presLayoutVars>
          <dgm:dir/>
          <dgm:resizeHandles val="exact"/>
        </dgm:presLayoutVars>
      </dgm:prSet>
      <dgm:spPr/>
    </dgm:pt>
    <dgm:pt modelId="{5C7CF63F-9F6E-44FF-9C6F-DC7BB5333F6E}" type="pres">
      <dgm:prSet presAssocID="{67559CDC-3DCC-47CE-9C4B-9E4D83CA67F9}" presName="node" presStyleLbl="node1" presStyleIdx="0" presStyleCnt="6">
        <dgm:presLayoutVars>
          <dgm:bulletEnabled val="1"/>
        </dgm:presLayoutVars>
      </dgm:prSet>
      <dgm:spPr/>
    </dgm:pt>
    <dgm:pt modelId="{FA6F9061-78D5-4E60-B846-691EE20A1A6E}" type="pres">
      <dgm:prSet presAssocID="{8ECA9DB9-ADDB-4C10-862B-9E316868DF43}" presName="sibTrans" presStyleLbl="sibTrans2D1" presStyleIdx="0" presStyleCnt="6"/>
      <dgm:spPr/>
    </dgm:pt>
    <dgm:pt modelId="{56E498CE-825E-49B4-B64F-58DD632FA9EB}" type="pres">
      <dgm:prSet presAssocID="{8ECA9DB9-ADDB-4C10-862B-9E316868DF43}" presName="connectorText" presStyleLbl="sibTrans2D1" presStyleIdx="0" presStyleCnt="6"/>
      <dgm:spPr/>
    </dgm:pt>
    <dgm:pt modelId="{8A483B16-817D-4E3D-865C-4F0222D4CFB7}" type="pres">
      <dgm:prSet presAssocID="{AB698A60-E613-401E-AC8F-EF779965B10D}" presName="node" presStyleLbl="node1" presStyleIdx="1" presStyleCnt="6">
        <dgm:presLayoutVars>
          <dgm:bulletEnabled val="1"/>
        </dgm:presLayoutVars>
      </dgm:prSet>
      <dgm:spPr/>
    </dgm:pt>
    <dgm:pt modelId="{E3B8D7C7-93A0-4E44-9B57-E308020787E2}" type="pres">
      <dgm:prSet presAssocID="{A4915C05-D27D-45FF-8462-FD7545630DA5}" presName="sibTrans" presStyleLbl="sibTrans2D1" presStyleIdx="1" presStyleCnt="6"/>
      <dgm:spPr/>
    </dgm:pt>
    <dgm:pt modelId="{6219EDA6-0119-4CD4-AD56-B487CB1B44D4}" type="pres">
      <dgm:prSet presAssocID="{A4915C05-D27D-45FF-8462-FD7545630DA5}" presName="connectorText" presStyleLbl="sibTrans2D1" presStyleIdx="1" presStyleCnt="6"/>
      <dgm:spPr/>
    </dgm:pt>
    <dgm:pt modelId="{F4EE2D96-8C57-402B-BE1D-3BD43B9CDF13}" type="pres">
      <dgm:prSet presAssocID="{889FDCDD-B83D-4D29-804A-471BB1C32B0D}" presName="node" presStyleLbl="node1" presStyleIdx="2" presStyleCnt="6">
        <dgm:presLayoutVars>
          <dgm:bulletEnabled val="1"/>
        </dgm:presLayoutVars>
      </dgm:prSet>
      <dgm:spPr/>
    </dgm:pt>
    <dgm:pt modelId="{179E7E0B-A4B0-44C8-A0C1-3107F5F9C526}" type="pres">
      <dgm:prSet presAssocID="{B35BFC6E-E3C8-425F-A06E-74A05F247735}" presName="sibTrans" presStyleLbl="sibTrans2D1" presStyleIdx="2" presStyleCnt="6"/>
      <dgm:spPr/>
    </dgm:pt>
    <dgm:pt modelId="{5BCB88E5-2D3E-4AC8-BF24-416360A5ABC4}" type="pres">
      <dgm:prSet presAssocID="{B35BFC6E-E3C8-425F-A06E-74A05F247735}" presName="connectorText" presStyleLbl="sibTrans2D1" presStyleIdx="2" presStyleCnt="6"/>
      <dgm:spPr/>
    </dgm:pt>
    <dgm:pt modelId="{55F6D224-B5C7-4D6F-B9B0-3321DFD89486}" type="pres">
      <dgm:prSet presAssocID="{E653623F-D6E8-4219-94E1-F28EAA96276E}" presName="node" presStyleLbl="node1" presStyleIdx="3" presStyleCnt="6">
        <dgm:presLayoutVars>
          <dgm:bulletEnabled val="1"/>
        </dgm:presLayoutVars>
      </dgm:prSet>
      <dgm:spPr/>
    </dgm:pt>
    <dgm:pt modelId="{EE1B5A28-95BF-43EB-B3AD-A8C40C0804C1}" type="pres">
      <dgm:prSet presAssocID="{B406CF71-5505-4D12-ACEB-42FA592350C1}" presName="sibTrans" presStyleLbl="sibTrans2D1" presStyleIdx="3" presStyleCnt="6"/>
      <dgm:spPr/>
    </dgm:pt>
    <dgm:pt modelId="{265C1E27-6903-4FDC-8BA5-916F0926107F}" type="pres">
      <dgm:prSet presAssocID="{B406CF71-5505-4D12-ACEB-42FA592350C1}" presName="connectorText" presStyleLbl="sibTrans2D1" presStyleIdx="3" presStyleCnt="6"/>
      <dgm:spPr/>
    </dgm:pt>
    <dgm:pt modelId="{C614D510-B47A-4876-B708-CEDEE706F39B}" type="pres">
      <dgm:prSet presAssocID="{5C408CD3-89BB-4EA0-B63A-D408251AD953}" presName="node" presStyleLbl="node1" presStyleIdx="4" presStyleCnt="6">
        <dgm:presLayoutVars>
          <dgm:bulletEnabled val="1"/>
        </dgm:presLayoutVars>
      </dgm:prSet>
      <dgm:spPr/>
    </dgm:pt>
    <dgm:pt modelId="{890D7A80-502B-49D8-BCFA-B62C6191F0EB}" type="pres">
      <dgm:prSet presAssocID="{08D0FE04-0DF4-4BFC-B461-A817673F263D}" presName="sibTrans" presStyleLbl="sibTrans2D1" presStyleIdx="4" presStyleCnt="6"/>
      <dgm:spPr/>
    </dgm:pt>
    <dgm:pt modelId="{99176C9E-C2F5-4DB1-92BC-6D6C18739623}" type="pres">
      <dgm:prSet presAssocID="{08D0FE04-0DF4-4BFC-B461-A817673F263D}" presName="connectorText" presStyleLbl="sibTrans2D1" presStyleIdx="4" presStyleCnt="6"/>
      <dgm:spPr/>
    </dgm:pt>
    <dgm:pt modelId="{7CAA7E88-3C2C-4682-A427-187833DA76A8}" type="pres">
      <dgm:prSet presAssocID="{2A66A07C-8166-43FD-A46B-B938BA0A57C2}" presName="node" presStyleLbl="node1" presStyleIdx="5" presStyleCnt="6">
        <dgm:presLayoutVars>
          <dgm:bulletEnabled val="1"/>
        </dgm:presLayoutVars>
      </dgm:prSet>
      <dgm:spPr/>
    </dgm:pt>
    <dgm:pt modelId="{62D72D3F-93B4-42FA-B96C-A1FDB362D681}" type="pres">
      <dgm:prSet presAssocID="{1A210D62-FECC-4A90-9321-ECB3FE309B23}" presName="sibTrans" presStyleLbl="sibTrans2D1" presStyleIdx="5" presStyleCnt="6"/>
      <dgm:spPr/>
    </dgm:pt>
    <dgm:pt modelId="{96FC2C65-0FA0-4680-93EF-F3A2E2DCC889}" type="pres">
      <dgm:prSet presAssocID="{1A210D62-FECC-4A90-9321-ECB3FE309B23}" presName="connectorText" presStyleLbl="sibTrans2D1" presStyleIdx="5" presStyleCnt="6"/>
      <dgm:spPr/>
    </dgm:pt>
  </dgm:ptLst>
  <dgm:cxnLst>
    <dgm:cxn modelId="{95D89A05-6C5C-4114-9CD5-8F60037CED38}" type="presOf" srcId="{A4915C05-D27D-45FF-8462-FD7545630DA5}" destId="{E3B8D7C7-93A0-4E44-9B57-E308020787E2}" srcOrd="0" destOrd="0" presId="urn:microsoft.com/office/officeart/2005/8/layout/cycle2"/>
    <dgm:cxn modelId="{82EDAE0E-BB5E-4DEC-97FA-C34142D3DAE0}" type="presOf" srcId="{889FDCDD-B83D-4D29-804A-471BB1C32B0D}" destId="{F4EE2D96-8C57-402B-BE1D-3BD43B9CDF13}" srcOrd="0" destOrd="0" presId="urn:microsoft.com/office/officeart/2005/8/layout/cycle2"/>
    <dgm:cxn modelId="{09B2D121-2B36-4BB6-9EE1-04D705D40D39}" type="presOf" srcId="{1A210D62-FECC-4A90-9321-ECB3FE309B23}" destId="{96FC2C65-0FA0-4680-93EF-F3A2E2DCC889}" srcOrd="1" destOrd="0" presId="urn:microsoft.com/office/officeart/2005/8/layout/cycle2"/>
    <dgm:cxn modelId="{05094022-1347-4900-B6DC-385F1D0C541B}" srcId="{1DB4D420-9331-4297-A58F-7CADC20AC981}" destId="{AB698A60-E613-401E-AC8F-EF779965B10D}" srcOrd="1" destOrd="0" parTransId="{AB5F4000-3AA1-46AF-99E3-F79260CF7589}" sibTransId="{A4915C05-D27D-45FF-8462-FD7545630DA5}"/>
    <dgm:cxn modelId="{E358135E-E7E4-4D0B-92F3-28939EAAAE6C}" type="presOf" srcId="{E653623F-D6E8-4219-94E1-F28EAA96276E}" destId="{55F6D224-B5C7-4D6F-B9B0-3321DFD89486}" srcOrd="0" destOrd="0" presId="urn:microsoft.com/office/officeart/2005/8/layout/cycle2"/>
    <dgm:cxn modelId="{66EF0263-E83A-439A-A421-5D02516279AD}" srcId="{1DB4D420-9331-4297-A58F-7CADC20AC981}" destId="{2A66A07C-8166-43FD-A46B-B938BA0A57C2}" srcOrd="5" destOrd="0" parTransId="{AE220A7B-752B-4CB0-B888-580D0A5AF3F2}" sibTransId="{1A210D62-FECC-4A90-9321-ECB3FE309B23}"/>
    <dgm:cxn modelId="{5C879869-DBE7-4947-8BD1-370DE7BBE087}" type="presOf" srcId="{B406CF71-5505-4D12-ACEB-42FA592350C1}" destId="{EE1B5A28-95BF-43EB-B3AD-A8C40C0804C1}" srcOrd="0" destOrd="0" presId="urn:microsoft.com/office/officeart/2005/8/layout/cycle2"/>
    <dgm:cxn modelId="{B2C7404D-27FA-4754-9D7C-60DF7750E495}" type="presOf" srcId="{B406CF71-5505-4D12-ACEB-42FA592350C1}" destId="{265C1E27-6903-4FDC-8BA5-916F0926107F}" srcOrd="1" destOrd="0" presId="urn:microsoft.com/office/officeart/2005/8/layout/cycle2"/>
    <dgm:cxn modelId="{66E34671-1768-4B8C-B4BC-DCE34FD35D0B}" type="presOf" srcId="{08D0FE04-0DF4-4BFC-B461-A817673F263D}" destId="{99176C9E-C2F5-4DB1-92BC-6D6C18739623}" srcOrd="1" destOrd="0" presId="urn:microsoft.com/office/officeart/2005/8/layout/cycle2"/>
    <dgm:cxn modelId="{4985CE72-170D-467A-869D-087329345DDC}" type="presOf" srcId="{5C408CD3-89BB-4EA0-B63A-D408251AD953}" destId="{C614D510-B47A-4876-B708-CEDEE706F39B}" srcOrd="0" destOrd="0" presId="urn:microsoft.com/office/officeart/2005/8/layout/cycle2"/>
    <dgm:cxn modelId="{BDA94774-F1D8-41BB-AA99-1F3B3E80B805}" srcId="{1DB4D420-9331-4297-A58F-7CADC20AC981}" destId="{5C408CD3-89BB-4EA0-B63A-D408251AD953}" srcOrd="4" destOrd="0" parTransId="{345BABD9-543D-4512-AB76-BCA543675EB7}" sibTransId="{08D0FE04-0DF4-4BFC-B461-A817673F263D}"/>
    <dgm:cxn modelId="{66488D84-5DB4-472F-8130-1A7068F8E702}" type="presOf" srcId="{67559CDC-3DCC-47CE-9C4B-9E4D83CA67F9}" destId="{5C7CF63F-9F6E-44FF-9C6F-DC7BB5333F6E}" srcOrd="0" destOrd="0" presId="urn:microsoft.com/office/officeart/2005/8/layout/cycle2"/>
    <dgm:cxn modelId="{E96CA287-34D9-468E-977A-8E9EAC6E0E5F}" type="presOf" srcId="{08D0FE04-0DF4-4BFC-B461-A817673F263D}" destId="{890D7A80-502B-49D8-BCFA-B62C6191F0EB}" srcOrd="0" destOrd="0" presId="urn:microsoft.com/office/officeart/2005/8/layout/cycle2"/>
    <dgm:cxn modelId="{A7410A8C-8EEA-4309-8BB6-CD7F1D0625F2}" type="presOf" srcId="{AB698A60-E613-401E-AC8F-EF779965B10D}" destId="{8A483B16-817D-4E3D-865C-4F0222D4CFB7}" srcOrd="0" destOrd="0" presId="urn:microsoft.com/office/officeart/2005/8/layout/cycle2"/>
    <dgm:cxn modelId="{329B9592-2D97-4E04-B237-DB783C06F304}" type="presOf" srcId="{8ECA9DB9-ADDB-4C10-862B-9E316868DF43}" destId="{FA6F9061-78D5-4E60-B846-691EE20A1A6E}" srcOrd="0" destOrd="0" presId="urn:microsoft.com/office/officeart/2005/8/layout/cycle2"/>
    <dgm:cxn modelId="{9090D399-82E2-45D7-9797-E4ECD891CD29}" type="presOf" srcId="{1A210D62-FECC-4A90-9321-ECB3FE309B23}" destId="{62D72D3F-93B4-42FA-B96C-A1FDB362D681}" srcOrd="0" destOrd="0" presId="urn:microsoft.com/office/officeart/2005/8/layout/cycle2"/>
    <dgm:cxn modelId="{A90615A8-7AC1-4E3A-B3DB-9BCF7E12FC44}" srcId="{1DB4D420-9331-4297-A58F-7CADC20AC981}" destId="{889FDCDD-B83D-4D29-804A-471BB1C32B0D}" srcOrd="2" destOrd="0" parTransId="{A034C729-F298-49F7-B41B-7FF4FBAFC1F8}" sibTransId="{B35BFC6E-E3C8-425F-A06E-74A05F247735}"/>
    <dgm:cxn modelId="{946F3BAC-0D81-44FC-A33C-5D462880C569}" type="presOf" srcId="{2A66A07C-8166-43FD-A46B-B938BA0A57C2}" destId="{7CAA7E88-3C2C-4682-A427-187833DA76A8}" srcOrd="0" destOrd="0" presId="urn:microsoft.com/office/officeart/2005/8/layout/cycle2"/>
    <dgm:cxn modelId="{1FDDAFB3-9312-4CD4-BBBF-C21B04A3AA65}" type="presOf" srcId="{B35BFC6E-E3C8-425F-A06E-74A05F247735}" destId="{179E7E0B-A4B0-44C8-A0C1-3107F5F9C526}" srcOrd="0" destOrd="0" presId="urn:microsoft.com/office/officeart/2005/8/layout/cycle2"/>
    <dgm:cxn modelId="{7003FEBC-D047-460A-83B2-04D5AFA6C0E7}" srcId="{1DB4D420-9331-4297-A58F-7CADC20AC981}" destId="{E653623F-D6E8-4219-94E1-F28EAA96276E}" srcOrd="3" destOrd="0" parTransId="{2AF424F7-C74A-4C4A-8D34-F1824520C1F7}" sibTransId="{B406CF71-5505-4D12-ACEB-42FA592350C1}"/>
    <dgm:cxn modelId="{0A7AD5C6-2DBB-46D0-BFA9-142FC329D9DF}" type="presOf" srcId="{B35BFC6E-E3C8-425F-A06E-74A05F247735}" destId="{5BCB88E5-2D3E-4AC8-BF24-416360A5ABC4}" srcOrd="1" destOrd="0" presId="urn:microsoft.com/office/officeart/2005/8/layout/cycle2"/>
    <dgm:cxn modelId="{823E02D2-1BDA-4314-BDBB-82A95932CB76}" srcId="{1DB4D420-9331-4297-A58F-7CADC20AC981}" destId="{67559CDC-3DCC-47CE-9C4B-9E4D83CA67F9}" srcOrd="0" destOrd="0" parTransId="{AA2A7D03-FF69-42EC-B549-68D4192105E6}" sibTransId="{8ECA9DB9-ADDB-4C10-862B-9E316868DF43}"/>
    <dgm:cxn modelId="{9BE6BEE2-51DC-4C9F-AA20-6130178A0DD8}" type="presOf" srcId="{A4915C05-D27D-45FF-8462-FD7545630DA5}" destId="{6219EDA6-0119-4CD4-AD56-B487CB1B44D4}" srcOrd="1" destOrd="0" presId="urn:microsoft.com/office/officeart/2005/8/layout/cycle2"/>
    <dgm:cxn modelId="{54822DF8-EB7C-420A-AC15-4C2B102C2750}" type="presOf" srcId="{8ECA9DB9-ADDB-4C10-862B-9E316868DF43}" destId="{56E498CE-825E-49B4-B64F-58DD632FA9EB}" srcOrd="1" destOrd="0" presId="urn:microsoft.com/office/officeart/2005/8/layout/cycle2"/>
    <dgm:cxn modelId="{D474F1FD-1857-4664-864E-79D00ADEE2E4}" type="presOf" srcId="{1DB4D420-9331-4297-A58F-7CADC20AC981}" destId="{636A6B86-47DE-40C7-BAC3-DFA43366EEFB}" srcOrd="0" destOrd="0" presId="urn:microsoft.com/office/officeart/2005/8/layout/cycle2"/>
    <dgm:cxn modelId="{C76ED562-76F9-42BC-B3C5-C281C8D5C838}" type="presParOf" srcId="{636A6B86-47DE-40C7-BAC3-DFA43366EEFB}" destId="{5C7CF63F-9F6E-44FF-9C6F-DC7BB5333F6E}" srcOrd="0" destOrd="0" presId="urn:microsoft.com/office/officeart/2005/8/layout/cycle2"/>
    <dgm:cxn modelId="{24CD004F-4608-472E-B9F4-49FB52E66027}" type="presParOf" srcId="{636A6B86-47DE-40C7-BAC3-DFA43366EEFB}" destId="{FA6F9061-78D5-4E60-B846-691EE20A1A6E}" srcOrd="1" destOrd="0" presId="urn:microsoft.com/office/officeart/2005/8/layout/cycle2"/>
    <dgm:cxn modelId="{367CC16C-9D1E-4321-94BA-2921569A770A}" type="presParOf" srcId="{FA6F9061-78D5-4E60-B846-691EE20A1A6E}" destId="{56E498CE-825E-49B4-B64F-58DD632FA9EB}" srcOrd="0" destOrd="0" presId="urn:microsoft.com/office/officeart/2005/8/layout/cycle2"/>
    <dgm:cxn modelId="{59B3636A-9129-4DC6-9816-9C8B9A1AC880}" type="presParOf" srcId="{636A6B86-47DE-40C7-BAC3-DFA43366EEFB}" destId="{8A483B16-817D-4E3D-865C-4F0222D4CFB7}" srcOrd="2" destOrd="0" presId="urn:microsoft.com/office/officeart/2005/8/layout/cycle2"/>
    <dgm:cxn modelId="{D94C2C73-8EF7-461C-818F-77159BEFAAA0}" type="presParOf" srcId="{636A6B86-47DE-40C7-BAC3-DFA43366EEFB}" destId="{E3B8D7C7-93A0-4E44-9B57-E308020787E2}" srcOrd="3" destOrd="0" presId="urn:microsoft.com/office/officeart/2005/8/layout/cycle2"/>
    <dgm:cxn modelId="{DFD88B2A-F96D-4107-BB82-5846C89F110B}" type="presParOf" srcId="{E3B8D7C7-93A0-4E44-9B57-E308020787E2}" destId="{6219EDA6-0119-4CD4-AD56-B487CB1B44D4}" srcOrd="0" destOrd="0" presId="urn:microsoft.com/office/officeart/2005/8/layout/cycle2"/>
    <dgm:cxn modelId="{98750555-2F64-41B5-8266-BC462928A270}" type="presParOf" srcId="{636A6B86-47DE-40C7-BAC3-DFA43366EEFB}" destId="{F4EE2D96-8C57-402B-BE1D-3BD43B9CDF13}" srcOrd="4" destOrd="0" presId="urn:microsoft.com/office/officeart/2005/8/layout/cycle2"/>
    <dgm:cxn modelId="{69DA7F76-4360-4BDD-A7B9-F9F8A3ECB2ED}" type="presParOf" srcId="{636A6B86-47DE-40C7-BAC3-DFA43366EEFB}" destId="{179E7E0B-A4B0-44C8-A0C1-3107F5F9C526}" srcOrd="5" destOrd="0" presId="urn:microsoft.com/office/officeart/2005/8/layout/cycle2"/>
    <dgm:cxn modelId="{9921C298-AC72-4307-B1D4-4A1BA9A634F8}" type="presParOf" srcId="{179E7E0B-A4B0-44C8-A0C1-3107F5F9C526}" destId="{5BCB88E5-2D3E-4AC8-BF24-416360A5ABC4}" srcOrd="0" destOrd="0" presId="urn:microsoft.com/office/officeart/2005/8/layout/cycle2"/>
    <dgm:cxn modelId="{2671375E-104C-4579-BF18-7B31218DAAD6}" type="presParOf" srcId="{636A6B86-47DE-40C7-BAC3-DFA43366EEFB}" destId="{55F6D224-B5C7-4D6F-B9B0-3321DFD89486}" srcOrd="6" destOrd="0" presId="urn:microsoft.com/office/officeart/2005/8/layout/cycle2"/>
    <dgm:cxn modelId="{290A16AB-F47D-49B2-B327-951A09E7963E}" type="presParOf" srcId="{636A6B86-47DE-40C7-BAC3-DFA43366EEFB}" destId="{EE1B5A28-95BF-43EB-B3AD-A8C40C0804C1}" srcOrd="7" destOrd="0" presId="urn:microsoft.com/office/officeart/2005/8/layout/cycle2"/>
    <dgm:cxn modelId="{E70AF569-D575-4106-A8C7-F2D3750CAA97}" type="presParOf" srcId="{EE1B5A28-95BF-43EB-B3AD-A8C40C0804C1}" destId="{265C1E27-6903-4FDC-8BA5-916F0926107F}" srcOrd="0" destOrd="0" presId="urn:microsoft.com/office/officeart/2005/8/layout/cycle2"/>
    <dgm:cxn modelId="{2AE4E4E7-BBB3-4ACF-812C-E37144518394}" type="presParOf" srcId="{636A6B86-47DE-40C7-BAC3-DFA43366EEFB}" destId="{C614D510-B47A-4876-B708-CEDEE706F39B}" srcOrd="8" destOrd="0" presId="urn:microsoft.com/office/officeart/2005/8/layout/cycle2"/>
    <dgm:cxn modelId="{74E94692-A5ED-4BF0-9943-3F37B4D3FADF}" type="presParOf" srcId="{636A6B86-47DE-40C7-BAC3-DFA43366EEFB}" destId="{890D7A80-502B-49D8-BCFA-B62C6191F0EB}" srcOrd="9" destOrd="0" presId="urn:microsoft.com/office/officeart/2005/8/layout/cycle2"/>
    <dgm:cxn modelId="{AF2844BC-F377-4EEF-A171-7A29485A11DC}" type="presParOf" srcId="{890D7A80-502B-49D8-BCFA-B62C6191F0EB}" destId="{99176C9E-C2F5-4DB1-92BC-6D6C18739623}" srcOrd="0" destOrd="0" presId="urn:microsoft.com/office/officeart/2005/8/layout/cycle2"/>
    <dgm:cxn modelId="{4BA0D51A-EF66-40ED-9566-F655B8FE236E}" type="presParOf" srcId="{636A6B86-47DE-40C7-BAC3-DFA43366EEFB}" destId="{7CAA7E88-3C2C-4682-A427-187833DA76A8}" srcOrd="10" destOrd="0" presId="urn:microsoft.com/office/officeart/2005/8/layout/cycle2"/>
    <dgm:cxn modelId="{A7BCBA9D-FBAE-4234-A9E1-6E2C5BCA36CE}" type="presParOf" srcId="{636A6B86-47DE-40C7-BAC3-DFA43366EEFB}" destId="{62D72D3F-93B4-42FA-B96C-A1FDB362D681}" srcOrd="11" destOrd="0" presId="urn:microsoft.com/office/officeart/2005/8/layout/cycle2"/>
    <dgm:cxn modelId="{278BB8B9-B196-498F-9676-52A135D08CAD}" type="presParOf" srcId="{62D72D3F-93B4-42FA-B96C-A1FDB362D681}" destId="{96FC2C65-0FA0-4680-93EF-F3A2E2DCC8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F63F-9F6E-44FF-9C6F-DC7BB5333F6E}">
      <dsp:nvSpPr>
        <dsp:cNvPr id="0" name=""/>
        <dsp:cNvSpPr/>
      </dsp:nvSpPr>
      <dsp:spPr>
        <a:xfrm>
          <a:off x="3368081" y="1426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Генеральный директор Олег Харлампиевич Спаи</a:t>
          </a:r>
        </a:p>
      </dsp:txBody>
      <dsp:txXfrm>
        <a:off x="3581312" y="214657"/>
        <a:ext cx="1029573" cy="1029573"/>
      </dsp:txXfrm>
    </dsp:sp>
    <dsp:sp modelId="{FA6F9061-78D5-4E60-B846-691EE20A1A6E}">
      <dsp:nvSpPr>
        <dsp:cNvPr id="0" name=""/>
        <dsp:cNvSpPr/>
      </dsp:nvSpPr>
      <dsp:spPr>
        <a:xfrm rot="1800000">
          <a:off x="4839633" y="1024594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847400" y="1093888"/>
        <a:ext cx="270558" cy="294847"/>
      </dsp:txXfrm>
    </dsp:sp>
    <dsp:sp modelId="{8A483B16-817D-4E3D-865C-4F0222D4CFB7}">
      <dsp:nvSpPr>
        <dsp:cNvPr id="0" name=""/>
        <dsp:cNvSpPr/>
      </dsp:nvSpPr>
      <dsp:spPr>
        <a:xfrm>
          <a:off x="5260608" y="1094077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Первый заместитель генерального директора по технической политике Виталий </a:t>
          </a:r>
          <a:r>
            <a:rPr lang="ru-RU" sz="8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Вильямович</a:t>
          </a: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ru-RU" sz="8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Брексон</a:t>
          </a:r>
          <a:endParaRPr lang="ru-RU" sz="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473839" y="1307308"/>
        <a:ext cx="1029573" cy="1029573"/>
      </dsp:txXfrm>
    </dsp:sp>
    <dsp:sp modelId="{E3B8D7C7-93A0-4E44-9B57-E308020787E2}">
      <dsp:nvSpPr>
        <dsp:cNvPr id="0" name=""/>
        <dsp:cNvSpPr/>
      </dsp:nvSpPr>
      <dsp:spPr>
        <a:xfrm rot="5400000">
          <a:off x="5795370" y="2658101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5853347" y="2698407"/>
        <a:ext cx="270558" cy="294847"/>
      </dsp:txXfrm>
    </dsp:sp>
    <dsp:sp modelId="{F4EE2D96-8C57-402B-BE1D-3BD43B9CDF13}">
      <dsp:nvSpPr>
        <dsp:cNvPr id="0" name=""/>
        <dsp:cNvSpPr/>
      </dsp:nvSpPr>
      <dsp:spPr>
        <a:xfrm>
          <a:off x="5260608" y="3279379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Финансовый директор Ольга Владимировна </a:t>
          </a:r>
          <a:r>
            <a:rPr lang="ru-RU" sz="8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Виденская</a:t>
          </a:r>
          <a:endParaRPr lang="ru-RU" sz="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473839" y="3492610"/>
        <a:ext cx="1029573" cy="1029573"/>
      </dsp:txXfrm>
    </dsp:sp>
    <dsp:sp modelId="{179E7E0B-A4B0-44C8-A0C1-3107F5F9C526}">
      <dsp:nvSpPr>
        <dsp:cNvPr id="0" name=""/>
        <dsp:cNvSpPr/>
      </dsp:nvSpPr>
      <dsp:spPr>
        <a:xfrm rot="9000000">
          <a:off x="4858580" y="4302547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10800000">
        <a:off x="4966766" y="4371841"/>
        <a:ext cx="270558" cy="294847"/>
      </dsp:txXfrm>
    </dsp:sp>
    <dsp:sp modelId="{55F6D224-B5C7-4D6F-B9B0-3321DFD89486}">
      <dsp:nvSpPr>
        <dsp:cNvPr id="0" name=""/>
        <dsp:cNvSpPr/>
      </dsp:nvSpPr>
      <dsp:spPr>
        <a:xfrm>
          <a:off x="3368081" y="4372030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Директор по производству Вячеслав Владимирович Викентьев</a:t>
          </a:r>
        </a:p>
      </dsp:txBody>
      <dsp:txXfrm>
        <a:off x="3581312" y="4585261"/>
        <a:ext cx="1029573" cy="1029573"/>
      </dsp:txXfrm>
    </dsp:sp>
    <dsp:sp modelId="{EE1B5A28-95BF-43EB-B3AD-A8C40C0804C1}">
      <dsp:nvSpPr>
        <dsp:cNvPr id="0" name=""/>
        <dsp:cNvSpPr/>
      </dsp:nvSpPr>
      <dsp:spPr>
        <a:xfrm rot="12600000">
          <a:off x="2966053" y="4313486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074239" y="4440756"/>
        <a:ext cx="270558" cy="294847"/>
      </dsp:txXfrm>
    </dsp:sp>
    <dsp:sp modelId="{C614D510-B47A-4876-B708-CEDEE706F39B}">
      <dsp:nvSpPr>
        <dsp:cNvPr id="0" name=""/>
        <dsp:cNvSpPr/>
      </dsp:nvSpPr>
      <dsp:spPr>
        <a:xfrm>
          <a:off x="1475554" y="3279379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Начальник технического департамента Евгений Владимирович Больных                  Начальник департамента МТС                               Сергей Владимирович </a:t>
          </a:r>
          <a:r>
            <a:rPr lang="ru-RU" sz="8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Шнюков</a:t>
          </a:r>
          <a:endParaRPr lang="ru-RU" sz="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688785" y="3492610"/>
        <a:ext cx="1029573" cy="1029573"/>
      </dsp:txXfrm>
    </dsp:sp>
    <dsp:sp modelId="{890D7A80-502B-49D8-BCFA-B62C6191F0EB}">
      <dsp:nvSpPr>
        <dsp:cNvPr id="0" name=""/>
        <dsp:cNvSpPr/>
      </dsp:nvSpPr>
      <dsp:spPr>
        <a:xfrm rot="16200000">
          <a:off x="2010316" y="2679979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068293" y="2836238"/>
        <a:ext cx="270558" cy="294847"/>
      </dsp:txXfrm>
    </dsp:sp>
    <dsp:sp modelId="{7CAA7E88-3C2C-4682-A427-187833DA76A8}">
      <dsp:nvSpPr>
        <dsp:cNvPr id="0" name=""/>
        <dsp:cNvSpPr/>
      </dsp:nvSpPr>
      <dsp:spPr>
        <a:xfrm>
          <a:off x="1475554" y="1094077"/>
          <a:ext cx="1456035" cy="14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Начальник департамента по управлению качеством Иван Викторович Ерохин </a:t>
          </a:r>
        </a:p>
      </dsp:txBody>
      <dsp:txXfrm>
        <a:off x="1688785" y="1307308"/>
        <a:ext cx="1029573" cy="1029573"/>
      </dsp:txXfrm>
    </dsp:sp>
    <dsp:sp modelId="{62D72D3F-93B4-42FA-B96C-A1FDB362D681}">
      <dsp:nvSpPr>
        <dsp:cNvPr id="0" name=""/>
        <dsp:cNvSpPr/>
      </dsp:nvSpPr>
      <dsp:spPr>
        <a:xfrm rot="19800000">
          <a:off x="2947106" y="1035533"/>
          <a:ext cx="386511" cy="4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954873" y="1162803"/>
        <a:ext cx="270558" cy="29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A17F2B7-D674-4D65-AFB4-91700F91023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75FC603-E825-4F1F-9406-290C3D758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7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 eaLnBrk="0" fontAlgn="base" hangingPunct="0">
              <a:spcAft>
                <a:spcPct val="0"/>
              </a:spcAft>
              <a:defRPr/>
            </a:pPr>
            <a:endParaRPr lang="ru-RU" b="0" i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268F2-FAE9-41A1-B942-F914F7FEE00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 eaLnBrk="0" fontAlgn="base" hangingPunct="0">
              <a:spcAft>
                <a:spcPct val="0"/>
              </a:spcAft>
              <a:defRPr/>
            </a:pPr>
            <a:endParaRPr lang="ru-RU" b="0" i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268F2-FAE9-41A1-B942-F914F7FEE00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9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E142-F8FB-4F72-A9F3-CD76313FB2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 eaLnBrk="0" fontAlgn="base" hangingPunct="0">
              <a:spcAft>
                <a:spcPct val="0"/>
              </a:spcAft>
              <a:defRPr/>
            </a:pPr>
            <a:endParaRPr lang="ru-RU" b="0" i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268F2-FAE9-41A1-B942-F914F7FEE00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D6F-3FCC-4482-A672-72FCD9D12D2F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3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77B8-7CC9-4599-8B2C-DDDA2770B9B5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6F03-42B1-4A17-936D-6AE89D116CD5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9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846-231D-4DFB-B260-3546E1A98DC7}" type="datetime1">
              <a:rPr lang="ru-RU" smtClean="0">
                <a:solidFill>
                  <a:srgbClr val="336699"/>
                </a:solidFill>
              </a:rPr>
              <a:t>29.06.2022</a:t>
            </a:fld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32A-6FB7-46F9-AE0B-F025BB592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09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0568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AEAA8D5-351C-4C8C-9AAB-671C652E5A35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6162"/>
            <a:ext cx="8003232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16442" y="6237315"/>
            <a:ext cx="2133600" cy="365125"/>
          </a:xfrm>
          <a:prstGeom prst="rect">
            <a:avLst/>
          </a:prstGeom>
        </p:spPr>
        <p:txBody>
          <a:bodyPr/>
          <a:lstStyle/>
          <a:p>
            <a:fld id="{F675B71A-5556-464F-A3E4-53E156B44427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6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AF8632E-1390-4507-8493-B2807E1B8322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>
            <a:lvl1pPr>
              <a:defRPr sz="750" baseline="0"/>
            </a:lvl1pPr>
          </a:lstStyle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448B00E-255B-4185-B096-AECC3ED9EBA5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9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CA59F4B6-EF4A-4A32-85BC-38158798ECEC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8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3517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61B9CAB-9C11-43EC-BE31-41CE273D7EB8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60132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F00796F-466F-400D-AD7D-89590A587215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4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4859-CC3A-4CD0-8480-10574C205CC9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66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3FEEF5-612F-494D-9CC3-7BE418C5B20A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0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076DF3F-C661-4527-9D70-CD03EDAAFB47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6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7685BCB-DCF5-4A33-AABF-3FA8E26A092A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866366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92406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5B526417-2574-4CA3-A763-80C7AC6FC1D0}" type="datetime1">
              <a:rPr lang="ru-RU" smtClean="0">
                <a:solidFill>
                  <a:prstClr val="black"/>
                </a:solidFill>
              </a:rPr>
              <a:t>29.06.2022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58054" y="6356354"/>
            <a:ext cx="1188132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6376243"/>
            <a:ext cx="864096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ECED-6358-4C96-B2E9-3E4703867D40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931A-9436-4D77-9CCC-1423EAC9652E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CA91-09AE-49E6-8B04-023252D96C86}" type="datetime1">
              <a:rPr lang="ru-RU" smtClean="0"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1C8-8B87-4F35-8272-B8335A869E6B}" type="datetime1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475C-9CE2-4E03-8613-240F2263508E}" type="datetime1">
              <a:rPr lang="ru-RU" smtClean="0"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0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7AB2-B86F-4C75-A050-7731B97AA6C7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1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8D3-DB8A-465C-9698-D10CF53B2B89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9FA9-9F67-4A68-9048-23D311A7F32F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DFA0-3615-419E-A046-B725215D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00204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683568" y="6376243"/>
            <a:ext cx="7272808" cy="365125"/>
          </a:xfrm>
          <a:prstGeom prst="rect">
            <a:avLst/>
          </a:prstGeom>
          <a:solidFill>
            <a:srgbClr val="2C5997"/>
          </a:solidFill>
        </p:spPr>
        <p:txBody>
          <a:bodyPr anchor="ctr" anchorCtr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338EA-B459-4A8F-912D-D8F03A6A1577}" type="slidenum">
              <a:rPr lang="ru-RU" sz="120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37312"/>
            <a:ext cx="91681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8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jfif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fi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16986498-CDB8-E2B1-2200-DBE46B779D9D}"/>
              </a:ext>
            </a:extLst>
          </p:cNvPr>
          <p:cNvSpPr/>
          <p:nvPr/>
        </p:nvSpPr>
        <p:spPr>
          <a:xfrm>
            <a:off x="-19613" y="2148880"/>
            <a:ext cx="7235216" cy="472514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22A13-A20E-4C43-9CE7-A440F353660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74540" y="162618"/>
            <a:ext cx="8468435" cy="129266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Разработка стратегии вывода на рынок нового вида продукции ООО «УРАЛЬСКИЕ ЛОКОМОТИВЫ» </a:t>
            </a:r>
          </a:p>
          <a:p>
            <a:pPr algn="ctr"/>
            <a:r>
              <a:rPr lang="ru-RU" sz="2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основе действующего производства</a:t>
            </a:r>
          </a:p>
        </p:txBody>
      </p:sp>
      <p:pic>
        <p:nvPicPr>
          <p:cNvPr id="1027" name="Picture 3" descr="C:\Users\BelousovaMV\Desktop\gerb_sverdlovskoy_oblas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8" y="3363338"/>
            <a:ext cx="1343701" cy="9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0AF7AE-75E4-5852-22F6-DBB6A82F8F5E}"/>
              </a:ext>
            </a:extLst>
          </p:cNvPr>
          <p:cNvCxnSpPr/>
          <p:nvPr/>
        </p:nvCxnSpPr>
        <p:spPr>
          <a:xfrm flipH="1">
            <a:off x="2267744" y="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6AFC9680-35AC-BD0E-C279-91EFA549C5E9}"/>
              </a:ext>
            </a:extLst>
          </p:cNvPr>
          <p:cNvCxnSpPr/>
          <p:nvPr/>
        </p:nvCxnSpPr>
        <p:spPr>
          <a:xfrm>
            <a:off x="2193480" y="0"/>
            <a:ext cx="108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CD0398B-778B-8B82-3F3D-A1BED3EDB604}"/>
              </a:ext>
            </a:extLst>
          </p:cNvPr>
          <p:cNvSpPr txBox="1"/>
          <p:nvPr/>
        </p:nvSpPr>
        <p:spPr>
          <a:xfrm>
            <a:off x="58354" y="5521147"/>
            <a:ext cx="605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Автор проекта: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Николаев Сергей Владимирович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начальника производства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2EA11BE-5D14-63EA-CBCE-C879ACC44C51}"/>
              </a:ext>
            </a:extLst>
          </p:cNvPr>
          <p:cNvGrpSpPr/>
          <p:nvPr/>
        </p:nvGrpSpPr>
        <p:grpSpPr>
          <a:xfrm>
            <a:off x="227269" y="4653136"/>
            <a:ext cx="2976579" cy="792088"/>
            <a:chOff x="388379" y="42021"/>
            <a:chExt cx="2674342" cy="498999"/>
          </a:xfrm>
        </p:grpSpPr>
        <p:pic>
          <p:nvPicPr>
            <p:cNvPr id="14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F65345B5-1A43-8CA5-4493-BCEC857D00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49D4C8A6-1CB9-5D73-7557-831A462ACF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46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2211652" y="422401"/>
            <a:ext cx="576064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10</a:t>
            </a:fld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3632828" y="345580"/>
            <a:ext cx="2825122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Планируемые результаты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9556A705-A429-226E-20E0-BD92A129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62" y="4494508"/>
            <a:ext cx="849152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экономики Свердловской области и других регионов России: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Загрузка в рамках системы межотраслевой кооперации  около  </a:t>
            </a:r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65</a:t>
            </a:r>
            <a:r>
              <a:rPr lang="ru-RU" altLang="ru-RU" sz="1400" b="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предприятий с числом занятых работников более </a:t>
            </a:r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100 000</a:t>
            </a: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человек</a:t>
            </a:r>
            <a:r>
              <a:rPr lang="ru-RU" alt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Укрепление транспортной безопасности;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Технологическое обновление локомотивного парка;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Создание новых рабочих мест в нескольких субъектах РФ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sz="10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05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59ABAB1-0B0A-9D68-DF0C-223D01FE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95" y="3256481"/>
            <a:ext cx="8286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потребителей</a:t>
            </a:r>
            <a:r>
              <a:rPr lang="en-US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ru-RU" altLang="ru-RU" sz="1400" dirty="0">
              <a:solidFill>
                <a:srgbClr val="99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Обеспечение локомотивами нового поколения, не уступающими мировым аналогам;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Повышение безопасности движения;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Оптимизация ж/д тарифов за счет уменьшения эксплуатационных расходов;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17BF1E1-3CF9-1693-340C-E4A6A004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997" y="1231511"/>
            <a:ext cx="6926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838200" indent="-838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Эффект от реализации проектов на заводе «Уральские локомотивы»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1CEF1E23-8717-FD7B-ABED-F819FABE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90" y="816915"/>
            <a:ext cx="6895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Создание  и поддержание машиностроительного кластера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C731B39B-0C52-8324-CEA2-3D3F80BD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70" y="1735628"/>
            <a:ext cx="863541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предприятия</a:t>
            </a:r>
            <a:r>
              <a:rPr lang="en-US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ru-RU" altLang="ru-RU" sz="1400" dirty="0">
              <a:solidFill>
                <a:srgbClr val="99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Загрузка производственных мощностей;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b="1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Рост конкурентоспособности компании и продукции</a:t>
            </a:r>
            <a:r>
              <a:rPr lang="ru-RU" alt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Создание конкуренции в грузовых перевозках перевозках в СНГ и в перспективе в странах   Европейского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77097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56386" y="414735"/>
            <a:ext cx="8908102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11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380652" y="355516"/>
            <a:ext cx="9217024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Задачи проекта в части стратегической задачи  развития РФ на период до 2024 года</a:t>
            </a:r>
          </a:p>
        </p:txBody>
      </p:sp>
      <p:pic>
        <p:nvPicPr>
          <p:cNvPr id="4100" name="Picture 4" descr="Путин подписал указ о проведении в России Года педагога и наставника">
            <a:extLst>
              <a:ext uri="{FF2B5EF4-FFF2-40B4-BE49-F238E27FC236}">
                <a16:creationId xmlns:a16="http://schemas.microsoft.com/office/drawing/2014/main" id="{89063826-20C5-5EC4-AAEE-3CA9486C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6" y="3474643"/>
            <a:ext cx="3738216" cy="267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32675C-DB92-9DFD-2D00-891DB58F674F}"/>
              </a:ext>
            </a:extLst>
          </p:cNvPr>
          <p:cNvSpPr txBox="1"/>
          <p:nvPr/>
        </p:nvSpPr>
        <p:spPr>
          <a:xfrm>
            <a:off x="663885" y="859740"/>
            <a:ext cx="7940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Перепрофилирование существующего производства с целью оптимизации и 	увеличения производительности труда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Обеспечение новыми электровозами Дальний Восток и с целью увеличения 	перевозок контейнеров железнодорожным транспортом, за счет технических 	характеристик и увеличение пропускной способности Байкало-Амурской и 	Транссибирской магистрали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D910B79-1978-5E7C-4524-60053259768E}"/>
              </a:ext>
            </a:extLst>
          </p:cNvPr>
          <p:cNvGrpSpPr>
            <a:grpSpLocks noChangeAspect="1"/>
          </p:cNvGrpSpPr>
          <p:nvPr/>
        </p:nvGrpSpPr>
        <p:grpSpPr>
          <a:xfrm>
            <a:off x="265191" y="843256"/>
            <a:ext cx="1204170" cy="1202038"/>
            <a:chOff x="7081375" y="4741395"/>
            <a:chExt cx="674023" cy="67402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062C29A-14AF-CA9C-1705-911CF2191FC0}"/>
                </a:ext>
              </a:extLst>
            </p:cNvPr>
            <p:cNvSpPr/>
            <p:nvPr/>
          </p:nvSpPr>
          <p:spPr>
            <a:xfrm>
              <a:off x="7081375" y="4741395"/>
              <a:ext cx="674023" cy="674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0" name="Picture 3" descr="C:\Users\offic\Downloads\profit-chart.png">
              <a:extLst>
                <a:ext uri="{FF2B5EF4-FFF2-40B4-BE49-F238E27FC236}">
                  <a16:creationId xmlns:a16="http://schemas.microsoft.com/office/drawing/2014/main" id="{3CB5B516-6017-02C8-0A39-E173E0581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28" y="4854174"/>
              <a:ext cx="435317" cy="43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>
            <a:extLst>
              <a:ext uri="{FF2B5EF4-FFF2-40B4-BE49-F238E27FC236}">
                <a16:creationId xmlns:a16="http://schemas.microsoft.com/office/drawing/2014/main" id="{2CC1A341-EC88-9CE7-353B-08D0E627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2" y="2120055"/>
            <a:ext cx="973248" cy="9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904A4D2-D5B9-8EE9-0DF3-DEC67290A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9"/>
          <a:stretch/>
        </p:blipFill>
        <p:spPr bwMode="auto">
          <a:xfrm>
            <a:off x="3783034" y="3520944"/>
            <a:ext cx="5349831" cy="2568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3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56386" y="414735"/>
            <a:ext cx="8908102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12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1595517" y="355205"/>
            <a:ext cx="6077298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Значимость проекта для развития Свердловской области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ABB4FFC-0287-5253-CB6B-9087DCC3D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78" y="835226"/>
            <a:ext cx="7287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838200" indent="-838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hlin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ООО «УРАЛЬСКИЕ ЛОКОМОТИВЫ» - СИСТЕМООБРАЗУЮЩЕЕ ПРЕДПРИЯТИЕ</a:t>
            </a:r>
          </a:p>
        </p:txBody>
      </p:sp>
      <p:pic>
        <p:nvPicPr>
          <p:cNvPr id="23" name="Picture 16" descr="C:\Documents and Settings\VostrjakovaAB\Мои документы\Макеты\СТМ.jpg">
            <a:extLst>
              <a:ext uri="{FF2B5EF4-FFF2-40B4-BE49-F238E27FC236}">
                <a16:creationId xmlns:a16="http://schemas.microsoft.com/office/drawing/2014/main" id="{D7D40018-BC39-F07F-8469-04B67157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0" y="1521669"/>
            <a:ext cx="5536320" cy="49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94810F5C-3802-6BDF-1DBE-2157FC33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517" y="1142897"/>
            <a:ext cx="5893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Машиностроительный кластер – объединит около</a:t>
            </a:r>
            <a:r>
              <a:rPr lang="ru-RU" altLang="ru-RU" sz="14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65 </a:t>
            </a:r>
            <a:r>
              <a:rPr lang="ru-RU" alt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предприятий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1414EEAB-4C36-734B-6C5A-7206FB7E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28" y="3059668"/>
            <a:ext cx="1200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Радиоэлектроника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 «НПО </a:t>
            </a:r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САУТ</a:t>
            </a:r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НПО автоматики</a:t>
            </a:r>
          </a:p>
          <a:p>
            <a:pPr algn="ctr" eaLnBrk="1" hangingPunct="1"/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AA0B8988-8CBD-6ACD-CFB1-FC907609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934" y="5451368"/>
            <a:ext cx="1514475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Электротехника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825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Промэлектроника</a:t>
            </a:r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«КЭМЗ»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«Уралэлектротяжмаш»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«Электромашина»»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34D1B33D-0FAB-B4F3-94D0-85BB9EAB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457" y="4355293"/>
            <a:ext cx="1413272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НПК 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«Уралвагонзавод»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«ЧКЗ»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МТЗ «Трансмаш»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endParaRPr lang="ru-RU" altLang="ru-RU" sz="825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27">
            <a:extLst>
              <a:ext uri="{FF2B5EF4-FFF2-40B4-BE49-F238E27FC236}">
                <a16:creationId xmlns:a16="http://schemas.microsoft.com/office/drawing/2014/main" id="{5FEA28D6-47FD-F20A-3E70-2439AF79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972" y="1689864"/>
            <a:ext cx="1089785" cy="1130613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350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45574CCD-1A7E-999E-946B-8528315A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801" y="4654996"/>
            <a:ext cx="1413272" cy="79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Металлопрокат</a:t>
            </a:r>
          </a:p>
          <a:p>
            <a:pPr algn="ctr" eaLnBrk="1" hangingPunct="1"/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«ММК»</a:t>
            </a:r>
          </a:p>
          <a:p>
            <a:pPr algn="ctr" eaLnBrk="1" hangingPunct="1"/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ОАО «Северсталь» </a:t>
            </a:r>
          </a:p>
          <a:p>
            <a:pPr algn="ctr" eaLnBrk="1" hangingPunct="1"/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altLang="ru-RU" sz="7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Метзавод</a:t>
            </a:r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им.Серова</a:t>
            </a:r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/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ТД ТМК </a:t>
            </a:r>
          </a:p>
          <a:p>
            <a:pPr algn="ctr" eaLnBrk="1" hangingPunct="1"/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ТД «</a:t>
            </a:r>
            <a:r>
              <a:rPr lang="ru-RU" altLang="ru-RU" sz="7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Уралтрубосталь</a:t>
            </a:r>
            <a:r>
              <a:rPr lang="ru-RU" altLang="ru-RU" sz="7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857B28A-29E8-3468-8286-CF32081A661F}"/>
              </a:ext>
            </a:extLst>
          </p:cNvPr>
          <p:cNvGrpSpPr/>
          <p:nvPr/>
        </p:nvGrpSpPr>
        <p:grpSpPr>
          <a:xfrm>
            <a:off x="5410962" y="3552156"/>
            <a:ext cx="1514475" cy="363617"/>
            <a:chOff x="388379" y="42021"/>
            <a:chExt cx="2674342" cy="498999"/>
          </a:xfrm>
        </p:grpSpPr>
        <p:pic>
          <p:nvPicPr>
            <p:cNvPr id="43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37FCD13A-2460-EBB1-405E-DD5661F02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A95ACDA-356A-6E70-DCDD-4E93784DE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8">
            <a:extLst>
              <a:ext uri="{FF2B5EF4-FFF2-40B4-BE49-F238E27FC236}">
                <a16:creationId xmlns:a16="http://schemas.microsoft.com/office/drawing/2014/main" id="{8FEB2372-B991-F464-630D-832C1EF0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851" y="2032110"/>
            <a:ext cx="172402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25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наука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 ВНИКТИ»</a:t>
            </a:r>
          </a:p>
          <a:p>
            <a:pPr algn="ctr" eaLnBrk="1" hangingPunct="1"/>
            <a:r>
              <a:rPr lang="ru-RU" altLang="ru-RU" sz="82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«ВНИИЖТ»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680997E8-977B-E19C-514A-7A373B7F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42" y="1450674"/>
            <a:ext cx="2651906" cy="472781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0029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имиджа и конкурентоспособности региона</a:t>
            </a: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93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solidFill>
                <a:srgbClr val="00293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00293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и обеспечение рабочих мест; </a:t>
            </a:r>
            <a:endParaRPr lang="ru-RU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Налоговые отчисления</a:t>
            </a:r>
          </a:p>
        </p:txBody>
      </p:sp>
      <p:pic>
        <p:nvPicPr>
          <p:cNvPr id="5122" name="Picture 2" descr="Начальство Бесплатные Иконки">
            <a:extLst>
              <a:ext uri="{FF2B5EF4-FFF2-40B4-BE49-F238E27FC236}">
                <a16:creationId xmlns:a16="http://schemas.microsoft.com/office/drawing/2014/main" id="{4CE3B649-89F0-C62B-9C02-FA0A6EA3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09" y="2505316"/>
            <a:ext cx="693593" cy="6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EAFBE53-F990-5CF3-B8E1-02D051F1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72" y="4143978"/>
            <a:ext cx="876441" cy="8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B92AF13-9D41-C1B9-8317-E6309273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43" y="5336331"/>
            <a:ext cx="1050979" cy="10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9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 203"/>
          <p:cNvSpPr/>
          <p:nvPr/>
        </p:nvSpPr>
        <p:spPr>
          <a:xfrm>
            <a:off x="7191711" y="1726286"/>
            <a:ext cx="1772777" cy="2080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579934" y="845409"/>
            <a:ext cx="564066" cy="106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22A13-A20E-4C43-9CE7-A440F35366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1091250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3" descr="C:\Users\BelousovaMV\Desktop\gerb_sverdlovskoy_oblas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7" y="162305"/>
            <a:ext cx="1511657" cy="10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301987-E969-3C5D-C4BD-F69190282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4982"/>
            <a:ext cx="1401307" cy="95513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99E3C9-476B-E8EB-DAF0-83FBBABDCB4C}"/>
              </a:ext>
            </a:extLst>
          </p:cNvPr>
          <p:cNvGrpSpPr/>
          <p:nvPr/>
        </p:nvGrpSpPr>
        <p:grpSpPr>
          <a:xfrm>
            <a:off x="683568" y="516912"/>
            <a:ext cx="1715479" cy="328497"/>
            <a:chOff x="274062" y="140605"/>
            <a:chExt cx="2611095" cy="499998"/>
          </a:xfrm>
        </p:grpSpPr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06FCEF-4604-916C-4DE4-9C836ACF4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0" r="22050" b="50000"/>
            <a:stretch/>
          </p:blipFill>
          <p:spPr bwMode="auto">
            <a:xfrm>
              <a:off x="274062" y="140606"/>
              <a:ext cx="908262" cy="49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93308F31-E6CC-0886-CE54-AA1217B647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285261" y="140605"/>
              <a:ext cx="1599896" cy="49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10DE97-4488-657E-98C3-D9FF6D40B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2" y="1694988"/>
            <a:ext cx="7908274" cy="485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9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22A13-A20E-4C43-9CE7-A440F353660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D209B4E-0641-F978-EBFC-FFB41C581D02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B4BE6B39-B9B9-2410-8E98-F06629DC3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A99B124-2ECD-E734-A0E6-5FDEB487D0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4383B7-738C-324B-51E6-2F9DFA86CDE9}"/>
              </a:ext>
            </a:extLst>
          </p:cNvPr>
          <p:cNvSpPr/>
          <p:nvPr/>
        </p:nvSpPr>
        <p:spPr>
          <a:xfrm>
            <a:off x="3563888" y="982799"/>
            <a:ext cx="5292080" cy="47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Николаев Сергей Владимирович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Родился 30 апреля 1986 года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Образование: 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Высшее, ФГОУ ВПО «Уральский Государственный Университет путей сообщения», г. Екатеринбург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Предыдущий опыт работы: 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ЗАО «АМУР», ОАО «</a:t>
            </a:r>
            <a:r>
              <a:rPr lang="ru-RU" sz="1600" b="1" dirty="0" err="1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Пневмостроймашина</a:t>
            </a: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Текущее место работы: 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ООО «Уральские локомотивы», заместитель начальника сборочного производства тележек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958F1A-CF68-E049-EC3D-517A4D42BA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34601" r="29000" b="13600"/>
          <a:stretch/>
        </p:blipFill>
        <p:spPr>
          <a:xfrm rot="5400000">
            <a:off x="154199" y="1942144"/>
            <a:ext cx="3670288" cy="26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EBA26F-E9E4-EC21-2439-29882C51D8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20" name="Параллелограмм 11">
            <a:extLst>
              <a:ext uri="{FF2B5EF4-FFF2-40B4-BE49-F238E27FC236}">
                <a16:creationId xmlns:a16="http://schemas.microsoft.com/office/drawing/2014/main" id="{3CA61945-67F8-1F15-BC68-F50D0EC53F53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C488A6-518B-6981-0CF8-B32AEF66ADF8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6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06265" y="1621122"/>
            <a:ext cx="30446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i="1" dirty="0">
                <a:cs typeface="Arial" charset="0"/>
              </a:rPr>
              <a:t>Руководство: </a:t>
            </a:r>
          </a:p>
          <a:p>
            <a:pPr eaLnBrk="1" hangingPunct="1"/>
            <a:r>
              <a:rPr lang="ru-RU" altLang="ru-RU" b="0" i="1" dirty="0">
                <a:cs typeface="Arial" charset="0"/>
              </a:rPr>
              <a:t>Генеральный директор Спаи Олег Харлампиевич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69509" y="460676"/>
            <a:ext cx="87235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 dirty="0">
                <a:cs typeface="Arial" charset="0"/>
              </a:rPr>
              <a:t>ООО «Уральские локомотивы» - предприятие Группы Синара начало свою работу 1 июля 2010 года</a:t>
            </a:r>
            <a:endParaRPr lang="ru-RU" altLang="ru-RU" sz="24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917B5-45E2-6E72-D532-4A3D941E312F}"/>
              </a:ext>
            </a:extLst>
          </p:cNvPr>
          <p:cNvSpPr txBox="1"/>
          <p:nvPr/>
        </p:nvSpPr>
        <p:spPr>
          <a:xfrm>
            <a:off x="2411760" y="4132544"/>
            <a:ext cx="652199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C4161C"/>
                </a:solidFill>
                <a:effectLst/>
                <a:latin typeface="Montserrat"/>
              </a:rPr>
              <a:t>4</a:t>
            </a:r>
            <a:r>
              <a:rPr lang="ru-RU" b="1" i="0" dirty="0">
                <a:solidFill>
                  <a:srgbClr val="C4161C"/>
                </a:solidFill>
                <a:effectLst/>
                <a:latin typeface="Montserrat"/>
              </a:rPr>
              <a:t> </a:t>
            </a:r>
            <a:r>
              <a:rPr lang="ru-RU" b="0" i="0" dirty="0">
                <a:solidFill>
                  <a:srgbClr val="4A4A4A"/>
                </a:solidFill>
                <a:effectLst/>
                <a:latin typeface="Roboto"/>
              </a:rPr>
              <a:t>тысячи сотрудников</a:t>
            </a:r>
          </a:p>
          <a:p>
            <a:pPr algn="l"/>
            <a:endParaRPr lang="ru-RU" b="0" i="0" dirty="0">
              <a:solidFill>
                <a:srgbClr val="4A4A4A"/>
              </a:solidFill>
              <a:effectLst/>
              <a:latin typeface="Roboto"/>
            </a:endParaRPr>
          </a:p>
          <a:p>
            <a:pPr algn="l"/>
            <a:r>
              <a:rPr lang="ru-RU" sz="2000" b="1" i="0" dirty="0">
                <a:solidFill>
                  <a:srgbClr val="C4161C"/>
                </a:solidFill>
                <a:effectLst/>
                <a:latin typeface="Montserrat"/>
              </a:rPr>
              <a:t>17</a:t>
            </a:r>
            <a:r>
              <a:rPr lang="ru-RU" b="1" i="0" dirty="0">
                <a:solidFill>
                  <a:srgbClr val="C4161C"/>
                </a:solidFill>
                <a:effectLst/>
                <a:latin typeface="Montserrat"/>
              </a:rPr>
              <a:t> </a:t>
            </a:r>
            <a:r>
              <a:rPr lang="ru-RU" b="0" i="0" dirty="0">
                <a:solidFill>
                  <a:srgbClr val="4A4A4A"/>
                </a:solidFill>
                <a:effectLst/>
                <a:latin typeface="Roboto"/>
              </a:rPr>
              <a:t>сервисных центров по всей стране</a:t>
            </a:r>
          </a:p>
          <a:p>
            <a:pPr algn="l"/>
            <a:endParaRPr lang="ru-RU" b="0" i="0" dirty="0">
              <a:solidFill>
                <a:srgbClr val="4A4A4A"/>
              </a:solidFill>
              <a:effectLst/>
              <a:latin typeface="Roboto"/>
            </a:endParaRPr>
          </a:p>
          <a:p>
            <a:pPr algn="l"/>
            <a:r>
              <a:rPr lang="ru-RU" sz="2000" b="1" i="0" dirty="0">
                <a:solidFill>
                  <a:srgbClr val="C4161C"/>
                </a:solidFill>
                <a:effectLst/>
                <a:latin typeface="Montserrat"/>
              </a:rPr>
              <a:t>212</a:t>
            </a:r>
            <a:r>
              <a:rPr lang="ru-RU" b="1" i="0" dirty="0">
                <a:solidFill>
                  <a:srgbClr val="C4161C"/>
                </a:solidFill>
                <a:effectLst/>
                <a:latin typeface="Montserrat"/>
              </a:rPr>
              <a:t> </a:t>
            </a:r>
            <a:r>
              <a:rPr lang="ru-RU" dirty="0">
                <a:solidFill>
                  <a:srgbClr val="4A4A4A"/>
                </a:solidFill>
                <a:latin typeface="Roboto"/>
              </a:rPr>
              <a:t>выпущено с</a:t>
            </a:r>
            <a:r>
              <a:rPr lang="ru-RU" b="0" i="0" dirty="0">
                <a:solidFill>
                  <a:srgbClr val="4A4A4A"/>
                </a:solidFill>
                <a:effectLst/>
                <a:latin typeface="Roboto"/>
              </a:rPr>
              <a:t>коростных электропоездов «Ласточка»</a:t>
            </a:r>
          </a:p>
          <a:p>
            <a:pPr algn="l"/>
            <a:endParaRPr lang="ru-RU" b="0" i="0" dirty="0">
              <a:solidFill>
                <a:srgbClr val="4A4A4A"/>
              </a:solidFill>
              <a:effectLst/>
              <a:latin typeface="Roboto"/>
            </a:endParaRPr>
          </a:p>
          <a:p>
            <a:pPr algn="l"/>
            <a:r>
              <a:rPr lang="ru-RU" sz="2000" b="1" i="0" dirty="0">
                <a:solidFill>
                  <a:srgbClr val="C4161C"/>
                </a:solidFill>
                <a:effectLst/>
                <a:latin typeface="Montserrat"/>
              </a:rPr>
              <a:t>1 468 </a:t>
            </a:r>
            <a:r>
              <a:rPr lang="ru-RU" b="0" i="0" dirty="0">
                <a:solidFill>
                  <a:srgbClr val="4A4A4A"/>
                </a:solidFill>
                <a:effectLst/>
                <a:latin typeface="Roboto"/>
              </a:rPr>
              <a:t>выпущено грузовых электровозов нового поколения </a:t>
            </a:r>
            <a:r>
              <a:rPr lang="ru-RU" dirty="0">
                <a:solidFill>
                  <a:srgbClr val="4A4A4A"/>
                </a:solidFill>
                <a:latin typeface="Roboto"/>
              </a:rPr>
              <a:t>2ЭС6, 2ЭС7, 2ЭС10</a:t>
            </a:r>
            <a:endParaRPr lang="ru-RU" b="0" i="0" dirty="0">
              <a:solidFill>
                <a:srgbClr val="4A4A4A"/>
              </a:solidFill>
              <a:effectLst/>
              <a:latin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437B2-EF0E-D7AC-5361-D8C3AA419AA3}"/>
              </a:ext>
            </a:extLst>
          </p:cNvPr>
          <p:cNvSpPr txBox="1"/>
          <p:nvPr/>
        </p:nvSpPr>
        <p:spPr>
          <a:xfrm>
            <a:off x="215516" y="3067929"/>
            <a:ext cx="87129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«Уральские локомотивы» входят в число наиболее современных производственных комплексов по выпуску скоростного транспорта в Европе, по праву считаются одним из ведущих предприятий транспортного машиностроения в России. Производственный комплекс объединяет свыше 500 единиц технологического оборудования от ведущих мировых производителей. Основной потребитель продукции — ОАО «Российские железные дороги»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8C0939D-C22F-AD29-A9F2-D2BA8C9D736D}"/>
              </a:ext>
            </a:extLst>
          </p:cNvPr>
          <p:cNvCxnSpPr/>
          <p:nvPr/>
        </p:nvCxnSpPr>
        <p:spPr>
          <a:xfrm>
            <a:off x="374900" y="483754"/>
            <a:ext cx="8610223" cy="22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948C5A1-979A-8D44-1E8D-F6F30C87560E}"/>
              </a:ext>
            </a:extLst>
          </p:cNvPr>
          <p:cNvCxnSpPr/>
          <p:nvPr/>
        </p:nvCxnSpPr>
        <p:spPr>
          <a:xfrm>
            <a:off x="361831" y="1278973"/>
            <a:ext cx="8610223" cy="22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80404B-E7A1-5C5B-5811-33C0DC3A69A6}"/>
              </a:ext>
            </a:extLst>
          </p:cNvPr>
          <p:cNvCxnSpPr/>
          <p:nvPr/>
        </p:nvCxnSpPr>
        <p:spPr>
          <a:xfrm>
            <a:off x="295464" y="2998752"/>
            <a:ext cx="8610223" cy="22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роцент православных работников в организации. ">
            <a:extLst>
              <a:ext uri="{FF2B5EF4-FFF2-40B4-BE49-F238E27FC236}">
                <a16:creationId xmlns:a16="http://schemas.microsoft.com/office/drawing/2014/main" id="{0AB69E0E-125D-3558-0CC1-E4C25AF3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9" y="4120081"/>
            <a:ext cx="504056" cy="4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дин год дополнительного сервиса.Слив воды и ремонт порезов бесплатно. ">
            <a:extLst>
              <a:ext uri="{FF2B5EF4-FFF2-40B4-BE49-F238E27FC236}">
                <a16:creationId xmlns:a16="http://schemas.microsoft.com/office/drawing/2014/main" id="{00BCA370-F88D-96A8-DBB5-9C1AE212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2" y="4562033"/>
            <a:ext cx="613644" cy="6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стоимость входит: проживание + питание по программе + экскурсии. ">
            <a:extLst>
              <a:ext uri="{FF2B5EF4-FFF2-40B4-BE49-F238E27FC236}">
                <a16:creationId xmlns:a16="http://schemas.microsoft.com/office/drawing/2014/main" id="{B901B5A4-1BBE-82AB-5C35-08082231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76" y="5175677"/>
            <a:ext cx="1042144" cy="7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бщество с ограниченной ответственностью &amp;quot;ПромМехСтрой&amp;quot;, сокращен...">
            <a:extLst>
              <a:ext uri="{FF2B5EF4-FFF2-40B4-BE49-F238E27FC236}">
                <a16:creationId xmlns:a16="http://schemas.microsoft.com/office/drawing/2014/main" id="{A3CCF7C1-8A4A-7072-C116-A7AC418E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5" y="5435340"/>
            <a:ext cx="101566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C5E117D-7834-D99B-7DE8-22EFD3716A1D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22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1EE21286-8DB6-C693-161D-2A51F59828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6B3509E-D8AB-F678-075A-090705BF2A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DA82F7-335F-5368-CC41-1F5DF6B3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3</a:t>
            </a:fld>
            <a:endParaRPr lang="ru-RU"/>
          </a:p>
        </p:txBody>
      </p:sp>
      <p:pic>
        <p:nvPicPr>
          <p:cNvPr id="3" name="Picture 2" descr="Генеральный директор завода &amp;quot;Уральские локомотивы&amp;quot; Олег Спаи расс...">
            <a:extLst>
              <a:ext uri="{FF2B5EF4-FFF2-40B4-BE49-F238E27FC236}">
                <a16:creationId xmlns:a16="http://schemas.microsoft.com/office/drawing/2014/main" id="{C2CD2C6F-BEB3-4968-F423-014B5A99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349181"/>
            <a:ext cx="2880320" cy="162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0375AAC-1CCC-3710-42EE-21A9E50398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29" name="Параллелограмм 11">
            <a:extLst>
              <a:ext uri="{FF2B5EF4-FFF2-40B4-BE49-F238E27FC236}">
                <a16:creationId xmlns:a16="http://schemas.microsoft.com/office/drawing/2014/main" id="{D96B7E51-1BDC-D73C-E9E8-79414354FEDF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E9A800-EB45-2D59-3BBD-CFF10E9B990F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6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Уральские локомотивы&amp;quot; выполнили годовой контракт по производству элект...">
            <a:extLst>
              <a:ext uri="{FF2B5EF4-FFF2-40B4-BE49-F238E27FC236}">
                <a16:creationId xmlns:a16="http://schemas.microsoft.com/office/drawing/2014/main" id="{CE2778C7-0DE5-7A9A-D11A-1E953BDF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6" y="2420877"/>
            <a:ext cx="3075094" cy="180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415568" y="453686"/>
            <a:ext cx="539873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CEA02F4D-C8E1-F8E4-8C9D-411ECA2898A6}"/>
              </a:ext>
            </a:extLst>
          </p:cNvPr>
          <p:cNvSpPr/>
          <p:nvPr/>
        </p:nvSpPr>
        <p:spPr>
          <a:xfrm>
            <a:off x="445721" y="1418131"/>
            <a:ext cx="5412712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D4B7A0-E919-5089-BDE8-9A2C7D2EB402}"/>
              </a:ext>
            </a:extLst>
          </p:cNvPr>
          <p:cNvSpPr/>
          <p:nvPr/>
        </p:nvSpPr>
        <p:spPr>
          <a:xfrm>
            <a:off x="1244342" y="383839"/>
            <a:ext cx="4174086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Миссия ООО «Уральские локомотивы»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0747D3-5CEF-CE96-67C4-E2ADE3A896C5}"/>
              </a:ext>
            </a:extLst>
          </p:cNvPr>
          <p:cNvSpPr/>
          <p:nvPr/>
        </p:nvSpPr>
        <p:spPr>
          <a:xfrm>
            <a:off x="233824" y="684554"/>
            <a:ext cx="6004164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Техническое перевооружение рынка железнодорожного транспорта посредством увеличения модельного ряда железнодорожной продукции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02B5609-AC3A-6D25-6372-D087BC264F5D}"/>
              </a:ext>
            </a:extLst>
          </p:cNvPr>
          <p:cNvSpPr/>
          <p:nvPr/>
        </p:nvSpPr>
        <p:spPr>
          <a:xfrm>
            <a:off x="295295" y="1614162"/>
            <a:ext cx="5881221" cy="17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Достижение лидирующего положения на международном рынке при производстве высокотехнологичной железнодорожной продукции, удовлетворяющей требованиям и ожиданиям заказчиков и других заинтересованных сторон, с обеспечением защиты окружающей среды и создания безопасных условий труда</a:t>
            </a:r>
            <a:endParaRPr lang="ru-RU" sz="1200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C59116-9DE6-77D3-EAEE-1F216DBCDCDD}"/>
              </a:ext>
            </a:extLst>
          </p:cNvPr>
          <p:cNvSpPr/>
          <p:nvPr/>
        </p:nvSpPr>
        <p:spPr>
          <a:xfrm>
            <a:off x="636153" y="1340653"/>
            <a:ext cx="5340513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Стратегическая цель ООО «Уральские локомотивы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4</a:t>
            </a:fld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3554ACE-878D-522A-66A3-5F773B776498}"/>
              </a:ext>
            </a:extLst>
          </p:cNvPr>
          <p:cNvSpPr/>
          <p:nvPr/>
        </p:nvSpPr>
        <p:spPr>
          <a:xfrm>
            <a:off x="501663" y="3664748"/>
            <a:ext cx="5222830" cy="22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  <a:spcBef>
                <a:spcPts val="900"/>
              </a:spcBef>
              <a:tabLst>
                <a:tab pos="4171950" algn="l"/>
              </a:tabLst>
            </a:pPr>
            <a:r>
              <a:rPr lang="ru-RU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Производственная мощность по выпуску грузовых электровозов составляет 168 двухсекционных локомотивов в год. Ведется дооснащение завода, после чего производственная мощность достигнет до 180-190 локомотивов в год. Для увеличения объемов производства и загрузки мощностей необходимо расширение товарного ряда выпускаемой продукции с учетом выхода на новый сегмент рынка железнодорожного машиностроения, в данном случае это разработка и вывод на рынок нового электровоза.</a:t>
            </a:r>
            <a:endParaRPr lang="ru-RU" sz="1200" dirty="0"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1ADCD63-54E4-BC55-9F27-DAEF16A5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34" y="4244018"/>
            <a:ext cx="3030613" cy="208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араллелограмм 11">
            <a:extLst>
              <a:ext uri="{FF2B5EF4-FFF2-40B4-BE49-F238E27FC236}">
                <a16:creationId xmlns:a16="http://schemas.microsoft.com/office/drawing/2014/main" id="{988F438C-C359-7B81-FB9A-38E7FC92F136}"/>
              </a:ext>
            </a:extLst>
          </p:cNvPr>
          <p:cNvSpPr/>
          <p:nvPr/>
        </p:nvSpPr>
        <p:spPr>
          <a:xfrm>
            <a:off x="460979" y="3311786"/>
            <a:ext cx="5412712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0012788-B068-689B-92D4-F21E71D4C3CF}"/>
              </a:ext>
            </a:extLst>
          </p:cNvPr>
          <p:cNvSpPr/>
          <p:nvPr/>
        </p:nvSpPr>
        <p:spPr>
          <a:xfrm>
            <a:off x="2232496" y="3235250"/>
            <a:ext cx="2445529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Актуальность проекта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A9749-A04A-70E4-EDED-AC11F6597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34" y="458485"/>
            <a:ext cx="3030613" cy="186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415568" y="453686"/>
            <a:ext cx="539873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D4B7A0-E919-5089-BDE8-9A2C7D2EB402}"/>
              </a:ext>
            </a:extLst>
          </p:cNvPr>
          <p:cNvSpPr/>
          <p:nvPr/>
        </p:nvSpPr>
        <p:spPr>
          <a:xfrm>
            <a:off x="2232496" y="385495"/>
            <a:ext cx="1724059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Цели проекта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0747D3-5CEF-CE96-67C4-E2ADE3A896C5}"/>
              </a:ext>
            </a:extLst>
          </p:cNvPr>
          <p:cNvSpPr/>
          <p:nvPr/>
        </p:nvSpPr>
        <p:spPr>
          <a:xfrm>
            <a:off x="351970" y="953633"/>
            <a:ext cx="5169007" cy="5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 К 2023 году обеспечить изготовление нового магистрального электровоза переменного тока на основе действующего производства не  уступающими основным конкурентам и мировым аналогам;</a:t>
            </a: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ru-RU" altLang="ru-RU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2. Повышение безопасности движения на железных дорогах;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endParaRPr lang="ru-RU" altLang="ru-RU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 Оптимизация ж/д тарифов за счет уменьшения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эксплуатационных расходов;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endParaRPr lang="ru-RU" altLang="ru-RU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4. Загрузка в рамках системы межотраслевой кооперации около  </a:t>
            </a:r>
            <a:r>
              <a:rPr lang="ru-RU" altLang="ru-RU" sz="16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65 </a:t>
            </a: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предприятий с числом занятых работников более </a:t>
            </a:r>
            <a:r>
              <a:rPr lang="ru-RU" altLang="ru-RU" sz="1600" dirty="0">
                <a:solidFill>
                  <a:srgbClr val="99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100 000</a:t>
            </a: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человек.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endParaRPr lang="ru-RU" altLang="ru-RU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5. Технологическое обновление локомотивного парка ОАО «РЖД»;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5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F36C4CA-67DE-3B6D-CE5B-C1CB88BF5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25" y="467212"/>
            <a:ext cx="3085690" cy="184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2C4C5063-37AD-E7E3-8D3F-2CFF88F6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28" y="2332080"/>
            <a:ext cx="3128743" cy="2082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EAB99E0-412F-20F3-C974-B2E9CAD653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63" y="4472641"/>
            <a:ext cx="3116374" cy="20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4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415568" y="453686"/>
            <a:ext cx="539873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0747D3-5CEF-CE96-67C4-E2ADE3A896C5}"/>
              </a:ext>
            </a:extLst>
          </p:cNvPr>
          <p:cNvSpPr/>
          <p:nvPr/>
        </p:nvSpPr>
        <p:spPr>
          <a:xfrm>
            <a:off x="351970" y="953633"/>
            <a:ext cx="5169007" cy="52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ru-RU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 Проведен анализ внешней и внутренней среды предприятия с целью определения через инструмент </a:t>
            </a:r>
            <a:r>
              <a:rPr lang="en-US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SWOT</a:t>
            </a:r>
            <a:r>
              <a:rPr lang="ru-RU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-8</a:t>
            </a:r>
            <a:r>
              <a:rPr lang="en-US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и портфеля проектов предприятия первоочередной стратегии развития компании. 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AutoNum type="arabicPeriod"/>
            </a:pPr>
            <a:endParaRPr lang="ru-RU" altLang="ru-RU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altLang="ru-RU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2. </a:t>
            </a:r>
            <a:r>
              <a:rPr lang="ru-RU" sz="15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На основание проведенного анализа потребности рынка в локомотивах нового поколения переменного тока </a:t>
            </a:r>
            <a:r>
              <a:rPr lang="ru-RU" sz="1500" dirty="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был выбран к реализации проект вывода на рынок нового вида продукции ООО «Уральские локомотивы» на основе действующего производства.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endParaRPr lang="ru-RU" sz="1500" dirty="0"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ru-RU" sz="15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3. Определены требования и цели проекта, план и концепция проекта в части модернизации действующего производства, определены риски проекта, произведен расчет бюджета проекта, экономические показатели и график окупаемости проекта.</a:t>
            </a:r>
            <a:endParaRPr lang="ru-RU" sz="1500" dirty="0"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6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1591664" y="374596"/>
            <a:ext cx="3288481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Краткое содержание проекта</a:t>
            </a:r>
          </a:p>
        </p:txBody>
      </p:sp>
      <p:pic>
        <p:nvPicPr>
          <p:cNvPr id="2050" name="Picture 2" descr="РЖД логотип - YouTube.">
            <a:extLst>
              <a:ext uri="{FF2B5EF4-FFF2-40B4-BE49-F238E27FC236}">
                <a16:creationId xmlns:a16="http://schemas.microsoft.com/office/drawing/2014/main" id="{F7B922A1-50F5-3F2D-0F95-7FEE8FB3A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35380" r="16148" b="30494"/>
          <a:stretch/>
        </p:blipFill>
        <p:spPr bwMode="auto">
          <a:xfrm>
            <a:off x="5789265" y="2819432"/>
            <a:ext cx="3354735" cy="8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8BD3E79-4498-A425-2D30-D37A4CFE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r="4116"/>
          <a:stretch/>
        </p:blipFill>
        <p:spPr bwMode="auto">
          <a:xfrm>
            <a:off x="5789265" y="386997"/>
            <a:ext cx="3354735" cy="214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C738F7-DA2F-B50E-CD50-08F0A5E3EB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2206" r="24099" b="12143"/>
          <a:stretch/>
        </p:blipFill>
        <p:spPr>
          <a:xfrm>
            <a:off x="5894014" y="3957245"/>
            <a:ext cx="3145234" cy="254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2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араллелограмм 11">
            <a:extLst>
              <a:ext uri="{FF2B5EF4-FFF2-40B4-BE49-F238E27FC236}">
                <a16:creationId xmlns:a16="http://schemas.microsoft.com/office/drawing/2014/main" id="{71837493-6407-3801-2ECC-48362017AF8A}"/>
              </a:ext>
            </a:extLst>
          </p:cNvPr>
          <p:cNvSpPr/>
          <p:nvPr/>
        </p:nvSpPr>
        <p:spPr>
          <a:xfrm>
            <a:off x="1858348" y="479672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7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3170754" y="428695"/>
            <a:ext cx="3844432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Сроки и этапы реализации проекта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E4E9FA5-5A28-57D2-0205-1B21AB9BEA70}"/>
              </a:ext>
            </a:extLst>
          </p:cNvPr>
          <p:cNvGrpSpPr/>
          <p:nvPr/>
        </p:nvGrpSpPr>
        <p:grpSpPr>
          <a:xfrm>
            <a:off x="689134" y="1208535"/>
            <a:ext cx="4416376" cy="5502380"/>
            <a:chOff x="2264783" y="725591"/>
            <a:chExt cx="2370902" cy="4065961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376E0A95-73B6-5B32-BC1F-D63C8B36337C}"/>
                </a:ext>
              </a:extLst>
            </p:cNvPr>
            <p:cNvCxnSpPr/>
            <p:nvPr/>
          </p:nvCxnSpPr>
          <p:spPr>
            <a:xfrm>
              <a:off x="2264783" y="745152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B6519B20-B366-58D9-34B7-F37F4E00EE65}"/>
                </a:ext>
              </a:extLst>
            </p:cNvPr>
            <p:cNvCxnSpPr/>
            <p:nvPr/>
          </p:nvCxnSpPr>
          <p:spPr>
            <a:xfrm>
              <a:off x="2606811" y="731949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416D631-E008-44C0-DD7A-5DAA06E29B8C}"/>
                </a:ext>
              </a:extLst>
            </p:cNvPr>
            <p:cNvCxnSpPr/>
            <p:nvPr/>
          </p:nvCxnSpPr>
          <p:spPr>
            <a:xfrm>
              <a:off x="2862886" y="731949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DE8C5C7A-1004-48ED-332E-FDB4B1D003E6}"/>
                </a:ext>
              </a:extLst>
            </p:cNvPr>
            <p:cNvCxnSpPr/>
            <p:nvPr/>
          </p:nvCxnSpPr>
          <p:spPr>
            <a:xfrm>
              <a:off x="3200775" y="731949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63EBC95F-B5C1-68FE-9A9F-38A566BDBD74}"/>
                </a:ext>
              </a:extLst>
            </p:cNvPr>
            <p:cNvCxnSpPr/>
            <p:nvPr/>
          </p:nvCxnSpPr>
          <p:spPr>
            <a:xfrm>
              <a:off x="3433373" y="725593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C7770775-DEEF-751C-C500-A8D506851DE4}"/>
                </a:ext>
              </a:extLst>
            </p:cNvPr>
            <p:cNvCxnSpPr/>
            <p:nvPr/>
          </p:nvCxnSpPr>
          <p:spPr>
            <a:xfrm>
              <a:off x="3732279" y="731949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53675BF5-9EF2-DE87-00BE-B6FB0383C5C9}"/>
                </a:ext>
              </a:extLst>
            </p:cNvPr>
            <p:cNvCxnSpPr/>
            <p:nvPr/>
          </p:nvCxnSpPr>
          <p:spPr>
            <a:xfrm>
              <a:off x="3984988" y="725592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6B02A31D-10C4-8108-FBC1-D60358872A8B}"/>
                </a:ext>
              </a:extLst>
            </p:cNvPr>
            <p:cNvCxnSpPr/>
            <p:nvPr/>
          </p:nvCxnSpPr>
          <p:spPr>
            <a:xfrm>
              <a:off x="4258989" y="725592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8031CCB4-7C5F-3DF9-1AFC-40893B8F65CD}"/>
                </a:ext>
              </a:extLst>
            </p:cNvPr>
            <p:cNvCxnSpPr/>
            <p:nvPr/>
          </p:nvCxnSpPr>
          <p:spPr>
            <a:xfrm>
              <a:off x="4628953" y="725591"/>
              <a:ext cx="6732" cy="40464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A78DB15-F81B-31D0-F5B6-C958AD6403FC}"/>
              </a:ext>
            </a:extLst>
          </p:cNvPr>
          <p:cNvSpPr/>
          <p:nvPr/>
        </p:nvSpPr>
        <p:spPr>
          <a:xfrm>
            <a:off x="64565" y="1215691"/>
            <a:ext cx="8905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Январь   Февраль  Март    Апрель    Май     Июнь    Июль   Август  Сентябрь   Октябрь   Ноябрь   Декабрь  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3D5D565-EB31-F00F-B06B-3145CA081E4C}"/>
              </a:ext>
            </a:extLst>
          </p:cNvPr>
          <p:cNvSpPr/>
          <p:nvPr/>
        </p:nvSpPr>
        <p:spPr>
          <a:xfrm>
            <a:off x="161207" y="1506909"/>
            <a:ext cx="2717247" cy="397094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Разработка КД и ТД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867AE62-4FEB-F076-D3BB-CE0AC6A4E6A4}"/>
              </a:ext>
            </a:extLst>
          </p:cNvPr>
          <p:cNvCxnSpPr>
            <a:cxnSpLocks/>
          </p:cNvCxnSpPr>
          <p:nvPr/>
        </p:nvCxnSpPr>
        <p:spPr>
          <a:xfrm>
            <a:off x="148925" y="1018722"/>
            <a:ext cx="1518" cy="57294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3F171D5-3DF2-8DC4-C1C2-DE4D455904FF}"/>
              </a:ext>
            </a:extLst>
          </p:cNvPr>
          <p:cNvCxnSpPr/>
          <p:nvPr/>
        </p:nvCxnSpPr>
        <p:spPr>
          <a:xfrm>
            <a:off x="5756263" y="1235005"/>
            <a:ext cx="12540" cy="547590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6DFE3AE-62D8-A36E-70F0-181A467DC9F9}"/>
              </a:ext>
            </a:extLst>
          </p:cNvPr>
          <p:cNvCxnSpPr/>
          <p:nvPr/>
        </p:nvCxnSpPr>
        <p:spPr>
          <a:xfrm>
            <a:off x="6350354" y="1236049"/>
            <a:ext cx="12540" cy="547590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1CAC5A2-A0A4-A9DC-8A8F-337165A5B6DF}"/>
              </a:ext>
            </a:extLst>
          </p:cNvPr>
          <p:cNvSpPr/>
          <p:nvPr/>
        </p:nvSpPr>
        <p:spPr>
          <a:xfrm>
            <a:off x="148667" y="883087"/>
            <a:ext cx="6934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3175">
                  <a:noFill/>
                </a:ln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F0C25EA-B3F7-2A99-BB85-CECD57891BB1}"/>
              </a:ext>
            </a:extLst>
          </p:cNvPr>
          <p:cNvSpPr/>
          <p:nvPr/>
        </p:nvSpPr>
        <p:spPr>
          <a:xfrm>
            <a:off x="7026593" y="941663"/>
            <a:ext cx="1979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3175">
                  <a:noFill/>
                </a:ln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2022         2023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2B896AF-207B-FC57-108E-74CD56FC2B00}"/>
              </a:ext>
            </a:extLst>
          </p:cNvPr>
          <p:cNvCxnSpPr>
            <a:cxnSpLocks/>
          </p:cNvCxnSpPr>
          <p:nvPr/>
        </p:nvCxnSpPr>
        <p:spPr>
          <a:xfrm>
            <a:off x="8004932" y="1015652"/>
            <a:ext cx="1518" cy="57294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608DF6C-153C-044B-1091-AB2D5821FA4D}"/>
              </a:ext>
            </a:extLst>
          </p:cNvPr>
          <p:cNvSpPr/>
          <p:nvPr/>
        </p:nvSpPr>
        <p:spPr>
          <a:xfrm>
            <a:off x="2865914" y="1959025"/>
            <a:ext cx="1523882" cy="1067830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Приобретение материалов и комплектующих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750056D-7028-B617-2840-2558004095A6}"/>
              </a:ext>
            </a:extLst>
          </p:cNvPr>
          <p:cNvSpPr/>
          <p:nvPr/>
        </p:nvSpPr>
        <p:spPr>
          <a:xfrm>
            <a:off x="2872089" y="3081878"/>
            <a:ext cx="2247065" cy="749594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Дооснащение действующего производства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63B4BBD-F5BB-6885-BFF4-484EC0864A9F}"/>
              </a:ext>
            </a:extLst>
          </p:cNvPr>
          <p:cNvSpPr/>
          <p:nvPr/>
        </p:nvSpPr>
        <p:spPr>
          <a:xfrm>
            <a:off x="8004932" y="5187945"/>
            <a:ext cx="1131415" cy="739632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Серийное изготовление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9D35CF6-AE07-3DEE-99AB-DC8804F40311}"/>
              </a:ext>
            </a:extLst>
          </p:cNvPr>
          <p:cNvCxnSpPr>
            <a:cxnSpLocks/>
          </p:cNvCxnSpPr>
          <p:nvPr/>
        </p:nvCxnSpPr>
        <p:spPr>
          <a:xfrm>
            <a:off x="7165355" y="1015651"/>
            <a:ext cx="1518" cy="572943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58CD5FB-1E65-D2F3-222B-6369DD9DABD6}"/>
              </a:ext>
            </a:extLst>
          </p:cNvPr>
          <p:cNvSpPr/>
          <p:nvPr/>
        </p:nvSpPr>
        <p:spPr>
          <a:xfrm>
            <a:off x="6776157" y="4364490"/>
            <a:ext cx="1231996" cy="739632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Сертификационные испытания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520B5F2-030C-27A6-91E7-9120E55EBD76}"/>
              </a:ext>
            </a:extLst>
          </p:cNvPr>
          <p:cNvSpPr/>
          <p:nvPr/>
        </p:nvSpPr>
        <p:spPr>
          <a:xfrm>
            <a:off x="3857274" y="3880370"/>
            <a:ext cx="3447325" cy="397094"/>
          </a:xfrm>
          <a:prstGeom prst="rect">
            <a:avLst/>
          </a:prstGeom>
          <a:solidFill>
            <a:srgbClr val="971B2F"/>
          </a:soli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Изготовление опытного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4736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2195736" y="503094"/>
            <a:ext cx="539873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8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3779912" y="446862"/>
            <a:ext cx="2055807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Команда проекта</a:t>
            </a:r>
          </a:p>
        </p:txBody>
      </p:sp>
      <p:graphicFrame>
        <p:nvGraphicFramePr>
          <p:cNvPr id="46" name="Схема 45">
            <a:extLst>
              <a:ext uri="{FF2B5EF4-FFF2-40B4-BE49-F238E27FC236}">
                <a16:creationId xmlns:a16="http://schemas.microsoft.com/office/drawing/2014/main" id="{9CB43F83-CA6B-0F8E-5088-A2A785E04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212802"/>
              </p:ext>
            </p:extLst>
          </p:nvPr>
        </p:nvGraphicFramePr>
        <p:xfrm>
          <a:off x="628272" y="891983"/>
          <a:ext cx="8192199" cy="582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832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1">
            <a:extLst>
              <a:ext uri="{FF2B5EF4-FFF2-40B4-BE49-F238E27FC236}">
                <a16:creationId xmlns:a16="http://schemas.microsoft.com/office/drawing/2014/main" id="{E73A49BC-D7E6-2830-087E-3A7714F718C0}"/>
              </a:ext>
            </a:extLst>
          </p:cNvPr>
          <p:cNvSpPr/>
          <p:nvPr/>
        </p:nvSpPr>
        <p:spPr>
          <a:xfrm>
            <a:off x="2968401" y="0"/>
            <a:ext cx="6175599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F82596-29BE-0D60-8246-CB00946849D0}"/>
              </a:ext>
            </a:extLst>
          </p:cNvPr>
          <p:cNvGrpSpPr/>
          <p:nvPr/>
        </p:nvGrpSpPr>
        <p:grpSpPr>
          <a:xfrm>
            <a:off x="56387" y="58519"/>
            <a:ext cx="1011640" cy="251022"/>
            <a:chOff x="388379" y="42021"/>
            <a:chExt cx="2674342" cy="498999"/>
          </a:xfrm>
        </p:grpSpPr>
        <p:pic>
          <p:nvPicPr>
            <p:cNvPr id="16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C57EF95D-D079-7012-9DCE-150BDD819E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1" r="22285" b="50000"/>
            <a:stretch/>
          </p:blipFill>
          <p:spPr bwMode="auto">
            <a:xfrm>
              <a:off x="388379" y="50053"/>
              <a:ext cx="938135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3_Презентации\Bolvantos\UL_logo_MK111.png">
              <a:extLst>
                <a:ext uri="{FF2B5EF4-FFF2-40B4-BE49-F238E27FC236}">
                  <a16:creationId xmlns:a16="http://schemas.microsoft.com/office/drawing/2014/main" id="{D78252B4-B883-0A28-A185-B33B2C291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61305" r="212" b="-11305"/>
            <a:stretch/>
          </p:blipFill>
          <p:spPr bwMode="auto">
            <a:xfrm>
              <a:off x="1424148" y="42021"/>
              <a:ext cx="1638573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араллелограмм 11">
            <a:extLst>
              <a:ext uri="{FF2B5EF4-FFF2-40B4-BE49-F238E27FC236}">
                <a16:creationId xmlns:a16="http://schemas.microsoft.com/office/drawing/2014/main" id="{304D801A-9F11-A14A-9E23-FE65CA28C581}"/>
              </a:ext>
            </a:extLst>
          </p:cNvPr>
          <p:cNvSpPr/>
          <p:nvPr/>
        </p:nvSpPr>
        <p:spPr>
          <a:xfrm>
            <a:off x="2211652" y="422401"/>
            <a:ext cx="5760640" cy="332657"/>
          </a:xfrm>
          <a:custGeom>
            <a:avLst/>
            <a:gdLst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038638 w 6372200"/>
              <a:gd name="connsiteY3" fmla="*/ 493786 h 493786"/>
              <a:gd name="connsiteX4" fmla="*/ 0 w 6372200"/>
              <a:gd name="connsiteY4" fmla="*/ 493786 h 493786"/>
              <a:gd name="connsiteX0" fmla="*/ 0 w 6372200"/>
              <a:gd name="connsiteY0" fmla="*/ 493786 h 493786"/>
              <a:gd name="connsiteX1" fmla="*/ 333562 w 6372200"/>
              <a:gd name="connsiteY1" fmla="*/ 0 h 493786"/>
              <a:gd name="connsiteX2" fmla="*/ 6372200 w 6372200"/>
              <a:gd name="connsiteY2" fmla="*/ 0 h 493786"/>
              <a:gd name="connsiteX3" fmla="*/ 6372013 w 6372200"/>
              <a:gd name="connsiteY3" fmla="*/ 493786 h 493786"/>
              <a:gd name="connsiteX4" fmla="*/ 0 w 6372200"/>
              <a:gd name="connsiteY4" fmla="*/ 493786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200" h="493786">
                <a:moveTo>
                  <a:pt x="0" y="493786"/>
                </a:moveTo>
                <a:lnTo>
                  <a:pt x="333562" y="0"/>
                </a:lnTo>
                <a:lnTo>
                  <a:pt x="6372200" y="0"/>
                </a:lnTo>
                <a:cubicBezTo>
                  <a:pt x="6372138" y="164595"/>
                  <a:pt x="6372075" y="329191"/>
                  <a:pt x="6372013" y="493786"/>
                </a:cubicBezTo>
                <a:lnTo>
                  <a:pt x="0" y="49378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A1235-3288-09EA-A767-30B3313C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DFA0-3615-419E-A046-B725215DBC2F}" type="slidenum">
              <a:rPr lang="ru-RU" smtClean="0"/>
              <a:t>9</a:t>
            </a:fld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879A61-F463-73EF-C58D-61BDB8EE4139}"/>
              </a:ext>
            </a:extLst>
          </p:cNvPr>
          <p:cNvSpPr/>
          <p:nvPr/>
        </p:nvSpPr>
        <p:spPr>
          <a:xfrm>
            <a:off x="3235905" y="-41939"/>
            <a:ext cx="6175598" cy="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ulkm.ru     </a:t>
            </a:r>
            <a:r>
              <a:rPr lang="ru-RU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</a:t>
            </a:r>
            <a:r>
              <a:rPr lang="en-US" sz="1900" dirty="0"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  sinara-group.com</a:t>
            </a:r>
            <a:endParaRPr lang="ru-RU" sz="1900" dirty="0"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7111CB-997B-3AAE-9ADF-E50EE7CD4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4" b="36284"/>
          <a:stretch/>
        </p:blipFill>
        <p:spPr>
          <a:xfrm>
            <a:off x="1144512" y="-2922"/>
            <a:ext cx="1823889" cy="36004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12D157-3559-5494-5798-0CC56B86CE4D}"/>
              </a:ext>
            </a:extLst>
          </p:cNvPr>
          <p:cNvSpPr/>
          <p:nvPr/>
        </p:nvSpPr>
        <p:spPr>
          <a:xfrm>
            <a:off x="2573562" y="355670"/>
            <a:ext cx="5398730" cy="3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Финансово-экономическая эффективность проекта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F3D912-6A66-2D73-5A6B-630F954E2C2E}"/>
              </a:ext>
            </a:extLst>
          </p:cNvPr>
          <p:cNvSpPr/>
          <p:nvPr/>
        </p:nvSpPr>
        <p:spPr>
          <a:xfrm>
            <a:off x="224438" y="946401"/>
            <a:ext cx="3011467" cy="30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Исходя из финансовых данных по проекту мы получаем увеличение чистой прибыли предприятия в результате запуска нового электровоза, Положительный график окупаемости </a:t>
            </a:r>
            <a:r>
              <a:rPr lang="en-US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NPV </a:t>
            </a:r>
            <a:r>
              <a:rPr lang="ru-RU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 эффективность инвестиций по показателю </a:t>
            </a:r>
            <a:r>
              <a:rPr lang="en-US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IRR </a:t>
            </a:r>
            <a:r>
              <a:rPr lang="ru-RU" sz="12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говорит что проект считается успешным к реализации</a:t>
            </a:r>
          </a:p>
        </p:txBody>
      </p:sp>
      <p:pic>
        <p:nvPicPr>
          <p:cNvPr id="13" name="Объект 9">
            <a:extLst>
              <a:ext uri="{FF2B5EF4-FFF2-40B4-BE49-F238E27FC236}">
                <a16:creationId xmlns:a16="http://schemas.microsoft.com/office/drawing/2014/main" id="{0A71F469-77EA-8E67-8A0A-4F77448CA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54" y="820341"/>
            <a:ext cx="5464890" cy="3082450"/>
          </a:xfrm>
        </p:spPr>
      </p:pic>
      <p:pic>
        <p:nvPicPr>
          <p:cNvPr id="20" name="Объект 7">
            <a:extLst>
              <a:ext uri="{FF2B5EF4-FFF2-40B4-BE49-F238E27FC236}">
                <a16:creationId xmlns:a16="http://schemas.microsoft.com/office/drawing/2014/main" id="{A3F1A390-97BA-CE21-F2FF-685D33DE0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1017"/>
            <a:ext cx="4045602" cy="27429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216318-04CE-78D3-6594-8947E9300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4" y="4367462"/>
            <a:ext cx="4091241" cy="17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4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</TotalTime>
  <Words>977</Words>
  <Application>Microsoft Office PowerPoint</Application>
  <PresentationFormat>Экран (4:3)</PresentationFormat>
  <Paragraphs>155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Montserrat</vt:lpstr>
      <vt:lpstr>Roboto</vt:lpstr>
      <vt:lpstr>Segoe UI</vt:lpstr>
      <vt:lpstr>Segoe UI Semibold</vt:lpstr>
      <vt:lpstr>Segoe UI Semilight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TESTER</dc:creator>
  <cp:lastModifiedBy>Николаев Сергей Владимирович</cp:lastModifiedBy>
  <cp:revision>250</cp:revision>
  <cp:lastPrinted>2022-06-15T08:03:46Z</cp:lastPrinted>
  <dcterms:created xsi:type="dcterms:W3CDTF">2018-04-03T05:55:31Z</dcterms:created>
  <dcterms:modified xsi:type="dcterms:W3CDTF">2022-06-30T04:23:30Z</dcterms:modified>
</cp:coreProperties>
</file>