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79" r:id="rId7"/>
    <p:sldId id="280" r:id="rId8"/>
    <p:sldId id="263" r:id="rId9"/>
    <p:sldId id="264" r:id="rId10"/>
    <p:sldId id="260" r:id="rId11"/>
    <p:sldId id="261" r:id="rId12"/>
    <p:sldId id="262" r:id="rId13"/>
    <p:sldId id="265" r:id="rId14"/>
    <p:sldId id="266" r:id="rId15"/>
    <p:sldId id="267" r:id="rId16"/>
    <p:sldId id="268" r:id="rId17"/>
    <p:sldId id="269" r:id="rId18"/>
    <p:sldId id="281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2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504709-5634-414D-8171-098B68EB153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EDCDD-248E-4954-92E1-5BD4EB0551D8}">
      <dgm:prSet phldrT="[Текст]"/>
      <dgm:spPr/>
      <dgm:t>
        <a:bodyPr/>
        <a:lstStyle/>
        <a:p>
          <a:r>
            <a:rPr lang="ru-RU" dirty="0" smtClean="0"/>
            <a:t>директор</a:t>
          </a:r>
          <a:endParaRPr lang="ru-RU" dirty="0"/>
        </a:p>
      </dgm:t>
    </dgm:pt>
    <dgm:pt modelId="{05DF61B0-60E5-486C-9C26-B140222C73EE}" type="parTrans" cxnId="{18667EE6-DA99-40E6-B4A3-F1B52BF9F91B}">
      <dgm:prSet/>
      <dgm:spPr/>
      <dgm:t>
        <a:bodyPr/>
        <a:lstStyle/>
        <a:p>
          <a:endParaRPr lang="ru-RU"/>
        </a:p>
      </dgm:t>
    </dgm:pt>
    <dgm:pt modelId="{447F6585-AE41-437D-ACD3-17120D26786C}" type="sibTrans" cxnId="{18667EE6-DA99-40E6-B4A3-F1B52BF9F91B}">
      <dgm:prSet/>
      <dgm:spPr/>
      <dgm:t>
        <a:bodyPr/>
        <a:lstStyle/>
        <a:p>
          <a:endParaRPr lang="ru-RU"/>
        </a:p>
      </dgm:t>
    </dgm:pt>
    <dgm:pt modelId="{6FBCF0BC-384D-419E-AC80-0D4CF951FFCB}">
      <dgm:prSet phldrT="[Текст]"/>
      <dgm:spPr/>
      <dgm:t>
        <a:bodyPr/>
        <a:lstStyle/>
        <a:p>
          <a:r>
            <a:rPr lang="ru-RU" dirty="0" smtClean="0"/>
            <a:t>Офис-менеджер</a:t>
          </a:r>
          <a:endParaRPr lang="ru-RU" dirty="0"/>
        </a:p>
      </dgm:t>
    </dgm:pt>
    <dgm:pt modelId="{FC28E64C-37B3-475C-A670-7EE55460AF08}" type="parTrans" cxnId="{4A7ADB66-24BE-46CB-8C69-1FC0794AE318}">
      <dgm:prSet/>
      <dgm:spPr/>
      <dgm:t>
        <a:bodyPr/>
        <a:lstStyle/>
        <a:p>
          <a:endParaRPr lang="ru-RU"/>
        </a:p>
      </dgm:t>
    </dgm:pt>
    <dgm:pt modelId="{B61DAE21-9FAD-4473-BEE5-BB62449D9D73}" type="sibTrans" cxnId="{4A7ADB66-24BE-46CB-8C69-1FC0794AE318}">
      <dgm:prSet/>
      <dgm:spPr/>
      <dgm:t>
        <a:bodyPr/>
        <a:lstStyle/>
        <a:p>
          <a:endParaRPr lang="ru-RU"/>
        </a:p>
      </dgm:t>
    </dgm:pt>
    <dgm:pt modelId="{00142DF7-1E1A-4B6D-AA45-071DA9AFAA2C}">
      <dgm:prSet phldrT="[Текст]"/>
      <dgm:spPr/>
      <dgm:t>
        <a:bodyPr/>
        <a:lstStyle/>
        <a:p>
          <a:r>
            <a:rPr lang="ru-RU" dirty="0" smtClean="0"/>
            <a:t>Товаровед (аутсорсинг)</a:t>
          </a:r>
          <a:endParaRPr lang="ru-RU" dirty="0"/>
        </a:p>
      </dgm:t>
    </dgm:pt>
    <dgm:pt modelId="{E76C2E21-B51B-46A6-84B8-58A03C0C5623}" type="parTrans" cxnId="{17D838A5-B77D-4B9F-9C09-68EA5347E088}">
      <dgm:prSet/>
      <dgm:spPr/>
      <dgm:t>
        <a:bodyPr/>
        <a:lstStyle/>
        <a:p>
          <a:endParaRPr lang="ru-RU"/>
        </a:p>
      </dgm:t>
    </dgm:pt>
    <dgm:pt modelId="{BE68E1B0-750D-4A57-8AA4-368C143E4C5C}" type="sibTrans" cxnId="{17D838A5-B77D-4B9F-9C09-68EA5347E088}">
      <dgm:prSet/>
      <dgm:spPr/>
      <dgm:t>
        <a:bodyPr/>
        <a:lstStyle/>
        <a:p>
          <a:endParaRPr lang="ru-RU"/>
        </a:p>
      </dgm:t>
    </dgm:pt>
    <dgm:pt modelId="{D9D70E1C-F9FA-48FC-9582-3489FEFD7D54}">
      <dgm:prSet phldrT="[Текст]"/>
      <dgm:spPr/>
      <dgm:t>
        <a:bodyPr/>
        <a:lstStyle/>
        <a:p>
          <a:r>
            <a:rPr lang="ru-RU" dirty="0" smtClean="0"/>
            <a:t>СММ-специалист (аутсорсинг)</a:t>
          </a:r>
          <a:endParaRPr lang="ru-RU" dirty="0"/>
        </a:p>
      </dgm:t>
    </dgm:pt>
    <dgm:pt modelId="{9FCBDD0B-E332-4B81-B9D8-7ED611869515}" type="parTrans" cxnId="{A58268B0-FC84-4ED7-A4DE-E188CF12E2B7}">
      <dgm:prSet/>
      <dgm:spPr/>
      <dgm:t>
        <a:bodyPr/>
        <a:lstStyle/>
        <a:p>
          <a:endParaRPr lang="ru-RU"/>
        </a:p>
      </dgm:t>
    </dgm:pt>
    <dgm:pt modelId="{BB3531F6-93F1-46BD-9037-4FFA014EAF43}" type="sibTrans" cxnId="{A58268B0-FC84-4ED7-A4DE-E188CF12E2B7}">
      <dgm:prSet/>
      <dgm:spPr/>
      <dgm:t>
        <a:bodyPr/>
        <a:lstStyle/>
        <a:p>
          <a:endParaRPr lang="ru-RU"/>
        </a:p>
      </dgm:t>
    </dgm:pt>
    <dgm:pt modelId="{03C9019C-E15A-48A2-A354-496C29557F73}">
      <dgm:prSet phldrT="[Текст]"/>
      <dgm:spPr/>
      <dgm:t>
        <a:bodyPr/>
        <a:lstStyle/>
        <a:p>
          <a:r>
            <a:rPr lang="ru-RU" dirty="0" smtClean="0"/>
            <a:t>Бухгалтер (аутсорсинг) </a:t>
          </a:r>
          <a:endParaRPr lang="ru-RU" dirty="0"/>
        </a:p>
      </dgm:t>
    </dgm:pt>
    <dgm:pt modelId="{5A7330BC-7965-42E3-8E65-FA13FF743433}" type="sibTrans" cxnId="{3ED26783-203C-4369-80BE-4424F5BE514C}">
      <dgm:prSet/>
      <dgm:spPr/>
      <dgm:t>
        <a:bodyPr/>
        <a:lstStyle/>
        <a:p>
          <a:endParaRPr lang="ru-RU"/>
        </a:p>
      </dgm:t>
    </dgm:pt>
    <dgm:pt modelId="{835B662B-EB99-4F41-9ECD-04EAF9CAD818}" type="parTrans" cxnId="{3ED26783-203C-4369-80BE-4424F5BE514C}">
      <dgm:prSet/>
      <dgm:spPr/>
      <dgm:t>
        <a:bodyPr/>
        <a:lstStyle/>
        <a:p>
          <a:endParaRPr lang="ru-RU"/>
        </a:p>
      </dgm:t>
    </dgm:pt>
    <dgm:pt modelId="{18B52A8C-A8DB-41E3-986B-396FBBA04A0C}" type="pres">
      <dgm:prSet presAssocID="{64504709-5634-414D-8171-098B68EB153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5AED94-E33C-4A23-B852-97E86CA213F1}" type="pres">
      <dgm:prSet presAssocID="{282EDCDD-248E-4954-92E1-5BD4EB0551D8}" presName="hierRoot1" presStyleCnt="0"/>
      <dgm:spPr/>
    </dgm:pt>
    <dgm:pt modelId="{7BC9057F-ACD0-463D-B563-8BDF3E2247F1}" type="pres">
      <dgm:prSet presAssocID="{282EDCDD-248E-4954-92E1-5BD4EB0551D8}" presName="composite" presStyleCnt="0"/>
      <dgm:spPr/>
    </dgm:pt>
    <dgm:pt modelId="{AF4064B3-504F-40C0-A246-9EC40EBDF852}" type="pres">
      <dgm:prSet presAssocID="{282EDCDD-248E-4954-92E1-5BD4EB0551D8}" presName="background" presStyleLbl="node0" presStyleIdx="0" presStyleCnt="1"/>
      <dgm:spPr/>
    </dgm:pt>
    <dgm:pt modelId="{E6631E4B-EDDD-4900-B268-BE8102E38B17}" type="pres">
      <dgm:prSet presAssocID="{282EDCDD-248E-4954-92E1-5BD4EB0551D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C5A11D-01FE-4D4E-AE5E-683D0B24E1BC}" type="pres">
      <dgm:prSet presAssocID="{282EDCDD-248E-4954-92E1-5BD4EB0551D8}" presName="hierChild2" presStyleCnt="0"/>
      <dgm:spPr/>
    </dgm:pt>
    <dgm:pt modelId="{6BF04E67-3796-435B-B05D-9F6D210EE3FE}" type="pres">
      <dgm:prSet presAssocID="{FC28E64C-37B3-475C-A670-7EE55460AF0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C8EBF2F-9546-42ED-8173-D44DCAA2A414}" type="pres">
      <dgm:prSet presAssocID="{6FBCF0BC-384D-419E-AC80-0D4CF951FFCB}" presName="hierRoot2" presStyleCnt="0"/>
      <dgm:spPr/>
    </dgm:pt>
    <dgm:pt modelId="{C15A9610-E616-4A2E-BBEC-F59E1431F330}" type="pres">
      <dgm:prSet presAssocID="{6FBCF0BC-384D-419E-AC80-0D4CF951FFCB}" presName="composite2" presStyleCnt="0"/>
      <dgm:spPr/>
    </dgm:pt>
    <dgm:pt modelId="{36EB4677-4F55-43D0-823E-8B14A8932C33}" type="pres">
      <dgm:prSet presAssocID="{6FBCF0BC-384D-419E-AC80-0D4CF951FFCB}" presName="background2" presStyleLbl="node2" presStyleIdx="0" presStyleCnt="2"/>
      <dgm:spPr/>
    </dgm:pt>
    <dgm:pt modelId="{9642D44D-03B2-48FC-AF8C-857CC1490238}" type="pres">
      <dgm:prSet presAssocID="{6FBCF0BC-384D-419E-AC80-0D4CF951FFC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577501-BD1A-45C6-A559-B99FE7FEA738}" type="pres">
      <dgm:prSet presAssocID="{6FBCF0BC-384D-419E-AC80-0D4CF951FFCB}" presName="hierChild3" presStyleCnt="0"/>
      <dgm:spPr/>
    </dgm:pt>
    <dgm:pt modelId="{E1DE0B99-FE9D-4B32-82F2-D5E5AF9C9A63}" type="pres">
      <dgm:prSet presAssocID="{835B662B-EB99-4F41-9ECD-04EAF9CAD818}" presName="Name17" presStyleLbl="parChTrans1D3" presStyleIdx="0" presStyleCnt="2"/>
      <dgm:spPr/>
      <dgm:t>
        <a:bodyPr/>
        <a:lstStyle/>
        <a:p>
          <a:endParaRPr lang="ru-RU"/>
        </a:p>
      </dgm:t>
    </dgm:pt>
    <dgm:pt modelId="{F5F66E16-FF77-441D-9E96-458A86A76889}" type="pres">
      <dgm:prSet presAssocID="{03C9019C-E15A-48A2-A354-496C29557F73}" presName="hierRoot3" presStyleCnt="0"/>
      <dgm:spPr/>
    </dgm:pt>
    <dgm:pt modelId="{A18483A7-A8D3-4FCB-BC01-47464D37802C}" type="pres">
      <dgm:prSet presAssocID="{03C9019C-E15A-48A2-A354-496C29557F73}" presName="composite3" presStyleCnt="0"/>
      <dgm:spPr/>
    </dgm:pt>
    <dgm:pt modelId="{809EFF39-51BF-4EA6-A18B-AE72D517C99B}" type="pres">
      <dgm:prSet presAssocID="{03C9019C-E15A-48A2-A354-496C29557F73}" presName="background3" presStyleLbl="node3" presStyleIdx="0" presStyleCnt="2"/>
      <dgm:spPr/>
    </dgm:pt>
    <dgm:pt modelId="{956870CB-112F-4626-95CF-62B02E3477F9}" type="pres">
      <dgm:prSet presAssocID="{03C9019C-E15A-48A2-A354-496C29557F73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BFA420-2073-46C7-ACAA-063F7405DC21}" type="pres">
      <dgm:prSet presAssocID="{03C9019C-E15A-48A2-A354-496C29557F73}" presName="hierChild4" presStyleCnt="0"/>
      <dgm:spPr/>
    </dgm:pt>
    <dgm:pt modelId="{2BC3C366-CCE7-4EC3-8844-511E9B043CBE}" type="pres">
      <dgm:prSet presAssocID="{E76C2E21-B51B-46A6-84B8-58A03C0C5623}" presName="Name17" presStyleLbl="parChTrans1D3" presStyleIdx="1" presStyleCnt="2"/>
      <dgm:spPr/>
      <dgm:t>
        <a:bodyPr/>
        <a:lstStyle/>
        <a:p>
          <a:endParaRPr lang="ru-RU"/>
        </a:p>
      </dgm:t>
    </dgm:pt>
    <dgm:pt modelId="{3304C8CE-3D3E-4007-910A-C670BC0F7219}" type="pres">
      <dgm:prSet presAssocID="{00142DF7-1E1A-4B6D-AA45-071DA9AFAA2C}" presName="hierRoot3" presStyleCnt="0"/>
      <dgm:spPr/>
    </dgm:pt>
    <dgm:pt modelId="{438B7A36-C534-49DC-9A7D-0E1B88B8DB61}" type="pres">
      <dgm:prSet presAssocID="{00142DF7-1E1A-4B6D-AA45-071DA9AFAA2C}" presName="composite3" presStyleCnt="0"/>
      <dgm:spPr/>
    </dgm:pt>
    <dgm:pt modelId="{99A33696-E40C-44A8-9A1F-A27E6C0A59AB}" type="pres">
      <dgm:prSet presAssocID="{00142DF7-1E1A-4B6D-AA45-071DA9AFAA2C}" presName="background3" presStyleLbl="node3" presStyleIdx="1" presStyleCnt="2"/>
      <dgm:spPr/>
    </dgm:pt>
    <dgm:pt modelId="{E4391A96-7571-419C-BD86-E0DCD4BCCE20}" type="pres">
      <dgm:prSet presAssocID="{00142DF7-1E1A-4B6D-AA45-071DA9AFAA2C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677115-067C-42F1-BE79-BCC1C85F960F}" type="pres">
      <dgm:prSet presAssocID="{00142DF7-1E1A-4B6D-AA45-071DA9AFAA2C}" presName="hierChild4" presStyleCnt="0"/>
      <dgm:spPr/>
    </dgm:pt>
    <dgm:pt modelId="{88A1901C-6ABF-4048-B1D2-FF11585FCAC5}" type="pres">
      <dgm:prSet presAssocID="{9FCBDD0B-E332-4B81-B9D8-7ED61186951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90AC046-3247-47FE-9DC8-897F2EC0173D}" type="pres">
      <dgm:prSet presAssocID="{D9D70E1C-F9FA-48FC-9582-3489FEFD7D54}" presName="hierRoot2" presStyleCnt="0"/>
      <dgm:spPr/>
    </dgm:pt>
    <dgm:pt modelId="{6E00FABB-2914-4CCB-BB8E-03902E592C97}" type="pres">
      <dgm:prSet presAssocID="{D9D70E1C-F9FA-48FC-9582-3489FEFD7D54}" presName="composite2" presStyleCnt="0"/>
      <dgm:spPr/>
    </dgm:pt>
    <dgm:pt modelId="{32DFDB2C-6DD4-4025-BCC1-96757E4A86FC}" type="pres">
      <dgm:prSet presAssocID="{D9D70E1C-F9FA-48FC-9582-3489FEFD7D54}" presName="background2" presStyleLbl="node2" presStyleIdx="1" presStyleCnt="2"/>
      <dgm:spPr/>
    </dgm:pt>
    <dgm:pt modelId="{180BB985-E773-4FD2-ABA2-4C3B65310E95}" type="pres">
      <dgm:prSet presAssocID="{D9D70E1C-F9FA-48FC-9582-3489FEFD7D5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027449-4988-4259-B151-2E11A55AD64A}" type="pres">
      <dgm:prSet presAssocID="{D9D70E1C-F9FA-48FC-9582-3489FEFD7D54}" presName="hierChild3" presStyleCnt="0"/>
      <dgm:spPr/>
    </dgm:pt>
  </dgm:ptLst>
  <dgm:cxnLst>
    <dgm:cxn modelId="{B4D17DEA-33A2-4529-B9EF-5C7DBDAEE18D}" type="presOf" srcId="{6FBCF0BC-384D-419E-AC80-0D4CF951FFCB}" destId="{9642D44D-03B2-48FC-AF8C-857CC1490238}" srcOrd="0" destOrd="0" presId="urn:microsoft.com/office/officeart/2005/8/layout/hierarchy1"/>
    <dgm:cxn modelId="{0D20163C-B77C-4DD6-8BA7-53479551F8E0}" type="presOf" srcId="{282EDCDD-248E-4954-92E1-5BD4EB0551D8}" destId="{E6631E4B-EDDD-4900-B268-BE8102E38B17}" srcOrd="0" destOrd="0" presId="urn:microsoft.com/office/officeart/2005/8/layout/hierarchy1"/>
    <dgm:cxn modelId="{18667EE6-DA99-40E6-B4A3-F1B52BF9F91B}" srcId="{64504709-5634-414D-8171-098B68EB1530}" destId="{282EDCDD-248E-4954-92E1-5BD4EB0551D8}" srcOrd="0" destOrd="0" parTransId="{05DF61B0-60E5-486C-9C26-B140222C73EE}" sibTransId="{447F6585-AE41-437D-ACD3-17120D26786C}"/>
    <dgm:cxn modelId="{F5E02C94-BE60-4BC3-96D1-4E2BDB1C4CDB}" type="presOf" srcId="{835B662B-EB99-4F41-9ECD-04EAF9CAD818}" destId="{E1DE0B99-FE9D-4B32-82F2-D5E5AF9C9A63}" srcOrd="0" destOrd="0" presId="urn:microsoft.com/office/officeart/2005/8/layout/hierarchy1"/>
    <dgm:cxn modelId="{65D7AD49-2070-4AB4-87EA-AA9302BD40B3}" type="presOf" srcId="{00142DF7-1E1A-4B6D-AA45-071DA9AFAA2C}" destId="{E4391A96-7571-419C-BD86-E0DCD4BCCE20}" srcOrd="0" destOrd="0" presId="urn:microsoft.com/office/officeart/2005/8/layout/hierarchy1"/>
    <dgm:cxn modelId="{A58268B0-FC84-4ED7-A4DE-E188CF12E2B7}" srcId="{282EDCDD-248E-4954-92E1-5BD4EB0551D8}" destId="{D9D70E1C-F9FA-48FC-9582-3489FEFD7D54}" srcOrd="1" destOrd="0" parTransId="{9FCBDD0B-E332-4B81-B9D8-7ED611869515}" sibTransId="{BB3531F6-93F1-46BD-9037-4FFA014EAF43}"/>
    <dgm:cxn modelId="{148CADA6-7468-41D5-BEAD-28E75F963999}" type="presOf" srcId="{03C9019C-E15A-48A2-A354-496C29557F73}" destId="{956870CB-112F-4626-95CF-62B02E3477F9}" srcOrd="0" destOrd="0" presId="urn:microsoft.com/office/officeart/2005/8/layout/hierarchy1"/>
    <dgm:cxn modelId="{773728D0-B251-4679-A141-139FF52147F3}" type="presOf" srcId="{D9D70E1C-F9FA-48FC-9582-3489FEFD7D54}" destId="{180BB985-E773-4FD2-ABA2-4C3B65310E95}" srcOrd="0" destOrd="0" presId="urn:microsoft.com/office/officeart/2005/8/layout/hierarchy1"/>
    <dgm:cxn modelId="{3ED26783-203C-4369-80BE-4424F5BE514C}" srcId="{6FBCF0BC-384D-419E-AC80-0D4CF951FFCB}" destId="{03C9019C-E15A-48A2-A354-496C29557F73}" srcOrd="0" destOrd="0" parTransId="{835B662B-EB99-4F41-9ECD-04EAF9CAD818}" sibTransId="{5A7330BC-7965-42E3-8E65-FA13FF743433}"/>
    <dgm:cxn modelId="{704C951E-CAC0-4079-B2E8-80D4AAE19678}" type="presOf" srcId="{9FCBDD0B-E332-4B81-B9D8-7ED611869515}" destId="{88A1901C-6ABF-4048-B1D2-FF11585FCAC5}" srcOrd="0" destOrd="0" presId="urn:microsoft.com/office/officeart/2005/8/layout/hierarchy1"/>
    <dgm:cxn modelId="{17D838A5-B77D-4B9F-9C09-68EA5347E088}" srcId="{6FBCF0BC-384D-419E-AC80-0D4CF951FFCB}" destId="{00142DF7-1E1A-4B6D-AA45-071DA9AFAA2C}" srcOrd="1" destOrd="0" parTransId="{E76C2E21-B51B-46A6-84B8-58A03C0C5623}" sibTransId="{BE68E1B0-750D-4A57-8AA4-368C143E4C5C}"/>
    <dgm:cxn modelId="{2E6BAD59-A4BA-4C5A-BC6C-41B9B337C824}" type="presOf" srcId="{FC28E64C-37B3-475C-A670-7EE55460AF08}" destId="{6BF04E67-3796-435B-B05D-9F6D210EE3FE}" srcOrd="0" destOrd="0" presId="urn:microsoft.com/office/officeart/2005/8/layout/hierarchy1"/>
    <dgm:cxn modelId="{8487D6A3-7EE1-4988-9DA7-B7BB5864BBF8}" type="presOf" srcId="{64504709-5634-414D-8171-098B68EB1530}" destId="{18B52A8C-A8DB-41E3-986B-396FBBA04A0C}" srcOrd="0" destOrd="0" presId="urn:microsoft.com/office/officeart/2005/8/layout/hierarchy1"/>
    <dgm:cxn modelId="{02A751B8-FBED-424E-BDB4-0368E19F58B6}" type="presOf" srcId="{E76C2E21-B51B-46A6-84B8-58A03C0C5623}" destId="{2BC3C366-CCE7-4EC3-8844-511E9B043CBE}" srcOrd="0" destOrd="0" presId="urn:microsoft.com/office/officeart/2005/8/layout/hierarchy1"/>
    <dgm:cxn modelId="{4A7ADB66-24BE-46CB-8C69-1FC0794AE318}" srcId="{282EDCDD-248E-4954-92E1-5BD4EB0551D8}" destId="{6FBCF0BC-384D-419E-AC80-0D4CF951FFCB}" srcOrd="0" destOrd="0" parTransId="{FC28E64C-37B3-475C-A670-7EE55460AF08}" sibTransId="{B61DAE21-9FAD-4473-BEE5-BB62449D9D73}"/>
    <dgm:cxn modelId="{6BEBA2EF-E441-4398-8F58-A358D5A77A68}" type="presParOf" srcId="{18B52A8C-A8DB-41E3-986B-396FBBA04A0C}" destId="{915AED94-E33C-4A23-B852-97E86CA213F1}" srcOrd="0" destOrd="0" presId="urn:microsoft.com/office/officeart/2005/8/layout/hierarchy1"/>
    <dgm:cxn modelId="{750D9BEB-02B6-4673-A367-58F250E0240B}" type="presParOf" srcId="{915AED94-E33C-4A23-B852-97E86CA213F1}" destId="{7BC9057F-ACD0-463D-B563-8BDF3E2247F1}" srcOrd="0" destOrd="0" presId="urn:microsoft.com/office/officeart/2005/8/layout/hierarchy1"/>
    <dgm:cxn modelId="{A897B45E-73D9-4F23-A0A3-DEFB6515AE85}" type="presParOf" srcId="{7BC9057F-ACD0-463D-B563-8BDF3E2247F1}" destId="{AF4064B3-504F-40C0-A246-9EC40EBDF852}" srcOrd="0" destOrd="0" presId="urn:microsoft.com/office/officeart/2005/8/layout/hierarchy1"/>
    <dgm:cxn modelId="{DA8A8596-8638-4F43-80F3-33805346586E}" type="presParOf" srcId="{7BC9057F-ACD0-463D-B563-8BDF3E2247F1}" destId="{E6631E4B-EDDD-4900-B268-BE8102E38B17}" srcOrd="1" destOrd="0" presId="urn:microsoft.com/office/officeart/2005/8/layout/hierarchy1"/>
    <dgm:cxn modelId="{FBAE66F5-80B4-4921-9D90-E837FAC898DE}" type="presParOf" srcId="{915AED94-E33C-4A23-B852-97E86CA213F1}" destId="{F8C5A11D-01FE-4D4E-AE5E-683D0B24E1BC}" srcOrd="1" destOrd="0" presId="urn:microsoft.com/office/officeart/2005/8/layout/hierarchy1"/>
    <dgm:cxn modelId="{CF5FB3FB-D0F1-4B9A-BC45-C3EB32C5ACC5}" type="presParOf" srcId="{F8C5A11D-01FE-4D4E-AE5E-683D0B24E1BC}" destId="{6BF04E67-3796-435B-B05D-9F6D210EE3FE}" srcOrd="0" destOrd="0" presId="urn:microsoft.com/office/officeart/2005/8/layout/hierarchy1"/>
    <dgm:cxn modelId="{DA889A75-A289-4793-8277-63CCD1D15654}" type="presParOf" srcId="{F8C5A11D-01FE-4D4E-AE5E-683D0B24E1BC}" destId="{0C8EBF2F-9546-42ED-8173-D44DCAA2A414}" srcOrd="1" destOrd="0" presId="urn:microsoft.com/office/officeart/2005/8/layout/hierarchy1"/>
    <dgm:cxn modelId="{7B7F8DDD-8168-4463-9E99-E86C416981C3}" type="presParOf" srcId="{0C8EBF2F-9546-42ED-8173-D44DCAA2A414}" destId="{C15A9610-E616-4A2E-BBEC-F59E1431F330}" srcOrd="0" destOrd="0" presId="urn:microsoft.com/office/officeart/2005/8/layout/hierarchy1"/>
    <dgm:cxn modelId="{3E0B618E-14C8-42EC-B9D4-D44A909D591D}" type="presParOf" srcId="{C15A9610-E616-4A2E-BBEC-F59E1431F330}" destId="{36EB4677-4F55-43D0-823E-8B14A8932C33}" srcOrd="0" destOrd="0" presId="urn:microsoft.com/office/officeart/2005/8/layout/hierarchy1"/>
    <dgm:cxn modelId="{02B6FFF3-6255-41E0-87C6-B4F7226292E0}" type="presParOf" srcId="{C15A9610-E616-4A2E-BBEC-F59E1431F330}" destId="{9642D44D-03B2-48FC-AF8C-857CC1490238}" srcOrd="1" destOrd="0" presId="urn:microsoft.com/office/officeart/2005/8/layout/hierarchy1"/>
    <dgm:cxn modelId="{900B13D1-C7A6-4EB3-94CF-9D9945918CD0}" type="presParOf" srcId="{0C8EBF2F-9546-42ED-8173-D44DCAA2A414}" destId="{62577501-BD1A-45C6-A559-B99FE7FEA738}" srcOrd="1" destOrd="0" presId="urn:microsoft.com/office/officeart/2005/8/layout/hierarchy1"/>
    <dgm:cxn modelId="{A1796C7A-2F9E-4EA8-9500-0DD48DB2E8D3}" type="presParOf" srcId="{62577501-BD1A-45C6-A559-B99FE7FEA738}" destId="{E1DE0B99-FE9D-4B32-82F2-D5E5AF9C9A63}" srcOrd="0" destOrd="0" presId="urn:microsoft.com/office/officeart/2005/8/layout/hierarchy1"/>
    <dgm:cxn modelId="{E92AFF2C-E721-4497-BD66-DD24EC5A0F9E}" type="presParOf" srcId="{62577501-BD1A-45C6-A559-B99FE7FEA738}" destId="{F5F66E16-FF77-441D-9E96-458A86A76889}" srcOrd="1" destOrd="0" presId="urn:microsoft.com/office/officeart/2005/8/layout/hierarchy1"/>
    <dgm:cxn modelId="{F9CB897E-F597-4392-8F69-237714080F71}" type="presParOf" srcId="{F5F66E16-FF77-441D-9E96-458A86A76889}" destId="{A18483A7-A8D3-4FCB-BC01-47464D37802C}" srcOrd="0" destOrd="0" presId="urn:microsoft.com/office/officeart/2005/8/layout/hierarchy1"/>
    <dgm:cxn modelId="{A8636909-C629-47BC-9715-4FACE27C672D}" type="presParOf" srcId="{A18483A7-A8D3-4FCB-BC01-47464D37802C}" destId="{809EFF39-51BF-4EA6-A18B-AE72D517C99B}" srcOrd="0" destOrd="0" presId="urn:microsoft.com/office/officeart/2005/8/layout/hierarchy1"/>
    <dgm:cxn modelId="{C9F7104A-E342-4566-ACBE-11536507311B}" type="presParOf" srcId="{A18483A7-A8D3-4FCB-BC01-47464D37802C}" destId="{956870CB-112F-4626-95CF-62B02E3477F9}" srcOrd="1" destOrd="0" presId="urn:microsoft.com/office/officeart/2005/8/layout/hierarchy1"/>
    <dgm:cxn modelId="{0024A026-6B7C-4CB9-BCA5-8C4E9C043BF7}" type="presParOf" srcId="{F5F66E16-FF77-441D-9E96-458A86A76889}" destId="{00BFA420-2073-46C7-ACAA-063F7405DC21}" srcOrd="1" destOrd="0" presId="urn:microsoft.com/office/officeart/2005/8/layout/hierarchy1"/>
    <dgm:cxn modelId="{BE5FED48-0BE9-4D77-BA7D-E92B45FD8835}" type="presParOf" srcId="{62577501-BD1A-45C6-A559-B99FE7FEA738}" destId="{2BC3C366-CCE7-4EC3-8844-511E9B043CBE}" srcOrd="2" destOrd="0" presId="urn:microsoft.com/office/officeart/2005/8/layout/hierarchy1"/>
    <dgm:cxn modelId="{2F977F7C-B5A8-4ED7-9DA6-ED2470F6D3B2}" type="presParOf" srcId="{62577501-BD1A-45C6-A559-B99FE7FEA738}" destId="{3304C8CE-3D3E-4007-910A-C670BC0F7219}" srcOrd="3" destOrd="0" presId="urn:microsoft.com/office/officeart/2005/8/layout/hierarchy1"/>
    <dgm:cxn modelId="{2BA6331D-230A-4F49-9AB2-03CA79DE7AAC}" type="presParOf" srcId="{3304C8CE-3D3E-4007-910A-C670BC0F7219}" destId="{438B7A36-C534-49DC-9A7D-0E1B88B8DB61}" srcOrd="0" destOrd="0" presId="urn:microsoft.com/office/officeart/2005/8/layout/hierarchy1"/>
    <dgm:cxn modelId="{6D28F018-976F-45B1-B913-26571758EC1A}" type="presParOf" srcId="{438B7A36-C534-49DC-9A7D-0E1B88B8DB61}" destId="{99A33696-E40C-44A8-9A1F-A27E6C0A59AB}" srcOrd="0" destOrd="0" presId="urn:microsoft.com/office/officeart/2005/8/layout/hierarchy1"/>
    <dgm:cxn modelId="{C3A0240B-2DAD-4DF6-B4D6-13C4CF6464D3}" type="presParOf" srcId="{438B7A36-C534-49DC-9A7D-0E1B88B8DB61}" destId="{E4391A96-7571-419C-BD86-E0DCD4BCCE20}" srcOrd="1" destOrd="0" presId="urn:microsoft.com/office/officeart/2005/8/layout/hierarchy1"/>
    <dgm:cxn modelId="{5751ED3C-874B-4929-8630-DF518AC2E345}" type="presParOf" srcId="{3304C8CE-3D3E-4007-910A-C670BC0F7219}" destId="{89677115-067C-42F1-BE79-BCC1C85F960F}" srcOrd="1" destOrd="0" presId="urn:microsoft.com/office/officeart/2005/8/layout/hierarchy1"/>
    <dgm:cxn modelId="{08908890-8DBB-4DEF-BC3C-A0F29F336F70}" type="presParOf" srcId="{F8C5A11D-01FE-4D4E-AE5E-683D0B24E1BC}" destId="{88A1901C-6ABF-4048-B1D2-FF11585FCAC5}" srcOrd="2" destOrd="0" presId="urn:microsoft.com/office/officeart/2005/8/layout/hierarchy1"/>
    <dgm:cxn modelId="{DCF6EF04-1841-4636-9889-DACE96DF788C}" type="presParOf" srcId="{F8C5A11D-01FE-4D4E-AE5E-683D0B24E1BC}" destId="{190AC046-3247-47FE-9DC8-897F2EC0173D}" srcOrd="3" destOrd="0" presId="urn:microsoft.com/office/officeart/2005/8/layout/hierarchy1"/>
    <dgm:cxn modelId="{561DDF27-2554-4763-98EE-6667730D9555}" type="presParOf" srcId="{190AC046-3247-47FE-9DC8-897F2EC0173D}" destId="{6E00FABB-2914-4CCB-BB8E-03902E592C97}" srcOrd="0" destOrd="0" presId="urn:microsoft.com/office/officeart/2005/8/layout/hierarchy1"/>
    <dgm:cxn modelId="{535ABDD2-729B-43F9-A2EC-CE0C95A87088}" type="presParOf" srcId="{6E00FABB-2914-4CCB-BB8E-03902E592C97}" destId="{32DFDB2C-6DD4-4025-BCC1-96757E4A86FC}" srcOrd="0" destOrd="0" presId="urn:microsoft.com/office/officeart/2005/8/layout/hierarchy1"/>
    <dgm:cxn modelId="{986A1CE3-1640-430A-BCEC-5825155FBC42}" type="presParOf" srcId="{6E00FABB-2914-4CCB-BB8E-03902E592C97}" destId="{180BB985-E773-4FD2-ABA2-4C3B65310E95}" srcOrd="1" destOrd="0" presId="urn:microsoft.com/office/officeart/2005/8/layout/hierarchy1"/>
    <dgm:cxn modelId="{87BD4891-5217-4741-A218-85D878D10CE4}" type="presParOf" srcId="{190AC046-3247-47FE-9DC8-897F2EC0173D}" destId="{AD027449-4988-4259-B151-2E11A55AD6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A1901C-6ABF-4048-B1D2-FF11585FCAC5}">
      <dsp:nvSpPr>
        <dsp:cNvPr id="0" name=""/>
        <dsp:cNvSpPr/>
      </dsp:nvSpPr>
      <dsp:spPr>
        <a:xfrm>
          <a:off x="4551043" y="1109360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3C366-CCE7-4EC3-8844-511E9B043CBE}">
      <dsp:nvSpPr>
        <dsp:cNvPr id="0" name=""/>
        <dsp:cNvSpPr/>
      </dsp:nvSpPr>
      <dsp:spPr>
        <a:xfrm>
          <a:off x="3484671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E0B99-FE9D-4B32-82F2-D5E5AF9C9A63}">
      <dsp:nvSpPr>
        <dsp:cNvPr id="0" name=""/>
        <dsp:cNvSpPr/>
      </dsp:nvSpPr>
      <dsp:spPr>
        <a:xfrm>
          <a:off x="2418298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04E67-3796-435B-B05D-9F6D210EE3FE}">
      <dsp:nvSpPr>
        <dsp:cNvPr id="0" name=""/>
        <dsp:cNvSpPr/>
      </dsp:nvSpPr>
      <dsp:spPr>
        <a:xfrm>
          <a:off x="3484671" y="1109360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064B3-504F-40C0-A246-9EC40EBDF852}">
      <dsp:nvSpPr>
        <dsp:cNvPr id="0" name=""/>
        <dsp:cNvSpPr/>
      </dsp:nvSpPr>
      <dsp:spPr>
        <a:xfrm>
          <a:off x="3678556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31E4B-EDDD-4900-B268-BE8102E38B17}">
      <dsp:nvSpPr>
        <dsp:cNvPr id="0" name=""/>
        <dsp:cNvSpPr/>
      </dsp:nvSpPr>
      <dsp:spPr>
        <a:xfrm>
          <a:off x="3872442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директор</a:t>
          </a:r>
          <a:endParaRPr lang="ru-RU" sz="2000" kern="1200" dirty="0"/>
        </a:p>
      </dsp:txBody>
      <dsp:txXfrm>
        <a:off x="3872442" y="185494"/>
        <a:ext cx="1744972" cy="1108057"/>
      </dsp:txXfrm>
    </dsp:sp>
    <dsp:sp modelId="{36EB4677-4F55-43D0-823E-8B14A8932C33}">
      <dsp:nvSpPr>
        <dsp:cNvPr id="0" name=""/>
        <dsp:cNvSpPr/>
      </dsp:nvSpPr>
      <dsp:spPr>
        <a:xfrm>
          <a:off x="2612184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2D44D-03B2-48FC-AF8C-857CC1490238}">
      <dsp:nvSpPr>
        <dsp:cNvPr id="0" name=""/>
        <dsp:cNvSpPr/>
      </dsp:nvSpPr>
      <dsp:spPr>
        <a:xfrm>
          <a:off x="2806070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Офис-менеджер</a:t>
          </a:r>
          <a:endParaRPr lang="ru-RU" sz="2000" kern="1200" dirty="0"/>
        </a:p>
      </dsp:txBody>
      <dsp:txXfrm>
        <a:off x="2806070" y="1801048"/>
        <a:ext cx="1744972" cy="1108057"/>
      </dsp:txXfrm>
    </dsp:sp>
    <dsp:sp modelId="{809EFF39-51BF-4EA6-A18B-AE72D517C99B}">
      <dsp:nvSpPr>
        <dsp:cNvPr id="0" name=""/>
        <dsp:cNvSpPr/>
      </dsp:nvSpPr>
      <dsp:spPr>
        <a:xfrm>
          <a:off x="1545812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870CB-112F-4626-95CF-62B02E3477F9}">
      <dsp:nvSpPr>
        <dsp:cNvPr id="0" name=""/>
        <dsp:cNvSpPr/>
      </dsp:nvSpPr>
      <dsp:spPr>
        <a:xfrm>
          <a:off x="1739698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Бухгалтер (аутсорсинг) </a:t>
          </a:r>
          <a:endParaRPr lang="ru-RU" sz="2000" kern="1200" dirty="0"/>
        </a:p>
      </dsp:txBody>
      <dsp:txXfrm>
        <a:off x="1739698" y="3416602"/>
        <a:ext cx="1744972" cy="1108057"/>
      </dsp:txXfrm>
    </dsp:sp>
    <dsp:sp modelId="{99A33696-E40C-44A8-9A1F-A27E6C0A59AB}">
      <dsp:nvSpPr>
        <dsp:cNvPr id="0" name=""/>
        <dsp:cNvSpPr/>
      </dsp:nvSpPr>
      <dsp:spPr>
        <a:xfrm>
          <a:off x="3678556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391A96-7571-419C-BD86-E0DCD4BCCE20}">
      <dsp:nvSpPr>
        <dsp:cNvPr id="0" name=""/>
        <dsp:cNvSpPr/>
      </dsp:nvSpPr>
      <dsp:spPr>
        <a:xfrm>
          <a:off x="3872442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Товаровед (аутсорсинг)</a:t>
          </a:r>
          <a:endParaRPr lang="ru-RU" sz="2000" kern="1200" dirty="0"/>
        </a:p>
      </dsp:txBody>
      <dsp:txXfrm>
        <a:off x="3872442" y="3416602"/>
        <a:ext cx="1744972" cy="1108057"/>
      </dsp:txXfrm>
    </dsp:sp>
    <dsp:sp modelId="{32DFDB2C-6DD4-4025-BCC1-96757E4A86FC}">
      <dsp:nvSpPr>
        <dsp:cNvPr id="0" name=""/>
        <dsp:cNvSpPr/>
      </dsp:nvSpPr>
      <dsp:spPr>
        <a:xfrm>
          <a:off x="4744928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BB985-E773-4FD2-ABA2-4C3B65310E95}">
      <dsp:nvSpPr>
        <dsp:cNvPr id="0" name=""/>
        <dsp:cNvSpPr/>
      </dsp:nvSpPr>
      <dsp:spPr>
        <a:xfrm>
          <a:off x="4938814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СММ-специалист (аутсорсинг)</a:t>
          </a:r>
          <a:endParaRPr lang="ru-RU" sz="2000" kern="1200" dirty="0"/>
        </a:p>
      </dsp:txBody>
      <dsp:txXfrm>
        <a:off x="4938814" y="1801048"/>
        <a:ext cx="1744972" cy="1108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E59C5-3536-4841-97FA-547FED34D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C8C3B-C2C3-4A3A-A4CB-4B0D3F159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AAC79-EDBE-46FA-9066-00B7B2AB2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A4C56-9E12-4586-AF0F-99DC50233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18A4B-19EE-4175-BAFC-D90085695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2CEFE-F6CC-49EB-845E-0B0E633F1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9AB8A-A23C-436A-B5A3-ED50F25A5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710AE-98C9-4EE7-83A0-721F00BA9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4263F-75B5-47A9-BE81-B614574D5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C8950-DAB2-449B-883A-B361B37C1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4A7B6-FB26-4DC2-8E7F-E707F6E13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8FF58-8E11-4270-8FFC-7E8C781DA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26282-74FF-4B73-8191-BC7DA3D0A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19BDCDAF-8231-4DD5-9110-126274A48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Выпускная работа Черепановой Ларисы </a:t>
            </a:r>
            <a:r>
              <a:rPr lang="ru-RU" sz="3200" b="1" dirty="0" err="1" smtClean="0"/>
              <a:t>Расимовны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Удмуртский госуниверситет</a:t>
            </a:r>
            <a:br>
              <a:rPr lang="ru-RU" sz="3200" b="1" dirty="0" smtClean="0"/>
            </a:br>
            <a:r>
              <a:rPr lang="ru-RU" sz="3200" b="1" dirty="0" smtClean="0"/>
              <a:t>(программа тип В)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Тема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«Проект повышения конкурентоспособности организации ООО «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ИжЛактомир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Деловая среда компании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700" smtClean="0"/>
              <a:t>Компания является поставщиком для: сети магазинов здорового питания «Солнце», «Гастроном», магазинов эко-продуктов «Мед и Кедр», «Диетум», «Вкусные традиции» и др.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700" smtClean="0"/>
              <a:t>Основными поставщиками компании выступают фирмы Новосибирска, Краснодара, Москвы, Санкт-Петербурга,  Уфы, Ижевска.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700" smtClean="0"/>
              <a:t>Рынок продуктов функционального питания развивается, в том числе за счет российских пробиотиков с доказанной эффективностью. Например, в 2021–м спрос на пробиотики в стране увеличился в 2 раза.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Основные конкуренты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700" dirty="0" smtClean="0"/>
              <a:t>Основными конкурентами компании на рынке продаж </a:t>
            </a:r>
            <a:r>
              <a:rPr lang="ru-RU" sz="2700" dirty="0" err="1" smtClean="0"/>
              <a:t>пробиотиков</a:t>
            </a:r>
            <a:r>
              <a:rPr lang="ru-RU" sz="2700" dirty="0" smtClean="0"/>
              <a:t> г. Ижевска являются: 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700" dirty="0" smtClean="0"/>
              <a:t>Катарсис </a:t>
            </a:r>
            <a:r>
              <a:rPr lang="ru-RU" sz="2700" dirty="0" err="1" smtClean="0"/>
              <a:t>г.Ижевск</a:t>
            </a:r>
            <a:r>
              <a:rPr lang="ru-RU" sz="2700" dirty="0" smtClean="0"/>
              <a:t>; 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700" dirty="0" err="1" smtClean="0"/>
              <a:t>Сбераптека</a:t>
            </a:r>
            <a:r>
              <a:rPr lang="ru-RU" sz="2700" dirty="0" smtClean="0"/>
              <a:t> – интернет-платформа; 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700" dirty="0" err="1" smtClean="0"/>
              <a:t>Госаптека</a:t>
            </a:r>
            <a:r>
              <a:rPr lang="ru-RU" sz="2700" dirty="0" smtClean="0"/>
              <a:t> </a:t>
            </a:r>
            <a:r>
              <a:rPr lang="ru-RU" sz="2700" dirty="0" err="1" smtClean="0"/>
              <a:t>г.Ижевск</a:t>
            </a:r>
            <a:r>
              <a:rPr lang="ru-RU" sz="2700" dirty="0" smtClean="0"/>
              <a:t>; </a:t>
            </a:r>
          </a:p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700" dirty="0" err="1" smtClean="0"/>
              <a:t>Маркетплейсы</a:t>
            </a:r>
            <a:r>
              <a:rPr lang="ru-RU" sz="2700" dirty="0" smtClean="0"/>
              <a:t> - </a:t>
            </a:r>
            <a:r>
              <a:rPr lang="ru-RU" sz="2700" dirty="0" err="1" smtClean="0"/>
              <a:t>Ozon</a:t>
            </a:r>
            <a:r>
              <a:rPr lang="ru-RU" sz="2700" dirty="0" smtClean="0"/>
              <a:t>, </a:t>
            </a:r>
            <a:r>
              <a:rPr lang="ru-RU" sz="2700" dirty="0" err="1" smtClean="0"/>
              <a:t>Wildberries</a:t>
            </a:r>
            <a:r>
              <a:rPr lang="ru-RU" sz="2700" dirty="0" smtClean="0"/>
              <a:t>, Яндекс-</a:t>
            </a:r>
            <a:r>
              <a:rPr lang="ru-RU" sz="2700" dirty="0" err="1" smtClean="0"/>
              <a:t>маркет</a:t>
            </a:r>
            <a:endParaRPr lang="ru-RU" sz="27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700" dirty="0" smtClean="0"/>
              <a:t>Лояльным потребителям было предложено оценить по пятибалльной шкале наших конкурентов. Сводная таблица представлена далее: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Оценка конкурентов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sz="3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30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550" y="1196975"/>
          <a:ext cx="7416801" cy="54657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0441"/>
                <a:gridCol w="1015997"/>
                <a:gridCol w="1015997"/>
                <a:gridCol w="1015997"/>
                <a:gridCol w="1015997"/>
                <a:gridCol w="1352372"/>
              </a:tblGrid>
              <a:tr h="37077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Параметры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«Иж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Лактомир»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Конкуренты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Катарсис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Сбераптека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Госаптека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Маркетплейсы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Ozon, Wildberries, Яндексмаркет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цен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Ассортимент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Известность бренда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Фирменные точки продаж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Скидки, бонусы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Возможность дегустации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Послепродажное  сопровождение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сайта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Реклама, продвижение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Лояльность покупателей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Общее количество баллов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Место в общем списке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Инвестиционный проект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Предлагается проект по созданию Интернет-приложения с конструктором, дающим расшифровку анализов и рекомендаций по поддержанию здоровья с использованием продуктов ООО «ИжЛактомир».</a:t>
            </a:r>
          </a:p>
          <a:p>
            <a:pPr eaLnBrk="1" hangingPunct="1">
              <a:buFontTx/>
              <a:buNone/>
            </a:pPr>
            <a:r>
              <a:rPr lang="ru-RU" sz="2800" smtClean="0"/>
              <a:t>Цель проекта: создать интернет-приложение, в котором человек, загрузив свои анализы, мог бы получить рекомендации по улучшению качества своей жизни с использованием пробиотиков.</a:t>
            </a:r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Инвестиционный проект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Также в приложении можно будет изучить состав и действия продуктов, реализуемых компанией, и можно будет сразу же оформить заказ. По факту заказа с клиентом свяжется сотрудник «отдела заботы». Сроки реализации: разработка и тестирование интернет-приложения займет 6 месяцев и еще 6 месяцев «обкатка» и улучшение. Проект рассчитан на 5 лет.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Инвестиционный проект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Планируемые результаты проекта: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800" dirty="0" smtClean="0"/>
              <a:t>увеличение объемов реализации продукции и прибыли компании,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800" dirty="0" smtClean="0"/>
              <a:t>создание дополнительных рабочих мест,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800" dirty="0" smtClean="0"/>
              <a:t>расширение целевой аудитории,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800" dirty="0"/>
              <a:t>у</a:t>
            </a:r>
            <a:r>
              <a:rPr lang="ru-RU" sz="2800" dirty="0" smtClean="0"/>
              <a:t>крепление позиций на рынке.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Расходы на создание Интернет-приложения, по нашим оценкам, составят 770 </a:t>
            </a:r>
            <a:r>
              <a:rPr lang="ru-RU" sz="2800" dirty="0" err="1" smtClean="0"/>
              <a:t>тыс.руб</a:t>
            </a:r>
            <a:r>
              <a:rPr lang="ru-RU" sz="28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/>
              <a:t>После </a:t>
            </a:r>
            <a:r>
              <a:rPr lang="ru-RU" sz="2800" dirty="0" smtClean="0"/>
              <a:t>запуска проекта прогнозируется ежегодный прирост выручки на 10%.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Инвестиционный проект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Используя наше приложение, можно будет загрузить свои анализы крови, микробиома; на сайте можно будет проанализировать образ жизни и активности, а также оно будет настроено и на узкие группы потребителей. Рассматривается возможность получения консультаций врачей и нутрициологов, а также возможность наполнения продукта дополнительными опциями, как –то: подбор питания, тренировок и пр. Ну и самое важное – персонализация пробиотиков.</a:t>
            </a:r>
            <a:endParaRPr lang="ru-RU" sz="2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Инвестиционный проект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В среднем стоимость использования приложения составляет 200 рублей за месяц. На данный момент планируется постоянных клиентов подписывать бесплатно.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Показатели эффективности проекта: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smtClean="0"/>
              <a:t>NPV</a:t>
            </a:r>
            <a:r>
              <a:rPr lang="ru-RU" sz="2800" smtClean="0"/>
              <a:t> – около1,5 млн.руб.,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smtClean="0"/>
              <a:t>IRR</a:t>
            </a:r>
            <a:r>
              <a:rPr lang="ru-RU" sz="2800" smtClean="0"/>
              <a:t> – 86%,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800" smtClean="0"/>
              <a:t>Дисконтированный РР – 2,8 года,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800" smtClean="0"/>
              <a:t>Простой срок окупаемости – 2,2 года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800" smtClean="0"/>
              <a:t>Ставка дисконтирования – 30%.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Риски проекта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000" smtClean="0"/>
              <a:t>риск неполучения ожидаемого дохода от реализации проекта;</a:t>
            </a:r>
          </a:p>
          <a:p>
            <a:pPr eaLnBrk="1" hangingPunct="1">
              <a:lnSpc>
                <a:spcPct val="90000"/>
              </a:lnSpc>
            </a:pPr>
            <a:r>
              <a:rPr lang="ru-RU" sz="3000" smtClean="0"/>
              <a:t>риск превышения затрат в сравнении с планом;</a:t>
            </a:r>
          </a:p>
          <a:p>
            <a:pPr eaLnBrk="1" hangingPunct="1">
              <a:lnSpc>
                <a:spcPct val="90000"/>
              </a:lnSpc>
            </a:pPr>
            <a:r>
              <a:rPr lang="ru-RU" sz="3000" smtClean="0"/>
              <a:t>риск недостаточной ликвидности;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sz="3000" smtClean="0"/>
              <a:t>риск невыполнения запланированных работ на инвестиционной фазе по организационным или иным причинам;</a:t>
            </a:r>
          </a:p>
          <a:p>
            <a:pPr eaLnBrk="1" hangingPunct="1">
              <a:lnSpc>
                <a:spcPct val="90000"/>
              </a:lnSpc>
            </a:pPr>
            <a:r>
              <a:rPr lang="ru-RU" sz="3000" smtClean="0"/>
              <a:t>конкуренция и демпинг по ценовым вопросам.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Рекламная кампания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Бизнесу необходимо продвижение, и здесь, на наш взгляд, на передний план выходит реклама у блогеров. Два основных формата для такого вида рекламы: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800" smtClean="0"/>
              <a:t>Коллаборация на постоянной основе В большинстве случаев это долгосрочные контракты,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800" smtClean="0"/>
              <a:t>Точечный заказ рекламы. Такое взаимодействие направлено, в основном, на событийные продажи.</a:t>
            </a:r>
            <a:endParaRPr lang="ru-RU" sz="2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Цели и задачи выпускной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b="1" dirty="0" smtClean="0"/>
              <a:t>Цель:</a:t>
            </a:r>
            <a:r>
              <a:rPr lang="ru-RU" sz="2800" dirty="0" smtClean="0"/>
              <a:t> изучение конкурентоспособности компании и разработка мероприятий по её повышению.</a:t>
            </a:r>
          </a:p>
          <a:p>
            <a:pPr marL="0" indent="0">
              <a:buFontTx/>
              <a:buNone/>
              <a:defRPr/>
            </a:pPr>
            <a:r>
              <a:rPr lang="ru-RU" sz="2800" b="1" dirty="0" smtClean="0"/>
              <a:t>Задачи:</a:t>
            </a:r>
            <a:endParaRPr lang="ru-RU" sz="2800" dirty="0"/>
          </a:p>
          <a:p>
            <a:pPr>
              <a:defRPr/>
            </a:pPr>
            <a:r>
              <a:rPr lang="ru-RU" sz="2800" dirty="0" smtClean="0"/>
              <a:t>оценить конкурентоспособность компании,</a:t>
            </a:r>
          </a:p>
          <a:p>
            <a:pPr>
              <a:defRPr/>
            </a:pPr>
            <a:r>
              <a:rPr lang="ru-RU" sz="2800" dirty="0" smtClean="0"/>
              <a:t>разработать направления ее повышения,</a:t>
            </a:r>
          </a:p>
          <a:p>
            <a:pPr>
              <a:defRPr/>
            </a:pPr>
            <a:r>
              <a:rPr lang="ru-RU" sz="2800" dirty="0" smtClean="0"/>
              <a:t>оценить возможные изменения конкурентоспособности в результате внедрения мероприятий.</a:t>
            </a:r>
          </a:p>
          <a:p>
            <a:pPr marL="0" indent="0">
              <a:buFontTx/>
              <a:buNone/>
              <a:defRPr/>
            </a:pP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Рекламная кампания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dirty="0" smtClean="0"/>
              <a:t>При выборе </a:t>
            </a:r>
            <a:r>
              <a:rPr lang="ru-RU" sz="2800" dirty="0" err="1" smtClean="0"/>
              <a:t>блогера</a:t>
            </a:r>
            <a:r>
              <a:rPr lang="ru-RU" sz="2800" dirty="0" smtClean="0"/>
              <a:t> мы анализируем: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 smtClean="0"/>
              <a:t>показатель вовлеченности,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 smtClean="0"/>
              <a:t>состав подписчиков, 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/>
              <a:t>с</a:t>
            </a:r>
            <a:r>
              <a:rPr lang="ru-RU" sz="2800" dirty="0" smtClean="0"/>
              <a:t>одержание комментариев,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 smtClean="0"/>
              <a:t>скорость прироста аудитории.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При планомерной работе с </a:t>
            </a:r>
            <a:r>
              <a:rPr lang="ru-RU" sz="2800" dirty="0" err="1" smtClean="0"/>
              <a:t>блогерами</a:t>
            </a:r>
            <a:r>
              <a:rPr lang="ru-RU" sz="2800" dirty="0" smtClean="0"/>
              <a:t> ежемесячные затраты - примерно10 </a:t>
            </a:r>
            <a:r>
              <a:rPr lang="ru-RU" sz="2800" dirty="0" err="1" smtClean="0"/>
              <a:t>тыс.руб</a:t>
            </a:r>
            <a:r>
              <a:rPr lang="ru-RU" sz="2800" dirty="0" smtClean="0"/>
              <a:t>. Прогноз по увеличению оборота составляет 5% в месяц, т.е. затраты окупятся. </a:t>
            </a:r>
          </a:p>
          <a:p>
            <a:pPr eaLnBrk="1" hangingPunct="1">
              <a:buFontTx/>
              <a:buNone/>
              <a:defRPr/>
            </a:pPr>
            <a:endParaRPr lang="ru-RU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Рекламная кампания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dirty="0"/>
              <a:t>При выборе </a:t>
            </a:r>
            <a:r>
              <a:rPr lang="ru-RU" sz="2800" dirty="0" err="1"/>
              <a:t>блогера</a:t>
            </a:r>
            <a:r>
              <a:rPr lang="ru-RU" sz="2800" dirty="0"/>
              <a:t> мы анализируем: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/>
              <a:t>показатель вовлеченности,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/>
              <a:t>состав подписчиков, 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/>
              <a:t>содержание комментариев,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dirty="0"/>
              <a:t>скорость прироста аудитории.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/>
              <a:t>При планомерной работе с </a:t>
            </a:r>
            <a:r>
              <a:rPr lang="ru-RU" sz="2800" dirty="0" err="1"/>
              <a:t>блогерами</a:t>
            </a:r>
            <a:r>
              <a:rPr lang="ru-RU" sz="2800" dirty="0"/>
              <a:t> ежемесячные затраты - примерно10 </a:t>
            </a:r>
            <a:r>
              <a:rPr lang="ru-RU" sz="2800" dirty="0" err="1"/>
              <a:t>тыс.руб</a:t>
            </a:r>
            <a:r>
              <a:rPr lang="ru-RU" sz="2800" dirty="0"/>
              <a:t>. Прогноз по увеличению оборота составляет 5% в месяц, т.е. затраты окупятся. </a:t>
            </a:r>
          </a:p>
          <a:p>
            <a:pPr eaLnBrk="1" hangingPunct="1"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Рост конкурентоспособности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После реализации проекта по созданию Интернет-приложения с конструктором и проведения рекламной кампании конкурентоспособность нашей компании возрастет. Предположительно, увеличится ассортимент продукции, повысится узнаваемость бренда, так же у компании будет активный сайт, соответственно усилится реклама и продвижение продукции ООО «</a:t>
            </a:r>
            <a:r>
              <a:rPr lang="ru-RU" sz="2800" dirty="0" err="1" smtClean="0"/>
              <a:t>ИжЛактомир</a:t>
            </a:r>
            <a:r>
              <a:rPr lang="ru-RU" sz="2800" dirty="0" smtClean="0"/>
              <a:t>». В результате компания переместится с третьего места на второе.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Характеристика компании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550" dirty="0" smtClean="0"/>
              <a:t>Не вызывает сомнений актуальность развития новых направлений функционального питания, одним из которых является потребление </a:t>
            </a:r>
            <a:r>
              <a:rPr lang="ru-RU" sz="2550" dirty="0" err="1" smtClean="0"/>
              <a:t>пробиотических</a:t>
            </a:r>
            <a:r>
              <a:rPr lang="ru-RU" sz="2550" dirty="0" smtClean="0"/>
              <a:t> продуктов. Большое число людей стремится быть здоровыми, чтобы состояние организма не отвлекало от решения более важных задач; это значит – иметь привычку быть здоровым. Для чего: чтобы замедлить старение, чтобы болезни не обрушивались внезапно, чтобы ясный ум и твердая память не покидали до глубокой старости.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Характеристика компании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3000" smtClean="0"/>
              <a:t>ООО «ИжЛактомир» появилось на рынке в конце 2013 года как оптовая компания, поставляющая пробиотические продукты магазинам здорового питания и другим сетям продуктовых магазинов, заинтересованных в биопродуктах. В конце 2019 года открыла свой офис продаж. Основные продукты, реализуемые компанией: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Характеристика компании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3000" smtClean="0"/>
              <a:t>1.Пробиотики для восстановления микрофлоры кишечника: Биовестины, Наринэ-форте, Лактофлор, Бифидумы (взрослым и детям с 0+; после антибиотиков, при хронических заболеваниях ЖКТ, при снижении иммунитета и аллергии и т.п.),</a:t>
            </a:r>
          </a:p>
          <a:p>
            <a:pPr eaLnBrk="1" hangingPunct="1">
              <a:buFontTx/>
              <a:buNone/>
            </a:pPr>
            <a:r>
              <a:rPr lang="ru-RU" sz="3000" smtClean="0"/>
              <a:t>2. Натуральные энтеро- и гемосорбенты для очищения организма: Пепидол, Зостерин, Индийское касторовое масло, Гельмикор,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Характеристика компании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z="2800" smtClean="0"/>
              <a:t>3.Закваски для йогурта, кефира, творога, домашнего сыра,</a:t>
            </a:r>
          </a:p>
          <a:p>
            <a:pPr marL="0" indent="0">
              <a:buFontTx/>
              <a:buNone/>
            </a:pPr>
            <a:r>
              <a:rPr lang="ru-RU" sz="2800" smtClean="0"/>
              <a:t>4. Пребиотические продукты: Льняной комплекс, Суперовес, Псиллиум, Талканы, Нешлифованный рис,</a:t>
            </a:r>
          </a:p>
          <a:p>
            <a:pPr marL="0" indent="0">
              <a:buFontTx/>
              <a:buNone/>
            </a:pPr>
            <a:r>
              <a:rPr lang="ru-RU" sz="2800" smtClean="0"/>
              <a:t>5. Комплексы продуктов по направлениям: постоковидное восстановление, при онкологии, для крепкого иммунитета, здоровое сердце, сахарный диабет и ряд других.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Структура управления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sz="2500" smtClean="0"/>
              <a:t>Структура управления представлена на рис. 1.</a:t>
            </a:r>
          </a:p>
          <a:p>
            <a:pPr marL="0" indent="0">
              <a:buFontTx/>
              <a:buNone/>
            </a:pPr>
            <a:r>
              <a:rPr lang="ru-RU" sz="2500" smtClean="0"/>
              <a:t>Анализ показал излишнюю загруженность офис-менеджера и директора, что влечет возникновение определенных проблем в компании: </a:t>
            </a:r>
          </a:p>
          <a:p>
            <a:pPr marL="0" indent="0">
              <a:buFontTx/>
              <a:buNone/>
            </a:pPr>
            <a:r>
              <a:rPr lang="ru-RU" sz="2500" smtClean="0"/>
              <a:t>• Ошибки в работе из-за чрезмерной загруженности сотрудников; </a:t>
            </a:r>
          </a:p>
          <a:p>
            <a:pPr marL="0" indent="0">
              <a:buFontTx/>
              <a:buNone/>
            </a:pPr>
            <a:r>
              <a:rPr lang="ru-RU" sz="2500" smtClean="0"/>
              <a:t>• Пересечения обязанностей; </a:t>
            </a:r>
          </a:p>
          <a:p>
            <a:pPr marL="0" indent="0">
              <a:buFontTx/>
              <a:buNone/>
            </a:pPr>
            <a:r>
              <a:rPr lang="ru-RU" sz="2500" smtClean="0"/>
              <a:t>• Быстрое выгорание сотрудников; </a:t>
            </a:r>
          </a:p>
          <a:p>
            <a:pPr marL="0" indent="0">
              <a:buFontTx/>
              <a:buNone/>
            </a:pPr>
            <a:r>
              <a:rPr lang="ru-RU" sz="2500" smtClean="0"/>
              <a:t>• Неудовлетворенность результатом работы и соотношением результатов и затрат.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Структура управления (рис. 1)</a:t>
            </a:r>
          </a:p>
        </p:txBody>
      </p:sp>
      <p:graphicFrame>
        <p:nvGraphicFramePr>
          <p:cNvPr id="3" name="Рисунок SmartArt 2"/>
          <p:cNvGraphicFramePr>
            <a:graphicFrameLocks noGrp="1"/>
          </p:cNvGraphicFramePr>
          <p:nvPr>
            <p:ph type="dgm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Экономические показатели, тыс. руб.</a:t>
            </a:r>
          </a:p>
        </p:txBody>
      </p:sp>
      <p:graphicFrame>
        <p:nvGraphicFramePr>
          <p:cNvPr id="10438" name="Group 198"/>
          <p:cNvGraphicFramePr>
            <a:graphicFrameLocks noGrp="1"/>
          </p:cNvGraphicFramePr>
          <p:nvPr>
            <p:ph type="tbl" idx="1"/>
          </p:nvPr>
        </p:nvGraphicFramePr>
        <p:xfrm>
          <a:off x="468313" y="1412875"/>
          <a:ext cx="8256587" cy="4840286"/>
        </p:xfrm>
        <a:graphic>
          <a:graphicData uri="http://schemas.openxmlformats.org/drawingml/2006/table">
            <a:tbl>
              <a:tblPr/>
              <a:tblGrid>
                <a:gridCol w="438133"/>
                <a:gridCol w="4027333"/>
                <a:gridCol w="1204866"/>
                <a:gridCol w="1082633"/>
                <a:gridCol w="1295350"/>
                <a:gridCol w="208272"/>
              </a:tblGrid>
              <a:tr h="56507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2020 год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2021 год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Темп роста, 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Выручка от продаж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3608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3785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2.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Полная себестоимость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2087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2627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126 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3.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Прибыль от продаж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187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20 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4.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Прочие доходы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91436" marR="91436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131</a:t>
                      </a:r>
                    </a:p>
                  </a:txBody>
                  <a:tcPr marL="91436" marR="91436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145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5.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Чистая прибыль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6.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Рентабельность продаж, 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NSimSun" pitchFamily="49" charset="-122"/>
                        <a:cs typeface="Times New Roman" pitchFamily="18" charset="0"/>
                      </a:endParaRPr>
                    </a:p>
                  </a:txBody>
                  <a:tcPr marL="91436" marR="91436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91436" marR="91436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1436" marR="91436"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NSimSun" pitchFamily="49" charset="-122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NSimSun" pitchFamily="49" charset="-122"/>
                          <a:cs typeface="Times New Roman" pitchFamily="18" charset="0"/>
                        </a:rPr>
                        <a:t>-11 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559</TotalTime>
  <Words>1197</Words>
  <Application>Microsoft Office PowerPoint</Application>
  <PresentationFormat>Экран (4:3)</PresentationFormat>
  <Paragraphs>214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NSimSun</vt:lpstr>
      <vt:lpstr>Оформление по умолчанию</vt:lpstr>
      <vt:lpstr>Выпускная работа Черепановой Ларисы Расимовны Удмуртский госуниверситет (программа тип В)</vt:lpstr>
      <vt:lpstr>Цели и задачи выпускной работы</vt:lpstr>
      <vt:lpstr>Характеристика компании</vt:lpstr>
      <vt:lpstr>Характеристика компании</vt:lpstr>
      <vt:lpstr>Характеристика компании</vt:lpstr>
      <vt:lpstr>Характеристика компании</vt:lpstr>
      <vt:lpstr>Структура управления</vt:lpstr>
      <vt:lpstr>Структура управления (рис. 1)</vt:lpstr>
      <vt:lpstr>Экономические показатели, тыс. руб.</vt:lpstr>
      <vt:lpstr>Деловая среда компании</vt:lpstr>
      <vt:lpstr>Основные конкуренты</vt:lpstr>
      <vt:lpstr>Оценка конкурентов</vt:lpstr>
      <vt:lpstr>Инвестиционный проект</vt:lpstr>
      <vt:lpstr>Инвестиционный проект</vt:lpstr>
      <vt:lpstr>Инвестиционный проект</vt:lpstr>
      <vt:lpstr>Инвестиционный проект</vt:lpstr>
      <vt:lpstr>Инвестиционный проект</vt:lpstr>
      <vt:lpstr>Риски проекта</vt:lpstr>
      <vt:lpstr>Рекламная кампания</vt:lpstr>
      <vt:lpstr>Рекламная кампания</vt:lpstr>
      <vt:lpstr>Рекламная кампания</vt:lpstr>
      <vt:lpstr>Рост конкурентоспособности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работа Чиркова Алексея Игоревича Удмуртский госуниверситет</dc:title>
  <dc:creator>Елена Береснева</dc:creator>
  <cp:lastModifiedBy>1</cp:lastModifiedBy>
  <cp:revision>105</cp:revision>
  <dcterms:created xsi:type="dcterms:W3CDTF">2021-12-11T19:15:12Z</dcterms:created>
  <dcterms:modified xsi:type="dcterms:W3CDTF">2022-12-13T11:39:15Z</dcterms:modified>
</cp:coreProperties>
</file>