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7" r:id="rId1"/>
  </p:sldMasterIdLst>
  <p:notesMasterIdLst>
    <p:notesMasterId r:id="rId32"/>
  </p:notesMasterIdLst>
  <p:sldIdLst>
    <p:sldId id="256" r:id="rId2"/>
    <p:sldId id="326" r:id="rId3"/>
    <p:sldId id="285" r:id="rId4"/>
    <p:sldId id="286" r:id="rId5"/>
    <p:sldId id="283" r:id="rId6"/>
    <p:sldId id="257" r:id="rId7"/>
    <p:sldId id="262" r:id="rId8"/>
    <p:sldId id="302" r:id="rId9"/>
    <p:sldId id="335" r:id="rId10"/>
    <p:sldId id="288" r:id="rId11"/>
    <p:sldId id="291" r:id="rId12"/>
    <p:sldId id="287" r:id="rId13"/>
    <p:sldId id="327" r:id="rId14"/>
    <p:sldId id="328" r:id="rId15"/>
    <p:sldId id="319" r:id="rId16"/>
    <p:sldId id="321" r:id="rId17"/>
    <p:sldId id="324" r:id="rId18"/>
    <p:sldId id="330" r:id="rId19"/>
    <p:sldId id="338" r:id="rId20"/>
    <p:sldId id="346" r:id="rId21"/>
    <p:sldId id="337" r:id="rId22"/>
    <p:sldId id="336" r:id="rId23"/>
    <p:sldId id="340" r:id="rId24"/>
    <p:sldId id="333" r:id="rId25"/>
    <p:sldId id="332" r:id="rId26"/>
    <p:sldId id="341" r:id="rId27"/>
    <p:sldId id="334" r:id="rId28"/>
    <p:sldId id="342" r:id="rId29"/>
    <p:sldId id="331" r:id="rId30"/>
    <p:sldId id="32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494" autoAdjust="0"/>
    <p:restoredTop sz="90909" autoAdjust="0"/>
  </p:normalViewPr>
  <p:slideViewPr>
    <p:cSldViewPr snapToGrid="0">
      <p:cViewPr varScale="1">
        <p:scale>
          <a:sx n="114" d="100"/>
          <a:sy n="114" d="100"/>
        </p:scale>
        <p:origin x="-125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76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s\Desktop\&#1055;&#1055;2021\25042022\&#1042;&#1040;&#1056;%202022\PEST_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s\Desktop\&#1055;&#1055;2021\25042022\&#1042;&#1040;&#1056;%202022\PEST_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s\Desktop\&#1055;&#1055;2021\25042022\&#1042;&#1040;&#1056;%202022\PEST_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s\Desktop\&#1055;&#1055;2021\25042022\&#1042;&#1040;&#1056;%202022\PEST_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s\Desktop\&#1055;&#1055;2021\25042022\&#1042;&#1040;&#1056;%202022\PEST_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s\Desktop\&#1055;&#1055;2021\25042022\&#1042;&#1040;&#1056;%202022\PEST_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s\Desktop\&#1055;&#1055;2021\25042022\&#1042;&#1040;&#1056;%202022\PEST_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s\Desktop\&#1055;&#1055;2021\25042022\&#1042;&#1040;&#1056;%202022\PEST_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s\Desktop\&#1055;&#1055;2021\25042022\&#1042;&#1040;&#1056;%202022\PEST_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s\Desktop\&#1055;&#1055;2021\25042022\&#1042;&#1040;&#1056;%202022\PEST_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s\Desktop\&#1055;&#1055;2021\25042022\&#1042;&#1040;&#1056;%202022\PEST_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Лист1!$A$87</c:f>
              <c:strCache>
                <c:ptCount val="1"/>
                <c:pt idx="0">
                  <c:v>Штат, человек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Лист1!$B$86:$D$86</c:f>
              <c:strCache>
                <c:ptCount val="3"/>
                <c:pt idx="0">
                  <c:v>АТП</c:v>
                </c:pt>
                <c:pt idx="1">
                  <c:v>Оперативный персонал</c:v>
                </c:pt>
                <c:pt idx="2">
                  <c:v>Оперативно-ремонтный персонал</c:v>
                </c:pt>
              </c:strCache>
            </c:strRef>
          </c:cat>
          <c:val>
            <c:numRef>
              <c:f>Лист1!$B$87:$D$87</c:f>
              <c:numCache>
                <c:formatCode>General</c:formatCode>
                <c:ptCount val="3"/>
                <c:pt idx="0">
                  <c:v>4</c:v>
                </c:pt>
                <c:pt idx="1">
                  <c:v>17</c:v>
                </c:pt>
                <c:pt idx="2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88-422F-A608-1538180913BC}"/>
            </c:ext>
          </c:extLst>
        </c:ser>
        <c:ser>
          <c:idx val="1"/>
          <c:order val="1"/>
          <c:tx>
            <c:strRef>
              <c:f>Лист1!$A$88</c:f>
              <c:strCache>
                <c:ptCount val="1"/>
                <c:pt idx="0">
                  <c:v>Факт, человек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Лист1!$B$86:$D$86</c:f>
              <c:strCache>
                <c:ptCount val="3"/>
                <c:pt idx="0">
                  <c:v>АТП</c:v>
                </c:pt>
                <c:pt idx="1">
                  <c:v>Оперативный персонал</c:v>
                </c:pt>
                <c:pt idx="2">
                  <c:v>Оперативно-ремонтный персонал</c:v>
                </c:pt>
              </c:strCache>
            </c:strRef>
          </c:cat>
          <c:val>
            <c:numRef>
              <c:f>Лист1!$B$88:$D$88</c:f>
              <c:numCache>
                <c:formatCode>General</c:formatCode>
                <c:ptCount val="3"/>
                <c:pt idx="0">
                  <c:v>4</c:v>
                </c:pt>
                <c:pt idx="1">
                  <c:v>16</c:v>
                </c:pt>
                <c:pt idx="2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88-422F-A608-1538180913BC}"/>
            </c:ext>
          </c:extLst>
        </c:ser>
        <c:ser>
          <c:idx val="2"/>
          <c:order val="2"/>
          <c:tx>
            <c:strRef>
              <c:f>Лист1!$A$89</c:f>
              <c:strCache>
                <c:ptCount val="1"/>
                <c:pt idx="0">
                  <c:v>Отклонение, человек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2.9556650246305397E-2"/>
                  <c:y val="-2.00000000000000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D2-41C9-B042-44B83EFA1461}"/>
                </c:ext>
              </c:extLst>
            </c:dLbl>
            <c:dLbl>
              <c:idx val="1"/>
              <c:layout>
                <c:manualLayout>
                  <c:x val="1.970443349753697E-2"/>
                  <c:y val="0.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D2-41C9-B042-44B83EFA1461}"/>
                </c:ext>
              </c:extLst>
            </c:dLbl>
            <c:dLbl>
              <c:idx val="2"/>
              <c:layout>
                <c:manualLayout>
                  <c:x val="1.1494252873563218E-2"/>
                  <c:y val="0.1200000000000001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D2-41C9-B042-44B83EFA14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Лист1!$B$86:$D$86</c:f>
              <c:strCache>
                <c:ptCount val="3"/>
                <c:pt idx="0">
                  <c:v>АТП</c:v>
                </c:pt>
                <c:pt idx="1">
                  <c:v>Оперативный персонал</c:v>
                </c:pt>
                <c:pt idx="2">
                  <c:v>Оперативно-ремонтный персонал</c:v>
                </c:pt>
              </c:strCache>
            </c:strRef>
          </c:cat>
          <c:val>
            <c:numRef>
              <c:f>Лист1!$B$89:$D$89</c:f>
              <c:numCache>
                <c:formatCode>General</c:formatCode>
                <c:ptCount val="3"/>
                <c:pt idx="0">
                  <c:v>0</c:v>
                </c:pt>
                <c:pt idx="1">
                  <c:v>-1</c:v>
                </c:pt>
                <c:pt idx="2">
                  <c:v>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88-422F-A608-1538180913BC}"/>
            </c:ext>
          </c:extLst>
        </c:ser>
        <c:axId val="194282240"/>
        <c:axId val="206611200"/>
      </c:barChart>
      <c:catAx>
        <c:axId val="194282240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611200"/>
        <c:crosses val="autoZero"/>
        <c:auto val="1"/>
        <c:lblAlgn val="ctr"/>
        <c:lblOffset val="100"/>
      </c:catAx>
      <c:valAx>
        <c:axId val="206611200"/>
        <c:scaling>
          <c:orientation val="minMax"/>
        </c:scaling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Количество, человек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2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Диаграмма расчёта общей эффективности оборудования (ОЕЕ)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3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C9-425A-8260-FC5A3F95DD21}"/>
              </c:ext>
            </c:extLst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ru-RU" smtClean="0"/>
                      <a:t>4</a:t>
                    </a:r>
                    <a:r>
                      <a:rPr lang="en-US" smtClean="0"/>
                      <a:t>,58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Лист7!$I$16:$I$19</c:f>
              <c:strCache>
                <c:ptCount val="4"/>
                <c:pt idx="0">
                  <c:v>Готовность</c:v>
                </c:pt>
                <c:pt idx="1">
                  <c:v>Производительность</c:v>
                </c:pt>
                <c:pt idx="2">
                  <c:v>Качество</c:v>
                </c:pt>
                <c:pt idx="3">
                  <c:v>ОЕЕ</c:v>
                </c:pt>
              </c:strCache>
            </c:strRef>
          </c:cat>
          <c:val>
            <c:numRef>
              <c:f>Лист7!$J$16:$J$19</c:f>
              <c:numCache>
                <c:formatCode>0.00%</c:formatCode>
                <c:ptCount val="4"/>
                <c:pt idx="0">
                  <c:v>0.90049999999999997</c:v>
                </c:pt>
                <c:pt idx="1">
                  <c:v>0.75770000000000026</c:v>
                </c:pt>
                <c:pt idx="2">
                  <c:v>0.8</c:v>
                </c:pt>
                <c:pt idx="3">
                  <c:v>0.58579999999999999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C9-425A-8260-FC5A3F95DD21}"/>
            </c:ext>
          </c:extLst>
        </c:ser>
        <c:gapWidth val="219"/>
        <c:overlap val="-27"/>
        <c:axId val="231609472"/>
        <c:axId val="231616512"/>
      </c:barChart>
      <c:catAx>
        <c:axId val="2316094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1616512"/>
        <c:crosses val="autoZero"/>
        <c:auto val="1"/>
        <c:lblAlgn val="ctr"/>
        <c:lblOffset val="100"/>
      </c:catAx>
      <c:valAx>
        <c:axId val="2316165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60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Лист9!$B$1</c:f>
              <c:strCache>
                <c:ptCount val="1"/>
                <c:pt idx="0">
                  <c:v>Значение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Лист9!$A$2:$A$19</c:f>
              <c:strCache>
                <c:ptCount val="18"/>
                <c:pt idx="0">
                  <c:v>Качество проведённых проверок</c:v>
                </c:pt>
                <c:pt idx="1">
                  <c:v>Высокая частота поломок и остановок</c:v>
                </c:pt>
                <c:pt idx="2">
                  <c:v>Результативность ремонта оборудования</c:v>
                </c:pt>
                <c:pt idx="3">
                  <c:v>Низкий уровень квалификации</c:v>
                </c:pt>
                <c:pt idx="4">
                  <c:v>Качество выполнения регламента обслуживания</c:v>
                </c:pt>
                <c:pt idx="5">
                  <c:v>Наличие опыта </c:v>
                </c:pt>
                <c:pt idx="6">
                  <c:v>Соответствие качества материала требованиям</c:v>
                </c:pt>
                <c:pt idx="7">
                  <c:v>Загруженность оборудования</c:v>
                </c:pt>
                <c:pt idx="8">
                  <c:v>Исправность узлов оборудования</c:v>
                </c:pt>
                <c:pt idx="9">
                  <c:v>Износ </c:v>
                </c:pt>
                <c:pt idx="10">
                  <c:v>Чистота оборудования </c:v>
                </c:pt>
                <c:pt idx="11">
                  <c:v>Организация рабочего пространства</c:v>
                </c:pt>
                <c:pt idx="12">
                  <c:v>Чистота помещений и коммуникаций</c:v>
                </c:pt>
                <c:pt idx="13">
                  <c:v>Низкая скорость реакций на проблемы</c:v>
                </c:pt>
                <c:pt idx="14">
                  <c:v>Плохие знания и соблюдение требований</c:v>
                </c:pt>
                <c:pt idx="15">
                  <c:v>Соответствие состава материала требованиям</c:v>
                </c:pt>
                <c:pt idx="16">
                  <c:v>Отсутствие мотивация на улучшение качества</c:v>
                </c:pt>
                <c:pt idx="17">
                  <c:v>Соблюдение требований по хранению материала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Лист9!$A$2:$A$20</c15:sqref>
                  </c15:fullRef>
                </c:ext>
              </c:extLst>
            </c:strRef>
          </c:cat>
          <c:val>
            <c:numRef>
              <c:f>Лист9!$B$2:$B$19</c:f>
              <c:numCache>
                <c:formatCode>General</c:formatCode>
                <c:ptCount val="18"/>
                <c:pt idx="0">
                  <c:v>9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5</c:v>
                </c:pt>
                <c:pt idx="17">
                  <c:v>5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Лист9!$B$2:$B$20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27-43C5-8BF8-B92C203081AA}"/>
            </c:ext>
          </c:extLst>
        </c:ser>
        <c:gapWidth val="219"/>
        <c:overlap val="-27"/>
        <c:axId val="74928128"/>
        <c:axId val="75511296"/>
      </c:barChart>
      <c:catAx>
        <c:axId val="749281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511296"/>
        <c:crosses val="autoZero"/>
        <c:auto val="1"/>
        <c:lblAlgn val="ctr"/>
        <c:lblOffset val="100"/>
      </c:catAx>
      <c:valAx>
        <c:axId val="7551129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9281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Лист1!$A$71</c:f>
              <c:strCache>
                <c:ptCount val="1"/>
                <c:pt idx="0">
                  <c:v>Штатная численность, человек</c:v>
                </c:pt>
              </c:strCache>
            </c:strRef>
          </c:tx>
          <c:spPr>
            <a:solidFill>
              <a:srgbClr val="7030A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Лист1!$B$70:$E$70</c:f>
              <c:strCache>
                <c:ptCount val="4"/>
                <c:pt idx="0">
                  <c:v>2016 год</c:v>
                </c:pt>
                <c:pt idx="1">
                  <c:v>2018 год</c:v>
                </c:pt>
                <c:pt idx="2">
                  <c:v>2020 год</c:v>
                </c:pt>
                <c:pt idx="3">
                  <c:v>2022 год</c:v>
                </c:pt>
              </c:strCache>
            </c:strRef>
          </c:cat>
          <c:val>
            <c:numRef>
              <c:f>Лист1!$B$71:$E$71</c:f>
              <c:numCache>
                <c:formatCode>General</c:formatCode>
                <c:ptCount val="4"/>
                <c:pt idx="0">
                  <c:v>57</c:v>
                </c:pt>
                <c:pt idx="1">
                  <c:v>50</c:v>
                </c:pt>
                <c:pt idx="2">
                  <c:v>48</c:v>
                </c:pt>
                <c:pt idx="3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1B-445A-98AF-A77C64B815EC}"/>
            </c:ext>
          </c:extLst>
        </c:ser>
        <c:axId val="74931584"/>
        <c:axId val="74957952"/>
      </c:barChart>
      <c:catAx>
        <c:axId val="74931584"/>
        <c:scaling>
          <c:orientation val="minMax"/>
        </c:scaling>
        <c:axPos val="b"/>
        <c:numFmt formatCode="General" sourceLinked="0"/>
        <c:tickLblPos val="nextTo"/>
        <c:crossAx val="74957952"/>
        <c:crosses val="autoZero"/>
        <c:auto val="1"/>
        <c:lblAlgn val="ctr"/>
        <c:lblOffset val="100"/>
      </c:catAx>
      <c:valAx>
        <c:axId val="74957952"/>
        <c:scaling>
          <c:orientation val="minMax"/>
        </c:scaling>
        <c:axPos val="l"/>
        <c:majorGridlines/>
        <c:numFmt formatCode="General" sourceLinked="1"/>
        <c:tickLblPos val="nextTo"/>
        <c:crossAx val="74931584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69927436701991208"/>
          <c:y val="0.28076980046283945"/>
          <c:w val="0.18543741242870962"/>
          <c:h val="0.28946013803055681"/>
        </c:manualLayout>
      </c:layout>
    </c:legend>
    <c:plotVisOnly val="1"/>
    <c:dispBlanksAs val="gap"/>
  </c:chart>
  <c:spPr>
    <a:noFill/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Распределение персонала по полу</a:t>
            </a:r>
          </a:p>
        </c:rich>
      </c:tx>
      <c:layout>
        <c:manualLayout>
          <c:xMode val="edge"/>
          <c:yMode val="edge"/>
          <c:x val="0.16097018590717169"/>
          <c:y val="7.9252004603792628E-2"/>
        </c:manualLayout>
      </c:layout>
    </c:title>
    <c:view3D>
      <c:rotX val="30"/>
      <c:rotY val="250"/>
      <c:perspective val="60"/>
    </c:view3D>
    <c:plotArea>
      <c:layout/>
      <c:pie3DChart>
        <c:varyColors val="1"/>
        <c:ser>
          <c:idx val="0"/>
          <c:order val="0"/>
          <c:tx>
            <c:strRef>
              <c:f>Лист1!$B$16</c:f>
              <c:strCache>
                <c:ptCount val="1"/>
                <c:pt idx="0">
                  <c:v>Количество, человек</c:v>
                </c:pt>
              </c:strCache>
            </c:strRef>
          </c:tx>
          <c:dLbls>
            <c:dLbl>
              <c:idx val="0"/>
              <c:layout>
                <c:manualLayout>
                  <c:x val="-0.12670049722575427"/>
                  <c:y val="0.10898478543063871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76-4B54-AB2C-43D4BF2F7A04}"/>
                </c:ext>
              </c:extLst>
            </c:dLbl>
            <c:dLbl>
              <c:idx val="1"/>
              <c:layout>
                <c:manualLayout>
                  <c:x val="0.13669169574753975"/>
                  <c:y val="-0.17533436934394367"/>
                </c:manualLayout>
              </c:layout>
              <c:showPercent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Лист1!$A$17:$A$18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Лист1!$B$17:$B$18</c:f>
              <c:numCache>
                <c:formatCode>0</c:formatCode>
                <c:ptCount val="2"/>
                <c:pt idx="0">
                  <c:v>86.36363636363636</c:v>
                </c:pt>
                <c:pt idx="1">
                  <c:v>13.636363636363637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A0-4DD5-974A-DBE8E85526FD}"/>
            </c:ext>
          </c:extLst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Распределение персонала по образованию</a:t>
            </a:r>
          </a:p>
        </c:rich>
      </c:tx>
      <c:layout>
        <c:manualLayout>
          <c:xMode val="edge"/>
          <c:yMode val="edge"/>
          <c:x val="9.70931023046991E-2"/>
          <c:y val="0.10369534275638224"/>
        </c:manualLayout>
      </c:layout>
    </c:title>
    <c:view3D>
      <c:rotX val="30"/>
      <c:rotY val="250"/>
      <c:depthPercent val="100"/>
      <c:perspective val="70"/>
    </c:view3D>
    <c:plotArea>
      <c:layout/>
      <c:pie3DChart>
        <c:varyColors val="1"/>
        <c:ser>
          <c:idx val="0"/>
          <c:order val="0"/>
          <c:tx>
            <c:strRef>
              <c:f>Лист1!$B$33</c:f>
              <c:strCache>
                <c:ptCount val="1"/>
                <c:pt idx="0">
                  <c:v>Распределение персонала по образованию</c:v>
                </c:pt>
              </c:strCache>
            </c:strRef>
          </c:tx>
          <c:dLbls>
            <c:dLbl>
              <c:idx val="0"/>
              <c:layout>
                <c:manualLayout>
                  <c:x val="-9.1404833824221987E-2"/>
                  <c:y val="0.116997194004206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5C-4B77-BC29-03CE54EFA3B6}"/>
                </c:ext>
              </c:extLst>
            </c:dLbl>
            <c:dLbl>
              <c:idx val="1"/>
              <c:layout>
                <c:manualLayout>
                  <c:x val="0.10794566234835222"/>
                  <c:y val="-0.17580595674415231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5C-4B77-BC29-03CE54EFA3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Лист1!$A$34:$A$35</c:f>
              <c:strCache>
                <c:ptCount val="2"/>
                <c:pt idx="0">
                  <c:v>среднее техническое</c:v>
                </c:pt>
                <c:pt idx="1">
                  <c:v>высшее</c:v>
                </c:pt>
              </c:strCache>
            </c:strRef>
          </c:cat>
          <c:val>
            <c:numRef>
              <c:f>Лист1!$B$34:$B$35</c:f>
              <c:numCache>
                <c:formatCode>0</c:formatCode>
                <c:ptCount val="2"/>
                <c:pt idx="0">
                  <c:v>88.63636363636364</c:v>
                </c:pt>
                <c:pt idx="1">
                  <c:v>15.909090909090908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5C-4B77-BC29-03CE54EFA3B6}"/>
            </c:ext>
          </c:extLst>
        </c:ser>
        <c:dLbls>
          <c:showPercent val="1"/>
        </c:dLbls>
      </c:pie3DChart>
    </c:plotArea>
    <c:legend>
      <c:legendPos val="r"/>
      <c:layout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8203347682252973E-2"/>
          <c:y val="7.1533196985825998E-2"/>
          <c:w val="0.70163721322733985"/>
          <c:h val="0.78376696311073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Количество, %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80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/>
                      <a:t>5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80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/>
                      <a:t>9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80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/>
                      <a:t>8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80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ru-RU"/>
                      <a:t>2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1.0818118047815257E-2"/>
                  <c:y val="-8.1209840742187897E-17"/>
                </c:manualLayout>
              </c:layout>
              <c:tx>
                <c:rich>
                  <a:bodyPr/>
                  <a:lstStyle/>
                  <a:p>
                    <a:r>
                      <a:rPr lang="ru-RU" sz="1800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Лист1!$A$3:$A$7</c:f>
              <c:strCache>
                <c:ptCount val="5"/>
                <c:pt idx="0">
                  <c:v>18-25 лет</c:v>
                </c:pt>
                <c:pt idx="1">
                  <c:v>26-35 лет</c:v>
                </c:pt>
                <c:pt idx="2">
                  <c:v>36-45 лет</c:v>
                </c:pt>
                <c:pt idx="3">
                  <c:v>46-55 лет</c:v>
                </c:pt>
                <c:pt idx="4">
                  <c:v>старше 55 лет</c:v>
                </c:pt>
              </c:strCache>
            </c:strRef>
          </c:cat>
          <c:val>
            <c:numRef>
              <c:f>Лист1!$B$3:$B$7</c:f>
              <c:numCache>
                <c:formatCode>0</c:formatCode>
                <c:ptCount val="5"/>
                <c:pt idx="0">
                  <c:v>14.705882352941176</c:v>
                </c:pt>
                <c:pt idx="1">
                  <c:v>29.411764705882351</c:v>
                </c:pt>
                <c:pt idx="2">
                  <c:v>17.647058823529413</c:v>
                </c:pt>
                <c:pt idx="3">
                  <c:v>32.352941176470587</c:v>
                </c:pt>
                <c:pt idx="4">
                  <c:v>5.882352941176471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81-4548-91D7-F6AE7DBD48EE}"/>
            </c:ext>
          </c:extLst>
        </c:ser>
        <c:axId val="223510912"/>
        <c:axId val="223512448"/>
      </c:barChart>
      <c:catAx>
        <c:axId val="223510912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b="1"/>
            </a:pPr>
            <a:endParaRPr lang="ru-RU"/>
          </a:p>
        </c:txPr>
        <c:crossAx val="223512448"/>
        <c:crosses val="autoZero"/>
        <c:auto val="1"/>
        <c:lblAlgn val="ctr"/>
        <c:lblOffset val="100"/>
      </c:catAx>
      <c:valAx>
        <c:axId val="223512448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23510912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62654032435441087"/>
          <c:y val="0.31417343514692286"/>
          <c:w val="0.19787917281994424"/>
          <c:h val="7.8911119865664181E-2"/>
        </c:manualLayout>
      </c:layout>
    </c:legend>
    <c:plotVisOnly val="1"/>
    <c:dispBlanksAs val="gap"/>
  </c:chart>
  <c:spPr>
    <a:noFill/>
    <a:ln>
      <a:noFill/>
    </a:ln>
    <a:effectLst>
      <a:innerShdw blurRad="63500" dist="50800" dir="13500000">
        <a:prstClr val="black">
          <a:alpha val="50000"/>
        </a:prstClr>
      </a:innerShdw>
    </a:effectLst>
    <a:scene3d>
      <a:camera prst="orthographicFront"/>
      <a:lightRig rig="threePt" dir="t"/>
    </a:scene3d>
    <a:sp3d prstMaterial="dkEdge"/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8982723474076353E-2"/>
          <c:y val="6.5221399423315438E-2"/>
          <c:w val="0.70628116680989517"/>
          <c:h val="0.803412660630213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Лист1!$B$51</c:f>
              <c:strCache>
                <c:ptCount val="1"/>
                <c:pt idx="0">
                  <c:v>Количество, %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0"/>
                  <c:y val="7.636475608147436E-4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E0-4B7D-8C34-690902486E4A}"/>
                </c:ext>
              </c:extLst>
            </c:dLbl>
            <c:dLbl>
              <c:idx val="1"/>
              <c:layout>
                <c:manualLayout>
                  <c:x val="0"/>
                  <c:y val="-1.040953679672724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E0-4B7D-8C34-690902486E4A}"/>
                </c:ext>
              </c:extLst>
            </c:dLbl>
            <c:dLbl>
              <c:idx val="2"/>
              <c:layout>
                <c:manualLayout>
                  <c:x val="0"/>
                  <c:y val="7.6364756081467519E-4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E0-4B7D-8C34-690902486E4A}"/>
                </c:ext>
              </c:extLst>
            </c:dLbl>
            <c:dLbl>
              <c:idx val="3"/>
              <c:layout>
                <c:manualLayout>
                  <c:x val="-5.1480051480051964E-3"/>
                  <c:y val="-1.040953679672724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E0-4B7D-8C34-690902486E4A}"/>
                </c:ext>
              </c:extLst>
            </c:dLbl>
            <c:dLbl>
              <c:idx val="4"/>
              <c:layout>
                <c:manualLayout>
                  <c:x val="0"/>
                  <c:y val="4.4880423466619806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E0-4B7D-8C34-690902486E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Лист1!$A$52:$A$58</c:f>
              <c:strCache>
                <c:ptCount val="5"/>
                <c:pt idx="0">
                  <c:v>До 1 года</c:v>
                </c:pt>
                <c:pt idx="1">
                  <c:v>от2 до 5 лет</c:v>
                </c:pt>
                <c:pt idx="2">
                  <c:v>от 6 до 10 лет</c:v>
                </c:pt>
                <c:pt idx="3">
                  <c:v>от 11 до 20 лет</c:v>
                </c:pt>
                <c:pt idx="4">
                  <c:v>более 20 лет</c:v>
                </c:pt>
              </c:strCache>
            </c:strRef>
          </c:cat>
          <c:val>
            <c:numRef>
              <c:f>Лист1!$B$52:$B$58</c:f>
              <c:numCache>
                <c:formatCode>0</c:formatCode>
                <c:ptCount val="7"/>
                <c:pt idx="0">
                  <c:v>20.454545454545453</c:v>
                </c:pt>
                <c:pt idx="1">
                  <c:v>9.0909090909090917</c:v>
                </c:pt>
                <c:pt idx="2">
                  <c:v>13.636363636363637</c:v>
                </c:pt>
                <c:pt idx="3">
                  <c:v>22.727272727272727</c:v>
                </c:pt>
                <c:pt idx="4">
                  <c:v>34.090909090909093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EEB-4677-BEF6-D8C7BF510133}"/>
            </c:ext>
          </c:extLst>
        </c:ser>
        <c:gapWidth val="75"/>
        <c:overlap val="40"/>
        <c:axId val="183011200"/>
        <c:axId val="183012736"/>
      </c:barChart>
      <c:catAx>
        <c:axId val="18301120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83012736"/>
        <c:crosses val="autoZero"/>
        <c:auto val="1"/>
        <c:lblAlgn val="ctr"/>
        <c:lblOffset val="100"/>
      </c:catAx>
      <c:valAx>
        <c:axId val="183012736"/>
        <c:scaling>
          <c:orientation val="minMax"/>
        </c:scaling>
        <c:axPos val="l"/>
        <c:majorGridlines/>
        <c:numFmt formatCode="0" sourceLinked="1"/>
        <c:majorTickMark val="none"/>
        <c:tickLblPos val="nextTo"/>
        <c:crossAx val="18301120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54602807136516318"/>
          <c:y val="0.30226104290424838"/>
          <c:w val="0.19523946438039641"/>
          <c:h val="7.1948324478205553E-2"/>
        </c:manualLayout>
      </c:layout>
    </c:legend>
    <c:plotVisOnly val="1"/>
    <c:dispBlanksAs val="gap"/>
  </c:chart>
  <c:spPr>
    <a:noFill/>
    <a:ln>
      <a:noFill/>
    </a:ln>
    <a:effectLst>
      <a:innerShdw blurRad="63500" dist="50800" dir="13500000">
        <a:prstClr val="black">
          <a:alpha val="50000"/>
        </a:prstClr>
      </a:innerShdw>
    </a:effectLst>
    <a:scene3d>
      <a:camera prst="orthographicFront"/>
      <a:lightRig rig="threePt" dir="t"/>
    </a:scene3d>
    <a:sp3d prstMaterial="dkEdge"/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Внеплановые простои,</a:t>
            </a:r>
            <a:r>
              <a:rPr lang="ru-RU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сутках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Лист1!$A$254</c:f>
              <c:strCache>
                <c:ptCount val="1"/>
                <c:pt idx="0">
                  <c:v>Период</c:v>
                </c:pt>
              </c:strCache>
            </c:strRef>
          </c:tx>
          <c:dLbls>
            <c:delete val="1"/>
          </c:dLbls>
          <c:cat>
            <c:strRef>
              <c:f>Лист1!$B$254:$D$254</c:f>
              <c:strCache>
                <c:ptCount val="3"/>
                <c:pt idx="0">
                  <c:v>ДП № 1</c:v>
                </c:pt>
                <c:pt idx="1">
                  <c:v>ДП № 4 </c:v>
                </c:pt>
                <c:pt idx="2">
                  <c:v>ДП № 5</c:v>
                </c:pt>
              </c:strCache>
            </c:strRef>
          </c:cat>
          <c:val>
            <c:numRef>
              <c:f>Лист1!$B$254:$D$254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4C-498A-A097-3805422C75E0}"/>
            </c:ext>
          </c:extLst>
        </c:ser>
        <c:ser>
          <c:idx val="1"/>
          <c:order val="1"/>
          <c:tx>
            <c:strRef>
              <c:f>Лист1!$A$255</c:f>
              <c:strCache>
                <c:ptCount val="1"/>
                <c:pt idx="0">
                  <c:v>01.01.2021-31.12.2021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Лист1!$B$254:$D$254</c:f>
              <c:strCache>
                <c:ptCount val="3"/>
                <c:pt idx="0">
                  <c:v>ДП № 1</c:v>
                </c:pt>
                <c:pt idx="1">
                  <c:v>ДП № 4 </c:v>
                </c:pt>
                <c:pt idx="2">
                  <c:v>ДП № 5</c:v>
                </c:pt>
              </c:strCache>
            </c:strRef>
          </c:cat>
          <c:val>
            <c:numRef>
              <c:f>Лист1!$B$255:$D$255</c:f>
              <c:numCache>
                <c:formatCode>General</c:formatCode>
                <c:ptCount val="3"/>
                <c:pt idx="0">
                  <c:v>9</c:v>
                </c:pt>
                <c:pt idx="1">
                  <c:v>13.8</c:v>
                </c:pt>
                <c:pt idx="2">
                  <c:v>9.8000000000000007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4C-498A-A097-3805422C75E0}"/>
            </c:ext>
          </c:extLst>
        </c:ser>
        <c:ser>
          <c:idx val="2"/>
          <c:order val="2"/>
          <c:tx>
            <c:strRef>
              <c:f>Лист1!$A$256</c:f>
              <c:strCache>
                <c:ptCount val="1"/>
                <c:pt idx="0">
                  <c:v>01.01.2022-30.04.2022</c:v>
                </c:pt>
              </c:strCache>
            </c:strRef>
          </c:tx>
          <c:spPr>
            <a:solidFill>
              <a:srgbClr val="7030A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1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Лист1!$B$254:$D$254</c:f>
              <c:strCache>
                <c:ptCount val="3"/>
                <c:pt idx="0">
                  <c:v>ДП № 1</c:v>
                </c:pt>
                <c:pt idx="1">
                  <c:v>ДП № 4 </c:v>
                </c:pt>
                <c:pt idx="2">
                  <c:v>ДП № 5</c:v>
                </c:pt>
              </c:strCache>
            </c:strRef>
          </c:cat>
          <c:val>
            <c:numRef>
              <c:f>Лист1!$B$256:$D$256</c:f>
              <c:numCache>
                <c:formatCode>General</c:formatCode>
                <c:ptCount val="3"/>
                <c:pt idx="0">
                  <c:v>1.2</c:v>
                </c:pt>
                <c:pt idx="1">
                  <c:v>4.3</c:v>
                </c:pt>
                <c:pt idx="2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34C-498A-A097-3805422C75E0}"/>
            </c:ext>
          </c:extLst>
        </c:ser>
        <c:dLbls>
          <c:showVal val="1"/>
        </c:dLbls>
        <c:gapWidth val="75"/>
        <c:overlap val="-25"/>
        <c:axId val="107117184"/>
        <c:axId val="107189760"/>
      </c:barChart>
      <c:catAx>
        <c:axId val="107117184"/>
        <c:scaling>
          <c:orientation val="minMax"/>
        </c:scaling>
        <c:axPos val="b"/>
        <c:numFmt formatCode="General" sourceLinked="0"/>
        <c:majorTickMark val="none"/>
        <c:tickLblPos val="nextTo"/>
        <c:crossAx val="107189760"/>
        <c:crosses val="autoZero"/>
        <c:auto val="1"/>
        <c:lblAlgn val="ctr"/>
        <c:lblOffset val="100"/>
      </c:catAx>
      <c:valAx>
        <c:axId val="1071897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6350">
            <a:noFill/>
          </a:ln>
        </c:spPr>
        <c:crossAx val="107117184"/>
        <c:crosses val="autoZero"/>
        <c:crossBetween val="between"/>
      </c:valAx>
    </c:plotArea>
    <c:legend>
      <c:legendPos val="b"/>
      <c:legendEntry>
        <c:idx val="0"/>
        <c:delete val="1"/>
      </c:legendEntry>
      <c:layout/>
    </c:legend>
    <c:plotVisOnly val="1"/>
    <c:dispBlanksAs val="gap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текущих ремонтов за 2021 год</a:t>
            </a:r>
          </a:p>
        </c:rich>
      </c:tx>
      <c:layout>
        <c:manualLayout>
          <c:xMode val="edge"/>
          <c:yMode val="edge"/>
          <c:x val="0.11490216624738868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Лист1!$A$162</c:f>
              <c:strCache>
                <c:ptCount val="1"/>
                <c:pt idx="0">
                  <c:v>План, сут.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Лист1!$B$161:$D$161</c:f>
              <c:strCache>
                <c:ptCount val="3"/>
                <c:pt idx="0">
                  <c:v>ДП № 1</c:v>
                </c:pt>
                <c:pt idx="1">
                  <c:v>ДП № 4 </c:v>
                </c:pt>
                <c:pt idx="2">
                  <c:v>ДП № 5</c:v>
                </c:pt>
              </c:strCache>
            </c:strRef>
          </c:cat>
          <c:val>
            <c:numRef>
              <c:f>Лист1!$B$162:$D$162</c:f>
              <c:numCache>
                <c:formatCode>General</c:formatCode>
                <c:ptCount val="3"/>
                <c:pt idx="0">
                  <c:v>4.7</c:v>
                </c:pt>
                <c:pt idx="1">
                  <c:v>6</c:v>
                </c:pt>
                <c:pt idx="2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89-4639-AB0A-A61D02437ED2}"/>
            </c:ext>
          </c:extLst>
        </c:ser>
        <c:ser>
          <c:idx val="1"/>
          <c:order val="1"/>
          <c:tx>
            <c:strRef>
              <c:f>Лист1!$A$163</c:f>
              <c:strCache>
                <c:ptCount val="1"/>
                <c:pt idx="0">
                  <c:v>Факт, сут.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Лист1!$B$161:$D$161</c:f>
              <c:strCache>
                <c:ptCount val="3"/>
                <c:pt idx="0">
                  <c:v>ДП № 1</c:v>
                </c:pt>
                <c:pt idx="1">
                  <c:v>ДП № 4 </c:v>
                </c:pt>
                <c:pt idx="2">
                  <c:v>ДП № 5</c:v>
                </c:pt>
              </c:strCache>
            </c:strRef>
          </c:cat>
          <c:val>
            <c:numRef>
              <c:f>Лист1!$B$163:$D$163</c:f>
              <c:numCache>
                <c:formatCode>General</c:formatCode>
                <c:ptCount val="3"/>
                <c:pt idx="0">
                  <c:v>3.3</c:v>
                </c:pt>
                <c:pt idx="1">
                  <c:v>2</c:v>
                </c:pt>
                <c:pt idx="2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89-4639-AB0A-A61D02437ED2}"/>
            </c:ext>
          </c:extLst>
        </c:ser>
        <c:ser>
          <c:idx val="2"/>
          <c:order val="2"/>
          <c:tx>
            <c:strRef>
              <c:f>Лист1!$A$164</c:f>
              <c:strCache>
                <c:ptCount val="1"/>
                <c:pt idx="0">
                  <c:v>Отклонение, сут.</c:v>
                </c:pt>
              </c:strCache>
            </c:strRef>
          </c:tx>
          <c:dLbls>
            <c:dLbl>
              <c:idx val="0"/>
              <c:layout>
                <c:manualLayout>
                  <c:x val="5.2805280528052823E-3"/>
                  <c:y val="0.1577467746109202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89-4639-AB0A-A61D02437ED2}"/>
                </c:ext>
              </c:extLst>
            </c:dLbl>
            <c:dLbl>
              <c:idx val="1"/>
              <c:layout>
                <c:manualLayout>
                  <c:x val="0"/>
                  <c:y val="0.2816910280581121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89-4639-AB0A-A61D02437ED2}"/>
                </c:ext>
              </c:extLst>
            </c:dLbl>
            <c:dLbl>
              <c:idx val="2"/>
              <c:layout>
                <c:manualLayout>
                  <c:x val="7.9207920792079278E-3"/>
                  <c:y val="0.1690143802447231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89-4639-AB0A-A61D02437E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Лист1!$B$161:$D$161</c:f>
              <c:strCache>
                <c:ptCount val="3"/>
                <c:pt idx="0">
                  <c:v>ДП № 1</c:v>
                </c:pt>
                <c:pt idx="1">
                  <c:v>ДП № 4 </c:v>
                </c:pt>
                <c:pt idx="2">
                  <c:v>ДП № 5</c:v>
                </c:pt>
              </c:strCache>
            </c:strRef>
          </c:cat>
          <c:val>
            <c:numRef>
              <c:f>Лист1!$B$164:$D$164</c:f>
              <c:numCache>
                <c:formatCode>General</c:formatCode>
                <c:ptCount val="3"/>
                <c:pt idx="0">
                  <c:v>-1.4000000000000004</c:v>
                </c:pt>
                <c:pt idx="1">
                  <c:v>-4</c:v>
                </c:pt>
                <c:pt idx="2">
                  <c:v>-1.5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589-4639-AB0A-A61D02437ED2}"/>
            </c:ext>
          </c:extLst>
        </c:ser>
        <c:dLbls>
          <c:showVal val="1"/>
        </c:dLbls>
        <c:overlap val="-25"/>
        <c:axId val="73384320"/>
        <c:axId val="73387392"/>
      </c:barChart>
      <c:catAx>
        <c:axId val="73384320"/>
        <c:scaling>
          <c:orientation val="minMax"/>
        </c:scaling>
        <c:axPos val="b"/>
        <c:numFmt formatCode="General" sourceLinked="0"/>
        <c:majorTickMark val="none"/>
        <c:tickLblPos val="nextTo"/>
        <c:crossAx val="73387392"/>
        <c:crosses val="autoZero"/>
        <c:auto val="1"/>
        <c:lblAlgn val="ctr"/>
        <c:lblOffset val="100"/>
      </c:catAx>
      <c:valAx>
        <c:axId val="733873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3384320"/>
        <c:crosses val="autoZero"/>
        <c:crossBetween val="between"/>
      </c:valAx>
    </c:plotArea>
    <c:legend>
      <c:legendPos val="t"/>
      <c:layout/>
    </c:legend>
    <c:plotVisOnly val="1"/>
    <c:dispBlanksAs val="gap"/>
  </c:chart>
  <c:spPr>
    <a:noFill/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текущих ремонтов с начала 2022 года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2.5335008792898364E-2"/>
          <c:y val="0.19541247681179164"/>
          <c:w val="0.9493299824142033"/>
          <c:h val="0.77521859563969187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Лист1!$A$233</c:f>
              <c:strCache>
                <c:ptCount val="1"/>
                <c:pt idx="0">
                  <c:v>План, сут.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Лист1!$B$232:$D$232</c:f>
              <c:strCache>
                <c:ptCount val="3"/>
                <c:pt idx="0">
                  <c:v>ДП № 1</c:v>
                </c:pt>
                <c:pt idx="1">
                  <c:v>ДП № 4 </c:v>
                </c:pt>
                <c:pt idx="2">
                  <c:v>ДП № 5</c:v>
                </c:pt>
              </c:strCache>
            </c:strRef>
          </c:cat>
          <c:val>
            <c:numRef>
              <c:f>Лист1!$B$233:$D$233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D4-4E0C-A3A4-2E62449261B8}"/>
            </c:ext>
          </c:extLst>
        </c:ser>
        <c:ser>
          <c:idx val="1"/>
          <c:order val="1"/>
          <c:tx>
            <c:strRef>
              <c:f>Лист1!$A$234</c:f>
              <c:strCache>
                <c:ptCount val="1"/>
                <c:pt idx="0">
                  <c:v>Факт, сут.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Лист1!$B$232:$D$232</c:f>
              <c:strCache>
                <c:ptCount val="3"/>
                <c:pt idx="0">
                  <c:v>ДП № 1</c:v>
                </c:pt>
                <c:pt idx="1">
                  <c:v>ДП № 4 </c:v>
                </c:pt>
                <c:pt idx="2">
                  <c:v>ДП № 5</c:v>
                </c:pt>
              </c:strCache>
            </c:strRef>
          </c:cat>
          <c:val>
            <c:numRef>
              <c:f>Лист1!$B$234:$D$234</c:f>
              <c:numCache>
                <c:formatCode>General</c:formatCode>
                <c:ptCount val="3"/>
                <c:pt idx="0">
                  <c:v>1.1000000000000001</c:v>
                </c:pt>
                <c:pt idx="1">
                  <c:v>0.6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D4-4E0C-A3A4-2E62449261B8}"/>
            </c:ext>
          </c:extLst>
        </c:ser>
        <c:ser>
          <c:idx val="2"/>
          <c:order val="2"/>
          <c:tx>
            <c:strRef>
              <c:f>Лист1!$A$235</c:f>
              <c:strCache>
                <c:ptCount val="1"/>
                <c:pt idx="0">
                  <c:v>Отклонение, сут.</c:v>
                </c:pt>
              </c:strCache>
            </c:strRef>
          </c:tx>
          <c:dLbls>
            <c:dLbl>
              <c:idx val="0"/>
              <c:layout>
                <c:manualLayout>
                  <c:x val="2.6402640264026429E-3"/>
                  <c:y val="0.2441320468744225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D4-4E0C-A3A4-2E62449261B8}"/>
                </c:ext>
              </c:extLst>
            </c:dLbl>
            <c:dLbl>
              <c:idx val="1"/>
              <c:layout>
                <c:manualLayout>
                  <c:x val="2.6402640264026429E-3"/>
                  <c:y val="0.1652588074378027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D4-4E0C-A3A4-2E62449261B8}"/>
                </c:ext>
              </c:extLst>
            </c:dLbl>
            <c:dLbl>
              <c:idx val="2"/>
              <c:layout>
                <c:manualLayout>
                  <c:x val="9.680856262732071E-17"/>
                  <c:y val="0.2629113895974273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D4-4E0C-A3A4-2E62449261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Лист1!$B$232:$D$232</c:f>
              <c:strCache>
                <c:ptCount val="3"/>
                <c:pt idx="0">
                  <c:v>ДП № 1</c:v>
                </c:pt>
                <c:pt idx="1">
                  <c:v>ДП № 4 </c:v>
                </c:pt>
                <c:pt idx="2">
                  <c:v>ДП № 5</c:v>
                </c:pt>
              </c:strCache>
            </c:strRef>
          </c:cat>
          <c:val>
            <c:numRef>
              <c:f>Лист1!$B$235:$D$235</c:f>
              <c:numCache>
                <c:formatCode>General</c:formatCode>
                <c:ptCount val="3"/>
                <c:pt idx="0">
                  <c:v>-0.89999999999999991</c:v>
                </c:pt>
                <c:pt idx="1">
                  <c:v>-0.4</c:v>
                </c:pt>
                <c:pt idx="2">
                  <c:v>-1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3D4-4E0C-A3A4-2E62449261B8}"/>
            </c:ext>
          </c:extLst>
        </c:ser>
        <c:dLbls>
          <c:showVal val="1"/>
        </c:dLbls>
        <c:overlap val="-25"/>
        <c:axId val="121969280"/>
        <c:axId val="121972608"/>
      </c:barChart>
      <c:catAx>
        <c:axId val="121969280"/>
        <c:scaling>
          <c:orientation val="minMax"/>
        </c:scaling>
        <c:axPos val="b"/>
        <c:numFmt formatCode="General" sourceLinked="0"/>
        <c:majorTickMark val="none"/>
        <c:tickLblPos val="nextTo"/>
        <c:crossAx val="121972608"/>
        <c:crosses val="autoZero"/>
        <c:auto val="1"/>
        <c:lblAlgn val="ctr"/>
        <c:lblOffset val="100"/>
      </c:catAx>
      <c:valAx>
        <c:axId val="12197260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19692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60398153173976"/>
          <c:y val="0.12922328121347279"/>
          <c:w val="0.59252655324731518"/>
          <c:h val="4.7499878067444677E-2"/>
        </c:manualLayout>
      </c:layout>
    </c:legend>
    <c:plotVisOnly val="1"/>
    <c:dispBlanksAs val="gap"/>
  </c:chart>
  <c:spPr>
    <a:noFill/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87404-277F-4834-85FC-1FA551DC3396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218E9-C1C7-4ADA-973D-CC819A47721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BBBA-E3C9-42D5-981E-6276F65D70B1}" type="datetime1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E1E-123E-4DE6-A6BD-91112332A7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7644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C0E3-304F-41CB-B900-3293188748AA}" type="datetime1">
              <a:rPr lang="ru-RU" smtClean="0"/>
              <a:t>18.05.2022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E1E-123E-4DE6-A6BD-91112332A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791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7E10-6A45-4021-81A7-2020F7D0052D}" type="datetime1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E1E-123E-4DE6-A6BD-91112332A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1059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C5BA-EB34-4655-BFE5-DBE1EBD77176}" type="datetime1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E1E-123E-4DE6-A6BD-91112332A7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83733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9599-5CD6-4560-8CC7-9F02DFEB10CD}" type="datetime1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E1E-123E-4DE6-A6BD-91112332A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4845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2EDC-C368-442A-8243-927070D819AA}" type="datetime1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E1E-123E-4DE6-A6BD-91112332A7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7281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ED4-B3B6-4CE3-A5D0-7FD4129386F3}" type="datetime1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E1E-123E-4DE6-A6BD-91112332A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6240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283D-5AA9-4AD4-8327-B4051A5E2DFA}" type="datetime1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E1E-123E-4DE6-A6BD-91112332A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3319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0218-0905-4861-BFCF-A25125372FD4}" type="datetime1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E1E-123E-4DE6-A6BD-91112332A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802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461A-F50A-48D0-B84F-2F1EDFF79509}" type="datetime1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E1E-123E-4DE6-A6BD-91112332A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185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269AA-6341-4DF0-A137-BE365F1271B1}" type="datetime1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E1E-123E-4DE6-A6BD-91112332A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057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FDAE-408D-45CE-A6B8-D18F77C9309D}" type="datetime1">
              <a:rPr lang="ru-RU" smtClean="0"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E1E-123E-4DE6-A6BD-91112332A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13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73EC-8695-4682-A490-D8859934E474}" type="datetime1">
              <a:rPr lang="ru-RU" smtClean="0"/>
              <a:t>18.05.2022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E1E-123E-4DE6-A6BD-91112332A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718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6343-054F-4F65-8CA3-5D2C546DFAC9}" type="datetime1">
              <a:rPr lang="ru-RU" smtClean="0"/>
              <a:t>18.05.2022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E1E-123E-4DE6-A6BD-91112332A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28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8E9D-E5B0-4BA5-9ED6-026632999A6A}" type="datetime1">
              <a:rPr lang="ru-RU" smtClean="0"/>
              <a:t>18.05.2022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E1E-123E-4DE6-A6BD-91112332A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991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F26A-F74A-426B-8784-420A2424F1B7}" type="datetime1">
              <a:rPr lang="ru-RU" smtClean="0"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E1E-123E-4DE6-A6BD-91112332A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722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234B-E59C-4CA4-81E6-B10B168B4E84}" type="datetime1">
              <a:rPr lang="ru-RU" smtClean="0"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E1E-123E-4DE6-A6BD-91112332A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472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C36F4E4-502B-4330-AC0A-EF5C8FC20478}" type="datetime1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A747E1E-123E-4DE6-A6BD-91112332A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5461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719576" y="6358657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648344" y="4939470"/>
            <a:ext cx="3366331" cy="1611525"/>
          </a:xfrm>
        </p:spPr>
        <p:txBody>
          <a:bodyPr>
            <a:normAutofit fontScale="62500" lnSpcReduction="20000"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 работы:</a:t>
            </a:r>
          </a:p>
          <a:p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Гайсин Руслан Рафаилович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работы:</a:t>
            </a:r>
            <a:r>
              <a:rPr lang="ru-RU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500" dirty="0" err="1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к.т.н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доцент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Буторина Ольга Сергеевна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95187" y="219385"/>
            <a:ext cx="10812048" cy="2296430"/>
            <a:chOff x="395187" y="226948"/>
            <a:chExt cx="10812048" cy="2296430"/>
          </a:xfrm>
        </p:grpSpPr>
        <p:pic>
          <p:nvPicPr>
            <p:cNvPr id="11" name="Picture 4" descr="https://pp.vk.me/c623430/v623430718/47f0a/hIzFs8SlDwg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395187" y="226948"/>
              <a:ext cx="1927424" cy="2296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282356" y="382072"/>
              <a:ext cx="8924879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ФЕДЕРАЛЬНОЕ ГОСУДАРСТВЕННОЕ БЮДЖЕТНОЕ ОБРАЗОВАТЕЛЬНОЕ УЧРЕЖДЕНИЕ </a:t>
              </a:r>
            </a:p>
            <a:p>
              <a:pPr algn="ctr">
                <a:spcAft>
                  <a:spcPts val="1200"/>
                </a:spcAft>
              </a:pP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ВЫСШЕГО ОБРАЗОВАНИЯ</a:t>
              </a:r>
            </a:p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РОССИЙСКАЯ АКАДЕМИЯ НАРОДНОГО ХОЗЯЙСТВА И ГОСУДАРСТВЕННОЙ СЛУЖБЫ ПРИ </a:t>
              </a:r>
            </a:p>
            <a:p>
              <a:pPr algn="ctr">
                <a:spcAft>
                  <a:spcPts val="1200"/>
                </a:spcAft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ПРЕЗИДЕНТЕ РОССИЙСКОЙ ФЕДЕРАЦИИ</a:t>
              </a:r>
            </a:p>
            <a:p>
              <a:pPr algn="ctr"/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ЧЕЛЯБИНСКИЙ ФИЛИАЛ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38835" y="2093522"/>
            <a:ext cx="976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Выпускная аттестационная работа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«Внедрение технологий бережливого производства на участке ремонта и технического обслуживания электрооборудования Доменного цеха ПАО «ЧМК»»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72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2216" y="0"/>
            <a:ext cx="7938264" cy="507340"/>
          </a:xfrm>
          <a:prstGeom prst="snip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PEST -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27001" cy="599791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20F39F21-56EE-4274-AF1D-B3FA3B4C3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109216"/>
              </p:ext>
            </p:extLst>
          </p:nvPr>
        </p:nvGraphicFramePr>
        <p:xfrm>
          <a:off x="150018" y="610723"/>
          <a:ext cx="11469327" cy="6247277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67579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113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0290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Политические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(P)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72000" marT="2433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Экономические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(E)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72000" marT="2433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2451">
                <a:tc>
                  <a:txBody>
                    <a:bodyPr/>
                    <a:lstStyle/>
                    <a:p>
                      <a:pPr marL="0" marR="8382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85725" algn="l"/>
                          <a:tab pos="266700" algn="l"/>
                        </a:tabLst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Усиление санкционного давления стран Запада в отношении РФ (К 7 марта 2022 года Россия стала мировым лидером по количеству наложенных санкций, обойдя Иран. Число российских физических и юридических лиц, находящихся под санкциями, достигло 5530)</a:t>
                      </a:r>
                    </a:p>
                    <a:p>
                      <a:pPr marL="0" marR="8382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85725" algn="l"/>
                          <a:tab pos="266700" algn="l"/>
                        </a:tabLst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Федеральные нормы и правила в области промышленной безопасности.  (Приказ Ростехнадзора от 13.11.2020 № 440. "Обеспечение промышленной безопасности при организации работ на опасных производственных объектах горно-металлургической промышленности", Приказ Ростехнадзора от 09.12.2020 г. № 512. "Правила безопасности процессов получения или применения металлов".  Технический регламент Таможенного союза «О безопасности оборудования, работающего под избыточным давлением» (ТР ТС 032/2013) в части установления форм, схем и процедур оценки соответствия на основе типовых схем оценки соответствия, утвержденных Решением Совета Евразийской экономической комиссии от 18 апреля 2018 г. № 44</a:t>
                      </a:r>
                    </a:p>
                    <a:p>
                      <a:pPr marL="0" marR="8382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85725" algn="l"/>
                          <a:tab pos="266700" algn="l"/>
                        </a:tabLst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3."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Зеленая" политика - Государственная программа Челябинской области «Охрана окружающей среды Челябинской области» УТВЕРЖДЕНА (в ред. постановления Правительства Челябинской области от 02.03.2022 № 104-П.</a:t>
                      </a:r>
                    </a:p>
                    <a:p>
                      <a:pPr marL="0" marR="8382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85725" algn="l"/>
                          <a:tab pos="266700" algn="l"/>
                        </a:tabLst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Евросоюз вводит налог на импортную продукцию с высоким углеродным следом с 2023г.</a:t>
                      </a:r>
                    </a:p>
                    <a:p>
                      <a:pPr marL="0" marR="8382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85725" algn="l"/>
                          <a:tab pos="266700" algn="l"/>
                        </a:tabLst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4.Постановление 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Правительства РФ от 2 декабря 2017 года N 1465 О государственном регулировании цен на продукцию, поставляемую по государственному оборонному заказу</a:t>
                      </a:r>
                    </a:p>
                    <a:p>
                      <a:pPr marL="0" marR="8382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85725" algn="l"/>
                          <a:tab pos="266700" algn="l"/>
                        </a:tabLst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5.Политика 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импортозамещения (ФРП предоставляет целевые займы по ставке 1% и 3% годовых сроком до 7 лет в объеме от 5 млн до 2 млрд рублей, стимулируя приток прямых инвестиций в реальный сектор экономики. ФРП также совместно финансирует проекты, которым требуются займы до 100 млн рублей, с региональными фондами развития промышленности (РФРП) в соотношении 70% (федеральные средства) на 30% (средства регионов)</a:t>
                      </a:r>
                    </a:p>
                    <a:p>
                      <a:pPr marL="0" marR="8382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85725" algn="l"/>
                          <a:tab pos="266700" algn="l"/>
                        </a:tabLst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6.Политика 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повышения 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привлекательности 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рабочих профессий. (Одним из основных направлений в кадровой политике установлено приближения структуры выпуска рабочих и инженерных кадров в 2030 г. к существовавшей в СССР в 70-е годы (25% инженеры; 40% техники; 35% рабочие)</a:t>
                      </a:r>
                    </a:p>
                    <a:p>
                      <a:pPr marL="0" marR="8382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85725" algn="l"/>
                          <a:tab pos="266700" algn="l"/>
                        </a:tabLst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7.Указ </a:t>
                      </a: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Президента № 79 от 28.02.2022 о применении специальных экономических мер в связи с недружественными действиями США и иностранных государств. Внесенные Указом изменения коснулись порядка работы с валютой и по международным договорам (контрактам).</a:t>
                      </a:r>
                      <a:endParaRPr lang="ru-RU" sz="1050" u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72000" marT="2433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18097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Отключение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крупных российских банков от системы международных межбанковских платежей SWIFT ( ВТБ, «Россия», «Открытие», Новикомбанк, Промсвязьбанк, Совкомбанк и ВЭБ.РФ)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18097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Увеличение стоимости кредитов в том числе и ипотечного (повышение ключевой ставки до 17%)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18097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Волатильность на валютных и сырьевых рынках (колебания курса доллара превышали 28,6 рублей, Фьючерс на железорудную мелочь (62% Fe CFR) - 33,86%)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18097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  Рост ожидаемого ЦБ уровня инфляции 20% (с 4%)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18097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Замедление роста ключевых отраслей народного хозяйства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автомобилестроения (Приостановка/уход с рынка РФ крупных производителей автомобилей (По состоянию на 10 марта в России из 14 крупных производителей автомобилей работали заводы только четырех: УАЗа, Nissan, калужского «ПСМА Рус», Haval.)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18097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Разрыв отношений, цепей поставок запасных частей, сырья и материалов с Партнерами из санкционных стран (BOSCH, Siemens AG, Fuchs, Royal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Dutch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Shell…)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000" marR="72000" marT="2433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290">
                <a:tc>
                  <a:txBody>
                    <a:bodyPr/>
                    <a:lstStyle/>
                    <a:p>
                      <a:pPr marL="80645" marR="83820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(S)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72000" marT="2433" marB="0"/>
                </a:tc>
                <a:tc>
                  <a:txBody>
                    <a:bodyPr/>
                    <a:lstStyle/>
                    <a:p>
                      <a:pPr marL="80645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Технологические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(T)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72000" marT="2433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70798">
                <a:tc>
                  <a:txBody>
                    <a:bodyPr/>
                    <a:lstStyle/>
                    <a:p>
                      <a:pPr marL="0" marR="8382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Трудности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трудоустройством выпускников вследствие нежелания работодателей брать на </a:t>
                      </a:r>
                      <a:r>
                        <a:rPr lang="ru-RU" sz="12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работу сотрудников без опыта;</a:t>
                      </a:r>
                    </a:p>
                    <a:p>
                      <a:pPr marL="0" marR="8382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Рост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числа трудоспособного населения ЧО (1 902 401 чел.);</a:t>
                      </a:r>
                    </a:p>
                    <a:p>
                      <a:pPr marL="0" marR="8382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Предпочтение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массовой культуры эстетике;</a:t>
                      </a:r>
                    </a:p>
                    <a:p>
                      <a:pPr marL="0" marR="8382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Отток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из Челябинской области (около 2,5 тыс. чел. За первые 8 месяцев 2019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года);</a:t>
                      </a:r>
                    </a:p>
                    <a:p>
                      <a:pPr marL="0" marR="8382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2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200" u="non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Пандемия </a:t>
                      </a:r>
                      <a:r>
                        <a:rPr lang="en-US" sz="1200" u="non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COVID-19</a:t>
                      </a:r>
                      <a:endParaRPr lang="ru-RU" sz="12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72000" marT="2433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Отсутствие доступности зарубежного производственного оборудования и материалов;</a:t>
                      </a:r>
                    </a:p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Распространение автоматизации рабочих процессов;</a:t>
                      </a:r>
                    </a:p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Разработка новых материалов и технологий в энергетической отрасли; </a:t>
                      </a:r>
                    </a:p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Тенденция к автоматизации процессов во всех сферах жизни.</a:t>
                      </a:r>
                    </a:p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Широкое распространение технологий бережливого производства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000" marR="72000" marT="2433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CA747E1E-123E-4DE6-A6BD-91112332A7D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15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3812217" y="0"/>
            <a:ext cx="7938264" cy="507340"/>
          </a:xfrm>
          <a:prstGeom prst="snip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SWOT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анализ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27001" cy="59979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4990485"/>
              </p:ext>
            </p:extLst>
          </p:nvPr>
        </p:nvGraphicFramePr>
        <p:xfrm>
          <a:off x="121803" y="713605"/>
          <a:ext cx="11552940" cy="580194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777590">
                  <a:extLst>
                    <a:ext uri="{9D8B030D-6E8A-4147-A177-3AD203B41FA5}">
                      <a16:colId xmlns:a16="http://schemas.microsoft.com/office/drawing/2014/main" xmlns="" val="1345154038"/>
                    </a:ext>
                  </a:extLst>
                </a:gridCol>
                <a:gridCol w="5775350">
                  <a:extLst>
                    <a:ext uri="{9D8B030D-6E8A-4147-A177-3AD203B41FA5}">
                      <a16:colId xmlns:a16="http://schemas.microsoft.com/office/drawing/2014/main" xmlns="" val="3503187990"/>
                    </a:ext>
                  </a:extLst>
                </a:gridCol>
              </a:tblGrid>
              <a:tr h="289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Сильные стороны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7" marR="326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Слабые стороны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7" marR="32617" marT="0" marB="0"/>
                </a:tc>
                <a:extLst>
                  <a:ext uri="{0D108BD9-81ED-4DB2-BD59-A6C34878D82A}">
                    <a16:rowId xmlns:a16="http://schemas.microsoft.com/office/drawing/2014/main" xmlns="" val="4258673728"/>
                  </a:ext>
                </a:extLst>
              </a:tr>
              <a:tr h="2289198">
                <a:tc>
                  <a:txBody>
                    <a:bodyPr/>
                    <a:lstStyle/>
                    <a:p>
                      <a:pPr marL="342900" lvl="0" indent="-160338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Большой опыт и квалификация у большинства персонала;</a:t>
                      </a:r>
                    </a:p>
                    <a:p>
                      <a:pPr marL="342900" lvl="0" indent="-160338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Забота о здоровье персонала как стратегическая цель;</a:t>
                      </a:r>
                    </a:p>
                    <a:p>
                      <a:pPr marL="342900" lvl="0" indent="-160338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компенсаций за вредные условия труда (досрочный выход на пенсию, дополнительные выплаты за вредные условия труда, дополнительные отпуска от 7 календарных дней);</a:t>
                      </a:r>
                    </a:p>
                    <a:p>
                      <a:pPr marL="342900" lvl="0" indent="-160338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Существование здравпункта на территории.</a:t>
                      </a:r>
                    </a:p>
                    <a:p>
                      <a:pPr marL="342900" lvl="0" indent="-160338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Участок входит в состав основного структурного подразделения ПАО «ЧМК»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7" marR="32617" marT="0" marB="0"/>
                </a:tc>
                <a:tc>
                  <a:txBody>
                    <a:bodyPr/>
                    <a:lstStyle/>
                    <a:p>
                      <a:pPr marL="342900" lvl="0" indent="-160338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8755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Устаревание оборудования;</a:t>
                      </a:r>
                    </a:p>
                    <a:p>
                      <a:pPr marL="342900" lvl="0" indent="-160338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8755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Тяжелые условия труда работников;</a:t>
                      </a:r>
                    </a:p>
                    <a:p>
                      <a:pPr marL="342900" lvl="0" indent="-160338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8755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Опасное, вредное производство;</a:t>
                      </a:r>
                    </a:p>
                    <a:p>
                      <a:pPr marL="342900" lvl="0" indent="-160338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8755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Большая территория цеха. В связи, с чем увеличивается время прибытия персонала на вызов;</a:t>
                      </a:r>
                    </a:p>
                    <a:p>
                      <a:pPr marL="342900" lvl="0" indent="-160338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8755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 травматизма;</a:t>
                      </a:r>
                    </a:p>
                    <a:p>
                      <a:pPr marL="342900" lvl="0" indent="-160338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8755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 заболеваемости;</a:t>
                      </a:r>
                    </a:p>
                    <a:p>
                      <a:pPr marL="342900" lvl="0" indent="-160338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8755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механизации;</a:t>
                      </a:r>
                    </a:p>
                    <a:p>
                      <a:pPr marL="342900" lvl="0" indent="-160338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8755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Внеплановые простои по причине отказа в работе электрооборудования</a:t>
                      </a:r>
                    </a:p>
                    <a:p>
                      <a:pPr marL="342900" lvl="0" indent="-160338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8755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работ по текущим и капитальным ремонтам не в полном объеме ремонтных ведомостей.</a:t>
                      </a:r>
                    </a:p>
                    <a:p>
                      <a:pPr marL="342900" lvl="0" indent="-160338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8755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Уменьшение штатной численности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7" marR="32617" marT="0" marB="0"/>
                </a:tc>
                <a:extLst>
                  <a:ext uri="{0D108BD9-81ED-4DB2-BD59-A6C34878D82A}">
                    <a16:rowId xmlns:a16="http://schemas.microsoft.com/office/drawing/2014/main" xmlns="" val="3172326168"/>
                  </a:ext>
                </a:extLst>
              </a:tr>
              <a:tr h="246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7" marR="326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Угрозы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7" marR="32617" marT="0" marB="0"/>
                </a:tc>
                <a:extLst>
                  <a:ext uri="{0D108BD9-81ED-4DB2-BD59-A6C34878D82A}">
                    <a16:rowId xmlns:a16="http://schemas.microsoft.com/office/drawing/2014/main" xmlns="" val="790983257"/>
                  </a:ext>
                </a:extLst>
              </a:tr>
              <a:tr h="2952733">
                <a:tc>
                  <a:txBody>
                    <a:bodyPr/>
                    <a:lstStyle/>
                    <a:p>
                      <a:pPr marL="342900" lvl="0" indent="-160338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Широкое применение технологий бережливого производства</a:t>
                      </a:r>
                    </a:p>
                    <a:p>
                      <a:pPr marL="342900" lvl="0" indent="-160338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Постоянный приток работников в связи с повышением привлекательности крупных компаний в качестве работодателя;</a:t>
                      </a:r>
                    </a:p>
                    <a:p>
                      <a:pPr marL="342900" lvl="0" indent="-160338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Появление на мировом рынке нового автоматизированного оборудования, позволяющее проводить модернизацию;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160338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Автоматизация и роботизация производства;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160338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стандарты по охране здоровья и безопасности труда: 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OHSAS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18001, ISO 45001;</a:t>
                      </a:r>
                    </a:p>
                    <a:p>
                      <a:pPr marL="342900" lvl="0" indent="-160338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Возрастающий интерес к здоровому образу жизни, заботе о собственном здоровье.</a:t>
                      </a:r>
                    </a:p>
                    <a:p>
                      <a:pPr marL="342900" lvl="0" indent="-160338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340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технического парка в связи с предстоящими капитальными ремонтами доменных печей 1 разряда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17" marR="32617" marT="0" marB="0"/>
                </a:tc>
                <a:tc>
                  <a:txBody>
                    <a:bodyPr/>
                    <a:lstStyle/>
                    <a:p>
                      <a:pPr marL="342900" lvl="0" indent="-160338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295" algn="l"/>
                          <a:tab pos="291465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Защитные мероприятия стран-импортеров в связи с пандемией коронавируса и неблагоприятной </a:t>
                      </a:r>
                      <a:r>
                        <a:rPr lang="x-none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политической ситуацией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160338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295" algn="l"/>
                          <a:tab pos="291465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Политические и финансовые санкции в отношении России со стороны стран Евросоюза и США;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160338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295" algn="l"/>
                          <a:tab pos="291465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проект «Чистый воздух»;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160338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295" algn="l"/>
                          <a:tab pos="291465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«Экология»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160338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295" algn="l"/>
                          <a:tab pos="291465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программа «Охрана окружающей среды» на 2012-2020 - ужесточение экологических норм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160338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295" algn="l"/>
                          <a:tab pos="291465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тарифов естественных монополий, рост цен на сырье и материалы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160338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295" algn="l"/>
                          <a:tab pos="291465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Неустойчивость курса национальной валюты, девальвация рубля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160338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295" algn="l"/>
                          <a:tab pos="291465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внимания людей к собственному здоровью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160338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295" algn="l"/>
                          <a:tab pos="291465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Пандемия коронавируса 2020 г.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160338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295" algn="l"/>
                          <a:tab pos="291465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Текучесть квалифицированных кадров.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160338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295" algn="l"/>
                          <a:tab pos="291465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 лимитов на приобретение ТМЦ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160338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295" algn="l"/>
                          <a:tab pos="291465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ремонтных бригад как структурных подразделений ПАО «ЧМК», так и сторонних организаций.</a:t>
                      </a:r>
                    </a:p>
                    <a:p>
                      <a:pPr marL="342900" lvl="0" indent="-160338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295" algn="l"/>
                          <a:tab pos="291465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Расширение функциональных обязанностей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17" marR="32617" marT="0" marB="0"/>
                </a:tc>
                <a:extLst>
                  <a:ext uri="{0D108BD9-81ED-4DB2-BD59-A6C34878D82A}">
                    <a16:rowId xmlns:a16="http://schemas.microsoft.com/office/drawing/2014/main" xmlns="" val="885340314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CA747E1E-123E-4DE6-A6BD-91112332A7D1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896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27001" cy="599791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201168" y="670938"/>
            <a:ext cx="11774534" cy="132335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1" indent="357188" algn="just">
              <a:buNone/>
            </a:pP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проблемой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основных задач Доменного цеха по производству чугуна в установленной номенклатуре и сортаменте в соответствии с утвержденными производственными графиками и плановыми заданиями являются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потери производства, вызванные простоями основных агрегатов.</a:t>
            </a:r>
          </a:p>
          <a:p>
            <a:pPr marL="0" lvl="1" indent="357188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Потери от простоев основных агрегатов в денежном выражении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lvl="1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Доменная печь № 1 -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руб./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час; Доменная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печь № 4 -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час;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Доменная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печь №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час.</a:t>
            </a:r>
          </a:p>
          <a:p>
            <a:pPr marL="0" indent="360363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3821084" y="0"/>
            <a:ext cx="7918704" cy="507340"/>
          </a:xfrm>
          <a:prstGeom prst="snip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потерь производственного процесса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091" y="4239490"/>
            <a:ext cx="11074400" cy="286232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indent="3603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плановых простоев являются:</a:t>
            </a:r>
          </a:p>
          <a:p>
            <a:pPr indent="3603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текущий и продолжительный текущий ремонты;</a:t>
            </a:r>
          </a:p>
          <a:p>
            <a:pPr indent="3603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капитальный ремонт;</a:t>
            </a:r>
          </a:p>
          <a:p>
            <a:pPr indent="3603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реконструкция;</a:t>
            </a:r>
          </a:p>
          <a:p>
            <a:pPr indent="3603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технологические.</a:t>
            </a:r>
          </a:p>
          <a:p>
            <a:pPr indent="360363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внеплановых простоев являются:</a:t>
            </a:r>
          </a:p>
          <a:p>
            <a:pPr indent="3603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неисправность механического оборудования;</a:t>
            </a:r>
          </a:p>
          <a:p>
            <a:pPr indent="3603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неисправность электрического оборудования;</a:t>
            </a:r>
          </a:p>
          <a:p>
            <a:pPr indent="3603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неисправность энергетического оборудования;</a:t>
            </a:r>
          </a:p>
          <a:p>
            <a:pPr indent="3603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неисправность технологического оборудования и автоматизации;</a:t>
            </a:r>
          </a:p>
          <a:p>
            <a:pPr indent="3603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текущие простои по причинам отсутствия железорудного сырья, либо сырья несоответствующего качества.</a:t>
            </a:r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77091" y="2498683"/>
            <a:ext cx="1168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03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Причины простоев агрегатов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разделяются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на:</a:t>
            </a:r>
          </a:p>
          <a:p>
            <a:pPr marR="0" lvl="0" indent="3603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внутренние и комбинатовские.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уровне структурного подразделения возможно повлиять только лишь на внутренние причины простоев.</a:t>
            </a:r>
          </a:p>
          <a:p>
            <a:pPr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Внутренние простои, в свою очередь, делятся на две группы: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плановые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(оборудование и технология) 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внеплановые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(оборудование и технология)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CA747E1E-123E-4DE6-A6BD-91112332A7D1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87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27001" cy="599791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748144" y="670938"/>
            <a:ext cx="11176001" cy="132335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1" indent="357188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итогам 2021 года Доменный цех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выполнил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производственную программу на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223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тысячи тонны чугуна. Одной из причин является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увеличение времени внеплановых простоев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lvl="1" indent="357188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среднем по цеху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2021 год величина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внеплановых простоев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составила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10,8 суток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(259,2 часа) и потери производства в денежном выражении при пересчете на конечную продукцию в среднем по цеху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составили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578 млн. рублей.</a:t>
            </a:r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357188" algn="just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488218" y="2666140"/>
            <a:ext cx="3306617" cy="218295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  <a:tabLst>
                <a:tab pos="176213" algn="l"/>
              </a:tabLst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 от общего времени простоев за 2021 год и за2022 год соответственно приходится на простои, связанные с отказом в работе электрического оборудования.</a:t>
            </a:r>
          </a:p>
          <a:p>
            <a:pPr marL="0" lvl="1" indent="0">
              <a:buNone/>
              <a:tabLst>
                <a:tab pos="176213" algn="l"/>
              </a:tabLst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3821083" y="0"/>
            <a:ext cx="7918704" cy="507340"/>
          </a:xfrm>
          <a:prstGeom prst="snip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потерь производственного процесса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785091" y="2244436"/>
          <a:ext cx="7638473" cy="41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CA747E1E-123E-4DE6-A6BD-91112332A7D1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87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27001" cy="599791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201168" y="670938"/>
            <a:ext cx="11774534" cy="132335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3821083" y="0"/>
            <a:ext cx="7918704" cy="507340"/>
          </a:xfrm>
          <a:prstGeom prst="snip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потерь производственного процесса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3127" y="729672"/>
            <a:ext cx="4341091" cy="290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52584" y="622704"/>
            <a:ext cx="70103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недопущения внеплановых простоев основных агрегатов на комбинате предусмотрена система технического обслуживания и ремонтов.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CA747E1E-123E-4DE6-A6BD-91112332A7D1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73818" y="3657599"/>
            <a:ext cx="4451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Планирование ремонтных работ заключается в разработке годовых и месячных планов графиков планово-предупредительных ремонтов оборудования. Месячные графики ППР составляют на основе годового графика, в них уточняют время остановки оборудования на время ремонта.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908" y="3334327"/>
            <a:ext cx="7354944" cy="329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15636" y="1551714"/>
            <a:ext cx="697345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Планово предупредительный ремонт оборудования предусматривает выполнение следующих работ: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техническое обслуживание;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текущие ремонты;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средние ремонты;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капитальные ремонты.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7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27001" cy="599791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CA747E1E-123E-4DE6-A6BD-91112332A7D1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3821084" y="0"/>
            <a:ext cx="7918704" cy="507340"/>
          </a:xfrm>
          <a:prstGeom prst="snip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потерь производственного процесса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446190" y="1327880"/>
          <a:ext cx="6000792" cy="464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6382326" y="1209963"/>
          <a:ext cx="5514109" cy="4756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8033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27001" cy="599791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3821084" y="0"/>
            <a:ext cx="8370916" cy="507340"/>
          </a:xfrm>
          <a:prstGeom prst="snip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технологий бережливого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производства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2823" y="764766"/>
            <a:ext cx="11487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Базовые принципы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бережливого производства были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разработаны в конце 1980—1990-х гг.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195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Главной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целью системы выступает сокращение действий, которые не добавляют выпускаемому продукту ценности в течение всего его жизненного цикла.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329" y="1989308"/>
            <a:ext cx="11325225" cy="44390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89831" y="1610739"/>
            <a:ext cx="5175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технологии бережливого производства: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CA747E1E-123E-4DE6-A6BD-91112332A7D1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097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27001" cy="5997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2940" y="888545"/>
            <a:ext cx="11241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(Total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Productive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всеобщее обслуживание процесса.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бережливого производства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снижение потерь. Как правило, они связаны с простоями оборудования, возникающими из-за поломок и избыточного обслуживания.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88948" y="2100755"/>
            <a:ext cx="5305305" cy="1436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ТРМ предусмотрены следующие этапы: </a:t>
            </a:r>
          </a:p>
          <a:p>
            <a:pPr>
              <a:spcAft>
                <a:spcPts val="125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Оперативный ремонт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.;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5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Обслуживание на базе прогнозов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.;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5"/>
              </a:spcAft>
              <a:tabLst>
                <a:tab pos="180975" algn="l"/>
              </a:tabLs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Корректирующее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обслуживание;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5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Автономное обслуживание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.;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Непрерывное улучшение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88715" y="3755183"/>
            <a:ext cx="5830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идеей ТРМ выступает вовлечение в процесс всех сотрудников предприятия, а не только специалистов отдельных служб.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каждый работник должен знать специфику обслуживания оборудования и уметь быстро исправить неполадку самостоятельно.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758" y="2045809"/>
            <a:ext cx="5324369" cy="3871867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1049755" y="6138000"/>
            <a:ext cx="1142245" cy="720000"/>
          </a:xfrm>
        </p:spPr>
        <p:txBody>
          <a:bodyPr/>
          <a:lstStyle/>
          <a:p>
            <a:fld id="{CA747E1E-123E-4DE6-A6BD-91112332A7D1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3821084" y="0"/>
            <a:ext cx="8370916" cy="507340"/>
          </a:xfrm>
          <a:prstGeom prst="snip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технологий бережливого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производства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44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676" y="0"/>
            <a:ext cx="3827001" cy="59979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CA747E1E-123E-4DE6-A6BD-91112332A7D1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996574" y="0"/>
            <a:ext cx="7918704" cy="507340"/>
          </a:xfrm>
          <a:prstGeom prst="snip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Внедрение технологии ТРМ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397166" y="730101"/>
            <a:ext cx="1179483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Внедрение технологии TPM состоит из нескольких этапов: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диагностики рабочего места и оборудования.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общей эффективности оборудования (OEE).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производственного персонала составить перечень мелких ремонтных работ.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системы мотивации.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производственным персоналом мелких ремонтных работ.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простоев оборудования.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Рассчитать изменённые показатели общей эффективности оборудования (OEE) и сравнить с первоначальным показателем.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7926" y="3863216"/>
            <a:ext cx="8349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ОЕЕ = Готовность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Производительность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Качество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100	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766616" y="4344701"/>
            <a:ext cx="384232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Готовность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Фактическое время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Плановое время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352801" y="4954641"/>
            <a:ext cx="631767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Производительность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 цикла ÷ Общее число деталей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Фактическое время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763491" y="5628897"/>
            <a:ext cx="655781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Общее число деталей - Общее число дефектных деталей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Общее число деталей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424873" y="3156635"/>
            <a:ext cx="108989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682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Значение общей эффективности (OEE) с использованием трех показателей: готовность; производительности 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качество определяется по следующей формуле: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66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676" y="0"/>
            <a:ext cx="3827001" cy="59979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CA747E1E-123E-4DE6-A6BD-91112332A7D1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996574" y="0"/>
            <a:ext cx="7918704" cy="507340"/>
          </a:xfrm>
          <a:prstGeom prst="snip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Расчет общей эффективности текущего состояния оборудования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03762" y="1186873"/>
          <a:ext cx="10181474" cy="505690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04908"/>
                <a:gridCol w="2302927"/>
                <a:gridCol w="4273639"/>
              </a:tblGrid>
              <a:tr h="350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Исходные данные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Обозначения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 смены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p1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720 мин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Перерывы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p 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72 мин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Обед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p 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45 мин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Время простоя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p4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60 мин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ковшей на обработку (план)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n1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10 шт.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Количество обработанных ковшей (факт)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n2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8 шт.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Идеальная производительность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Ид. пр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0,0194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Планируемое время работы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p5=p1-p2-p3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603 мин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Реальное время работы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p6=p5-p4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543 мин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необработанных ковшей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n3=n1-n2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 шт.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0466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253736" y="92451"/>
            <a:ext cx="5966589" cy="507340"/>
          </a:xfrm>
          <a:prstGeom prst="snip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Объект, предмет, цель и задачи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27001" cy="5997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79001" y="1612684"/>
            <a:ext cx="5604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Внедрение технологий бережливого производства на участке ремонта и технического обслуживания электрооборудования Доменного цеха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9001" y="3310789"/>
            <a:ext cx="55277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n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исследования:</a:t>
            </a:r>
          </a:p>
          <a:p>
            <a:pPr algn="just"/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Разработать мероприятия для организации процесса снижения простоев основных агрегатов Доменного цеха по причине выхода из строя электрооборудования путем внедрения технологий б</a:t>
            </a:r>
            <a:r>
              <a:rPr lang="ru-RU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ережливого производства</a:t>
            </a:r>
            <a:endParaRPr lang="ru-RU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54624" y="1612684"/>
            <a:ext cx="53373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ru-RU" b="1" dirty="0">
                <a:ln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algn="just" defTabSz="91440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Дать характеристику деятельности участка ремонта и технического обслуживания электрооборудования Доменного цеха  ПАО«ЧМК»;</a:t>
            </a:r>
          </a:p>
          <a:p>
            <a:pPr lvl="0" algn="just" defTabSz="91440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Провести анализ технологий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бережливого производства;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 defTabSz="91440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Выполнить анализ внутренней и внешней среды;</a:t>
            </a:r>
          </a:p>
          <a:p>
            <a:pPr lvl="0" algn="just" defTabSz="91440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Определить проблемы и риски;</a:t>
            </a:r>
          </a:p>
          <a:p>
            <a:pPr algn="just" defTabSz="91440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Разработать мероприятия для организации </a:t>
            </a:r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снижения простоев основных агрегатов Доменного цеха по причине выхода из строя электрооборудования путем внедрения технологий </a:t>
            </a:r>
            <a:r>
              <a:rPr lang="ru-RU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бережливого производства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 defTabSz="91440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Оценить экономическую эффективность применения технологий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бережливого производства.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9001" y="912901"/>
            <a:ext cx="2837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n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3625" y="930452"/>
            <a:ext cx="8398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n/>
                <a:latin typeface="Times New Roman" pitchFamily="18" charset="0"/>
                <a:cs typeface="Times New Roman" pitchFamily="18" charset="0"/>
              </a:rPr>
              <a:t>Участок ремонта и технического обслуживания электрооборудования Доменного цеха ПАО «ЧМК»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687064" y="6410037"/>
            <a:ext cx="504936" cy="447963"/>
          </a:xfrm>
        </p:spPr>
        <p:txBody>
          <a:bodyPr/>
          <a:lstStyle/>
          <a:p>
            <a:fld id="{CA747E1E-123E-4DE6-A6BD-91112332A7D1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16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676" y="0"/>
            <a:ext cx="3827001" cy="59979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CA747E1E-123E-4DE6-A6BD-91112332A7D1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996574" y="0"/>
            <a:ext cx="7918704" cy="507340"/>
          </a:xfrm>
          <a:prstGeom prst="snip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Расчет общей эффективности текущего состояния оборудования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317673" y="1220481"/>
          <a:ext cx="5569526" cy="405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14036" y="1237557"/>
          <a:ext cx="5784965" cy="401124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984117"/>
                <a:gridCol w="3034112"/>
                <a:gridCol w="766736"/>
              </a:tblGrid>
              <a:tr h="536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OEE – фактор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Вычисление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OEE, 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Готовность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Реальное время работы / Планируемое время работы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90,05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2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Производительность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(Общее количество ковшей/Реальное время работы)/ Идеальная производительность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75,77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2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Качество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обработанных </a:t>
                      </a:r>
                      <a:r>
                        <a:rPr lang="ru-RU" sz="11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ковшей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ковшей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Общее ОЕЕ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Готовность*Производительность *Качество*100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54,58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0466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676" y="0"/>
            <a:ext cx="3827001" cy="59979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CA747E1E-123E-4DE6-A6BD-91112332A7D1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996574" y="0"/>
            <a:ext cx="7918704" cy="507340"/>
          </a:xfrm>
          <a:prstGeom prst="snip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Факторы, влияющие на производительность оборудования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722" y="665019"/>
            <a:ext cx="11429055" cy="580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0466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676" y="0"/>
            <a:ext cx="3827001" cy="59979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CA747E1E-123E-4DE6-A6BD-91112332A7D1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996574" y="0"/>
            <a:ext cx="8195426" cy="507340"/>
          </a:xfrm>
          <a:prstGeom prst="snip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 fontAlgn="base"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Диаграмма результатов экспертной оценки влияния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факторов</a:t>
            </a:r>
          </a:p>
          <a:p>
            <a:pPr lvl="0" algn="just" defTabSz="914400" fontAlgn="base"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производительность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44945" y="868218"/>
          <a:ext cx="11185237" cy="557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0466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676" y="0"/>
            <a:ext cx="3827001" cy="59979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CA747E1E-123E-4DE6-A6BD-91112332A7D1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9336" y="620688"/>
          <a:ext cx="11422357" cy="608424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6440164"/>
                <a:gridCol w="4982193"/>
              </a:tblGrid>
              <a:tr h="121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Этапы 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внедрения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Описание этапа (результат)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8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cs typeface="Times New Roman" pitchFamily="18" charset="0"/>
                        </a:rPr>
                        <a:t>1.Подготовка к внедрению системы TPM</a:t>
                      </a:r>
                      <a:endParaRPr lang="ru-RU" sz="10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cs typeface="Times New Roman" pitchFamily="18" charset="0"/>
                        </a:rPr>
                        <a:t>1.1. Проведение информационной встречи, посвященной началу внедрения системы ТРМ</a:t>
                      </a:r>
                      <a:endParaRPr lang="ru-RU" sz="10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- обсуждение целей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; определение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задач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; доведение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до сведения персонала проблем и необходимость внедрения данной методики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1.2. Организовать обучение персонала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- проведение обучения всего персонала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1.3. Создать команду по внедрению и назначить лидера команды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- создание модельной группы из наиболее успешных сотрудников, для пилотного проекта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; назначение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лидера команды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8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cs typeface="Times New Roman" pitchFamily="18" charset="0"/>
                        </a:rPr>
                        <a:t>2. Анализ текущего состояния оборудования и рабочего места</a:t>
                      </a:r>
                      <a:endParaRPr lang="ru-RU" sz="10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cs typeface="Times New Roman" pitchFamily="18" charset="0"/>
                        </a:rPr>
                        <a:t>2.1. Диагностика текущего состояния оборудования и рабочего места</a:t>
                      </a:r>
                      <a:endParaRPr lang="ru-RU" sz="10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- проведение анализа текущего состояния оборудования; 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разработка/актуализация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бланка оперативного осмотра оборудования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cs typeface="Times New Roman" pitchFamily="18" charset="0"/>
                        </a:rPr>
                        <a:t>2.2. Расчет общей эффективности оборудования (ОЕЕ)</a:t>
                      </a:r>
                      <a:endParaRPr lang="ru-RU" sz="10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сбор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данных по конкретному оборудованию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проведение расчётов общей эффективности оборудования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cs typeface="Times New Roman" pitchFamily="18" charset="0"/>
                        </a:rPr>
                        <a:t>2.3. Определить несоответствия по результатам анализа</a:t>
                      </a:r>
                      <a:endParaRPr lang="ru-RU" sz="10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cs typeface="Times New Roman" pitchFamily="18" charset="0"/>
                        </a:rPr>
                        <a:t>- по результатам диагностики и расчетам OEE выявить несоответствия и их причины</a:t>
                      </a:r>
                      <a:endParaRPr lang="ru-RU" sz="10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8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cs typeface="Times New Roman" pitchFamily="18" charset="0"/>
                        </a:rPr>
                        <a:t>3.Классификация работ по техническому обслуживанию и ремонту оборудования</a:t>
                      </a:r>
                      <a:endParaRPr lang="ru-RU" sz="10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0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3.1. Определить существующие работы по обслуживанию оборудования и классифицировать их по видам работ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- формирование перечня и описание 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существующих работ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по обслуживанию 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оборудования;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классифицировать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выявленные работы по 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видам (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наладочная, ремонтная, контрольная, 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хозяйственно-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бытовая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и т.д.).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cs typeface="Times New Roman" pitchFamily="18" charset="0"/>
                        </a:rPr>
                        <a:t>3.2. Определить степень участия оператора и ремонтной службы в выявленных работах</a:t>
                      </a:r>
                      <a:endParaRPr lang="ru-RU" sz="10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- разработать/актуализировать матрицу распределения ответственности по обслуживанию и ремонту оборудования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8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cs typeface="Times New Roman" pitchFamily="18" charset="0"/>
                        </a:rPr>
                        <a:t>4. Составить карту по обслуживанию оборудования на рабочем месте</a:t>
                      </a:r>
                      <a:endParaRPr lang="ru-RU" sz="10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5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cs typeface="Times New Roman" pitchFamily="18" charset="0"/>
                        </a:rPr>
                        <a:t>4.1. Определить существующие виды работ оператора по обслуживанию конкретного оборудования</a:t>
                      </a:r>
                      <a:endParaRPr lang="ru-RU" sz="10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- составить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перечень стандартных работ по обслуживанию оборудования оператором, регламентирующие их документы, периодичность, необходимые инструменты, нормативное время выполнения и исполнителя.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cs typeface="Times New Roman" pitchFamily="18" charset="0"/>
                        </a:rPr>
                        <a:t>4.2. Оформить карту автономного обслуживания оборудования на рабочем месте</a:t>
                      </a:r>
                      <a:endParaRPr lang="ru-RU" sz="10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- составить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карту автономного 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обслуживания оборудования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на рабочем месте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cs typeface="Times New Roman" pitchFamily="18" charset="0"/>
                        </a:rPr>
                        <a:t>4.3. Внедрение карты автономного обслуживания оборудования</a:t>
                      </a:r>
                      <a:endParaRPr lang="ru-RU" sz="10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- организация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применения карты автономного обслуживания оператором на рабочем месте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; провести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контроль над выполнением действий, указанных в карте автономного обслуживания оборудования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8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cs typeface="Times New Roman" pitchFamily="18" charset="0"/>
                        </a:rPr>
                        <a:t>5. Мониторинг состояния рабочего места и оборудования</a:t>
                      </a:r>
                      <a:endParaRPr lang="ru-RU" sz="10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cs typeface="Times New Roman" pitchFamily="18" charset="0"/>
                        </a:rPr>
                        <a:t>5.1. Организовать работу по проведению мониторинга состояния рабочего места и оборудования</a:t>
                      </a:r>
                      <a:endParaRPr lang="ru-RU" sz="10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- оценка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рабочего места по бланку оперативного осмотра 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оборудования; повторный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расчет общей эффективности оборудования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cs typeface="Times New Roman" pitchFamily="18" charset="0"/>
                        </a:rPr>
                        <a:t>5.2. Совершенствование состояния рабочего места и оборудования</a:t>
                      </a:r>
                      <a:endParaRPr lang="ru-RU" sz="10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- выявить несоответствия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; разработать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корректирующие и предупреждающие действия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8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cs typeface="Times New Roman" pitchFamily="18" charset="0"/>
                        </a:rPr>
                        <a:t>6. Подведение итогов по внедрению системы TPM</a:t>
                      </a:r>
                      <a:endParaRPr lang="ru-RU" sz="10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8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6.1. Проведение информационной встречи, посвященной результатам внедрения системы всеобщего обслуживания оборудования (ТРМ)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- подведение итогов по внедрению системы всеобщего обслуживания 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оборудования;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выводы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по выполненным целям и задачам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; оценка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эффективности внедрения системы TPM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026" marR="3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12778" y="23152"/>
            <a:ext cx="81792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Организационный план внедрения системы TPM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66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27001" cy="599791"/>
          </a:xfrm>
          <a:prstGeom prst="rect">
            <a:avLst/>
          </a:prstGeom>
        </p:spPr>
      </p:pic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748" y="905164"/>
            <a:ext cx="11745579" cy="528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CA747E1E-123E-4DE6-A6BD-91112332A7D1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23854" y="28545"/>
            <a:ext cx="83681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План-график реализации этапов проекта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72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27001" cy="59979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54182" y="775857"/>
          <a:ext cx="10991273" cy="56133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30736"/>
                <a:gridCol w="1922462"/>
                <a:gridCol w="2359022"/>
                <a:gridCol w="3322944"/>
                <a:gridCol w="2556109"/>
              </a:tblGrid>
              <a:tr h="460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статьи затрат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Расчёт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Стоимость,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Проведение обучения персонала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28 ак.часов ×1350 руб.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746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37800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Покупка дополнительной литературы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(Книги по бережливому производству)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шт.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×827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746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24810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Канцелярские расходы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Бумага (белая)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2 упаковки × 750 руб. 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746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Бумага (цветная)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620 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746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620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Заправка картриджа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746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3.4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Скотч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шт.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×57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746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285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3.5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Файлы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1 упаковка × 151 руб. 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746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151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3.6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Папки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50 шт. × 23 руб. 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746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1150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3.7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Маркеры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50 шт. × 25 руб 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746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1250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Премия модельной команде и лидеру команды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10 человек. × 3000 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746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30000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7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Итого: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98106 рублей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52" marR="15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816640" y="-58379"/>
            <a:ext cx="83753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инвестиционных платежей на подготовку к внедрению технологии TPM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CA747E1E-123E-4DE6-A6BD-91112332A7D1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172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676" y="0"/>
            <a:ext cx="3827001" cy="59979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CA747E1E-123E-4DE6-A6BD-91112332A7D1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3999344" y="63786"/>
            <a:ext cx="81926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Расчёт экономической эффективности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190074" y="801316"/>
            <a:ext cx="98118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Показатели эффективности оборудования до внедрения ТРМ и ожидаемые после внедрения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83491" y="1403929"/>
          <a:ext cx="11074399" cy="453505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109868"/>
                <a:gridCol w="1984681"/>
                <a:gridCol w="3154412"/>
                <a:gridCol w="1825438"/>
              </a:tblGrid>
              <a:tr h="640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Показатель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До внедрения ТРМ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Ожидаемые результаты после внедрения ТРМ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Изменение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Время простоев оборудования, мин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60 мин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30 мин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-30 мин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ковшей на обработку, шт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Количество необработанных ковшей, шт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Готовность оборудования, 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90,05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95,02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4,97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9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Производительность оборудования от номинальной, 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75,77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89,75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13,98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Качество продукции, %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90,91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OEE (Общая эффективность оборудования), 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54,58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77,53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22,95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0466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27001" cy="59979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94011" y="0"/>
            <a:ext cx="6869699" cy="58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РАСЧЕТ ЭФФЕКТИВНОСТИ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CA747E1E-123E-4DE6-A6BD-91112332A7D1}" type="slidenum">
              <a:rPr lang="ru-RU" smtClean="0"/>
              <a:pPr/>
              <a:t>27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68514" y="1138620"/>
          <a:ext cx="11170903" cy="4846543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806765"/>
                <a:gridCol w="1541486"/>
                <a:gridCol w="1750073"/>
                <a:gridCol w="1011996"/>
                <a:gridCol w="1645781"/>
                <a:gridCol w="1047522"/>
                <a:gridCol w="1367280"/>
              </a:tblGrid>
              <a:tr h="667566"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До внедрения мероприятия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После внедрения мероприятия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Эффект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37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Затраты из – за сокращения простоев оборудования по причине поломки: (заработная плата работникам, отчисления от заработной платы в период простоя, затраты на запасные части)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460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50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руб./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1мин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60 мин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30 мин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1500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Эффект от увеличения производительности (увеличение числа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ковшей)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460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9850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руб./шт.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98500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108350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206850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Затраты на сокращение числа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необработанных ковшей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 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материалы, повторный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контроль)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460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2951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5902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2951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2951 руб.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211301 рублей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816451" y="701786"/>
            <a:ext cx="66167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Ожидаемый экономический эффект от внедрения</a:t>
            </a:r>
            <a:r>
              <a:rPr kumimoji="0" lang="ru-RU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72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27001" cy="59979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CA747E1E-123E-4DE6-A6BD-91112332A7D1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842327" y="0"/>
            <a:ext cx="6921383" cy="58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РАСЧЕТ ЭФФЕКТИВНОСТИ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1058D0F7-2F3F-4FE4-84B4-967FC8CBF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0170803"/>
              </p:ext>
            </p:extLst>
          </p:nvPr>
        </p:nvGraphicFramePr>
        <p:xfrm>
          <a:off x="711201" y="1043709"/>
          <a:ext cx="10898909" cy="479367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9284">
                  <a:extLst>
                    <a:ext uri="{9D8B030D-6E8A-4147-A177-3AD203B41FA5}">
                      <a16:colId xmlns:a16="http://schemas.microsoft.com/office/drawing/2014/main" xmlns="" val="2665492816"/>
                    </a:ext>
                  </a:extLst>
                </a:gridCol>
                <a:gridCol w="4408882">
                  <a:extLst>
                    <a:ext uri="{9D8B030D-6E8A-4147-A177-3AD203B41FA5}">
                      <a16:colId xmlns:a16="http://schemas.microsoft.com/office/drawing/2014/main" xmlns="" val="2521612871"/>
                    </a:ext>
                  </a:extLst>
                </a:gridCol>
                <a:gridCol w="3311009">
                  <a:extLst>
                    <a:ext uri="{9D8B030D-6E8A-4147-A177-3AD203B41FA5}">
                      <a16:colId xmlns:a16="http://schemas.microsoft.com/office/drawing/2014/main" xmlns="" val="579307410"/>
                    </a:ext>
                  </a:extLst>
                </a:gridCol>
                <a:gridCol w="2669734">
                  <a:extLst>
                    <a:ext uri="{9D8B030D-6E8A-4147-A177-3AD203B41FA5}">
                      <a16:colId xmlns:a16="http://schemas.microsoft.com/office/drawing/2014/main" xmlns="" val="1822340804"/>
                    </a:ext>
                  </a:extLst>
                </a:gridCol>
              </a:tblGrid>
              <a:tr h="969818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Формула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Расчёт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3432444"/>
                  </a:ext>
                </a:extLst>
              </a:tr>
              <a:tr h="1274618">
                <a:tc rowSpan="2"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Экономическая эффективность  (Э)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 = 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 / 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 =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211301/ 98106 = 2,15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4406053"/>
                  </a:ext>
                </a:extLst>
              </a:tr>
              <a:tr h="25492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(ЭФ- экономический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эффект,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затраты на внедрение)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8566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0466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27001" cy="599791"/>
          </a:xfrm>
          <a:prstGeom prst="rect">
            <a:avLst/>
          </a:prstGeom>
        </p:spPr>
      </p:pic>
      <p:sp>
        <p:nvSpPr>
          <p:cNvPr id="5" name="Заголовок 8">
            <a:extLst>
              <a:ext uri="{FF2B5EF4-FFF2-40B4-BE49-F238E27FC236}">
                <a16:creationId xmlns:a16="http://schemas.microsoft.com/office/drawing/2014/main" xmlns="" id="{013A7170-FFA4-4184-A04E-28B5D1C65C01}"/>
              </a:ext>
            </a:extLst>
          </p:cNvPr>
          <p:cNvSpPr txBox="1">
            <a:spLocks/>
          </p:cNvSpPr>
          <p:nvPr/>
        </p:nvSpPr>
        <p:spPr>
          <a:xfrm>
            <a:off x="484528" y="1175566"/>
            <a:ext cx="1930400" cy="493166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ВЫВОДЫ:</a:t>
            </a:r>
            <a:endParaRPr kumimoji="0" lang="ru-RU" sz="28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825380" y="0"/>
            <a:ext cx="8366620" cy="58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Ожидаемые результаты от реализации проекта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DE85480C-2B86-4B07-8BE3-F8AE6E5809ED}"/>
              </a:ext>
            </a:extLst>
          </p:cNvPr>
          <p:cNvSpPr txBox="1">
            <a:spLocks/>
          </p:cNvSpPr>
          <p:nvPr/>
        </p:nvSpPr>
        <p:spPr>
          <a:xfrm>
            <a:off x="2701256" y="1167277"/>
            <a:ext cx="9127222" cy="4621128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720725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внедрения технологии всеобщего обслуживания оборудования (TPM) показатели предприятия улучшатся. А именно, вырастит общая эффективность и производительность оборудования, тем самым и снизятся простои.</a:t>
            </a:r>
          </a:p>
          <a:p>
            <a:pPr indent="720725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же стоит подчеркнуть, что на рабочих местах сотрудников будут отсутствовать посторонние предметы и мусор.</a:t>
            </a:r>
          </a:p>
          <a:p>
            <a:pPr indent="720725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Экономическая эффективность проекта больше единицы, следовательно, внедрение методики экономически выгодно.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CA747E1E-123E-4DE6-A6BD-91112332A7D1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172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3827001" y="92451"/>
            <a:ext cx="7938264" cy="507340"/>
          </a:xfrm>
          <a:prstGeom prst="snip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cap="none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характеристика объекта. ПАО « ЧМК»</a:t>
            </a:r>
            <a:endParaRPr lang="ru-RU" sz="2000" b="1" cap="none" dirty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27001" cy="599791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742950" y="599792"/>
            <a:ext cx="11258549" cy="596293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943350" indent="0" algn="just">
              <a:lnSpc>
                <a:spcPct val="120000"/>
              </a:lnSpc>
              <a:buNone/>
            </a:pP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Публичное акционерное общество </a:t>
            </a:r>
            <a:r>
              <a:rPr lang="ru-RU" sz="29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«Челябинский металлургический комбинат» 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одно из крупнейших в России предприятий полного металлургического цикла по выпуску качественных и высококачественных сталей. </a:t>
            </a:r>
          </a:p>
          <a:p>
            <a:pPr marL="3943350" indent="0" algn="just">
              <a:lnSpc>
                <a:spcPct val="120000"/>
              </a:lnSpc>
            </a:pPr>
            <a:r>
              <a:rPr lang="ru-RU" sz="29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ЧМК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одно из немногих предприятий страны, которому дано право присваивать продукции собственный индекс – </a:t>
            </a:r>
            <a:r>
              <a:rPr lang="ru-RU" sz="29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ЧС (Челябинская Сталь)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Комбинат также является одним из крупнейших производителей нержавеющей стали в России.</a:t>
            </a:r>
          </a:p>
          <a:p>
            <a:pPr marL="3943350" indent="0" algn="just">
              <a:lnSpc>
                <a:spcPct val="120000"/>
              </a:lnSpc>
            </a:pPr>
            <a:r>
              <a:rPr lang="ru-RU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ЧМК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выпускает широкий сортамент продукции металлургического производства: чушковый чугун, полуфабрикаты стальные для дальнейшего передела, сортовой и листовой металлопрокат из углеродистых, конструкционных, инструментальных и коррозионно-стойких марок стали, фасонный прокат и рельсовую продукцию.</a:t>
            </a:r>
          </a:p>
          <a:p>
            <a:pPr marL="0" indent="0" algn="just">
              <a:lnSpc>
                <a:spcPct val="120000"/>
              </a:lnSpc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Атомная энергетика, тяжелое, химическое, энергетическое, автомобильное и сельскохозяйственное машиностроение, подшипниковые и трубопрокатные заводы, строительство, медицинское оборудование и инструмент – вот далеко не полный перечень применения продукции ЧМК.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				</a:t>
            </a:r>
            <a:r>
              <a:rPr lang="ru-RU" dirty="0" smtClean="0">
                <a:solidFill>
                  <a:schemeClr val="tx1"/>
                </a:solidFill>
              </a:rPr>
              <a:t>				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454047, Россия, Челябинская область,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г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Челябинск, ул. 2-я Павелецкая, д. 14</a:t>
            </a:r>
          </a:p>
          <a:p>
            <a:endParaRPr lang="ru-RU" dirty="0" smtClean="0"/>
          </a:p>
        </p:txBody>
      </p:sp>
      <p:pic>
        <p:nvPicPr>
          <p:cNvPr id="5" name="Picture 2" descr="http://pochel.ru/media/photologue/photos/9ec/9ec6da41-57c9-46a5-a641-0f64df30f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1" y="655946"/>
            <a:ext cx="3952874" cy="382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79472" y="5313728"/>
            <a:ext cx="2899324" cy="1544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mechel_logo_eng_vertic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7357" y="5117466"/>
            <a:ext cx="9715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591636" y="6336145"/>
            <a:ext cx="600364" cy="521855"/>
          </a:xfrm>
        </p:spPr>
        <p:txBody>
          <a:bodyPr/>
          <a:lstStyle/>
          <a:p>
            <a:fld id="{CA747E1E-123E-4DE6-A6BD-91112332A7D1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86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719576" y="6358657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648344" y="4939470"/>
            <a:ext cx="3366331" cy="1611525"/>
          </a:xfrm>
        </p:spPr>
        <p:txBody>
          <a:bodyPr>
            <a:normAutofit fontScale="62500" lnSpcReduction="20000"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 работы:</a:t>
            </a:r>
          </a:p>
          <a:p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Гайсин Руслан Рафаилович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2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работы:</a:t>
            </a:r>
            <a:r>
              <a:rPr lang="ru-RU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500" dirty="0" err="1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к.т.н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доцент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Буторина Ольга Сергеевна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pSp>
        <p:nvGrpSpPr>
          <p:cNvPr id="2" name="Группа 9"/>
          <p:cNvGrpSpPr/>
          <p:nvPr/>
        </p:nvGrpSpPr>
        <p:grpSpPr>
          <a:xfrm>
            <a:off x="395187" y="219385"/>
            <a:ext cx="10812048" cy="2296430"/>
            <a:chOff x="395187" y="226948"/>
            <a:chExt cx="10812048" cy="2296430"/>
          </a:xfrm>
        </p:grpSpPr>
        <p:pic>
          <p:nvPicPr>
            <p:cNvPr id="11" name="Picture 4" descr="https://pp.vk.me/c623430/v623430718/47f0a/hIzFs8SlDwg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395187" y="226948"/>
              <a:ext cx="1927424" cy="2296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282356" y="382072"/>
              <a:ext cx="8924879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ФЕДЕРАЛЬНОЕ ГОСУДАРСТВЕННОЕ БЮДЖЕТНОЕ ОБРАЗОВАТЕЛЬНОЕ УЧРЕЖДЕНИЕ </a:t>
              </a:r>
            </a:p>
            <a:p>
              <a:pPr algn="ctr">
                <a:spcAft>
                  <a:spcPts val="1200"/>
                </a:spcAft>
              </a:pP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ВЫСШЕГО ОБРАЗОВАНИЯ</a:t>
              </a:r>
            </a:p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РОССИЙСКАЯ АКАДЕМИЯ НАРОДНОГО ХОЗЯЙСТВА И ГОСУДАРСТВЕННОЙ СЛУЖБЫ ПРИ </a:t>
              </a:r>
            </a:p>
            <a:p>
              <a:pPr algn="ctr">
                <a:spcAft>
                  <a:spcPts val="1200"/>
                </a:spcAft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ПРЕЗИДЕНТЕ РОССИЙСКОЙ ФЕДЕРАЦИИ</a:t>
              </a:r>
            </a:p>
            <a:p>
              <a:pPr algn="ctr"/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ЧЕЛЯБИНСКИЙ ФИЛИАЛ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38835" y="2093522"/>
            <a:ext cx="976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Выпускная аттестационная работа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«Внедрение технологий бережливого производства на участке ремонта и технического обслуживания электрооборудования Доменного цеха ПАО «ЧМК»»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72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27001" cy="599791"/>
          </a:xfrm>
          <a:prstGeom prst="rect">
            <a:avLst/>
          </a:prstGeom>
        </p:spPr>
      </p:pic>
      <p:pic>
        <p:nvPicPr>
          <p:cNvPr id="4" name="Picture 18" descr="https://chelindustry.ru/images/ZFotoS--ChlInd_9825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" y="862774"/>
            <a:ext cx="3182806" cy="273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98681" y="846548"/>
            <a:ext cx="8372968" cy="600558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319463" lvl="1" indent="-3175" algn="just">
              <a:lnSpc>
                <a:spcPct val="120000"/>
              </a:lnSpc>
              <a:buFont typeface="Wingdings 3" panose="05040102010807070707" pitchFamily="18" charset="2"/>
              <a:buNone/>
            </a:pPr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Доменный цех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входит в состав ПАО «ЧМК». </a:t>
            </a:r>
          </a:p>
          <a:p>
            <a:pPr marL="3319463" indent="0" algn="just">
              <a:lnSpc>
                <a:spcPct val="120000"/>
              </a:lnSpc>
              <a:buFont typeface="Wingdings 3" panose="05040102010807070707" pitchFamily="18" charset="2"/>
              <a:buNone/>
              <a:tabLst>
                <a:tab pos="4032250" algn="l"/>
              </a:tabLst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Основными задачами Доменного цеха являются:</a:t>
            </a:r>
          </a:p>
          <a:p>
            <a:pPr marL="3319463" lvl="1" indent="0" algn="just">
              <a:lnSpc>
                <a:spcPct val="120000"/>
              </a:lnSpc>
            </a:pPr>
            <a:r>
              <a:rPr lang="ru-RU" sz="7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Производство чугуна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установленной номенклатуре и сортаменте в соответствии с утвержденными производственными графиками и плановыми заданиями.</a:t>
            </a:r>
          </a:p>
          <a:p>
            <a:pPr marL="3319463" lvl="1" indent="0" algn="just">
              <a:lnSpc>
                <a:spcPct val="120000"/>
              </a:lnSpc>
            </a:pPr>
            <a:r>
              <a:rPr lang="ru-RU" sz="7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Своевременное обеспечение чугуном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производства сталеплавильных цехов, ФЛЦ и</a:t>
            </a:r>
          </a:p>
          <a:p>
            <a:pPr marL="0" lvl="1" indent="0" algn="just">
              <a:lnSpc>
                <a:spcPct val="120000"/>
              </a:lnSpc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сторонних потребителей </a:t>
            </a:r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требованиями ГОСТов и технических условий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оптимальной загрузке агрегатов, эффективном использовании трудовых, материальных и финансовых ресурсов, с целью наработки прибыли Компанией, повышения качества выпускаемой продукции и снижения ее себестоимости.</a:t>
            </a:r>
          </a:p>
          <a:p>
            <a:pPr marL="0" lvl="1" indent="357188" algn="just">
              <a:lnSpc>
                <a:spcPct val="120000"/>
              </a:lnSpc>
              <a:buNone/>
            </a:pPr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состав </a:t>
            </a:r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Доменного </a:t>
            </a:r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цеха входят: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Отделение 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производства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чугуна;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Отделение 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ремонтов и технического обслуживания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оборудования;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подготовки к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ремонтам.</a:t>
            </a:r>
          </a:p>
          <a:p>
            <a:pPr marL="0" lvl="1" indent="357188" algn="just">
              <a:lnSpc>
                <a:spcPct val="120000"/>
              </a:lnSpc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Организационная  структура Доменного цеха приведена на слайде 5.</a:t>
            </a: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dirty="0" smtClean="0"/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ru-RU" dirty="0" smtClean="0"/>
          </a:p>
        </p:txBody>
      </p:sp>
      <p:pic>
        <p:nvPicPr>
          <p:cNvPr id="9" name="Picture 8" descr="http://pochel.ru/media/photologue/photos/b1c/b1cd31b6-9b95-4b4d-bab8-e5836f3661e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0" y="846548"/>
            <a:ext cx="2788706" cy="548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3827001" y="92451"/>
            <a:ext cx="7938264" cy="507340"/>
          </a:xfrm>
          <a:prstGeom prst="snip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cap="none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характеристика объекта. Доменный цех.</a:t>
            </a:r>
            <a:endParaRPr lang="ru-RU" sz="2000" b="1" cap="none" dirty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CA747E1E-123E-4DE6-A6BD-91112332A7D1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465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27001" cy="5997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1938" t="3250" r="84" b="2308"/>
          <a:stretch/>
        </p:blipFill>
        <p:spPr>
          <a:xfrm>
            <a:off x="656246" y="861167"/>
            <a:ext cx="11039475" cy="5629275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3827001" y="92451"/>
            <a:ext cx="7938264" cy="507340"/>
          </a:xfrm>
          <a:prstGeom prst="snip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cap="none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характеристика объекта. Доменный цех.</a:t>
            </a:r>
            <a:endParaRPr lang="ru-RU" sz="2000" b="1" cap="none" dirty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CA747E1E-123E-4DE6-A6BD-91112332A7D1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66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27001" y="92451"/>
            <a:ext cx="8364999" cy="507340"/>
          </a:xfrm>
          <a:prstGeom prst="snip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ru-RU" sz="2000" b="1" cap="none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характеристика объекта. </a:t>
            </a:r>
            <a:r>
              <a:rPr lang="ru-RU" sz="2000" b="1" cap="none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none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sz="2000" b="1" cap="none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Доменного цеха.</a:t>
            </a:r>
            <a:endParaRPr lang="ru-RU" sz="2000" b="1" cap="none" dirty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27001" cy="599791"/>
          </a:xfrm>
          <a:prstGeom prst="rect">
            <a:avLst/>
          </a:prstGeom>
        </p:spPr>
      </p:pic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74499" y="758126"/>
            <a:ext cx="5047893" cy="66751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Производство чугуна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2021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–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162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тонн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765529" y="758126"/>
            <a:ext cx="6277119" cy="667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Производство чугуна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01.01.2022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30.04.20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1 139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тонн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Диаграмма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7"/>
          <a:stretch>
            <a:fillRect/>
          </a:stretch>
        </p:blipFill>
        <p:spPr bwMode="auto">
          <a:xfrm>
            <a:off x="553114" y="1729184"/>
            <a:ext cx="5275118" cy="450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Диаграмма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6885" y="1737731"/>
            <a:ext cx="5370493" cy="450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CA747E1E-123E-4DE6-A6BD-91112332A7D1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960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27001" cy="599791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336145" y="632390"/>
            <a:ext cx="5704880" cy="57879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360363" algn="just">
              <a:spcAft>
                <a:spcPts val="0"/>
              </a:spcAft>
              <a:buNone/>
              <a:tabLst>
                <a:tab pos="7981950" algn="l"/>
              </a:tabLst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Участок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ремонта и технического обслуживания электрооборудования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Доменного цеха предназначен для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обеспечения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безаварийной работы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электрического оборудования Доменного цеха, осуществления организации и проведение планово-предупредительных, капитальных и профилактических ремонтов, обслуживания, модернизации и замены оборудования, а также осуществления контроля за соблюдением технологическим персоналом правил эксплуатации электрического оборудования.</a:t>
            </a:r>
          </a:p>
          <a:p>
            <a:pPr marL="0" lvl="1" indent="357188" algn="just">
              <a:buFont typeface="Wingdings 3" panose="05040102010807070707" pitchFamily="18" charset="2"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 участка входят следующие подразделения: 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0403.05.02.02.01. Группа ремонта и технического обслуживания электрооборудования участка выплавки чугуна и подбункерного помещения;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0403.05.02.02.02. Группа ремонта и технического обслуживания электрооборудования участка разливки чугуна и кранового оборудования доменных печей;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0403.05.02.02.03. Группа ремонта и технического обслуживания высоковольтного оборудования.</a:t>
            </a: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0" t="3877" r="1570" b="5611"/>
          <a:stretch>
            <a:fillRect/>
          </a:stretch>
        </p:blipFill>
        <p:spPr bwMode="auto">
          <a:xfrm>
            <a:off x="141872" y="1030334"/>
            <a:ext cx="6045153" cy="529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3833091" y="0"/>
            <a:ext cx="8358909" cy="507340"/>
          </a:xfrm>
          <a:prstGeom prst="snip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Участок ремонта и технического обслуживания электрооборудования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CA747E1E-123E-4DE6-A6BD-91112332A7D1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272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27001" cy="5997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6163" y="1172336"/>
            <a:ext cx="3621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штатной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численности</a:t>
            </a:r>
            <a:endParaRPr lang="ru-RU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78741" y="1195198"/>
            <a:ext cx="471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электротехнического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</a:t>
            </a:r>
            <a:endParaRPr lang="ru-RU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CA747E1E-123E-4DE6-A6BD-91112332A7D1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897880" y="1874521"/>
          <a:ext cx="5962301" cy="4398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567804" y="1600200"/>
          <a:ext cx="6096001" cy="4682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Заголовок 3"/>
          <p:cNvSpPr txBox="1">
            <a:spLocks/>
          </p:cNvSpPr>
          <p:nvPr/>
        </p:nvSpPr>
        <p:spPr>
          <a:xfrm>
            <a:off x="3833091" y="0"/>
            <a:ext cx="8358909" cy="507340"/>
          </a:xfrm>
          <a:prstGeom prst="snip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Участок ремонта и технического обслуживания электрооборудования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95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27001" cy="599791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fld id="{CA747E1E-123E-4DE6-A6BD-91112332A7D1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801720" y="650281"/>
          <a:ext cx="5340461" cy="2563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6086763" y="3999347"/>
          <a:ext cx="5560292" cy="3061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6751783" y="1173019"/>
          <a:ext cx="5911274" cy="286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765209" y="3334326"/>
          <a:ext cx="7067228" cy="334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228437" y="3133751"/>
            <a:ext cx="4950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defRPr sz="1800" b="1" i="0" u="none" strike="noStrike" kern="1200" baseline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59781" y="842414"/>
            <a:ext cx="4240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персонала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возрасту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3833091" y="0"/>
            <a:ext cx="8358909" cy="507340"/>
          </a:xfrm>
          <a:prstGeom prst="snip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Участок ремонта и технического обслуживания электрооборудования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3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2385</TotalTime>
  <Words>3168</Words>
  <Application>Microsoft Office PowerPoint</Application>
  <PresentationFormat>Произвольный</PresentationFormat>
  <Paragraphs>498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Сектор</vt:lpstr>
      <vt:lpstr>Слайд 1</vt:lpstr>
      <vt:lpstr>Слайд 2</vt:lpstr>
      <vt:lpstr>Слайд 3</vt:lpstr>
      <vt:lpstr>Слайд 4</vt:lpstr>
      <vt:lpstr>Слайд 5</vt:lpstr>
      <vt:lpstr>Общая характеристика объекта.  Показатели работы Доменного цеха.</vt:lpstr>
      <vt:lpstr>Слайд 7</vt:lpstr>
      <vt:lpstr>Слайд 8</vt:lpstr>
      <vt:lpstr>Слайд 9</vt:lpstr>
      <vt:lpstr>PEST - анализ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Mechel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выпускной аттестационной работы:  ВНЕДРЕНИЕ ТЕХНОЛОГИЙ БЕРЕЖЛИВОГО ПРОИЗВОДСТВА НА УЧАСТКЕ РЕМОНТА И ТЕХНИЧЕСКОГО ОБСЛУЖИВАНИЯ ЭЛЕКТРООБОРУДОВАНИЯ ДОМЕННОГО ЦЕХА ПАО «ЧМК»</dc:title>
  <dc:creator>Image</dc:creator>
  <cp:lastModifiedBy>Rus</cp:lastModifiedBy>
  <cp:revision>156</cp:revision>
  <dcterms:created xsi:type="dcterms:W3CDTF">2021-12-10T06:38:21Z</dcterms:created>
  <dcterms:modified xsi:type="dcterms:W3CDTF">2022-05-18T22:43:27Z</dcterms:modified>
</cp:coreProperties>
</file>