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7" r:id="rId11"/>
    <p:sldId id="269" r:id="rId12"/>
    <p:sldId id="266" r:id="rId13"/>
    <p:sldId id="265" r:id="rId14"/>
    <p:sldId id="279" r:id="rId15"/>
    <p:sldId id="281" r:id="rId16"/>
    <p:sldId id="280" r:id="rId17"/>
    <p:sldId id="278" r:id="rId18"/>
    <p:sldId id="277" r:id="rId19"/>
    <p:sldId id="275" r:id="rId20"/>
    <p:sldId id="282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92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asova_eh\Documents\&#1044;&#1080;&#1089;&#1082;%20D\&#1052;&#1086;&#1080;%20&#1076;&#1086;&#1082;&#1091;&#1084;&#1077;&#1085;&#1090;&#1099;\&#1044;&#1080;&#1087;&#1083;&#1086;&#1084;%20&#1070;&#1059;&#1088;&#1043;&#1059;%20&#1052;&#1041;&#1040;%202022%20&#1075;\&#1044;&#1080;&#1087;&#1083;&#1086;&#1084;%20&#1057;&#1090;&#1088;&#1077;&#1083;&#1100;&#1085;&#1080;&#1082;&#1086;&#1074;\&#1075;&#1088;&#1072;&#1092;&#1080;&#1082;&#1080;%20&#1076;&#1103;&#1083;%20&#1082;&#1091;&#1088;&#1089;&#1072;&#109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asova_eh\Documents\&#1044;&#1080;&#1089;&#1082;%20D\&#1052;&#1086;&#1080;%20&#1076;&#1086;&#1082;&#1091;&#1084;&#1077;&#1085;&#1090;&#1099;\&#1044;&#1080;&#1087;&#1083;&#1086;&#1084;%20&#1070;&#1059;&#1088;&#1043;&#1059;%20&#1052;&#1041;&#1040;%202022%20&#1075;\&#1044;&#1080;&#1087;&#1083;&#1086;&#1084;%20&#1057;&#1090;&#1088;&#1077;&#1083;&#1100;&#1085;&#1080;&#1082;&#1086;&#1074;\&#1075;&#1088;&#1072;&#1092;&#1080;&#1082;&#1080;%20&#1076;&#1103;&#1083;%20&#1082;&#1091;&#1088;&#1089;&#1072;&#1095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sova_eh\Documents\&#1044;&#1080;&#1089;&#1082;%20D\&#1052;&#1086;&#1080;%20&#1076;&#1086;&#1082;&#1091;&#1084;&#1077;&#1085;&#1090;&#1099;\&#1044;&#1080;&#1087;&#1083;&#1086;&#1084;%20&#1070;&#1059;&#1088;&#1043;&#1059;%20&#1052;&#1041;&#1040;%202022%20&#1075;\&#1044;&#1080;&#1087;&#1083;&#1086;&#1084;%20&#1057;&#1090;&#1088;&#1077;&#1083;&#1100;&#1085;&#1080;&#1082;&#1086;&#1074;\&#1047;&#1072;&#1076;&#1072;&#1095;&#1080;_&#1088;&#1077;&#1096;&#1077;&#1085;&#1080;&#1103;_&#1087;&#1088;&#1086;%20&#1076;&#1088;&#1091;&#1079;&#1077;&#1081;%2024.05.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132193494925822E-2"/>
                  <c:y val="-6.7110166554164019E-2"/>
                </c:manualLayout>
              </c:layout>
              <c:tx>
                <c:rich>
                  <a:bodyPr/>
                  <a:lstStyle/>
                  <a:p>
                    <a:fld id="{FBD57B4D-52CF-465E-B184-368434CAF62D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D663FDF5-8E92-48A4-A07A-860A17CFA378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8.9432377780675601E-2"/>
                  <c:y val="9.94224689691319E-2"/>
                </c:manualLayout>
              </c:layout>
              <c:tx>
                <c:rich>
                  <a:bodyPr/>
                  <a:lstStyle/>
                  <a:p>
                    <a:fld id="{1CC54581-F685-4E4D-950B-17B6780BE791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E26C6872-2C8F-43BF-B697-12E51824F57F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8.8730444379118256E-2"/>
                  <c:y val="-7.20812900026206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3D88795-22F2-4485-9F74-75C4568D1B19}" type="CELLRANGE">
                      <a:rPr lang="en-US" sz="1200" b="1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200" b="1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04FF4DA3-6BE0-4017-B302-40378853E66A}" type="VALUE">
                      <a:rPr lang="en-US" sz="1200" b="1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200" b="1" baseline="0">
                      <a:ln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1.0409881649898704E-2"/>
                  <c:y val="0.16901819724752432"/>
                </c:manualLayout>
              </c:layout>
              <c:tx>
                <c:rich>
                  <a:bodyPr/>
                  <a:lstStyle/>
                  <a:p>
                    <a:fld id="{D3122ABA-DF1C-44D8-8505-62C4A7AA9681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D5DE2275-85CF-41AD-9CF6-74B89F2EFBBC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9.4319997708166667E-2"/>
                  <c:y val="-0.10439359241758847"/>
                </c:manualLayout>
              </c:layout>
              <c:tx>
                <c:rich>
                  <a:bodyPr/>
                  <a:lstStyle/>
                  <a:p>
                    <a:fld id="{F74513A3-7287-4BC7-8FB9-9653E291F885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3F3D852E-2F91-46BD-B70E-FF5DE12EBCFF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3.8009604541063405E-2"/>
                  <c:y val="8.9480222072218701E-2"/>
                </c:manualLayout>
              </c:layout>
              <c:tx>
                <c:rich>
                  <a:bodyPr/>
                  <a:lstStyle/>
                  <a:p>
                    <a:fld id="{744E240B-63FC-4669-834E-475E6141A4BF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8940FE5A-C971-4464-BF2C-67D30D36B15A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0.20795594259432928"/>
                  <c:y val="-5.9653481381479127E-2"/>
                </c:manualLayout>
              </c:layout>
              <c:tx>
                <c:rich>
                  <a:bodyPr/>
                  <a:lstStyle/>
                  <a:p>
                    <a:fld id="{A96584D8-E177-4461-9E19-9183193CFF7A}" type="CELLRANGE">
                      <a:rPr lang="en-US" sz="12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[ДИАПАЗОН ЯЧЕЕК]</a:t>
                    </a:fld>
                    <a:r>
                      <a:rPr lang="en-US" sz="12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9CF08AA3-41FF-47BA-B71E-784E40A854AE}" type="VALUE">
                      <a:rPr lang="en-US" sz="12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en-US" sz="1200" b="1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6.3537989218160271E-2"/>
                  <c:y val="5.4682357933022542E-2"/>
                </c:manualLayout>
              </c:layout>
              <c:tx>
                <c:rich>
                  <a:bodyPr/>
                  <a:lstStyle/>
                  <a:p>
                    <a:fld id="{A2FD5426-63BA-43A5-BCD3-2753136707E1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847A4757-0739-4960-A009-FBE20BF035BB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0.10605375656806991"/>
                  <c:y val="-9.1965783796447056E-2"/>
                </c:manualLayout>
              </c:layout>
              <c:tx>
                <c:rich>
                  <a:bodyPr/>
                  <a:lstStyle/>
                  <a:p>
                    <a:fld id="{E9EC71B8-F750-4521-B535-1E6EBBB772BE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A71DD73D-586C-4A7E-A28D-03215EC3021F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6EDB982-8BF3-486C-BDCC-140DE2460886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D8494DE9-16CF-44F4-ADBD-1413613D5F1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>
                <c:manualLayout>
                  <c:x val="-6.5443848359086537E-2"/>
                  <c:y val="0.13422033310832804"/>
                </c:manualLayout>
              </c:layout>
              <c:tx>
                <c:rich>
                  <a:bodyPr/>
                  <a:lstStyle/>
                  <a:p>
                    <a:fld id="{83E61E25-0F96-4963-A70B-59D02DB0F999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06C86104-62FE-425F-90F3-AE06C4A9EA34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0.26386253089012179"/>
                  <c:y val="-8.450909862376213E-2"/>
                </c:manualLayout>
              </c:layout>
              <c:tx>
                <c:rich>
                  <a:bodyPr/>
                  <a:lstStyle/>
                  <a:p>
                    <a:fld id="{F75C2721-CDCB-4611-B87C-45C07FDDD32B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20206CA5-F105-4C93-8675-6FE142999269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3.3755903207198824E-2"/>
                  <c:y val="0.10439359241758847"/>
                </c:manualLayout>
              </c:layout>
              <c:tx>
                <c:rich>
                  <a:bodyPr/>
                  <a:lstStyle/>
                  <a:p>
                    <a:fld id="{F8B24032-4DC7-4FAE-82FA-258EE204C51C}" type="CELLRANGE">
                      <a:rPr lang="en-US" b="1" baseline="0" dirty="0"/>
                      <a:pPr/>
                      <a:t>[ДИАПАЗОН ЯЧЕЕК]</a:t>
                    </a:fld>
                    <a:r>
                      <a:rPr lang="en-US" b="1" baseline="0" dirty="0"/>
                      <a:t>; </a:t>
                    </a:r>
                    <a:fld id="{BE481F8E-A32A-4E15-9047-D9F1E5F5903B}" type="VALUE">
                      <a:rPr lang="en-US" b="1" baseline="0" dirty="0"/>
                      <a:pPr/>
                      <a:t>[ЗНАЧЕНИЕ]</a:t>
                    </a:fld>
                    <a:endParaRPr lang="en-US" b="1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layout>
                <c:manualLayout>
                  <c:x val="-0.22897043784596677"/>
                  <c:y val="-7.4566851726848926E-3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/>
                      <a:t> </a:t>
                    </a:r>
                    <a:fld id="{D4DCAFEA-6373-4832-AC9C-ABF8A74D88F7}" type="CELLRANGE">
                      <a:rPr lang="ru-RU" b="1" baseline="0" smtClean="0"/>
                      <a:pPr/>
                      <a:t>[ДИАПАЗОН ЯЧЕЕК]</a:t>
                    </a:fld>
                    <a:r>
                      <a:rPr lang="ru-RU" b="1" baseline="0" dirty="0" smtClean="0"/>
                      <a:t> ; </a:t>
                    </a:r>
                    <a:fld id="{458888D2-713C-46AB-BD7E-AE61DA85F79D}" type="VALUE">
                      <a:rPr lang="ru-RU" b="1" baseline="0"/>
                      <a:pPr/>
                      <a:t>[ЗНАЧЕНИЕ]</a:t>
                    </a:fld>
                    <a:endParaRPr lang="ru-RU" b="1" baseline="0" dirty="0" smtClean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-0.19125308741176195"/>
                  <c:y val="-0.124278086211414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BDC28DF-9F8B-4673-9A50-C3209787E582}" type="CELLRANGE">
                      <a:rPr lang="en-US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7BF20250-4EEE-4B1F-B181-312407B6098E}" type="VALUE">
                      <a:rPr lang="en-US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2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6111704159854"/>
                      <c:h val="0.1639353213782381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1.4593743495335157E-3"/>
                  <c:y val="-9.94224689691319E-2"/>
                </c:manualLayout>
              </c:layout>
              <c:tx>
                <c:rich>
                  <a:bodyPr/>
                  <a:lstStyle/>
                  <a:p>
                    <a:fld id="{660089C5-E1CE-46F2-A5A6-A3446AD3E5AA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; </a:t>
                    </a:r>
                    <a:fld id="{FC82DF3C-C98D-4C93-BF97-86E0184A9B30}" type="VALUE">
                      <a:rPr lang="en-US" b="1" baseline="0"/>
                      <a:pPr/>
                      <a:t>[ЗНАЧЕНИЕ]</a:t>
                    </a:fld>
                    <a:endParaRPr lang="en-US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-2.6041664787826161E-2"/>
                  <c:y val="-4.971123448456595E-2"/>
                </c:manualLayout>
              </c:layout>
              <c:tx>
                <c:rich>
                  <a:bodyPr/>
                  <a:lstStyle/>
                  <a:p>
                    <a:fld id="{51E08972-6AF2-4A70-A314-F6173EA8B355}" type="CELLRANGE">
                      <a:rPr lang="en-US" b="1" baseline="0" dirty="0"/>
                      <a:pPr/>
                      <a:t>[ДИАПАЗОН ЯЧЕЕК]</a:t>
                    </a:fld>
                    <a:r>
                      <a:rPr lang="en-US" b="1" baseline="0" dirty="0"/>
                      <a:t>; </a:t>
                    </a:r>
                    <a:fld id="{A315CACB-6A50-4CD0-A21C-26995DF9E67F}" type="VALUE">
                      <a:rPr lang="en-US" b="1" baseline="0" dirty="0"/>
                      <a:pPr/>
                      <a:t>[ЗНАЧЕНИЕ]</a:t>
                    </a:fld>
                    <a:endParaRPr lang="en-US" b="1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7286812778348"/>
                      <c:h val="0.11667226733527625"/>
                    </c:manualLayout>
                  </c15:layout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'PEST анализ'!$A$3:$A$19</c:f>
              <c:strCache>
                <c:ptCount val="17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'PEST анализ'!$F$3:$F$19</c:f>
              <c:numCache>
                <c:formatCode>General</c:formatCode>
                <c:ptCount val="17"/>
                <c:pt idx="0">
                  <c:v>-0.4</c:v>
                </c:pt>
                <c:pt idx="1">
                  <c:v>-1.5</c:v>
                </c:pt>
                <c:pt idx="2">
                  <c:v>1.08</c:v>
                </c:pt>
                <c:pt idx="3">
                  <c:v>-1</c:v>
                </c:pt>
                <c:pt idx="4">
                  <c:v>-0.48000000000000004</c:v>
                </c:pt>
                <c:pt idx="5">
                  <c:v>-0.72000000000000008</c:v>
                </c:pt>
                <c:pt idx="6">
                  <c:v>0.63000000000000023</c:v>
                </c:pt>
                <c:pt idx="7">
                  <c:v>-0.35000000000000009</c:v>
                </c:pt>
                <c:pt idx="8">
                  <c:v>0.54</c:v>
                </c:pt>
                <c:pt idx="9">
                  <c:v>0.15000000000000005</c:v>
                </c:pt>
                <c:pt idx="10">
                  <c:v>-0.16000000000000003</c:v>
                </c:pt>
                <c:pt idx="11">
                  <c:v>1.5</c:v>
                </c:pt>
                <c:pt idx="12">
                  <c:v>1</c:v>
                </c:pt>
                <c:pt idx="13">
                  <c:v>-2</c:v>
                </c:pt>
                <c:pt idx="14">
                  <c:v>1</c:v>
                </c:pt>
                <c:pt idx="15">
                  <c:v>1.2</c:v>
                </c:pt>
                <c:pt idx="16">
                  <c:v>2.5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'PEST анализ'!$B$3:$B$19</c15:f>
                <c15:dlblRangeCache>
                  <c:ptCount val="17"/>
                  <c:pt idx="0">
                    <c:v>Запрет на экспорт готовой продукции российских организаций со стороны иностранных государств.</c:v>
                  </c:pt>
                  <c:pt idx="1">
                    <c:v>Запрет на экспорт пищевой продукции со стороны государства </c:v>
                  </c:pt>
                  <c:pt idx="2">
                    <c:v>Поддержка государством  предприятий пищевой промышленности.</c:v>
                  </c:pt>
                  <c:pt idx="3">
                    <c:v>Ужесточение налоговой политики РФ.</c:v>
                  </c:pt>
                  <c:pt idx="4">
                    <c:v>Ужесточение требований к сертификации пищевой продукции</c:v>
                  </c:pt>
                  <c:pt idx="5">
                    <c:v>Сокращение скорости роста рынка макаронных изделий и круп.</c:v>
                  </c:pt>
                  <c:pt idx="6">
                    <c:v>Рост доли и значения рынка сетевого ритейла.</c:v>
                  </c:pt>
                  <c:pt idx="7">
                    <c:v>Падение реальных доходов населения РФ</c:v>
                  </c:pt>
                  <c:pt idx="8">
                    <c:v>Рост конкуренции на рынке пищевой продукции за счет появления новых продуктов.</c:v>
                  </c:pt>
                  <c:pt idx="9">
                    <c:v>Увеличение численности населения и, как следствие, рост потенциального рынка сбыта.</c:v>
                  </c:pt>
                  <c:pt idx="10">
                    <c:v>Дефицит квалифицированного и мотивированного персонала.</c:v>
                  </c:pt>
                  <c:pt idx="11">
                    <c:v>Развитие технологий онлайн дистрибуции</c:v>
                  </c:pt>
                  <c:pt idx="12">
                    <c:v>Изменение технологий отгрузки пищевой продукции, что позволит сократить сроки отгрузки готовой продукции</c:v>
                  </c:pt>
                  <c:pt idx="13">
                    <c:v>Изменение логистических маршрутов доставки готовой продукции потребителям из-за санкций ЕС</c:v>
                  </c:pt>
                  <c:pt idx="14">
                    <c:v>Изменение технологии приемки готовой продукции на складе грузополучателя</c:v>
                  </c:pt>
                  <c:pt idx="15">
                    <c:v>Развитие новых видов транспорта, которые позволят повысит эффективность перевозок за счет большей вместимости</c:v>
                  </c:pt>
                  <c:pt idx="16">
                    <c:v>Внедрение новых программных продуктов по заказу транспорта, которое позволить сократить затраты на доставку.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106576"/>
        <c:axId val="70101088"/>
      </c:lineChart>
      <c:catAx>
        <c:axId val="7010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Факторы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101088"/>
        <c:crosses val="autoZero"/>
        <c:auto val="1"/>
        <c:lblAlgn val="ctr"/>
        <c:lblOffset val="100"/>
        <c:noMultiLvlLbl val="0"/>
      </c:catAx>
      <c:valAx>
        <c:axId val="701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Взвешенная оценка</a:t>
                </a:r>
              </a:p>
            </c:rich>
          </c:tx>
          <c:layout>
            <c:manualLayout>
              <c:xMode val="edge"/>
              <c:yMode val="edge"/>
              <c:x val="1.0955227709583643E-2"/>
              <c:y val="0.21160017528102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10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Стратегическая</a:t>
            </a:r>
            <a:r>
              <a:rPr lang="ru-RU" baseline="0" dirty="0"/>
              <a:t> карта положения на рынке основных конкурентов</a:t>
            </a:r>
          </a:p>
        </c:rich>
      </c:tx>
      <c:layout>
        <c:manualLayout>
          <c:xMode val="edge"/>
          <c:yMode val="edge"/>
          <c:x val="0.15412342687933242"/>
          <c:y val="9.77676755059359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732956457365916E-2"/>
          <c:y val="5.3589852790315445E-2"/>
          <c:w val="0.96025994346860488"/>
          <c:h val="0.68380981981476929"/>
        </c:manualLayout>
      </c:layout>
      <c:lineChart>
        <c:grouping val="standard"/>
        <c:varyColors val="0"/>
        <c:ser>
          <c:idx val="0"/>
          <c:order val="0"/>
          <c:tx>
            <c:strRef>
              <c:f>'влияние потребителей 2'!$C$1</c:f>
              <c:strCache>
                <c:ptCount val="1"/>
                <c:pt idx="0">
                  <c:v>АО "МАКФА"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'влияние потребителей 2'!$B$2:$B$14</c:f>
              <c:strCache>
                <c:ptCount val="13"/>
                <c:pt idx="0">
                  <c:v>Вкусовые качества</c:v>
                </c:pt>
                <c:pt idx="1">
                  <c:v>Стоимость</c:v>
                </c:pt>
                <c:pt idx="2">
                  <c:v>Безопасность продукта</c:v>
                </c:pt>
                <c:pt idx="3">
                  <c:v>Доступность в торг. сетях</c:v>
                </c:pt>
                <c:pt idx="4">
                  <c:v>Элитарность бренда</c:v>
                </c:pt>
                <c:pt idx="5">
                  <c:v>Доверие к бренду</c:v>
                </c:pt>
                <c:pt idx="6">
                  <c:v>Скорость отгрузки </c:v>
                </c:pt>
                <c:pt idx="7">
                  <c:v>Распространенность мнения</c:v>
                </c:pt>
                <c:pt idx="8">
                  <c:v>Наличие представительств</c:v>
                </c:pt>
                <c:pt idx="9">
                  <c:v>Доброжелательность персонала</c:v>
                </c:pt>
                <c:pt idx="10">
                  <c:v>Профессионализм</c:v>
                </c:pt>
                <c:pt idx="11">
                  <c:v>Сохранность товара</c:v>
                </c:pt>
                <c:pt idx="12">
                  <c:v>Своевременность доставки</c:v>
                </c:pt>
              </c:strCache>
            </c:strRef>
          </c:cat>
          <c:val>
            <c:numRef>
              <c:f>'влияние потребителей 2'!$C$2:$C$14</c:f>
              <c:numCache>
                <c:formatCode>General</c:formatCode>
                <c:ptCount val="13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'влияние потребителей 2'!$D$1</c:f>
              <c:strCache>
                <c:ptCount val="1"/>
                <c:pt idx="0">
                  <c:v>СИ Групп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'влияние потребителей 2'!$B$2:$B$14</c:f>
              <c:strCache>
                <c:ptCount val="13"/>
                <c:pt idx="0">
                  <c:v>Вкусовые качества</c:v>
                </c:pt>
                <c:pt idx="1">
                  <c:v>Стоимость</c:v>
                </c:pt>
                <c:pt idx="2">
                  <c:v>Безопасность продукта</c:v>
                </c:pt>
                <c:pt idx="3">
                  <c:v>Доступность в торг. сетях</c:v>
                </c:pt>
                <c:pt idx="4">
                  <c:v>Элитарность бренда</c:v>
                </c:pt>
                <c:pt idx="5">
                  <c:v>Доверие к бренду</c:v>
                </c:pt>
                <c:pt idx="6">
                  <c:v>Скорость отгрузки </c:v>
                </c:pt>
                <c:pt idx="7">
                  <c:v>Распространенность мнения</c:v>
                </c:pt>
                <c:pt idx="8">
                  <c:v>Наличие представительств</c:v>
                </c:pt>
                <c:pt idx="9">
                  <c:v>Доброжелательность персонала</c:v>
                </c:pt>
                <c:pt idx="10">
                  <c:v>Профессионализм</c:v>
                </c:pt>
                <c:pt idx="11">
                  <c:v>Сохранность товара</c:v>
                </c:pt>
                <c:pt idx="12">
                  <c:v>Своевременность доставки</c:v>
                </c:pt>
              </c:strCache>
            </c:strRef>
          </c:cat>
          <c:val>
            <c:numRef>
              <c:f>'влияние потребителей 2'!$D$2:$D$14</c:f>
              <c:numCache>
                <c:formatCode>General</c:formatCode>
                <c:ptCount val="13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'влияние потребителей 2'!$F$1</c:f>
              <c:strCache>
                <c:ptCount val="1"/>
                <c:pt idx="0">
                  <c:v>DE CECCO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'влияние потребителей 2'!$B$2:$B$14</c:f>
              <c:strCache>
                <c:ptCount val="13"/>
                <c:pt idx="0">
                  <c:v>Вкусовые качества</c:v>
                </c:pt>
                <c:pt idx="1">
                  <c:v>Стоимость</c:v>
                </c:pt>
                <c:pt idx="2">
                  <c:v>Безопасность продукта</c:v>
                </c:pt>
                <c:pt idx="3">
                  <c:v>Доступность в торг. сетях</c:v>
                </c:pt>
                <c:pt idx="4">
                  <c:v>Элитарность бренда</c:v>
                </c:pt>
                <c:pt idx="5">
                  <c:v>Доверие к бренду</c:v>
                </c:pt>
                <c:pt idx="6">
                  <c:v>Скорость отгрузки </c:v>
                </c:pt>
                <c:pt idx="7">
                  <c:v>Распространенность мнения</c:v>
                </c:pt>
                <c:pt idx="8">
                  <c:v>Наличие представительств</c:v>
                </c:pt>
                <c:pt idx="9">
                  <c:v>Доброжелательность персонала</c:v>
                </c:pt>
                <c:pt idx="10">
                  <c:v>Профессионализм</c:v>
                </c:pt>
                <c:pt idx="11">
                  <c:v>Сохранность товара</c:v>
                </c:pt>
                <c:pt idx="12">
                  <c:v>Своевременность доставки</c:v>
                </c:pt>
              </c:strCache>
            </c:strRef>
          </c:cat>
          <c:val>
            <c:numRef>
              <c:f>'влияние потребителей 2'!$F$2:$F$14</c:f>
              <c:numCache>
                <c:formatCode>General</c:formatCode>
                <c:ptCount val="13"/>
                <c:pt idx="0">
                  <c:v>9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'влияние потребителей 2'!$G$1</c:f>
              <c:strCache>
                <c:ptCount val="1"/>
                <c:pt idx="0">
                  <c:v>ООО " ОБЪЕДИНЕНИЕ «СОЮЗПИЩЕПРОМ"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'влияние потребителей 2'!$B$2:$B$14</c:f>
              <c:strCache>
                <c:ptCount val="13"/>
                <c:pt idx="0">
                  <c:v>Вкусовые качества</c:v>
                </c:pt>
                <c:pt idx="1">
                  <c:v>Стоимость</c:v>
                </c:pt>
                <c:pt idx="2">
                  <c:v>Безопасность продукта</c:v>
                </c:pt>
                <c:pt idx="3">
                  <c:v>Доступность в торг. сетях</c:v>
                </c:pt>
                <c:pt idx="4">
                  <c:v>Элитарность бренда</c:v>
                </c:pt>
                <c:pt idx="5">
                  <c:v>Доверие к бренду</c:v>
                </c:pt>
                <c:pt idx="6">
                  <c:v>Скорость отгрузки </c:v>
                </c:pt>
                <c:pt idx="7">
                  <c:v>Распространенность мнения</c:v>
                </c:pt>
                <c:pt idx="8">
                  <c:v>Наличие представительств</c:v>
                </c:pt>
                <c:pt idx="9">
                  <c:v>Доброжелательность персонала</c:v>
                </c:pt>
                <c:pt idx="10">
                  <c:v>Профессионализм</c:v>
                </c:pt>
                <c:pt idx="11">
                  <c:v>Сохранность товара</c:v>
                </c:pt>
                <c:pt idx="12">
                  <c:v>Своевременность доставки</c:v>
                </c:pt>
              </c:strCache>
            </c:strRef>
          </c:cat>
          <c:val>
            <c:numRef>
              <c:f>'влияние потребителей 2'!$G$2:$G$14</c:f>
              <c:numCache>
                <c:formatCode>General</c:formatCode>
                <c:ptCount val="13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'влияние потребителей 2'!$H$1</c:f>
              <c:strCache>
                <c:ptCount val="1"/>
                <c:pt idx="0">
                  <c:v>ОАО "МЕЛЬНИК"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'влияние потребителей 2'!$B$2:$B$14</c:f>
              <c:strCache>
                <c:ptCount val="13"/>
                <c:pt idx="0">
                  <c:v>Вкусовые качества</c:v>
                </c:pt>
                <c:pt idx="1">
                  <c:v>Стоимость</c:v>
                </c:pt>
                <c:pt idx="2">
                  <c:v>Безопасность продукта</c:v>
                </c:pt>
                <c:pt idx="3">
                  <c:v>Доступность в торг. сетях</c:v>
                </c:pt>
                <c:pt idx="4">
                  <c:v>Элитарность бренда</c:v>
                </c:pt>
                <c:pt idx="5">
                  <c:v>Доверие к бренду</c:v>
                </c:pt>
                <c:pt idx="6">
                  <c:v>Скорость отгрузки </c:v>
                </c:pt>
                <c:pt idx="7">
                  <c:v>Распространенность мнения</c:v>
                </c:pt>
                <c:pt idx="8">
                  <c:v>Наличие представительств</c:v>
                </c:pt>
                <c:pt idx="9">
                  <c:v>Доброжелательность персонала</c:v>
                </c:pt>
                <c:pt idx="10">
                  <c:v>Профессионализм</c:v>
                </c:pt>
                <c:pt idx="11">
                  <c:v>Сохранность товара</c:v>
                </c:pt>
                <c:pt idx="12">
                  <c:v>Своевременность доставки</c:v>
                </c:pt>
              </c:strCache>
            </c:strRef>
          </c:cat>
          <c:val>
            <c:numRef>
              <c:f>'влияние потребителей 2'!$H$2:$H$14</c:f>
              <c:numCache>
                <c:formatCode>General</c:formatCode>
                <c:ptCount val="13"/>
                <c:pt idx="0">
                  <c:v>6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8</c:v>
                </c:pt>
                <c:pt idx="10">
                  <c:v>7</c:v>
                </c:pt>
                <c:pt idx="11">
                  <c:v>8</c:v>
                </c:pt>
                <c:pt idx="12">
                  <c:v>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'влияние потребителей 2'!$I$1</c:f>
              <c:strCache>
                <c:ptCount val="1"/>
                <c:pt idx="0">
                  <c:v>ОАО "ЛИПЕЦКМАКАРОНПРОМ"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'влияние потребителей 2'!$B$2:$B$14</c:f>
              <c:strCache>
                <c:ptCount val="13"/>
                <c:pt idx="0">
                  <c:v>Вкусовые качества</c:v>
                </c:pt>
                <c:pt idx="1">
                  <c:v>Стоимость</c:v>
                </c:pt>
                <c:pt idx="2">
                  <c:v>Безопасность продукта</c:v>
                </c:pt>
                <c:pt idx="3">
                  <c:v>Доступность в торг. сетях</c:v>
                </c:pt>
                <c:pt idx="4">
                  <c:v>Элитарность бренда</c:v>
                </c:pt>
                <c:pt idx="5">
                  <c:v>Доверие к бренду</c:v>
                </c:pt>
                <c:pt idx="6">
                  <c:v>Скорость отгрузки </c:v>
                </c:pt>
                <c:pt idx="7">
                  <c:v>Распространенность мнения</c:v>
                </c:pt>
                <c:pt idx="8">
                  <c:v>Наличие представительств</c:v>
                </c:pt>
                <c:pt idx="9">
                  <c:v>Доброжелательность персонала</c:v>
                </c:pt>
                <c:pt idx="10">
                  <c:v>Профессионализм</c:v>
                </c:pt>
                <c:pt idx="11">
                  <c:v>Сохранность товара</c:v>
                </c:pt>
                <c:pt idx="12">
                  <c:v>Своевременность доставки</c:v>
                </c:pt>
              </c:strCache>
            </c:strRef>
          </c:cat>
          <c:val>
            <c:numRef>
              <c:f>'влияние потребителей 2'!$I$2:$I$14</c:f>
              <c:numCache>
                <c:formatCode>General</c:formatCode>
                <c:ptCount val="13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099520"/>
        <c:axId val="7010030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'влияние потребителей 2'!$E$1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17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17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'влияние потребителей 2'!$B$2:$B$14</c15:sqref>
                        </c15:formulaRef>
                      </c:ext>
                    </c:extLst>
                    <c:strCache>
                      <c:ptCount val="13"/>
                      <c:pt idx="0">
                        <c:v>Вкусовые качества</c:v>
                      </c:pt>
                      <c:pt idx="1">
                        <c:v>Стоимость</c:v>
                      </c:pt>
                      <c:pt idx="2">
                        <c:v>Безопасность продукта</c:v>
                      </c:pt>
                      <c:pt idx="3">
                        <c:v>Доступность в торг. сетях</c:v>
                      </c:pt>
                      <c:pt idx="4">
                        <c:v>Элитарность бренда</c:v>
                      </c:pt>
                      <c:pt idx="5">
                        <c:v>Доверие к бренду</c:v>
                      </c:pt>
                      <c:pt idx="6">
                        <c:v>Скорость отгрузки </c:v>
                      </c:pt>
                      <c:pt idx="7">
                        <c:v>Распространенность мнения</c:v>
                      </c:pt>
                      <c:pt idx="8">
                        <c:v>Наличие представительств</c:v>
                      </c:pt>
                      <c:pt idx="9">
                        <c:v>Доброжелательность персонала</c:v>
                      </c:pt>
                      <c:pt idx="10">
                        <c:v>Профессионализм</c:v>
                      </c:pt>
                      <c:pt idx="11">
                        <c:v>Сохранность товара</c:v>
                      </c:pt>
                      <c:pt idx="12">
                        <c:v>Своевременность доставки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'влияние потребителей 2'!$E$2:$E$14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11">
                        <c:v>8</c:v>
                      </c:pt>
                      <c:pt idx="12">
                        <c:v>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700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100304"/>
        <c:crosses val="autoZero"/>
        <c:auto val="1"/>
        <c:lblAlgn val="ctr"/>
        <c:lblOffset val="100"/>
        <c:noMultiLvlLbl val="0"/>
      </c:catAx>
      <c:valAx>
        <c:axId val="70100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7009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82609866074437E-3"/>
          <c:y val="0.95575972111434937"/>
          <c:w val="0.98694452856854442"/>
          <c:h val="4.424027888565077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Общий кумулятивный денежный поток (ЧТС), руб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'Табличка для расчета'!$B$7:$AH$7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xVal>
          <c:yVal>
            <c:numRef>
              <c:f>'Табличка для расчета'!$B$18:$AH$18</c:f>
              <c:numCache>
                <c:formatCode>0.00</c:formatCode>
                <c:ptCount val="33"/>
                <c:pt idx="0">
                  <c:v>-162000000</c:v>
                </c:pt>
                <c:pt idx="1">
                  <c:v>-127937678.60869564</c:v>
                </c:pt>
                <c:pt idx="2">
                  <c:v>-98318268.703213587</c:v>
                </c:pt>
                <c:pt idx="3">
                  <c:v>-72562260.089750916</c:v>
                </c:pt>
                <c:pt idx="4">
                  <c:v>-50165730.860652968</c:v>
                </c:pt>
                <c:pt idx="5">
                  <c:v>-30690488.052741691</c:v>
                </c:pt>
                <c:pt idx="6">
                  <c:v>-13755494.306731891</c:v>
                </c:pt>
                <c:pt idx="7">
                  <c:v>970587.21153750841</c:v>
                </c:pt>
                <c:pt idx="8" formatCode="#,##0.00">
                  <c:v>12942275.964985782</c:v>
                </c:pt>
                <c:pt idx="9">
                  <c:v>24077309.249121431</c:v>
                </c:pt>
                <c:pt idx="10">
                  <c:v>33759946.887500264</c:v>
                </c:pt>
                <c:pt idx="11">
                  <c:v>42179631.790438384</c:v>
                </c:pt>
                <c:pt idx="12">
                  <c:v>49501096.923428044</c:v>
                </c:pt>
                <c:pt idx="13">
                  <c:v>55867588.343419053</c:v>
                </c:pt>
                <c:pt idx="14">
                  <c:v>61403667.839063428</c:v>
                </c:pt>
                <c:pt idx="15">
                  <c:v>66217650.009188958</c:v>
                </c:pt>
                <c:pt idx="16">
                  <c:v>69650324.834778443</c:v>
                </c:pt>
                <c:pt idx="17">
                  <c:v>73290386.967198521</c:v>
                </c:pt>
                <c:pt idx="18">
                  <c:v>76455658.386694193</c:v>
                </c:pt>
                <c:pt idx="19">
                  <c:v>79208068.316690475</c:v>
                </c:pt>
                <c:pt idx="20">
                  <c:v>81601468.255817652</c:v>
                </c:pt>
                <c:pt idx="21">
                  <c:v>83682685.594189137</c:v>
                </c:pt>
                <c:pt idx="22">
                  <c:v>85492439.801468685</c:v>
                </c:pt>
                <c:pt idx="23">
                  <c:v>87066139.112146527</c:v>
                </c:pt>
                <c:pt idx="24">
                  <c:v>88345490.874227852</c:v>
                </c:pt>
                <c:pt idx="25">
                  <c:v>89535433.642226264</c:v>
                </c:pt>
                <c:pt idx="26">
                  <c:v>90570166.483963966</c:v>
                </c:pt>
                <c:pt idx="27">
                  <c:v>91469934.172431558</c:v>
                </c:pt>
                <c:pt idx="28">
                  <c:v>92252340.858055547</c:v>
                </c:pt>
                <c:pt idx="29">
                  <c:v>92932694.497728586</c:v>
                </c:pt>
                <c:pt idx="30">
                  <c:v>93524306.358313829</c:v>
                </c:pt>
                <c:pt idx="31">
                  <c:v>94038751.454474911</c:v>
                </c:pt>
                <c:pt idx="32">
                  <c:v>94486095.016354114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045-4BFC-80EC-A3A3A9688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628312"/>
        <c:axId val="244631840"/>
      </c:scatterChart>
      <c:valAx>
        <c:axId val="244628312"/>
        <c:scaling>
          <c:orientation val="minMax"/>
          <c:max val="32"/>
        </c:scaling>
        <c:delete val="0"/>
        <c:axPos val="b"/>
        <c:numFmt formatCode="General" sourceLinked="1"/>
        <c:majorTickMark val="out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pPr>
            <a:endParaRPr lang="ru-RU"/>
          </a:p>
        </c:txPr>
        <c:crossAx val="244631840"/>
        <c:crossesAt val="0"/>
        <c:crossBetween val="midCat"/>
        <c:majorUnit val="1"/>
        <c:minorUnit val="0.4"/>
      </c:valAx>
      <c:valAx>
        <c:axId val="2446318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ln/>
        </c:spPr>
        <c:crossAx val="244628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0A118-0595-4DA4-A4FD-E553A761386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32CDD-96EE-4D48-B996-270D5F9EA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4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6B9B-39A0-46CC-BBDB-8B78940F528F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7E5C-9B2B-4D4A-B250-0C5B42E72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41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2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63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6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2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28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3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61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7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9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8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9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2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7E5C-9B2B-4D4A-B250-0C5B42E723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1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3F0F-3979-4556-985E-34401215B9D8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533-23FB-4300-BF0A-D02035CB29F2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337-D507-4C28-BE2C-3C212E9E6A09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6E9C-D8A4-4359-B215-7F73EB318AA3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0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2FBA-01BE-4F25-8D4C-09152AD32EA8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0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E7E4-636B-49D7-AB9B-CA51FB395FB5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7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87E-2F7C-42E6-963D-11CD8294DB83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3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B5B9-353A-4D53-BFD9-B22AC812218C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5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DDDD-5E54-43C4-B9F9-05331D5C4C2F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E104-DE50-467A-9BDC-4FE4E746B7DA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00-CA6A-42C2-A151-914D7AD2C25A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79D-A870-46A0-AD01-E65D4D794E83}" type="datetime1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4FF2-EC9F-4439-8547-78CAF354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8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818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9043" y="566241"/>
            <a:ext cx="91174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управление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логистическими затратами по доставке сырья и готовой продукции АО «МАКФА»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5394835" y="3439312"/>
            <a:ext cx="1402330" cy="409390"/>
          </a:xfrm>
          <a:prstGeom prst="rect">
            <a:avLst/>
          </a:prstGeom>
          <a:effectLst/>
        </p:spPr>
      </p:pic>
      <p:sp>
        <p:nvSpPr>
          <p:cNvPr id="8" name="object 75"/>
          <p:cNvSpPr txBox="1"/>
          <p:nvPr/>
        </p:nvSpPr>
        <p:spPr bwMode="auto">
          <a:xfrm>
            <a:off x="5661990" y="6112807"/>
            <a:ext cx="685801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2500" b="0" spc="35" dirty="0">
                <a:solidFill>
                  <a:srgbClr val="FFFFFF"/>
                </a:solidFill>
                <a:latin typeface="Impact"/>
                <a:cs typeface="Source Sans Pro ExtraLight"/>
              </a:rPr>
              <a:t>20</a:t>
            </a:r>
            <a:r>
              <a:rPr lang="en-US" sz="2500" b="0" spc="35" dirty="0">
                <a:solidFill>
                  <a:srgbClr val="FFFFFF"/>
                </a:solidFill>
                <a:latin typeface="Impact"/>
                <a:cs typeface="Source Sans Pro ExtraLight"/>
              </a:rPr>
              <a:t>2</a:t>
            </a:r>
            <a:r>
              <a:rPr lang="ru-RU" sz="2500" b="0" spc="35" dirty="0">
                <a:solidFill>
                  <a:srgbClr val="FFFFFF"/>
                </a:solidFill>
                <a:latin typeface="Impact"/>
                <a:cs typeface="Source Sans Pro ExtraLight"/>
              </a:rPr>
              <a:t>2</a:t>
            </a:r>
            <a:endParaRPr sz="2500" dirty="0">
              <a:latin typeface="Impact"/>
              <a:cs typeface="Source Sans Pro Extra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1861" y="4356849"/>
            <a:ext cx="729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	   Научный руководитель: Соколова Марина Игоревна	Автор проекта:  Стрельников Андрей Аркадьевич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Слушатель программы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«Стратегический  менеджмент»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5094214" y="1825625"/>
          <a:ext cx="2003572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81"/>
                <a:gridCol w="413646"/>
                <a:gridCol w="728868"/>
                <a:gridCol w="754577"/>
              </a:tblGrid>
              <a:tr h="96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№ 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Цель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Показатель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План мероприятий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</a:tr>
              <a:tr h="5801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Ограничение доли отгрузок в торговые сети и поддержание дистрибьюторской сети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 Доля отгрузки в торговые сети не более 60%.</a:t>
                      </a:r>
                      <a:br>
                        <a:rPr lang="ru-RU" sz="400">
                          <a:effectLst/>
                        </a:rPr>
                      </a:b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 Развитие дистрибьюторской сети.</a:t>
                      </a:r>
                      <a:br>
                        <a:rPr lang="ru-RU" sz="400">
                          <a:effectLst/>
                        </a:rPr>
                      </a:br>
                      <a:r>
                        <a:rPr lang="ru-RU" sz="400">
                          <a:effectLst/>
                        </a:rPr>
                        <a:t/>
                      </a:r>
                      <a:br>
                        <a:rPr lang="ru-RU" sz="400">
                          <a:effectLst/>
                        </a:rPr>
                      </a:b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</a:tr>
              <a:tr h="1160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Развитие складских мощностей и выравнивание суточных планов по отгрузке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1.Ввод в эксплуатацию нового логистического центра;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Модернизация существующих складских мощностей;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3.Установление максимального суточного лимита на отгрузку.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 Строительство и монтаж логистического центра в пос. Рощино;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Строительство, либо привлечение ранее неиспользуемых площадей под склад.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 Внедрение максимального суточного лимита в график отгрузки внутренней учетной системы АО «МАКФА» «1С: УПП». 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</a:tr>
              <a:tr h="1160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Улучшение процессов принятия решений внутри компании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 Внедрение регламентов всех бизнес-процессов предприятия;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Переход согласования/подписания всех внутренних и внешних документов в систему электронного документооборота;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 Изменение процедуры согласования тарифов на транспортную логистику.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 Отлаживание бизнес-процессов; </a:t>
                      </a:r>
                      <a:br>
                        <a:rPr lang="ru-RU" sz="400">
                          <a:effectLst/>
                        </a:rPr>
                      </a:br>
                      <a:r>
                        <a:rPr lang="ru-RU" sz="400">
                          <a:effectLst/>
                        </a:rPr>
                        <a:t>2. Повсеместное использование СЭД 1С.ДО;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 Разработка и внедрение новой процедуры согласования тарифов транспортной логистики.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</a:tr>
              <a:tr h="1353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Приобретение собственного транспорта для перевозки сырья и внедрение электронной платформы во внутреннюю учетную систему АО «МАКФА» для заказа автотранспорта: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 Приобретение 30 вагонов-зерновозов для перевозки пшеницы;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 Внедрение электронной платформы во внутреннюю учетную систему АО «МАКФА» для заказа автотранспорта.</a:t>
                      </a:r>
                      <a:endParaRPr lang="ru-RU" sz="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1. Приобретение 30 вагонов-зерновозов для перевозки пшеницы;</a:t>
                      </a:r>
                      <a:br>
                        <a:rPr lang="ru-RU" sz="400" dirty="0">
                          <a:effectLst/>
                        </a:rPr>
                      </a:br>
                      <a:r>
                        <a:rPr lang="ru-RU" sz="400" dirty="0">
                          <a:effectLst/>
                        </a:rPr>
                        <a:t>2. Анализ существующих решений, выбор подходящего программного продукта для АО «МАКФА» и внедрение электронной платформы во внутреннюю учетную систему АО «МАКФА» для заказа автотранспорта.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721" marR="20721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259882" y="386184"/>
            <a:ext cx="11653822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Составление стратегической карты целей и выбор стратегии их реализации для АО «МАКФА»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41470"/>
            <a:ext cx="949679" cy="277246"/>
          </a:xfrm>
          <a:prstGeom prst="rect">
            <a:avLst/>
          </a:prstGeom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86545"/>
              </p:ext>
            </p:extLst>
          </p:nvPr>
        </p:nvGraphicFramePr>
        <p:xfrm>
          <a:off x="24351" y="2928540"/>
          <a:ext cx="11889353" cy="400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25"/>
                <a:gridCol w="2421636"/>
                <a:gridCol w="4674694"/>
                <a:gridCol w="4549598"/>
              </a:tblGrid>
              <a:tr h="2261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 доли отгрузок в торговые сети и поддержание дистрибьюторской сети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Доля отгрузки в торговые сети не более 60%.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Развитие дистрибьюторской сети.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складских мощностей и выравнивание суточных планов по отгрузке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1.Ввод в эксплуатацию нового логистического центра;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Модернизация существующих складских мощностей;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3.Установление максимального суточного лимита на отгрузку.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Строительство и монтаж логистического центра в пос. Рощино;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Строительство, либо привлечение ранее неиспользуемых площадей под склад.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Внедрение максимального суточного лимита в график отгрузки внутренней учетной системы АО «МАКФА» «1С: УПП». 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4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процессов принятия решений внутри компании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Внедрение регламентов всех бизнес-процессов предприятия;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Переход согласования/подписания всех внутренних и внешних документов в систему электронного документооборота;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Изменение процедуры согласования тарифов на транспортную логистику.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Отлаживание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бизнес-процессов;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Повсеместное использование СЭД 1С.ДО;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и внедрение новой процедуры согласования тарифов транспортной логистики.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7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собственного транспорта для перевозки сырья и внедрение электронной платформы во внутреннюю учетную систему АО «МАКФА» для заказа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автотранспорта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Приобретение 30 вагонов-зерновозов для перевозки пшеницы;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Внедрение электронной платформы во внутреннюю учетную систему АО «МАКФА» для заказа автотранспорта.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Приобретение 30 вагонов-зерновозов для перевозки пшеницы;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Анализ существующих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электронной платформы во внутреннюю учетную систему АО «МАКФА» для заказа автотранспорта.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21" marR="2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" y="1083375"/>
            <a:ext cx="119137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выбора стратегии развития АО «МАКФА» применим матрицу </a:t>
            </a:r>
            <a:r>
              <a:rPr lang="ru-RU" sz="1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Ансоффа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позволяет классифицировать стратегические варианты по двум параметрам: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продукты/услуги</a:t>
            </a: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обслуживаемые рынки.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АО «МАКФА»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подходящей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стратегия глубокого проникновения на рынок (существующий товар — существующий рынок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которая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увеличение существующих продаж путем достижения следующих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целей: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привлечением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клиентов;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повышением качества поставки товара потребителям и самого товара;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повышением эффективности бизнес-процессов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170504" y="6512334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358077" y="273049"/>
            <a:ext cx="11453583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Описание проекта  по внедрению электронной платформы во внутреннюю учетную систему АО «МАКФА»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ДЛЯ ЗАКАЗА АВТОТРАНСПОРТА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83987" y="41841"/>
            <a:ext cx="949679" cy="277246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8331" y="970109"/>
            <a:ext cx="11475335" cy="522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Особенность транспортной логистики по доставке готовой продукции АО «МАКФА»  заключается в том, что заявки на отгрузку автотранспорта от клиентов поступают в режиме «онлайн» и прибытие на  выгрузку у клиентов происходит по принципу «точно в срок», что накладывает обязанность по подаче автотранспорта в заявленные дату и время, без опозданий.</a:t>
            </a:r>
          </a:p>
          <a:p>
            <a:pPr indent="540385"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2011 г до 2021 г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увеличение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количества отгружаемого автотранспорта АО «МАКФА»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составляло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40%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ежегодно,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 6 092 до  25 482 единиц в год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Указанный рост количества автотранспорта и особенности транспортной логистики вызывают необходимость: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Автоматизации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процесса заказа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автотранспорта;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Привлечения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большего количества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автоперевозчиков.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позволит сохранить высокий уровень качества доставки и оптимальную стоимость доставки.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рынке программного обеспечения имеются готовые программные продукты для заказа автотранспорта, но они не подходят для АО «МАКФА» по следующим причинам: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Высокая абонентская плата, которая составляет от 840 000 рублей до 3 572 460 рублей в год;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уждаются в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дополнительной платной доработке под специфику доставки пищевой продукции и под программное обеспечение АО «МАКФА».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для АО «МАКФА» целесообразно разработать собственную электронную платформу, которая позволит учесть все необходимые нюансы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перевозок и заказа автотранспорта, а также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сможет интегрироваться  во внутреннюю учетную систему АО «МАКФА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197741" y="6199890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1999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552383"/>
            <a:ext cx="11195380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Описание проекта 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по приобретению вагонов- зерновозов для перевозки сырья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924073" y="55843"/>
            <a:ext cx="949679" cy="277246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595449" y="1198075"/>
            <a:ext cx="1127830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Цена на пшеницу и стоимость её перевозки характеризуется ярко выраженной сезонностью, что приводит к следующим последствиям: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Стоимость перевозки значительно вырастает в период высокого спроса -  «зерновой сезон»;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Возникает локальный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ефицит зерновозов по ряду «проблемных» направлений;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Увеличиваются затраты на приобретение пшеницы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за счет оплаты хранения купленного зерна до того момента, пока оно не будет вывезено с места покупки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целью нивелирования рисков колебания цены на пшеницу, у АО «МАКФА» имеется в собственности элеваторный комплекс в Челябинской области в поселке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Гогино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который используется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приемки, очистки и хранения пшеницы круглогодично, что позволяет приобретать пшеницу в периоды низкого спроса.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текущий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момент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перевозка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пшеницы с данного элеватора на производственную площадку пос. Рощино происходит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силами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наемных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вагонов-зерновозов, стоимость которой также увеличивается в «зерновой сезон».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Приобретение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собственных вагонов-зерновозов позволит решить следующие задачи: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Снизить затраты на перевозку пшеницы с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Гогинского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элеватора;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Осуществлять перевозки пшеницы по «проблемным» направлениям в случае необходимости.</a:t>
            </a:r>
          </a:p>
          <a:p>
            <a:pPr algn="just">
              <a:lnSpc>
                <a:spcPct val="150000"/>
              </a:lnSpc>
            </a:pP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130552" y="6190265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20411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30455" y="497045"/>
            <a:ext cx="11410533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Иерархическая структура работ по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проектам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7614" y="1185193"/>
            <a:ext cx="5874040" cy="647700"/>
          </a:xfrm>
          <a:prstGeom prst="rect">
            <a:avLst/>
          </a:prstGeom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внедрению и интеграции электронной платформы во внутреннюю учетную систему АО «МАКФА» для заказа автотранспорта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454" y="2172618"/>
            <a:ext cx="4803546" cy="417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Написание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 задания в службу информационных технологий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182" y="2832220"/>
            <a:ext cx="4804818" cy="460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Анализ существующих решений и разработка алгоритмов электронной платформы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182" y="3535610"/>
            <a:ext cx="4804818" cy="547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Внедрение и интеграция электронной платформы во внутреннюю учетную систему АО «МАКФА»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182" y="4377315"/>
            <a:ext cx="4800041" cy="490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Тестирование работы электронной платформы во внутренней учетной системе АО «МАКФА»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182" y="5164233"/>
            <a:ext cx="4792770" cy="442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Обучение сотрудников службы коммерческих перевозок работе в новой электронной платформе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254" y="5911412"/>
            <a:ext cx="4757698" cy="473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Работа в электронной платформе для заказа автотранспорта и отладка её работы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54737" y="1209274"/>
            <a:ext cx="5260745" cy="623619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приобретению вагонов-зерновозов для перевозки сырья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65064" y="2182894"/>
            <a:ext cx="4296481" cy="407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Выбор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поставщика вагонов-зерновозов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65064" y="3021124"/>
            <a:ext cx="4320365" cy="53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Заключение договора на поставку вагонов-зерновозов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65064" y="3771002"/>
            <a:ext cx="4344251" cy="4176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Оплата за приобретение вагонов-зерновозов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12239" y="4852679"/>
            <a:ext cx="1143000" cy="15391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Приёмка вагонов-зерновозов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29570" y="4852679"/>
            <a:ext cx="1178362" cy="153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Регистрация вагонов-зерновозов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00816" y="4840062"/>
            <a:ext cx="1209114" cy="1545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6.Эксплуатация вагонов-зерновозов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24659" y="4840638"/>
            <a:ext cx="1019727" cy="1544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Ремонт вагонов-зерновозов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6893853" y="4381500"/>
            <a:ext cx="4469472" cy="5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9207932" y="6280825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894120" y="1832893"/>
            <a:ext cx="9261" cy="25544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081991" y="1832893"/>
            <a:ext cx="4484" cy="43774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Стрелка влево 43"/>
          <p:cNvSpPr/>
          <p:nvPr/>
        </p:nvSpPr>
        <p:spPr>
          <a:xfrm>
            <a:off x="5333999" y="4515941"/>
            <a:ext cx="743215" cy="266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лево 49"/>
          <p:cNvSpPr/>
          <p:nvPr/>
        </p:nvSpPr>
        <p:spPr>
          <a:xfrm>
            <a:off x="5333999" y="2278175"/>
            <a:ext cx="743215" cy="266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>
            <a:off x="5333999" y="3734212"/>
            <a:ext cx="743215" cy="266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>
            <a:off x="5321965" y="2953844"/>
            <a:ext cx="743215" cy="266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лево 52"/>
          <p:cNvSpPr/>
          <p:nvPr/>
        </p:nvSpPr>
        <p:spPr>
          <a:xfrm>
            <a:off x="5325737" y="5336315"/>
            <a:ext cx="743215" cy="266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лево 53"/>
          <p:cNvSpPr/>
          <p:nvPr/>
        </p:nvSpPr>
        <p:spPr>
          <a:xfrm>
            <a:off x="5332292" y="6006861"/>
            <a:ext cx="743215" cy="2669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903381" y="2314085"/>
            <a:ext cx="461683" cy="24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6894119" y="3183162"/>
            <a:ext cx="461683" cy="24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6893852" y="3910192"/>
            <a:ext cx="461683" cy="24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124693" y="4384412"/>
            <a:ext cx="240371" cy="4556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8470344" y="4375787"/>
            <a:ext cx="240371" cy="4768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9885187" y="4375787"/>
            <a:ext cx="240371" cy="4556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1184229" y="4375787"/>
            <a:ext cx="231552" cy="4546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5031766" y="1765575"/>
          <a:ext cx="2128467" cy="447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58"/>
                <a:gridCol w="1068524"/>
                <a:gridCol w="48839"/>
                <a:gridCol w="48839"/>
                <a:gridCol w="48839"/>
                <a:gridCol w="48839"/>
                <a:gridCol w="410844"/>
                <a:gridCol w="48839"/>
                <a:gridCol w="242546"/>
              </a:tblGrid>
              <a:tr h="1314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№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Название задачи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Начальник службы коммерческих перевозок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Менеджер службы коммерческих перевозок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Директор по ИТ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Программист службы ИТ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1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Написание технического задания в службу информационных технологий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2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Анализ существующих решений и разработка алгоритмов электронной платформы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I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C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3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Внедрение и интеграция электронной платформы во внутреннюю учетную систему АО «МАКФА»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I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C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4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Тестирование работы электронной платформы во внутренней учетной системе АО «МАКФА»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I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C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5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Обучение сотрудников службы коммерческих перевозок работе в новой электронной платформе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I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C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6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Работа в электронной платформе для заказа автотранспорта и отладка её работы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I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C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40" marR="209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40" marR="2094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40" marR="2094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40" marR="2094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40" marR="2094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940" marR="2094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12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A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 -  несет ответственность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61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R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 -  исполняет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0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C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 -  консультирует до исполнения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940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I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 - оповещается после исполнения</a:t>
                      </a:r>
                      <a:endParaRPr lang="ru-RU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0" marR="209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386184"/>
            <a:ext cx="11311631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Матрица RACI проекта по внедрению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электронной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платформы во внутреннюю учетную систему АО «МАКФА» для заказа автотранспорта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1" y="1198074"/>
            <a:ext cx="10951653" cy="590256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168865" y="6240689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552383"/>
            <a:ext cx="11074357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Матрица RACI проекта по приобретению вагонов-зерновозов для перевозки сырья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007" y="1186694"/>
            <a:ext cx="11311632" cy="558727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085440" y="6220731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552383"/>
            <a:ext cx="11141592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Планирование сроков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проектов с использованием Диаграммы </a:t>
            </a:r>
            <a:r>
              <a:rPr lang="ru-RU" sz="2400" dirty="0" err="1" smtClean="0">
                <a:solidFill>
                  <a:srgbClr val="336A43"/>
                </a:solidFill>
                <a:latin typeface="Impact"/>
              </a:rPr>
              <a:t>Ганта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101083" y="6176963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1" y="1142981"/>
            <a:ext cx="5494114" cy="503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50" y="1142981"/>
            <a:ext cx="5901333" cy="5033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4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3592755" y="1825625"/>
          <a:ext cx="500649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737"/>
                <a:gridCol w="702888"/>
                <a:gridCol w="702888"/>
                <a:gridCol w="682743"/>
                <a:gridCol w="1614234"/>
              </a:tblGrid>
              <a:tr h="378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Описание риска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Вероятность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Последствия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влияние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Корректирующие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945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Ошибка в алгоритме распределения заявок в транспортные компании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0,09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низкое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Проверка составленного алгоритма несколькими сотрудниками службы коммерческих перевозок;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945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Распределение заявок в транспортные компании электронной платформы не в соответствии с алгоритмами.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0,18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умеренное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Контроль работы платформы сотрудниками службы коммерческих перевозок.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1135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Сбой в работе электронной платформы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0,15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умеренное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1.Контроль работы платформы сотрудниками службы коммерческих перевозок, отправка заявок вручную.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 Контроль работы платформы сотрудниками службы ИТ.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945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Выход из строя электронной платформы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низкое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1.Контроль работы платформы сотрудниками службы коммерческих перевозок.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 Контроль работы платформы сотрудниками службы ИТ.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552383"/>
            <a:ext cx="11311630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Оценка рисков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проектов с использованием матрицы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качественных рисков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6709"/>
              </p:ext>
            </p:extLst>
          </p:nvPr>
        </p:nvGraphicFramePr>
        <p:xfrm>
          <a:off x="416860" y="1502896"/>
          <a:ext cx="5497171" cy="503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514"/>
                <a:gridCol w="771778"/>
                <a:gridCol w="771778"/>
                <a:gridCol w="749658"/>
                <a:gridCol w="1772443"/>
              </a:tblGrid>
              <a:tr h="4035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риска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влияние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Корректирующие мероприятия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алгоритме распределения заявок в транспортные компании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составленного алгоритма несколькими сотрудниками службы коммерческих перевозок;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заявок в транспортные компании электронной платформы не в соответствии с алгоритмами. 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работы платформы сотрудниками службы коммерческих перевозок.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1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Сбой в работе электронной платформы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работы платформы сотрудниками службы коммерческих перевозок, отправка заявок вручную.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Контроль работы платформы сотрудниками службы ИТ.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из строя электронной платформы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</a:t>
                      </a: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работы платформы сотрудниками службы коммерческих перевозок.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Контроль работы платформы сотрудниками службы ИТ.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05607"/>
              </p:ext>
            </p:extLst>
          </p:nvPr>
        </p:nvGraphicFramePr>
        <p:xfrm>
          <a:off x="5954265" y="1502897"/>
          <a:ext cx="5874374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742"/>
                <a:gridCol w="824735"/>
                <a:gridCol w="824735"/>
                <a:gridCol w="801098"/>
                <a:gridCol w="1894064"/>
              </a:tblGrid>
              <a:tr h="384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риска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влияние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Корректирующие мероприятия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5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Выбранный поставщик вагонов-зерновозов не соглашается на изменение невыгодных условий договора поставки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на тендере в порядке ранжирования нескольких поставщиков вагонов-зерновозов</a:t>
                      </a:r>
                    </a:p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сроков поставки вагонов-зерновозов 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в договор поставки штрафных санкций за нарушение сроков поставки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стоимости вагонов-зерновозов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итоговой стоимости в договоре-поставки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негодных вагонов-зерновозов 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в договор поставки штрафных санкций за поставку негодных вагонов и фиксация сроков поставки пригодных вагонов-зерновозов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заявок на перевозку пшеницы собственными вагонами-зерновозами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равномерное планирование заявок на перевозку с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Гогинского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элеватора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 вагонов в ремонте из-за отсутствия необходимых запасных частей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запаса необходимых запасных частей и своевременное их пополнение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25346" y="973155"/>
            <a:ext cx="591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рисков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по приобретению вагонов-зерновозов для перевозки сырья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1002" y="985771"/>
            <a:ext cx="5503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рисков проекта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внедрению и интеграции электронной платформы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заказа автотранспорта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114358" y="6353499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386184"/>
            <a:ext cx="11311631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Расчет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экономических показателей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проекта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по приобретению вагонов-зерновозов для перевозки сырья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041341" y="1104218"/>
            <a:ext cx="37872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Рассматриваемый период проекта занимает 32 года и обусловлен сроком эксплуатации вагона-зерновоза модели 19-9549, который составляет 32 года с момента производства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</a:rPr>
              <a:t>Первоначальные инвестиции на 1 вагон-зерновоз состоят </a:t>
            </a:r>
            <a:r>
              <a:rPr lang="ru-RU" dirty="0">
                <a:latin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</a:rPr>
              <a:t>покупки вагона-зерновоза </a:t>
            </a:r>
            <a:r>
              <a:rPr lang="ru-RU" dirty="0">
                <a:latin typeface="Times New Roman" panose="02020603050405020304" pitchFamily="18" charset="0"/>
              </a:rPr>
              <a:t>модели 19-9549 с грузоподъемностью 76,2 тонны и объемом кузова 120м3 </a:t>
            </a:r>
            <a:r>
              <a:rPr lang="ru-RU" dirty="0" smtClean="0">
                <a:latin typeface="Times New Roman" panose="02020603050405020304" pitchFamily="18" charset="0"/>
              </a:rPr>
              <a:t>и  </a:t>
            </a:r>
            <a:r>
              <a:rPr lang="ru-RU" dirty="0" smtClean="0">
                <a:effectLst/>
                <a:latin typeface="Times New Roman" panose="02020603050405020304" pitchFamily="18" charset="0"/>
              </a:rPr>
              <a:t>по состоянию на май 2022 </a:t>
            </a:r>
            <a:r>
              <a:rPr lang="ru-RU" dirty="0">
                <a:latin typeface="Times New Roman" panose="02020603050405020304" pitchFamily="18" charset="0"/>
              </a:rPr>
              <a:t>г составляют </a:t>
            </a:r>
            <a:r>
              <a:rPr lang="ru-RU" dirty="0" smtClean="0">
                <a:latin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</a:rPr>
              <a:t>400 000 рублей с НДС. </a:t>
            </a:r>
            <a:endParaRPr lang="ru-RU" dirty="0">
              <a:effectLst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085440" y="6260876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6" y="1104217"/>
            <a:ext cx="7524333" cy="539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2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3163570" y="2738120"/>
          <a:ext cx="5864860" cy="248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625"/>
                <a:gridCol w="1396365"/>
                <a:gridCol w="2515870"/>
              </a:tblGrid>
              <a:tr h="3829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Финансовый 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Условие финансовой привлекательности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NPV</a:t>
                      </a:r>
                      <a:r>
                        <a:rPr lang="ru-RU" sz="1400">
                          <a:effectLst/>
                        </a:rPr>
                        <a:t>,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3 028 450 руб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NPV &gt;0,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1,56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 &gt; 1, </a:t>
                      </a:r>
                      <a:r>
                        <a:rPr lang="ru-RU" sz="1400">
                          <a:effectLst/>
                        </a:rPr>
                        <a:t>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9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IRR</a:t>
                      </a:r>
                      <a:r>
                        <a:rPr lang="ru-RU" sz="1400">
                          <a:effectLst/>
                        </a:rPr>
                        <a:t>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IRR &gt; </a:t>
                      </a:r>
                      <a:r>
                        <a:rPr lang="ru-RU" sz="1400">
                          <a:effectLst/>
                        </a:rPr>
                        <a:t>Д = 10%,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5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Дисконтированный срок окупаемости (</a:t>
                      </a:r>
                      <a:r>
                        <a:rPr lang="en-US" sz="1400">
                          <a:effectLst/>
                        </a:rPr>
                        <a:t>DPP</a:t>
                      </a:r>
                      <a:r>
                        <a:rPr lang="ru-RU" sz="1400">
                          <a:effectLst/>
                        </a:rPr>
                        <a:t>),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DDP</a:t>
                      </a:r>
                      <a:r>
                        <a:rPr lang="ru-RU" sz="1400" dirty="0">
                          <a:effectLst/>
                        </a:rPr>
                        <a:t>&lt; 32 лет, т.е. срока действия проекта.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386184"/>
            <a:ext cx="11273197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Оценка финансовой привлекательности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проекта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по приобретению вагонов-зерновозов для перевозки сырья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159240" y="6246109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88490978"/>
              </p:ext>
            </p:extLst>
          </p:nvPr>
        </p:nvGraphicFramePr>
        <p:xfrm>
          <a:off x="646333" y="1203159"/>
          <a:ext cx="10707465" cy="256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01600"/>
              </p:ext>
            </p:extLst>
          </p:nvPr>
        </p:nvGraphicFramePr>
        <p:xfrm>
          <a:off x="517008" y="3941662"/>
          <a:ext cx="10836790" cy="2160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615"/>
                <a:gridCol w="2200478"/>
                <a:gridCol w="4648697"/>
              </a:tblGrid>
              <a:tr h="454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</a:rPr>
                        <a:t>Финансовый показатель</a:t>
                      </a:r>
                      <a:endParaRPr lang="ru-RU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effectLst/>
                        </a:rPr>
                        <a:t>Значение</a:t>
                      </a:r>
                      <a:endParaRPr lang="ru-RU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</a:rPr>
                        <a:t>Условие финансовой привлекательности проекта</a:t>
                      </a:r>
                      <a:endParaRPr lang="ru-RU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Чистая приведенная стоимость (</a:t>
                      </a:r>
                      <a:r>
                        <a:rPr lang="en-US" sz="1400" dirty="0" smtClean="0">
                          <a:effectLst/>
                        </a:rPr>
                        <a:t>NPV</a:t>
                      </a:r>
                      <a:r>
                        <a:rPr lang="ru-RU" sz="1400" dirty="0" smtClean="0">
                          <a:effectLst/>
                        </a:rPr>
                        <a:t>), </a:t>
                      </a:r>
                      <a:r>
                        <a:rPr lang="ru-RU" sz="1400" dirty="0">
                          <a:effectLst/>
                        </a:rPr>
                        <a:t>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94 486 095 руб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NPV </a:t>
                      </a:r>
                      <a:r>
                        <a:rPr lang="en-US" sz="1400" dirty="0" smtClean="0">
                          <a:effectLst/>
                        </a:rPr>
                        <a:t>&gt;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выполнено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6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Индекс доходности</a:t>
                      </a:r>
                      <a:r>
                        <a:rPr lang="ru-RU" sz="1400" baseline="0" dirty="0" smtClean="0">
                          <a:effectLst/>
                        </a:rPr>
                        <a:t> (</a:t>
                      </a:r>
                      <a:r>
                        <a:rPr lang="en-US" sz="1400" dirty="0" smtClean="0">
                          <a:effectLst/>
                        </a:rPr>
                        <a:t>PI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 &gt; 1, </a:t>
                      </a:r>
                      <a:r>
                        <a:rPr lang="ru-RU" sz="1400">
                          <a:effectLst/>
                        </a:rPr>
                        <a:t>выполнено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Внутренняя норма доходности (</a:t>
                      </a:r>
                      <a:r>
                        <a:rPr lang="en-US" sz="1400" dirty="0" smtClean="0">
                          <a:effectLst/>
                        </a:rPr>
                        <a:t>IRR</a:t>
                      </a:r>
                      <a:r>
                        <a:rPr lang="ru-RU" sz="1400" dirty="0" smtClean="0">
                          <a:effectLst/>
                        </a:rPr>
                        <a:t>), 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IRR &gt; </a:t>
                      </a:r>
                      <a:r>
                        <a:rPr lang="ru-RU" sz="1400" dirty="0">
                          <a:effectLst/>
                        </a:rPr>
                        <a:t>Д = </a:t>
                      </a:r>
                      <a:r>
                        <a:rPr lang="ru-RU" sz="1400" dirty="0" smtClean="0">
                          <a:effectLst/>
                        </a:rPr>
                        <a:t>15%, </a:t>
                      </a:r>
                      <a:r>
                        <a:rPr lang="ru-RU" sz="1400" dirty="0">
                          <a:effectLst/>
                        </a:rPr>
                        <a:t>выполнено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4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Дисконтированный срок окупаемости (</a:t>
                      </a:r>
                      <a:r>
                        <a:rPr lang="en-US" sz="1400" dirty="0">
                          <a:effectLst/>
                        </a:rPr>
                        <a:t>DPP</a:t>
                      </a:r>
                      <a:r>
                        <a:rPr lang="ru-RU" sz="1400" dirty="0">
                          <a:effectLst/>
                        </a:rPr>
                        <a:t>),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</a:t>
                      </a:r>
                      <a:r>
                        <a:rPr lang="ru-RU" sz="1400" dirty="0" smtClean="0">
                          <a:effectLst/>
                        </a:rPr>
                        <a:t>Р</a:t>
                      </a:r>
                      <a:r>
                        <a:rPr lang="en-US" sz="1400" dirty="0" smtClean="0">
                          <a:effectLst/>
                        </a:rPr>
                        <a:t>P</a:t>
                      </a:r>
                      <a:r>
                        <a:rPr lang="ru-RU" sz="1400" dirty="0">
                          <a:effectLst/>
                        </a:rPr>
                        <a:t>&lt; 32 лет, т.е. срока действия проекта.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2000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517008" y="552383"/>
            <a:ext cx="11101251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Цели, задачи, предмет и объект исследования проекта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20411"/>
            <a:ext cx="949679" cy="277246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517008" y="1198075"/>
            <a:ext cx="11564179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</a:rPr>
              <a:t>Объект </a:t>
            </a:r>
            <a:r>
              <a:rPr lang="ru-RU" b="1" dirty="0">
                <a:latin typeface="Times New Roman" panose="02020603050405020304" pitchFamily="18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</a:rPr>
              <a:t>: АО «МАКФА», производитель муки, макаронных изделий, крупяных изделий.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</a:rPr>
              <a:t>Предметом </a:t>
            </a:r>
            <a:r>
              <a:rPr lang="ru-RU" b="1" dirty="0">
                <a:latin typeface="Times New Roman" panose="02020603050405020304" pitchFamily="18" charset="0"/>
              </a:rPr>
              <a:t>исследования </a:t>
            </a:r>
            <a:r>
              <a:rPr lang="ru-RU" dirty="0">
                <a:latin typeface="Times New Roman" panose="02020603050405020304" pitchFamily="18" charset="0"/>
              </a:rPr>
              <a:t>является существующая стратегия управления </a:t>
            </a:r>
            <a:r>
              <a:rPr lang="ru-RU" dirty="0" smtClean="0">
                <a:latin typeface="Times New Roman" panose="02020603050405020304" pitchFamily="18" charset="0"/>
              </a:rPr>
              <a:t>логистическими </a:t>
            </a:r>
            <a:r>
              <a:rPr lang="ru-RU" dirty="0">
                <a:latin typeface="Times New Roman" panose="02020603050405020304" pitchFamily="18" charset="0"/>
              </a:rPr>
              <a:t>затратами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</a:rPr>
              <a:t>доставке сырья и готовой продукции.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</a:rPr>
              <a:t>Целью </a:t>
            </a:r>
            <a:r>
              <a:rPr lang="ru-RU" b="1" dirty="0">
                <a:latin typeface="Times New Roman" panose="02020603050405020304" pitchFamily="18" charset="0"/>
              </a:rPr>
              <a:t>данной работы </a:t>
            </a:r>
            <a:r>
              <a:rPr lang="ru-RU" dirty="0">
                <a:latin typeface="Times New Roman" panose="02020603050405020304" pitchFamily="18" charset="0"/>
              </a:rPr>
              <a:t>является разработка новой стратегии управления логистическими затратами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АО </a:t>
            </a:r>
            <a:r>
              <a:rPr lang="ru-RU" dirty="0">
                <a:latin typeface="Times New Roman" panose="02020603050405020304" pitchFamily="18" charset="0"/>
              </a:rPr>
              <a:t>«МАКФА» по доставке сырья и готовой продукции.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</a:rPr>
              <a:t>В процессе выполнения дипломного проекта необходимо решить следующие </a:t>
            </a:r>
            <a:r>
              <a:rPr lang="ru-RU" b="1" dirty="0" smtClean="0">
                <a:latin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</a:rPr>
              <a:t>:</a:t>
            </a:r>
            <a:endParaRPr lang="ru-RU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стратегический анализ внешней и внутренней среды АО «МАКФА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особенности транспортной логистики по доставке сырья и готовой продукции АО «МАКФА»;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4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стратегию управления логистическими затратами АО «МАКФА» по доставке сырья и готовой продукции за счет:</a:t>
            </a:r>
          </a:p>
          <a:p>
            <a:pPr lvl="0">
              <a:lnSpc>
                <a:spcPct val="14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внедрения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платформы во внутреннюю учетную систему АО «МАКФА» для заказа автотранспорта;</a:t>
            </a:r>
          </a:p>
          <a:p>
            <a:pPr>
              <a:lnSpc>
                <a:spcPct val="14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приобретения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вагонов-зерновозов для перевозки сырья, с оценкой ожидаемой экономической эффективности.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159240" y="6229645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3"/>
            <a:ext cx="12192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0358" y="3183213"/>
            <a:ext cx="437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475556" y="3644878"/>
            <a:ext cx="4491257" cy="205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686610" y="365125"/>
            <a:ext cx="1266239" cy="369661"/>
          </a:xfrm>
          <a:prstGeom prst="rect">
            <a:avLst/>
          </a:prstGeom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09649" y="6305951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1999" cy="685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755179" y="1527651"/>
            <a:ext cx="5593574" cy="2612709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 bwMode="auto">
          <a:xfrm>
            <a:off x="517008" y="552383"/>
            <a:ext cx="7423834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Ключевые факты о компании</a:t>
            </a:r>
            <a:r>
              <a:rPr lang="en-US" sz="2400" dirty="0" smtClean="0">
                <a:solidFill>
                  <a:srgbClr val="336A43"/>
                </a:solidFill>
                <a:latin typeface="Impact"/>
              </a:rPr>
              <a:t>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АО «МАКФА»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8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9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4803" y="1327461"/>
            <a:ext cx="2182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88" b="1" dirty="0" smtClean="0">
                <a:solidFill>
                  <a:srgbClr val="336A43"/>
                </a:solidFill>
                <a:latin typeface="Calibri"/>
              </a:rPr>
              <a:t>28</a:t>
            </a:r>
            <a:r>
              <a:rPr lang="ru-RU" sz="2688" b="1" dirty="0" smtClean="0">
                <a:solidFill>
                  <a:srgbClr val="336A43"/>
                </a:solidFill>
                <a:latin typeface="Calibri"/>
              </a:rPr>
              <a:t> стран</a:t>
            </a:r>
            <a:endParaRPr lang="ru-RU" sz="2688" b="1" dirty="0">
              <a:solidFill>
                <a:srgbClr val="336A43"/>
              </a:solidFill>
              <a:latin typeface="Calibri"/>
            </a:endParaRPr>
          </a:p>
          <a:p>
            <a:pPr marR="190955" algn="ctr">
              <a:defRPr/>
            </a:pPr>
            <a:r>
              <a:rPr lang="en-US" sz="1512" dirty="0">
                <a:solidFill>
                  <a:srgbClr val="336A43"/>
                </a:solidFill>
                <a:latin typeface="Calibri"/>
              </a:rPr>
              <a:t>   </a:t>
            </a:r>
            <a:r>
              <a:rPr lang="ru-RU" sz="1512" dirty="0" smtClean="0">
                <a:solidFill>
                  <a:srgbClr val="336A43"/>
                </a:solidFill>
                <a:latin typeface="Calibri"/>
              </a:rPr>
              <a:t>Экспорт</a:t>
            </a:r>
            <a:endParaRPr lang="ru-RU" sz="1512" dirty="0">
              <a:solidFill>
                <a:srgbClr val="336A43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00354" y="1189472"/>
            <a:ext cx="2048358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8" dirty="0">
              <a:solidFill>
                <a:srgbClr val="336A43"/>
              </a:solidFill>
              <a:latin typeface="Calibri"/>
            </a:endParaRPr>
          </a:p>
          <a:p>
            <a:pPr algn="ctr">
              <a:defRPr/>
            </a:pPr>
            <a:r>
              <a:rPr lang="ru-RU" sz="2688" b="1" dirty="0">
                <a:solidFill>
                  <a:srgbClr val="336A43"/>
                </a:solidFill>
                <a:latin typeface="Calibri"/>
              </a:rPr>
              <a:t> 2</a:t>
            </a:r>
            <a:r>
              <a:rPr lang="en-US" sz="2688" b="1" dirty="0">
                <a:solidFill>
                  <a:srgbClr val="336A43"/>
                </a:solidFill>
                <a:latin typeface="Calibri"/>
              </a:rPr>
              <a:t> </a:t>
            </a:r>
            <a:r>
              <a:rPr lang="ru-RU" sz="2688" b="1" dirty="0">
                <a:solidFill>
                  <a:srgbClr val="336A43"/>
                </a:solidFill>
                <a:latin typeface="Calibri"/>
              </a:rPr>
              <a:t>000</a:t>
            </a:r>
            <a:r>
              <a:rPr lang="ru-RU" sz="2688" b="1" dirty="0" smtClean="0">
                <a:solidFill>
                  <a:srgbClr val="336A43"/>
                </a:solidFill>
                <a:latin typeface="Calibri"/>
              </a:rPr>
              <a:t>+ чел.</a:t>
            </a:r>
            <a:endParaRPr sz="1512" dirty="0"/>
          </a:p>
          <a:p>
            <a:pPr marR="68258" algn="ctr">
              <a:defRPr/>
            </a:pPr>
            <a:r>
              <a:rPr lang="en-US" sz="1512" dirty="0">
                <a:solidFill>
                  <a:srgbClr val="336A43"/>
                </a:solidFill>
                <a:latin typeface="Calibri"/>
              </a:rPr>
              <a:t> </a:t>
            </a:r>
            <a:r>
              <a:rPr lang="ru-RU" sz="1512" dirty="0" smtClean="0">
                <a:solidFill>
                  <a:srgbClr val="336A43"/>
                </a:solidFill>
                <a:latin typeface="Calibri"/>
              </a:rPr>
              <a:t>Штат сотрудников</a:t>
            </a:r>
            <a:endParaRPr lang="ru-RU" sz="1512" dirty="0">
              <a:solidFill>
                <a:srgbClr val="336A43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417287" y="1205452"/>
            <a:ext cx="2013429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8" dirty="0">
              <a:solidFill>
                <a:srgbClr val="336A43"/>
              </a:solidFill>
              <a:latin typeface="Calibri"/>
            </a:endParaRPr>
          </a:p>
          <a:p>
            <a:pPr algn="ctr">
              <a:defRPr/>
            </a:pPr>
            <a:r>
              <a:rPr lang="ru-RU" sz="2688" b="1" dirty="0">
                <a:solidFill>
                  <a:srgbClr val="336A43"/>
                </a:solidFill>
                <a:latin typeface="Calibri"/>
              </a:rPr>
              <a:t>150+</a:t>
            </a:r>
            <a:endParaRPr sz="1512" dirty="0"/>
          </a:p>
          <a:p>
            <a:pPr marR="68258" algn="ctr">
              <a:defRPr/>
            </a:pPr>
            <a:r>
              <a:rPr lang="ru-RU" sz="1512" dirty="0" smtClean="0">
                <a:solidFill>
                  <a:srgbClr val="336A43"/>
                </a:solidFill>
                <a:latin typeface="Calibri"/>
              </a:rPr>
              <a:t>Кол-во СКЮ</a:t>
            </a:r>
            <a:endParaRPr lang="ru-RU" sz="1512" dirty="0">
              <a:solidFill>
                <a:srgbClr val="336A43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20088" y="1188347"/>
            <a:ext cx="2681033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8" dirty="0">
              <a:solidFill>
                <a:srgbClr val="336A43"/>
              </a:solidFill>
              <a:latin typeface="Calibri"/>
            </a:endParaRPr>
          </a:p>
          <a:p>
            <a:pPr algn="ctr">
              <a:defRPr/>
            </a:pPr>
            <a:r>
              <a:rPr lang="en-US" sz="2688" b="1" dirty="0">
                <a:solidFill>
                  <a:srgbClr val="336A43"/>
                </a:solidFill>
                <a:latin typeface="Calibri"/>
              </a:rPr>
              <a:t>1 000 000</a:t>
            </a:r>
            <a:r>
              <a:rPr lang="ru-RU" sz="2688" b="1" dirty="0">
                <a:solidFill>
                  <a:srgbClr val="336A43"/>
                </a:solidFill>
                <a:latin typeface="Calibri"/>
              </a:rPr>
              <a:t>+</a:t>
            </a:r>
            <a:endParaRPr sz="1512" dirty="0"/>
          </a:p>
          <a:p>
            <a:pPr marR="68258" algn="ctr">
              <a:defRPr/>
            </a:pPr>
            <a:r>
              <a:rPr lang="en-US" sz="1512" dirty="0">
                <a:solidFill>
                  <a:srgbClr val="336A43"/>
                </a:solidFill>
                <a:latin typeface="Calibri"/>
              </a:rPr>
              <a:t> </a:t>
            </a:r>
            <a:r>
              <a:rPr lang="ru-RU" sz="1512" dirty="0" smtClean="0">
                <a:solidFill>
                  <a:srgbClr val="336A43"/>
                </a:solidFill>
                <a:latin typeface="Calibri"/>
              </a:rPr>
              <a:t>Производим пачек в месяц</a:t>
            </a:r>
            <a:endParaRPr lang="ru-RU" sz="1512" dirty="0">
              <a:solidFill>
                <a:srgbClr val="336A43"/>
              </a:solidFill>
              <a:latin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flipH="1">
            <a:off x="2607692" y="1455992"/>
            <a:ext cx="86758" cy="5157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flipH="1">
            <a:off x="708141" y="1463160"/>
            <a:ext cx="86758" cy="5157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flipH="1">
            <a:off x="4783304" y="1491782"/>
            <a:ext cx="86758" cy="5157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flipH="1">
            <a:off x="6343959" y="1455992"/>
            <a:ext cx="86758" cy="5157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10878960" y="59837"/>
            <a:ext cx="949679" cy="277246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 bwMode="auto">
          <a:xfrm>
            <a:off x="500444" y="4212019"/>
            <a:ext cx="11439290" cy="277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категории Паста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)*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Восточной Европе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Сухая Паста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)*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 </a:t>
            </a:r>
            <a:r>
              <a:rPr lang="ru-RU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en-US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категории пшеничная мука</a:t>
            </a:r>
            <a:r>
              <a:rPr lang="en-US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LIVINGOOD </a:t>
            </a:r>
            <a:r>
              <a:rPr lang="ru-RU" sz="1600" b="1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 бренд МАКФА</a:t>
            </a:r>
            <a:r>
              <a:rPr lang="en-US" sz="1600" b="1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в список </a:t>
            </a:r>
            <a:r>
              <a:rPr lang="en-US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10 </a:t>
            </a:r>
            <a:r>
              <a:rPr lang="ru-RU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новых брендов в России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en-US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FORB</a:t>
            </a:r>
            <a:r>
              <a:rPr lang="en-US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r>
              <a:rPr lang="en-US" sz="16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spc="-4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000" spc="-29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US" sz="1100" i="1" spc="-2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100" i="1" spc="-2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Euromonitor</a:t>
            </a:r>
            <a:r>
              <a:rPr lang="en-US" sz="1100" i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макаронных изделий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Информация основана на данных, содержащихся в отчетах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аудиту розничной торговли по категории «мука» за период с октября 2020 г. по сентябрь 2021 г., применительно к рынку муки в Российской Федерации по состоянию на 2 ноября 2021 г.</a:t>
            </a:r>
          </a:p>
          <a:p>
            <a:pPr marL="240059" indent="-240059">
              <a:buFont typeface="Wingdings"/>
              <a:buChar char="q"/>
              <a:defRPr/>
            </a:pPr>
            <a:endParaRPr lang="en-US" sz="151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40059" indent="-240059">
              <a:buFont typeface="Wingdings"/>
              <a:buChar char="q"/>
              <a:defRPr/>
            </a:pPr>
            <a:endParaRPr lang="ru-RU" sz="1512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413904" y="4739055"/>
            <a:ext cx="205728" cy="2057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431782" y="5114376"/>
            <a:ext cx="187850" cy="1878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404965" y="4358010"/>
            <a:ext cx="205728" cy="2057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422843" y="5471819"/>
            <a:ext cx="187850" cy="18785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196534" y="6233048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1999" cy="6856400"/>
          </a:xfrm>
          <a:prstGeom prst="rect">
            <a:avLst/>
          </a:prstGeom>
        </p:spPr>
      </p:pic>
      <p:sp>
        <p:nvSpPr>
          <p:cNvPr id="27" name="object 2"/>
          <p:cNvSpPr txBox="1">
            <a:spLocks/>
          </p:cNvSpPr>
          <p:nvPr/>
        </p:nvSpPr>
        <p:spPr bwMode="auto">
          <a:xfrm>
            <a:off x="517008" y="552383"/>
            <a:ext cx="8358051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Профиль анализа макросреды по результатам </a:t>
            </a:r>
            <a:r>
              <a:rPr lang="en-US" sz="2400" dirty="0" smtClean="0">
                <a:solidFill>
                  <a:srgbClr val="336A43"/>
                </a:solidFill>
                <a:latin typeface="Impact"/>
              </a:rPr>
              <a:t>PEST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-анализа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28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29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53136"/>
            <a:ext cx="949679" cy="277246"/>
          </a:xfrm>
          <a:prstGeom prst="rect">
            <a:avLst/>
          </a:prstGeom>
          <a:effectLst/>
        </p:spPr>
      </p:pic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359106"/>
              </p:ext>
            </p:extLst>
          </p:nvPr>
        </p:nvGraphicFramePr>
        <p:xfrm>
          <a:off x="308008" y="1267561"/>
          <a:ext cx="11592639" cy="510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40792" y="6194507"/>
            <a:ext cx="2743200" cy="365125"/>
          </a:xfrm>
        </p:spPr>
        <p:txBody>
          <a:bodyPr/>
          <a:lstStyle/>
          <a:p>
            <a:fld id="{3228E6FA-B1F2-483A-97CA-341746050B4B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-1" y="-24535"/>
            <a:ext cx="12191999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1166365" y="320514"/>
            <a:ext cx="8357485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Анализ внутриотраслевой конкуренции </a:t>
            </a:r>
            <a:br>
              <a:rPr lang="ru-RU" sz="2400" dirty="0">
                <a:solidFill>
                  <a:srgbClr val="336A43"/>
                </a:solidFill>
                <a:latin typeface="Impact"/>
              </a:rPr>
            </a:br>
            <a:r>
              <a:rPr lang="ru-RU" sz="2400" dirty="0">
                <a:solidFill>
                  <a:srgbClr val="336A43"/>
                </a:solidFill>
                <a:latin typeface="Impact"/>
              </a:rPr>
              <a:t>(5 сил Портера)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975037" y="147687"/>
            <a:ext cx="949679" cy="277246"/>
          </a:xfrm>
          <a:prstGeom prst="rect">
            <a:avLst/>
          </a:prstGeom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870272" y="1050015"/>
            <a:ext cx="5446643" cy="11807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Угроза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появления новых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конкурентов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порог входа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Перенасыщенность рынка производителями</a:t>
            </a:r>
          </a:p>
          <a:p>
            <a:pPr algn="ctr"/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444403" y="2231347"/>
            <a:ext cx="298382" cy="476109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83698" y="2707456"/>
            <a:ext cx="3939569" cy="1543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Конкуренция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</a:t>
            </a:r>
          </a:p>
          <a:p>
            <a:pPr algn="ctr"/>
            <a:endParaRPr lang="en-US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рынке присутствует более 100 производителей, 6 из них занимают 60% рынка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399169" y="2996574"/>
            <a:ext cx="1384528" cy="100868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9590" y="2707456"/>
            <a:ext cx="1869579" cy="27550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от поставщиков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Тароупаковочных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Транспортных услуг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7723268" y="3011641"/>
            <a:ext cx="762000" cy="704850"/>
          </a:xfrm>
          <a:prstGeom prst="lef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485268" y="2798111"/>
            <a:ext cx="3187801" cy="14533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от потребителей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«МАКФА» является лидером рынка макаронных и мучных изделий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5444403" y="4251429"/>
            <a:ext cx="298382" cy="476109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62379" y="4738346"/>
            <a:ext cx="3932063" cy="14747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Угроза появления товаров-заменителей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Макаронные изделия и мучные изделия являются одним из самых популярных блюд в мире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181516" y="6112548"/>
            <a:ext cx="2743200" cy="365125"/>
          </a:xfrm>
        </p:spPr>
        <p:txBody>
          <a:bodyPr/>
          <a:lstStyle/>
          <a:p>
            <a:fld id="{EE95D99B-F6D4-4043-BA31-EF0BD2890CDC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1999" cy="6856400"/>
          </a:xfrm>
          <a:prstGeom prst="rect">
            <a:avLst/>
          </a:prstGeom>
        </p:spPr>
      </p:pic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937521" y="87479"/>
            <a:ext cx="949679" cy="277246"/>
          </a:xfrm>
          <a:prstGeom prst="rect">
            <a:avLst/>
          </a:prstGeom>
          <a:effectLst/>
        </p:spPr>
      </p:pic>
      <p:graphicFrame>
        <p:nvGraphicFramePr>
          <p:cNvPr id="289" name="Диаграмма 2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67509"/>
              </p:ext>
            </p:extLst>
          </p:nvPr>
        </p:nvGraphicFramePr>
        <p:xfrm>
          <a:off x="-18254" y="313530"/>
          <a:ext cx="11887200" cy="61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144000" y="6231246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1411446" y="330846"/>
            <a:ext cx="5407242" cy="9780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336A43"/>
                </a:solidFill>
                <a:latin typeface="Impact"/>
              </a:rPr>
              <a:t>А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нализ внутренней среды</a:t>
            </a:r>
          </a:p>
          <a:p>
            <a:pPr>
              <a:defRPr/>
            </a:pP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Фрагмент </a:t>
            </a:r>
            <a:r>
              <a:rPr lang="en-US" sz="2400" dirty="0" smtClean="0">
                <a:solidFill>
                  <a:srgbClr val="336A43"/>
                </a:solidFill>
                <a:latin typeface="Impact"/>
              </a:rPr>
              <a:t>SNW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-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 анализа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44340"/>
            <a:ext cx="949679" cy="277246"/>
          </a:xfrm>
          <a:prstGeom prst="rect">
            <a:avLst/>
          </a:prstGeom>
          <a:effectLst/>
        </p:spPr>
      </p:pic>
      <p:sp>
        <p:nvSpPr>
          <p:cNvPr id="459" name="Прямоугольник 458"/>
          <p:cNvSpPr/>
          <p:nvPr/>
        </p:nvSpPr>
        <p:spPr>
          <a:xfrm>
            <a:off x="305259" y="1134043"/>
            <a:ext cx="59453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наибольшие стратегические разрывы, определяющие точки развития организации, это: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1.Низкая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обучающей системы;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2.Низкая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информационных систем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.Низкая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персонала;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.Низкая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анализа передового опыта;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.Неразвитая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система управления;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.Несоответствие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структуры инновационной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.Низкая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производства по отношению к спросу;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.Несоответствие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 управления ситуации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153087" y="6246816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5297" y="365125"/>
            <a:ext cx="5604909" cy="61061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5297" y="6116864"/>
            <a:ext cx="5941347" cy="4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020962"/>
              </p:ext>
            </p:extLst>
          </p:nvPr>
        </p:nvGraphicFramePr>
        <p:xfrm>
          <a:off x="517008" y="1198075"/>
          <a:ext cx="8030225" cy="5002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961"/>
                <a:gridCol w="2843132"/>
                <a:gridCol w="2843132"/>
              </a:tblGrid>
              <a:tr h="103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Положительные факторы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Отрицательные факторы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</a:tr>
              <a:tr h="36370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Внутренняя среда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Сильные стороны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S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Слабые стороны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W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</a:tr>
              <a:tr h="1347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1. Высокое качество продукции;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2. Низкая себестоимость по сравнению с конкурентами;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3. Сильный бренд внутри РФ и СНГ;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4. Наличие потенциала и ресурсов для развития;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 Один из крупнейших грузоотправителей в регионе.</a:t>
                      </a:r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1. Недостаток складских мощностей;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2. Недостаточно проработанные управленческие бизнес-процессы;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3. Негибкость производства по отношению к спросу;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4. Неравномерные потребности в отгрузках;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 Высокая доля отгрузок в торговые сети.</a:t>
                      </a:r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</a:tr>
              <a:tr h="2230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Внешняя среда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Внешние возможности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O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Имеющиеся угрозы</a:t>
                      </a:r>
                      <a:endParaRPr lang="ru-RU" sz="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T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</a:tr>
              <a:tr h="2964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1. Постоянный спрос на продукты питания во всем мире;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2. «Экологичность» и «натуральность» российской продукции на мировом рынке;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3. Близость к региону произрастания твёрдой пшеницы;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4. Поддержка со стороны государства </a:t>
                      </a:r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1. Появление новых торговых барьеров со стороны иностранных государств;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2. Увеличение доли отгрузок в адрес торговых сетей приводит к диктату своих условий; </a:t>
                      </a:r>
                      <a:endParaRPr lang="ru-RU" sz="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3. Резкий рост затрат на транспортную логистику за счет дефицита автомобильного и железнодорожного транспорта;</a:t>
                      </a:r>
                      <a:endParaRPr lang="ru-RU" sz="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4. Прогнозируемый физический дефицит автомобильного транспорта из-за отсутствия иностранных запасных частей;</a:t>
                      </a:r>
                      <a:endParaRPr lang="ru-RU" sz="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5. Прогнозируемый физический дефицит морских контейнеров из-за отсутствия импорта в Россию;</a:t>
                      </a:r>
                      <a:endParaRPr lang="ru-RU" sz="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6. Риск отказа в возмещении НДС со стороны Федеральной Налоговой службы РФ из-за нарушения цепочки возмещения НДС со стороны перевозчиков.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1999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3669734" y="364325"/>
            <a:ext cx="5460280" cy="645692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336A43"/>
                </a:solidFill>
                <a:latin typeface="Impact"/>
              </a:rPr>
              <a:t>SWOT </a:t>
            </a: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анализ АО «МАКФА»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878960" y="44340"/>
            <a:ext cx="949679" cy="277246"/>
          </a:xfrm>
          <a:prstGeom prst="rect">
            <a:avLst/>
          </a:prstGeom>
          <a:effectLst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90940"/>
              </p:ext>
            </p:extLst>
          </p:nvPr>
        </p:nvGraphicFramePr>
        <p:xfrm>
          <a:off x="280787" y="846998"/>
          <a:ext cx="11579909" cy="602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474"/>
                <a:gridCol w="4140192"/>
                <a:gridCol w="5989243"/>
              </a:tblGrid>
              <a:tr h="23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Положительные факторы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Отрицательные факторы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458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среда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Высокое качество продукции;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Низкая себестоимость по сравнению с конкурентами;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Сильный бренд внутри РФ и СНГ;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Наличие потенциала и ресурсов для развития;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Один из крупнейших грузоотправителей в регионе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Наличие собственного элеватора в Челябинской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Недостаток складских мощностей;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Недостаточно проработанные управленческие бизнес-процессы;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Негибкость производства по отношению к спросу;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Неравномерные потребности в отгрузках;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Высокая доля отгрузок в торговые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Неполный охват рынка грузоперевозчиков.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среда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возможности</a:t>
                      </a:r>
                      <a:b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Имеющиеся угрозы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Постоянный спрос на продукты питания во всем мире;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«натуральность» российской продукции на мировом рынке;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Близость к региону произрастания твёрдой пшеницы;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Поддержка со стороны государства </a:t>
                      </a: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Появление новых торговых барьеров со стороны иностранных государств;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Увеличение доли отгрузок в адрес торговых сетей приводит к диктату своих условий;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Резкий рост затрат на транспортную логистику за счет дефицита автомобильного и железнодорожного транспорта;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Прогнозируемый физический дефицит автомобильного транспорта из-за отсутствия иностранных запасных частей;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Прогнозируемый физический дефицит морских контейнеров из-за отсутствия импорта в Россию;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Риск отказа в возмещении НДС со стороны Федеральной Налоговой службы РФ из-за нарушения цепочки возмещения НДС со стороны перевозчиков.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91" marR="25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085439" y="6356350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183707"/>
              </p:ext>
            </p:extLst>
          </p:nvPr>
        </p:nvGraphicFramePr>
        <p:xfrm>
          <a:off x="838200" y="1335438"/>
          <a:ext cx="7049286" cy="448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643"/>
                <a:gridCol w="3524643"/>
              </a:tblGrid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Конкурентные активы: поле 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O </a:t>
                      </a:r>
                      <a:r>
                        <a:rPr lang="ru-RU" sz="1100">
                          <a:effectLst/>
                        </a:rPr>
                        <a:t>(СИВ)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Безопасность и защита: поле 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(СИУ)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34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Как организация может использовать свои сильные стороны для освоения возможностей?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Как организация может использовать свои сильные стороны для нивелирования угроз?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1566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Развитие элитарности бренда «МАКФА»;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Продвижение бренда «МАКФА» на рынках дальнего зарубежья;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Участие в государственных программах поддержки производителей социально значимой продукции;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Участие в формировании ценовой политики на транспортные услуги из региона.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Ограничение доли отгрузок в торговые сети;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Выстраивание долгосрочных партнерских отношений с поставщиками транспортных услуг;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Использование программных продуктов для более широкого охвата рынка поставщиков транспортных услуг;  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Первичная проверка добросовестности поставщиков транспортных услуг при помощи программных продуктов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1740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Узкие места: поле </a:t>
                      </a:r>
                      <a:r>
                        <a:rPr lang="en-US" sz="1100">
                          <a:effectLst/>
                        </a:rPr>
                        <a:t>W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O </a:t>
                      </a:r>
                      <a:r>
                        <a:rPr lang="ru-RU" sz="1100">
                          <a:effectLst/>
                        </a:rPr>
                        <a:t>(СЛВ)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Конкурентные пассивы: поле </a:t>
                      </a:r>
                      <a:r>
                        <a:rPr lang="en-US" sz="1100">
                          <a:effectLst/>
                        </a:rPr>
                        <a:t>W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ru-RU" sz="1100">
                          <a:effectLst/>
                        </a:rPr>
                        <a:t> (СЛУ)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34810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Как организация сможет преодолеть свои слабые стороны для освоения возможностей?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Как организация сможет преодолеть свои слабые стороны для нивелирования угроз?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17405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 Развитие складских мощностей позволит повысить уровень сервиса для клиентов; </a:t>
                      </a:r>
                      <a:endParaRPr lang="ru-RU" sz="8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 Выравнивание суточных отгрузок увеличит конкурентные преимущества АО «МАКФА» как заказчика для поставщиков транспортных услуг;</a:t>
                      </a:r>
                      <a:endParaRPr lang="ru-RU" sz="8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 Переориентация объема отгрузок с торговых сетей на рынки дальнего зарубежья.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Разработка плана мероприятий по переадресации на российских клиентов непринятой продукции иностранными клиентами;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Использование альтернативных видов транспорта для отгрузки в адрес клиентов;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Планирование отгрузок отталкиваясь от наличия транспорта;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 Привлечение транспорта торговых сетей для поставки на условиях «самовывоза».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800"/>
            <a:ext cx="12191999" cy="68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0"/>
            <a:ext cx="12191999" cy="68564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2461543" y="339107"/>
            <a:ext cx="5425943" cy="1171990"/>
          </a:xfrm>
          <a:prstGeom prst="rect">
            <a:avLst/>
          </a:prstGeom>
        </p:spPr>
        <p:txBody>
          <a:bodyPr vert="horz" wrap="square" lIns="0" tIns="106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rgbClr val="336A43"/>
                </a:solidFill>
                <a:latin typeface="Impact"/>
              </a:rPr>
              <a:t>Продолжение - </a:t>
            </a:r>
            <a:r>
              <a:rPr lang="it-IT" sz="2400" dirty="0" smtClean="0">
                <a:solidFill>
                  <a:srgbClr val="336A43"/>
                </a:solidFill>
                <a:latin typeface="Impact"/>
              </a:rPr>
              <a:t>SWOT </a:t>
            </a:r>
            <a:r>
              <a:rPr lang="ru-RU" sz="2400" dirty="0">
                <a:solidFill>
                  <a:srgbClr val="336A43"/>
                </a:solidFill>
                <a:latin typeface="Impact"/>
              </a:rPr>
              <a:t>анализ АО «МАКФА»</a:t>
            </a:r>
            <a:br>
              <a:rPr lang="ru-RU" sz="2400" dirty="0">
                <a:solidFill>
                  <a:srgbClr val="336A43"/>
                </a:solidFill>
                <a:latin typeface="Impact"/>
              </a:rPr>
            </a:br>
            <a:endParaRPr lang="ru-RU" sz="2400" dirty="0">
              <a:solidFill>
                <a:srgbClr val="336A43"/>
              </a:solidFill>
              <a:latin typeface="Impact"/>
            </a:endParaRPr>
          </a:p>
          <a:p>
            <a:pPr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184" spc="105" dirty="0">
              <a:solidFill>
                <a:srgbClr val="336A43"/>
              </a:solidFill>
            </a:endParaRPr>
          </a:p>
        </p:txBody>
      </p:sp>
      <p:sp>
        <p:nvSpPr>
          <p:cNvPr id="7" name="object 13"/>
          <p:cNvSpPr/>
          <p:nvPr/>
        </p:nvSpPr>
        <p:spPr bwMode="auto">
          <a:xfrm>
            <a:off x="5925346" y="2859003"/>
            <a:ext cx="17605" cy="17072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sp>
        <p:nvSpPr>
          <p:cNvPr id="8" name="object 13"/>
          <p:cNvSpPr/>
          <p:nvPr/>
        </p:nvSpPr>
        <p:spPr bwMode="auto">
          <a:xfrm>
            <a:off x="3132210" y="2025732"/>
            <a:ext cx="38411" cy="38411"/>
          </a:xfrm>
          <a:custGeom>
            <a:avLst/>
            <a:gdLst/>
            <a:ahLst/>
            <a:cxnLst/>
            <a:rect l="l" t="t" r="r" b="b"/>
            <a:pathLst>
              <a:path w="20954" h="20319" extrusionOk="0">
                <a:moveTo>
                  <a:pt x="16167" y="0"/>
                </a:moveTo>
                <a:lnTo>
                  <a:pt x="4711" y="0"/>
                </a:lnTo>
                <a:lnTo>
                  <a:pt x="0" y="4445"/>
                </a:lnTo>
                <a:lnTo>
                  <a:pt x="0" y="15595"/>
                </a:lnTo>
                <a:lnTo>
                  <a:pt x="4711" y="20027"/>
                </a:lnTo>
                <a:lnTo>
                  <a:pt x="16167" y="20027"/>
                </a:lnTo>
                <a:lnTo>
                  <a:pt x="17368" y="18897"/>
                </a:lnTo>
                <a:lnTo>
                  <a:pt x="5397" y="18897"/>
                </a:lnTo>
                <a:lnTo>
                  <a:pt x="1409" y="14960"/>
                </a:lnTo>
                <a:lnTo>
                  <a:pt x="1409" y="5029"/>
                </a:lnTo>
                <a:lnTo>
                  <a:pt x="5397" y="1143"/>
                </a:lnTo>
                <a:lnTo>
                  <a:pt x="17378" y="1143"/>
                </a:lnTo>
                <a:lnTo>
                  <a:pt x="16167" y="0"/>
                </a:lnTo>
                <a:close/>
              </a:path>
              <a:path w="20954" h="20319" extrusionOk="0">
                <a:moveTo>
                  <a:pt x="17378" y="1143"/>
                </a:moveTo>
                <a:lnTo>
                  <a:pt x="15481" y="1143"/>
                </a:lnTo>
                <a:lnTo>
                  <a:pt x="19456" y="5029"/>
                </a:lnTo>
                <a:lnTo>
                  <a:pt x="19456" y="14960"/>
                </a:lnTo>
                <a:lnTo>
                  <a:pt x="15481" y="18897"/>
                </a:lnTo>
                <a:lnTo>
                  <a:pt x="17368" y="18897"/>
                </a:lnTo>
                <a:lnTo>
                  <a:pt x="20878" y="15595"/>
                </a:lnTo>
                <a:lnTo>
                  <a:pt x="20878" y="4445"/>
                </a:lnTo>
                <a:lnTo>
                  <a:pt x="1737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51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1039286" y="10893"/>
            <a:ext cx="949679" cy="277246"/>
          </a:xfrm>
          <a:prstGeom prst="rect">
            <a:avLst/>
          </a:prstGeom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70079"/>
              </p:ext>
            </p:extLst>
          </p:nvPr>
        </p:nvGraphicFramePr>
        <p:xfrm>
          <a:off x="398657" y="1185797"/>
          <a:ext cx="11356020" cy="5340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8010"/>
                <a:gridCol w="5678010"/>
              </a:tblGrid>
              <a:tr h="21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активы: поле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(СИВ)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защита: поле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(СИУ)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организация может использовать свои сильные стороны для освоения возможностей?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организация может использовать свои сильные стороны для нивелирования угроз?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02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элитарности бренда «МАКФА»;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бренда «МАКФА» на рынках дальнего зарубежья;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государственных программах поддержки производителей социально значимой продукции;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формировании ценовой политики на транспортные услуги из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собственных вагонов-зерновозов для снижения стоимости перевозки и оперативного вывоза пшеницы.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 доли отгрузок в торговые сети;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Выстраивание долгосрочных партнерских отношений с поставщиками транспортных услуг;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добросовестности поставщиков транспортных услуг при помощи программных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программных продуктов для более широкого охвата рынка поставщиков транспортных услуг.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5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Узкие места: поле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(СЛВ)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пассивы: поле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(СЛУ)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49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организация сможет преодолеть свои слабые стороны для освоения возможностей? 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организация сможет преодолеть свои слабые стороны для нивелирования угроз?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02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Развитие складских мощностей позволит повысить уровень сервиса для клиентов;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Выравнивание суточных отгрузок увеличит конкурентные преимущества АО «МАКФА» как заказчика для поставщиков транспортных услуг;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Переориентация объема отгрузок с торговых сетей на рынки дальнего зарубежья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большего количества перевозчиков за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счет роста объема перевозок продукции АО «МАКФА».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Разработка плана мероприятий по переадресации на российских клиентов непринятой продукции иностранными клиентами;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Использование альтернативных видов транспорта для отгрузки в адрес клиентов;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Планирование отгрузок отталкиваясь от наличия транспорта;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Привлечение транспорта торговых сетей для поставки на условиях «самовывоза».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Удержание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доставки за счет повышения конкуренции среди перевозчиков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30138" y="6235769"/>
            <a:ext cx="2743200" cy="365125"/>
          </a:xfrm>
        </p:spPr>
        <p:txBody>
          <a:bodyPr/>
          <a:lstStyle/>
          <a:p>
            <a:fld id="{613C4FF2-EC9F-4439-8547-78CAF3548F63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2580</Words>
  <Application>Microsoft Office PowerPoint</Application>
  <PresentationFormat>Широкоэкранный</PresentationFormat>
  <Paragraphs>550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Source Sans Pro ExtraLight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Стратегическое управление логистическими затратами по доставке сырья и готовой продукции АО «МАКФА»</dc:title>
  <dc:creator>Мирасова Эдилия Шарьехметовна</dc:creator>
  <cp:lastModifiedBy>Мирасова Эдилия Шарьехметовна</cp:lastModifiedBy>
  <cp:revision>124</cp:revision>
  <cp:lastPrinted>2022-06-03T09:09:38Z</cp:lastPrinted>
  <dcterms:created xsi:type="dcterms:W3CDTF">2022-06-01T09:05:28Z</dcterms:created>
  <dcterms:modified xsi:type="dcterms:W3CDTF">2022-06-21T10:40:52Z</dcterms:modified>
</cp:coreProperties>
</file>