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7"/>
  </p:notesMasterIdLst>
  <p:sldIdLst>
    <p:sldId id="256" r:id="rId2"/>
    <p:sldId id="279" r:id="rId3"/>
    <p:sldId id="281" r:id="rId4"/>
    <p:sldId id="28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72" r:id="rId15"/>
    <p:sldId id="269" r:id="rId1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8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динамика доходов ГБУЗ ЯО "ЯОСП" 2019-2021</c:v>
                </c:pt>
              </c:strCache>
            </c:strRef>
          </c:tx>
          <c:spPr>
            <a:solidFill>
              <a:schemeClr val="accent1"/>
            </a:solidFill>
            <a:ln w="25400">
              <a:solidFill>
                <a:schemeClr val="lt1"/>
              </a:solidFill>
            </a:ln>
            <a:effectLst/>
            <a:sp3d contourW="25400">
              <a:contourClr>
                <a:schemeClr val="lt1"/>
              </a:contourClr>
            </a:sp3d>
          </c:spPr>
          <c:invertIfNegative val="0"/>
          <c:cat>
            <c:strRef>
              <c:f>Лист1!$A$2:$A$5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272945.3</c:v>
                </c:pt>
                <c:pt idx="1">
                  <c:v>254190.9</c:v>
                </c:pt>
                <c:pt idx="2">
                  <c:v>292530.90000000002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AC-414C-96A0-77440EC973D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оплата труда</c:v>
                </c:pt>
              </c:strCache>
            </c:strRef>
          </c:tx>
          <c:spPr>
            <a:solidFill>
              <a:schemeClr val="accent2"/>
            </a:solidFill>
            <a:ln w="25400">
              <a:solidFill>
                <a:schemeClr val="lt1"/>
              </a:solidFill>
            </a:ln>
            <a:effectLst/>
            <a:sp3d contourW="25400">
              <a:contourClr>
                <a:schemeClr val="lt1"/>
              </a:contourClr>
            </a:sp3d>
          </c:spPr>
          <c:invertIfNegative val="0"/>
          <c:cat>
            <c:strRef>
              <c:f>Лист1!$A$2:$A$5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193521.1</c:v>
                </c:pt>
                <c:pt idx="1">
                  <c:v>221321.2</c:v>
                </c:pt>
                <c:pt idx="2">
                  <c:v>209377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AC-414C-96A0-77440EC973D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основные средства</c:v>
                </c:pt>
              </c:strCache>
            </c:strRef>
          </c:tx>
          <c:spPr>
            <a:solidFill>
              <a:schemeClr val="accent3"/>
            </a:solidFill>
            <a:ln w="25400">
              <a:solidFill>
                <a:schemeClr val="lt1"/>
              </a:solidFill>
            </a:ln>
            <a:effectLst/>
            <a:sp3d contourW="25400">
              <a:contourClr>
                <a:schemeClr val="lt1"/>
              </a:contourClr>
            </a:sp3d>
          </c:spPr>
          <c:invertIfNegative val="0"/>
          <c:cat>
            <c:strRef>
              <c:f>Лист1!$A$2:$A$5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116315.2</c:v>
                </c:pt>
                <c:pt idx="1">
                  <c:v>122025.4</c:v>
                </c:pt>
                <c:pt idx="2">
                  <c:v>129887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AC-414C-96A0-77440EC973D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амортизация основных средств</c:v>
                </c:pt>
              </c:strCache>
            </c:strRef>
          </c:tx>
          <c:spPr>
            <a:solidFill>
              <a:schemeClr val="accent4"/>
            </a:solidFill>
            <a:ln w="25400">
              <a:solidFill>
                <a:schemeClr val="lt1"/>
              </a:solidFill>
            </a:ln>
            <a:effectLst/>
            <a:sp3d contourW="25400">
              <a:contourClr>
                <a:schemeClr val="lt1"/>
              </a:contourClr>
            </a:sp3d>
          </c:spPr>
          <c:invertIfNegative val="0"/>
          <c:cat>
            <c:strRef>
              <c:f>Лист1!$A$2:$A$5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76692.399999999994</c:v>
                </c:pt>
                <c:pt idx="1">
                  <c:v>79471.899999999994</c:v>
                </c:pt>
                <c:pt idx="2">
                  <c:v>86655.3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6AC-414C-96A0-77440EC973D9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основные средства2</c:v>
                </c:pt>
              </c:strCache>
            </c:strRef>
          </c:tx>
          <c:spPr>
            <a:solidFill>
              <a:schemeClr val="accent5"/>
            </a:solidFill>
            <a:ln w="25400">
              <a:solidFill>
                <a:schemeClr val="lt1"/>
              </a:solidFill>
            </a:ln>
            <a:effectLst/>
            <a:sp3d contourW="25400">
              <a:contourClr>
                <a:schemeClr val="lt1"/>
              </a:contourClr>
            </a:sp3d>
          </c:spPr>
          <c:invertIfNegative val="0"/>
          <c:cat>
            <c:strRef>
              <c:f>Лист1!$A$2:$A$5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39622.800000000003</c:v>
                </c:pt>
                <c:pt idx="1">
                  <c:v>42553.5</c:v>
                </c:pt>
                <c:pt idx="2">
                  <c:v>43231.7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6AC-414C-96A0-77440EC973D9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материальные запасы</c:v>
                </c:pt>
              </c:strCache>
            </c:strRef>
          </c:tx>
          <c:spPr>
            <a:solidFill>
              <a:schemeClr val="accent6"/>
            </a:solidFill>
            <a:ln w="25400">
              <a:solidFill>
                <a:schemeClr val="lt1"/>
              </a:solidFill>
            </a:ln>
            <a:effectLst/>
            <a:sp3d contourW="25400">
              <a:contourClr>
                <a:schemeClr val="lt1"/>
              </a:contourClr>
            </a:sp3d>
          </c:spPr>
          <c:invertIfNegative val="0"/>
          <c:cat>
            <c:strRef>
              <c:f>Лист1!$A$2:$A$5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13025.3</c:v>
                </c:pt>
                <c:pt idx="1">
                  <c:v>16230.2</c:v>
                </c:pt>
                <c:pt idx="2">
                  <c:v>18324.099999999999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6AC-414C-96A0-77440EC973D9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денежные средства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 w="25400">
              <a:solidFill>
                <a:schemeClr val="lt1"/>
              </a:solidFill>
            </a:ln>
            <a:effectLst/>
            <a:sp3d contourW="25400">
              <a:contourClr>
                <a:schemeClr val="lt1"/>
              </a:contourClr>
            </a:sp3d>
          </c:spPr>
          <c:invertIfNegative val="0"/>
          <c:cat>
            <c:strRef>
              <c:f>Лист1!$A$2:$A$5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0">
                  <c:v>54814</c:v>
                </c:pt>
                <c:pt idx="1">
                  <c:v>46471</c:v>
                </c:pt>
                <c:pt idx="2">
                  <c:v>75990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6AC-414C-96A0-77440EC973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01510128"/>
        <c:axId val="1801513872"/>
        <c:axId val="0"/>
      </c:bar3DChart>
      <c:catAx>
        <c:axId val="1801510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01513872"/>
        <c:crosses val="autoZero"/>
        <c:auto val="1"/>
        <c:lblAlgn val="ctr"/>
        <c:lblOffset val="100"/>
        <c:noMultiLvlLbl val="0"/>
      </c:catAx>
      <c:valAx>
        <c:axId val="1801513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01510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5408690749650464E-2"/>
          <c:y val="0.69257569439334099"/>
          <c:w val="0.94596040516706092"/>
          <c:h val="0.294963246416627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7.7030114226375915E-2"/>
          <c:w val="0.95742622157716495"/>
          <c:h val="0.8450809069427068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4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2FC0-43B8-B70D-1082629247C9}"/>
              </c:ext>
            </c:extLst>
          </c:dPt>
          <c:dPt>
            <c:idx val="1"/>
            <c:bubble3D val="0"/>
            <c:explosion val="2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2FC0-43B8-B70D-1082629247C9}"/>
              </c:ext>
            </c:extLst>
          </c:dPt>
          <c:dPt>
            <c:idx val="2"/>
            <c:bubble3D val="0"/>
            <c:explosion val="13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2FC0-43B8-B70D-1082629247C9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2FC0-43B8-B70D-1082629247C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3"/>
                <c:pt idx="0">
                  <c:v> врачи 26%</c:v>
                </c:pt>
                <c:pt idx="1">
                  <c:v>средний персонал 38%</c:v>
                </c:pt>
                <c:pt idx="2">
                  <c:v> прочий персонал 36%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79</c:v>
                </c:pt>
                <c:pt idx="1">
                  <c:v>119</c:v>
                </c:pt>
                <c:pt idx="2">
                  <c:v>113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FC0-43B8-B70D-1082629247C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A-2FC0-43B8-B70D-1082629247C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C-2FC0-43B8-B70D-1082629247C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E-2FC0-43B8-B70D-1082629247C9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0-2FC0-43B8-B70D-1082629247C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 врачи 26%</c:v>
                </c:pt>
                <c:pt idx="1">
                  <c:v>средний персонал 38%</c:v>
                </c:pt>
                <c:pt idx="2">
                  <c:v> прочий персонал 36%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1-2FC0-43B8-B70D-1082629247C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3-2FC0-43B8-B70D-1082629247C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5-2FC0-43B8-B70D-1082629247C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7-2FC0-43B8-B70D-1082629247C9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9-2FC0-43B8-B70D-1082629247C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 врачи 26%</c:v>
                </c:pt>
                <c:pt idx="1">
                  <c:v>средний персонал 38%</c:v>
                </c:pt>
                <c:pt idx="2">
                  <c:v> прочий персонал 36%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A-2FC0-43B8-B70D-1082629247C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Столбец4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C-2FC0-43B8-B70D-1082629247C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E-2FC0-43B8-B70D-1082629247C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20-2FC0-43B8-B70D-1082629247C9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22-2FC0-43B8-B70D-1082629247C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 врачи 26%</c:v>
                </c:pt>
                <c:pt idx="1">
                  <c:v>средний персонал 38%</c:v>
                </c:pt>
                <c:pt idx="2">
                  <c:v> прочий персонал 36%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23-2FC0-43B8-B70D-1082629247C9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Столбец5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25-2FC0-43B8-B70D-1082629247C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27-2FC0-43B8-B70D-1082629247C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29-2FC0-43B8-B70D-1082629247C9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2B-2FC0-43B8-B70D-1082629247C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 врачи 26%</c:v>
                </c:pt>
                <c:pt idx="1">
                  <c:v>средний персонал 38%</c:v>
                </c:pt>
                <c:pt idx="2">
                  <c:v> прочий персонал 36%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2C-2FC0-43B8-B70D-1082629247C9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Столбец6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2E-2FC0-43B8-B70D-1082629247C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30-2FC0-43B8-B70D-1082629247C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32-2FC0-43B8-B70D-1082629247C9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34-2FC0-43B8-B70D-1082629247C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 врачи 26%</c:v>
                </c:pt>
                <c:pt idx="1">
                  <c:v>средний персонал 38%</c:v>
                </c:pt>
                <c:pt idx="2">
                  <c:v> прочий персонал 36%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35-2FC0-43B8-B70D-1082629247C9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Столбец7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37-2FC0-43B8-B70D-1082629247C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39-2FC0-43B8-B70D-1082629247C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3B-2FC0-43B8-B70D-1082629247C9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3D-2FC0-43B8-B70D-1082629247C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 врачи 26%</c:v>
                </c:pt>
                <c:pt idx="1">
                  <c:v>средний персонал 38%</c:v>
                </c:pt>
                <c:pt idx="2">
                  <c:v> прочий персонал 36%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3E-2FC0-43B8-B70D-1082629247C9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7.7030114226375915E-2"/>
          <c:w val="0.95742622157716495"/>
          <c:h val="0.8450809069427068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возрастной показатель </c:v>
                </c:pt>
              </c:strCache>
            </c:strRef>
          </c:tx>
          <c:dPt>
            <c:idx val="0"/>
            <c:bubble3D val="0"/>
            <c:explosion val="14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351C-4DFB-A3A4-0F7B3BC598F5}"/>
              </c:ext>
            </c:extLst>
          </c:dPt>
          <c:dPt>
            <c:idx val="1"/>
            <c:bubble3D val="0"/>
            <c:explosion val="2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351C-4DFB-A3A4-0F7B3BC598F5}"/>
              </c:ext>
            </c:extLst>
          </c:dPt>
          <c:dPt>
            <c:idx val="2"/>
            <c:bubble3D val="0"/>
            <c:explosion val="13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351C-4DFB-A3A4-0F7B3BC598F5}"/>
              </c:ext>
            </c:extLst>
          </c:dPt>
          <c:dPt>
            <c:idx val="3"/>
            <c:bubble3D val="0"/>
            <c:explosion val="21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351C-4DFB-A3A4-0F7B3BC598F5}"/>
              </c:ext>
            </c:extLst>
          </c:dPt>
          <c:dPt>
            <c:idx val="4"/>
            <c:bubble3D val="0"/>
            <c:explosion val="1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351C-4DFB-A3A4-0F7B3BC598F5}"/>
              </c:ext>
            </c:extLst>
          </c:dPt>
          <c:dPt>
            <c:idx val="5"/>
            <c:bubble3D val="0"/>
            <c:explosion val="2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351C-4DFB-A3A4-0F7B3BC598F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18-24</c:v>
                </c:pt>
                <c:pt idx="1">
                  <c:v>25-29%</c:v>
                </c:pt>
                <c:pt idx="2">
                  <c:v>30-39%</c:v>
                </c:pt>
                <c:pt idx="3">
                  <c:v>40-49</c:v>
                </c:pt>
                <c:pt idx="4">
                  <c:v>50-59</c:v>
                </c:pt>
                <c:pt idx="5">
                  <c:v>60 и более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23</c:v>
                </c:pt>
                <c:pt idx="1">
                  <c:v>26</c:v>
                </c:pt>
                <c:pt idx="2">
                  <c:v>56</c:v>
                </c:pt>
                <c:pt idx="3">
                  <c:v>69</c:v>
                </c:pt>
                <c:pt idx="4">
                  <c:v>94</c:v>
                </c:pt>
                <c:pt idx="5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51C-4DFB-A3A4-0F7B3BC598F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E-351C-4DFB-A3A4-0F7B3BC598F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0-351C-4DFB-A3A4-0F7B3BC598F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2-351C-4DFB-A3A4-0F7B3BC598F5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4-351C-4DFB-A3A4-0F7B3BC598F5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6-351C-4DFB-A3A4-0F7B3BC598F5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8-351C-4DFB-A3A4-0F7B3BC598F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18-24</c:v>
                </c:pt>
                <c:pt idx="1">
                  <c:v>25-29%</c:v>
                </c:pt>
                <c:pt idx="2">
                  <c:v>30-39%</c:v>
                </c:pt>
                <c:pt idx="3">
                  <c:v>40-49</c:v>
                </c:pt>
                <c:pt idx="4">
                  <c:v>50-59</c:v>
                </c:pt>
                <c:pt idx="5">
                  <c:v>60 и более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19-351C-4DFB-A3A4-0F7B3BC598F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B-351C-4DFB-A3A4-0F7B3BC598F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D-351C-4DFB-A3A4-0F7B3BC598F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F-351C-4DFB-A3A4-0F7B3BC598F5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21-351C-4DFB-A3A4-0F7B3BC598F5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23-351C-4DFB-A3A4-0F7B3BC598F5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25-351C-4DFB-A3A4-0F7B3BC598F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18-24</c:v>
                </c:pt>
                <c:pt idx="1">
                  <c:v>25-29%</c:v>
                </c:pt>
                <c:pt idx="2">
                  <c:v>30-39%</c:v>
                </c:pt>
                <c:pt idx="3">
                  <c:v>40-49</c:v>
                </c:pt>
                <c:pt idx="4">
                  <c:v>50-59</c:v>
                </c:pt>
                <c:pt idx="5">
                  <c:v>60 и более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26-351C-4DFB-A3A4-0F7B3BC598F5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28-351C-4DFB-A3A4-0F7B3BC598F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2A-351C-4DFB-A3A4-0F7B3BC598F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2C-351C-4DFB-A3A4-0F7B3BC598F5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2E-351C-4DFB-A3A4-0F7B3BC598F5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30-351C-4DFB-A3A4-0F7B3BC598F5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32-351C-4DFB-A3A4-0F7B3BC598F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18-24</c:v>
                </c:pt>
                <c:pt idx="1">
                  <c:v>25-29%</c:v>
                </c:pt>
                <c:pt idx="2">
                  <c:v>30-39%</c:v>
                </c:pt>
                <c:pt idx="3">
                  <c:v>40-49</c:v>
                </c:pt>
                <c:pt idx="4">
                  <c:v>50-59</c:v>
                </c:pt>
                <c:pt idx="5">
                  <c:v>60 и более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33-351C-4DFB-A3A4-0F7B3BC598F5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Столбец4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35-351C-4DFB-A3A4-0F7B3BC598F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37-351C-4DFB-A3A4-0F7B3BC598F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39-351C-4DFB-A3A4-0F7B3BC598F5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3B-351C-4DFB-A3A4-0F7B3BC598F5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3D-351C-4DFB-A3A4-0F7B3BC598F5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3F-351C-4DFB-A3A4-0F7B3BC598F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18-24</c:v>
                </c:pt>
                <c:pt idx="1">
                  <c:v>25-29%</c:v>
                </c:pt>
                <c:pt idx="2">
                  <c:v>30-39%</c:v>
                </c:pt>
                <c:pt idx="3">
                  <c:v>40-49</c:v>
                </c:pt>
                <c:pt idx="4">
                  <c:v>50-59</c:v>
                </c:pt>
                <c:pt idx="5">
                  <c:v>60 и более</c:v>
                </c:pt>
              </c:strCache>
            </c:strRef>
          </c:cat>
          <c:val>
            <c:numRef>
              <c:f>Лист1!$F$2:$F$7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40-351C-4DFB-A3A4-0F7B3BC598F5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Столбец5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42-351C-4DFB-A3A4-0F7B3BC598F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44-351C-4DFB-A3A4-0F7B3BC598F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46-351C-4DFB-A3A4-0F7B3BC598F5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48-351C-4DFB-A3A4-0F7B3BC598F5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4A-351C-4DFB-A3A4-0F7B3BC598F5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4C-351C-4DFB-A3A4-0F7B3BC598F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18-24</c:v>
                </c:pt>
                <c:pt idx="1">
                  <c:v>25-29%</c:v>
                </c:pt>
                <c:pt idx="2">
                  <c:v>30-39%</c:v>
                </c:pt>
                <c:pt idx="3">
                  <c:v>40-49</c:v>
                </c:pt>
                <c:pt idx="4">
                  <c:v>50-59</c:v>
                </c:pt>
                <c:pt idx="5">
                  <c:v>60 и более</c:v>
                </c:pt>
              </c:strCache>
            </c:strRef>
          </c:cat>
          <c:val>
            <c:numRef>
              <c:f>Лист1!$G$2:$G$7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4D-351C-4DFB-A3A4-0F7B3BC598F5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Столбец6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4F-351C-4DFB-A3A4-0F7B3BC598F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51-351C-4DFB-A3A4-0F7B3BC598F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53-351C-4DFB-A3A4-0F7B3BC598F5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55-351C-4DFB-A3A4-0F7B3BC598F5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57-351C-4DFB-A3A4-0F7B3BC598F5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59-351C-4DFB-A3A4-0F7B3BC598F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18-24</c:v>
                </c:pt>
                <c:pt idx="1">
                  <c:v>25-29%</c:v>
                </c:pt>
                <c:pt idx="2">
                  <c:v>30-39%</c:v>
                </c:pt>
                <c:pt idx="3">
                  <c:v>40-49</c:v>
                </c:pt>
                <c:pt idx="4">
                  <c:v>50-59</c:v>
                </c:pt>
                <c:pt idx="5">
                  <c:v>60 и более</c:v>
                </c:pt>
              </c:strCache>
            </c:strRef>
          </c:cat>
          <c:val>
            <c:numRef>
              <c:f>Лист1!$H$2:$H$7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5A-351C-4DFB-A3A4-0F7B3BC598F5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7.7030114226375915E-2"/>
          <c:w val="0.95742622157716495"/>
          <c:h val="0.845080906942706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врачи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Лист1!$A$2:$A$7</c:f>
              <c:numCache>
                <c:formatCode>0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</c:v>
                </c:pt>
                <c:pt idx="1">
                  <c:v>19</c:v>
                </c:pt>
                <c:pt idx="2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1E-4E1A-803C-11CFE267156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медицинский персонал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Лист1!$A$2:$A$7</c:f>
              <c:numCache>
                <c:formatCode>0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19</c:v>
                </c:pt>
                <c:pt idx="1">
                  <c:v>13</c:v>
                </c:pt>
                <c:pt idx="2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1E-4E1A-803C-11CFE267156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прочий персонал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Лист1!$A$2:$A$7</c:f>
              <c:numCache>
                <c:formatCode>0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16</c:v>
                </c:pt>
                <c:pt idx="1">
                  <c:v>18</c:v>
                </c:pt>
                <c:pt idx="2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1E-4E1A-803C-11CFE26715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01510128"/>
        <c:axId val="1801513872"/>
      </c:barChart>
      <c:catAx>
        <c:axId val="1801510128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01513872"/>
        <c:crosses val="autoZero"/>
        <c:auto val="1"/>
        <c:lblAlgn val="ctr"/>
        <c:lblOffset val="100"/>
        <c:noMultiLvlLbl val="0"/>
      </c:catAx>
      <c:valAx>
        <c:axId val="1801513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01510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024F0E-1F2D-4381-BF5D-1E7767FA7548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F2B9A3-4FB3-4873-9409-49C2AF6A6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F2B9A3-4FB3-4873-9409-49C2AF6A65A7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48E6F-CFEE-4962-8BE5-E98478D94CED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FB27-B298-437B-AE89-7C428610B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48E6F-CFEE-4962-8BE5-E98478D94CED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FB27-B298-437B-AE89-7C428610B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48E6F-CFEE-4962-8BE5-E98478D94CED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FB27-B298-437B-AE89-7C428610B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48E6F-CFEE-4962-8BE5-E98478D94CED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FB27-B298-437B-AE89-7C428610B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48E6F-CFEE-4962-8BE5-E98478D94CED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FB27-B298-437B-AE89-7C428610B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48E6F-CFEE-4962-8BE5-E98478D94CED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FB27-B298-437B-AE89-7C428610B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48E6F-CFEE-4962-8BE5-E98478D94CED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FB27-B298-437B-AE89-7C428610B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48E6F-CFEE-4962-8BE5-E98478D94CED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FB27-B298-437B-AE89-7C428610B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48E6F-CFEE-4962-8BE5-E98478D94CED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FB27-B298-437B-AE89-7C428610B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48E6F-CFEE-4962-8BE5-E98478D94CED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FB27-B298-437B-AE89-7C428610B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48E6F-CFEE-4962-8BE5-E98478D94CED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FB27-B298-437B-AE89-7C428610B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48E6F-CFEE-4962-8BE5-E98478D94CED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7FB27-B298-437B-AE89-7C428610B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#_ftnref1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0" y="1"/>
            <a:ext cx="1785918" cy="1071545"/>
            <a:chOff x="0" y="1"/>
            <a:chExt cx="1785918" cy="1071545"/>
          </a:xfrm>
        </p:grpSpPr>
        <p:pic>
          <p:nvPicPr>
            <p:cNvPr id="5" name="Рисунок 4" descr="1-0000-removebg-preview.png"/>
            <p:cNvPicPr>
              <a:picLocks noChangeAspect="1"/>
            </p:cNvPicPr>
            <p:nvPr/>
          </p:nvPicPr>
          <p:blipFill>
            <a:blip r:embed="rId3" cstate="print">
              <a:lum bright="-10000"/>
            </a:blip>
            <a:stretch>
              <a:fillRect/>
            </a:stretch>
          </p:blipFill>
          <p:spPr>
            <a:xfrm>
              <a:off x="0" y="1"/>
              <a:ext cx="500034" cy="491363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214282" y="214290"/>
              <a:ext cx="8572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i="1" dirty="0" smtClean="0"/>
                <a:t>ГБУЗ ЯО</a:t>
              </a:r>
              <a:endParaRPr lang="ru-RU" sz="1000" i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42844" y="425215"/>
              <a:ext cx="16430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00" i="1" dirty="0" smtClean="0"/>
                <a:t>Ярославская </a:t>
              </a:r>
            </a:p>
            <a:p>
              <a:r>
                <a:rPr lang="ru-RU" sz="900" i="1" dirty="0" smtClean="0"/>
                <a:t>Областная </a:t>
              </a:r>
            </a:p>
            <a:p>
              <a:r>
                <a:rPr lang="ru-RU" sz="900" i="1" dirty="0" smtClean="0"/>
                <a:t>Стоматологическая </a:t>
              </a:r>
            </a:p>
            <a:p>
              <a:r>
                <a:rPr lang="ru-RU" sz="900" i="1" dirty="0" smtClean="0"/>
                <a:t>Поликлиника</a:t>
              </a:r>
              <a:endParaRPr lang="ru-RU" sz="900" i="1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«Развитие системы мотивации сотрудников медицинской организации (на примере ГБУЗ ЯО «ЯОСП»)»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1"/>
                </a:solidFill>
              </a:rPr>
              <a:t>Докладчик: Дробышева </a:t>
            </a:r>
            <a:r>
              <a:rPr lang="ru-RU" b="1" i="1" dirty="0" smtClean="0">
                <a:solidFill>
                  <a:schemeClr val="tx1"/>
                </a:solidFill>
              </a:rPr>
              <a:t>Елена Валерьевна</a:t>
            </a:r>
            <a:endParaRPr lang="ru-RU" b="1" i="1" dirty="0">
              <a:solidFill>
                <a:schemeClr val="tx1"/>
              </a:solidFill>
            </a:endParaRPr>
          </a:p>
        </p:txBody>
      </p:sp>
      <p:pic>
        <p:nvPicPr>
          <p:cNvPr id="1027" name="Рисунок 199" descr="C:\Users\-\Desktop\полоска.jpg"/>
          <p:cNvPicPr>
            <a:picLocks noChangeAspect="1" noChangeArrowheads="1"/>
          </p:cNvPicPr>
          <p:nvPr/>
        </p:nvPicPr>
        <p:blipFill>
          <a:blip r:embed="rId4">
            <a:lum/>
          </a:blip>
          <a:srcRect/>
          <a:stretch>
            <a:fillRect/>
          </a:stretch>
        </p:blipFill>
        <p:spPr bwMode="auto">
          <a:xfrm>
            <a:off x="0" y="6507163"/>
            <a:ext cx="91440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214282" y="10001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Удовлетворенность персонала</a:t>
            </a:r>
            <a:endParaRPr lang="ru-RU" b="1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4996646"/>
              </p:ext>
            </p:extLst>
          </p:nvPr>
        </p:nvGraphicFramePr>
        <p:xfrm>
          <a:off x="500033" y="1231891"/>
          <a:ext cx="8320438" cy="5635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7481">
                  <a:extLst>
                    <a:ext uri="{9D8B030D-6E8A-4147-A177-3AD203B41FA5}">
                      <a16:colId xmlns:a16="http://schemas.microsoft.com/office/drawing/2014/main" val="4168578228"/>
                    </a:ext>
                  </a:extLst>
                </a:gridCol>
                <a:gridCol w="4140670">
                  <a:extLst>
                    <a:ext uri="{9D8B030D-6E8A-4147-A177-3AD203B41FA5}">
                      <a16:colId xmlns:a16="http://schemas.microsoft.com/office/drawing/2014/main" val="2079999721"/>
                    </a:ext>
                  </a:extLst>
                </a:gridCol>
                <a:gridCol w="2566887">
                  <a:extLst>
                    <a:ext uri="{9D8B030D-6E8A-4147-A177-3AD203B41FA5}">
                      <a16:colId xmlns:a16="http://schemas.microsoft.com/office/drawing/2014/main" val="2022547418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4082327446"/>
                    </a:ext>
                  </a:extLst>
                </a:gridCol>
              </a:tblGrid>
              <a:tr h="223068">
                <a:tc gridSpan="2">
                  <a:txBody>
                    <a:bodyPr/>
                    <a:lstStyle/>
                    <a:p>
                      <a:pPr marL="6350" marR="1270" indent="540385" algn="just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Критерий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297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" marR="635" indent="-6350" algn="just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Удовлетворенность, %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297" marB="0"/>
                </a:tc>
                <a:tc rowSpan="12">
                  <a:txBody>
                    <a:bodyPr/>
                    <a:lstStyle/>
                    <a:p>
                      <a:pPr marL="6350" indent="540385" algn="just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400" dirty="0">
                          <a:effectLst/>
                        </a:rPr>
                        <a:t> </a:t>
                      </a:r>
                      <a:endParaRPr lang="ru-RU" sz="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297" marB="0"/>
                </a:tc>
                <a:extLst>
                  <a:ext uri="{0D108BD9-81ED-4DB2-BD59-A6C34878D82A}">
                    <a16:rowId xmlns:a16="http://schemas.microsoft.com/office/drawing/2014/main" val="2028574511"/>
                  </a:ext>
                </a:extLst>
              </a:tr>
              <a:tr h="333886">
                <a:tc gridSpan="2">
                  <a:txBody>
                    <a:bodyPr/>
                    <a:lstStyle/>
                    <a:p>
                      <a:pPr marL="68580" indent="540385" algn="just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Режим и график работы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297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9105" lvl="1" indent="540385" algn="just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58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297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454961"/>
                  </a:ext>
                </a:extLst>
              </a:tr>
              <a:tr h="333886">
                <a:tc gridSpan="2">
                  <a:txBody>
                    <a:bodyPr/>
                    <a:lstStyle/>
                    <a:p>
                      <a:pPr marL="68580" indent="540385" algn="just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Состояние трудовой дисциплины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297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9105" lvl="1" indent="540385" algn="just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84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297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175741"/>
                  </a:ext>
                </a:extLst>
              </a:tr>
              <a:tr h="333886">
                <a:tc gridSpan="2">
                  <a:txBody>
                    <a:bodyPr/>
                    <a:lstStyle/>
                    <a:p>
                      <a:pPr marL="68580" indent="540385" algn="just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Психологический климат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297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9105" lvl="1" indent="540385" algn="just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48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297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8410852"/>
                  </a:ext>
                </a:extLst>
              </a:tr>
              <a:tr h="223068">
                <a:tc gridSpan="2">
                  <a:txBody>
                    <a:bodyPr/>
                    <a:lstStyle/>
                    <a:p>
                      <a:pPr marL="68580" indent="540385" algn="just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Содержание работы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297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9105" lvl="1" indent="540385" algn="just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72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297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804134"/>
                  </a:ext>
                </a:extLst>
              </a:tr>
              <a:tr h="444703">
                <a:tc gridSpan="2">
                  <a:txBody>
                    <a:bodyPr/>
                    <a:lstStyle/>
                    <a:p>
                      <a:pPr marL="68580" indent="540385" algn="just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Система отбора и расстановки кадров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297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9105" lvl="1" indent="540385" algn="just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62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297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8489489"/>
                  </a:ext>
                </a:extLst>
              </a:tr>
              <a:tr h="555521">
                <a:tc gridSpan="2">
                  <a:txBody>
                    <a:bodyPr/>
                    <a:lstStyle/>
                    <a:p>
                      <a:pPr marL="68580" indent="540385" algn="just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Отношения между руководством и подчиненными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297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9105" lvl="1" indent="540385" algn="just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61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297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42468"/>
                  </a:ext>
                </a:extLst>
              </a:tr>
              <a:tr h="444703">
                <a:tc gridSpan="2">
                  <a:txBody>
                    <a:bodyPr/>
                    <a:lstStyle/>
                    <a:p>
                      <a:pPr marL="68580" indent="540385" algn="just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Возможность повышения квалификации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297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9105" lvl="1" indent="540385" algn="just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70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297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157923"/>
                  </a:ext>
                </a:extLst>
              </a:tr>
              <a:tr h="555521">
                <a:tc gridSpan="2">
                  <a:txBody>
                    <a:bodyPr/>
                    <a:lstStyle/>
                    <a:p>
                      <a:pPr marL="68580" indent="540385" algn="just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Возможность реализации знаний и опыта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297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9105" lvl="1" indent="540385" algn="just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64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297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3061356"/>
                  </a:ext>
                </a:extLst>
              </a:tr>
              <a:tr h="444703">
                <a:tc gridSpan="2">
                  <a:txBody>
                    <a:bodyPr/>
                    <a:lstStyle/>
                    <a:p>
                      <a:pPr marL="68580" indent="540385" algn="just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Возможность профессионального роста 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297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9105" lvl="1" indent="540385" algn="just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57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297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986209"/>
                  </a:ext>
                </a:extLst>
              </a:tr>
              <a:tr h="666338">
                <a:tc gridSpan="2">
                  <a:txBody>
                    <a:bodyPr/>
                    <a:lstStyle/>
                    <a:p>
                      <a:pPr marL="68580" indent="540385" algn="just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Соответствие материальной оценки труда и качеству работы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297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9105" lvl="1" indent="540385" algn="just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48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297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297783"/>
                  </a:ext>
                </a:extLst>
              </a:tr>
              <a:tr h="333886">
                <a:tc gridSpan="2">
                  <a:txBody>
                    <a:bodyPr/>
                    <a:lstStyle/>
                    <a:p>
                      <a:pPr marL="68580" indent="540385" algn="just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Льготы и социальное обеспечение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297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9105" lvl="1" indent="540385" algn="just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37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297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5476529"/>
                  </a:ext>
                </a:extLst>
              </a:tr>
              <a:tr h="112251">
                <a:tc>
                  <a:txBody>
                    <a:bodyPr/>
                    <a:lstStyle/>
                    <a:p>
                      <a:pPr marL="6350" indent="540385" algn="just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300">
                          <a:effectLst/>
                        </a:rPr>
                        <a:t> </a:t>
                      </a:r>
                      <a:endParaRPr lang="ru-RU" sz="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297" marB="0"/>
                </a:tc>
                <a:tc gridSpan="3">
                  <a:txBody>
                    <a:bodyPr/>
                    <a:lstStyle/>
                    <a:p>
                      <a:pPr marL="6350" indent="540385" algn="just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300" dirty="0">
                          <a:effectLst/>
                        </a:rPr>
                        <a:t> </a:t>
                      </a:r>
                      <a:endParaRPr lang="ru-RU" sz="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297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5872014"/>
                  </a:ext>
                </a:extLst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0" y="1"/>
            <a:ext cx="1785918" cy="1071545"/>
            <a:chOff x="0" y="1"/>
            <a:chExt cx="1785918" cy="1071545"/>
          </a:xfrm>
        </p:grpSpPr>
        <p:pic>
          <p:nvPicPr>
            <p:cNvPr id="5" name="Рисунок 4" descr="1-0000-removebg-preview.png"/>
            <p:cNvPicPr>
              <a:picLocks noChangeAspect="1"/>
            </p:cNvPicPr>
            <p:nvPr/>
          </p:nvPicPr>
          <p:blipFill>
            <a:blip r:embed="rId2" cstate="print">
              <a:lum bright="-10000"/>
            </a:blip>
            <a:stretch>
              <a:fillRect/>
            </a:stretch>
          </p:blipFill>
          <p:spPr>
            <a:xfrm>
              <a:off x="0" y="1"/>
              <a:ext cx="500034" cy="491363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214282" y="214290"/>
              <a:ext cx="8572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i="1" dirty="0" smtClean="0"/>
                <a:t>ГБУЗ ЯО</a:t>
              </a:r>
              <a:endParaRPr lang="ru-RU" sz="1000" i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42844" y="425215"/>
              <a:ext cx="16430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00" i="1" dirty="0" smtClean="0"/>
                <a:t>Ярославская </a:t>
              </a:r>
            </a:p>
            <a:p>
              <a:r>
                <a:rPr lang="ru-RU" sz="900" i="1" dirty="0" smtClean="0"/>
                <a:t>Областная </a:t>
              </a:r>
            </a:p>
            <a:p>
              <a:r>
                <a:rPr lang="ru-RU" sz="900" i="1" dirty="0" smtClean="0"/>
                <a:t>Стоматологическая </a:t>
              </a:r>
            </a:p>
            <a:p>
              <a:r>
                <a:rPr lang="ru-RU" sz="900" i="1" dirty="0" smtClean="0"/>
                <a:t>Поликлиника</a:t>
              </a:r>
              <a:endParaRPr lang="ru-RU" sz="900" i="1" dirty="0"/>
            </a:p>
          </p:txBody>
        </p:sp>
      </p:grpSp>
      <p:pic>
        <p:nvPicPr>
          <p:cNvPr id="8" name="Рисунок 199" descr="C:\Users\-\Desktop\полоска.jpg"/>
          <p:cNvPicPr>
            <a:picLocks noChangeAspect="1" noChangeArrowheads="1"/>
          </p:cNvPicPr>
          <p:nvPr/>
        </p:nvPicPr>
        <p:blipFill>
          <a:blip r:embed="rId3">
            <a:lum/>
          </a:blip>
          <a:srcRect/>
          <a:stretch>
            <a:fillRect/>
          </a:stretch>
        </p:blipFill>
        <p:spPr bwMode="auto">
          <a:xfrm>
            <a:off x="0" y="6507163"/>
            <a:ext cx="91440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Привлекательность нынешней работы в ГБУЗ ЯО «ЯОСП»</a:t>
            </a:r>
            <a:endParaRPr lang="ru-RU" b="1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5880435"/>
              </p:ext>
            </p:extLst>
          </p:nvPr>
        </p:nvGraphicFramePr>
        <p:xfrm>
          <a:off x="827584" y="1568216"/>
          <a:ext cx="7776864" cy="47485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88632">
                  <a:extLst>
                    <a:ext uri="{9D8B030D-6E8A-4147-A177-3AD203B41FA5}">
                      <a16:colId xmlns:a16="http://schemas.microsoft.com/office/drawing/2014/main" val="82126847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733985929"/>
                    </a:ext>
                  </a:extLst>
                </a:gridCol>
              </a:tblGrid>
              <a:tr h="303863">
                <a:tc>
                  <a:txBody>
                    <a:bodyPr/>
                    <a:lstStyle/>
                    <a:p>
                      <a:pPr marL="6350" marR="354965" indent="540385" algn="l">
                        <a:lnSpc>
                          <a:spcPct val="161000"/>
                        </a:lnSpc>
                        <a:spcAft>
                          <a:spcPts val="65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Критерий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6350" marR="354965" indent="540385" algn="l">
                        <a:lnSpc>
                          <a:spcPct val="161000"/>
                        </a:lnSpc>
                        <a:spcAft>
                          <a:spcPts val="65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Удовлетворенность,%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6891832"/>
                  </a:ext>
                </a:extLst>
              </a:tr>
              <a:tr h="303863">
                <a:tc>
                  <a:txBody>
                    <a:bodyPr/>
                    <a:lstStyle/>
                    <a:p>
                      <a:pPr marL="6350" marR="354965" indent="540385" algn="l">
                        <a:lnSpc>
                          <a:spcPct val="161000"/>
                        </a:lnSpc>
                        <a:spcAft>
                          <a:spcPts val="65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Хороший коллектив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463550" marR="354965" lvl="1" indent="540385" algn="l">
                        <a:lnSpc>
                          <a:spcPct val="161000"/>
                        </a:lnSpc>
                        <a:spcAft>
                          <a:spcPts val="65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9291546"/>
                  </a:ext>
                </a:extLst>
              </a:tr>
              <a:tr h="728958">
                <a:tc>
                  <a:txBody>
                    <a:bodyPr/>
                    <a:lstStyle/>
                    <a:p>
                      <a:pPr marL="6350" marR="354965" indent="540385" algn="l">
                        <a:lnSpc>
                          <a:spcPct val="161000"/>
                        </a:lnSpc>
                        <a:spcAft>
                          <a:spcPts val="65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Соответствие занимаемой должности способностям и знаниям, возможностью себя проявить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463550" marR="354965" lvl="1" indent="540385" algn="l">
                        <a:lnSpc>
                          <a:spcPct val="161000"/>
                        </a:lnSpc>
                        <a:spcAft>
                          <a:spcPts val="65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6233075"/>
                  </a:ext>
                </a:extLst>
              </a:tr>
              <a:tr h="303863">
                <a:tc>
                  <a:txBody>
                    <a:bodyPr/>
                    <a:lstStyle/>
                    <a:p>
                      <a:pPr marL="6350" marR="354965" indent="540385" algn="l">
                        <a:lnSpc>
                          <a:spcPct val="161000"/>
                        </a:lnSpc>
                        <a:spcAft>
                          <a:spcPts val="65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Заработная плата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463550" marR="354965" lvl="1" indent="540385" algn="l">
                        <a:lnSpc>
                          <a:spcPct val="161000"/>
                        </a:lnSpc>
                        <a:spcAft>
                          <a:spcPts val="65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5336805"/>
                  </a:ext>
                </a:extLst>
              </a:tr>
              <a:tr h="435003">
                <a:tc>
                  <a:txBody>
                    <a:bodyPr/>
                    <a:lstStyle/>
                    <a:p>
                      <a:pPr marL="6350" marR="354965" indent="540385" algn="l">
                        <a:lnSpc>
                          <a:spcPct val="161000"/>
                        </a:lnSpc>
                        <a:spcAft>
                          <a:spcPts val="65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Из-за кризиса возможности уйти на другую работу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463550" marR="354965" lvl="1" indent="540385" algn="l">
                        <a:lnSpc>
                          <a:spcPct val="161000"/>
                        </a:lnSpc>
                        <a:spcAft>
                          <a:spcPts val="65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866948"/>
                  </a:ext>
                </a:extLst>
              </a:tr>
              <a:tr h="303863">
                <a:tc>
                  <a:txBody>
                    <a:bodyPr/>
                    <a:lstStyle/>
                    <a:p>
                      <a:pPr marL="6350" marR="354965" indent="540385" algn="l">
                        <a:lnSpc>
                          <a:spcPct val="161000"/>
                        </a:lnSpc>
                        <a:spcAft>
                          <a:spcPts val="65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Хорошие условия труда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463550" marR="354965" lvl="1" indent="540385" algn="l">
                        <a:lnSpc>
                          <a:spcPct val="161000"/>
                        </a:lnSpc>
                        <a:spcAft>
                          <a:spcPts val="65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5985445"/>
                  </a:ext>
                </a:extLst>
              </a:tr>
              <a:tr h="607727">
                <a:tc>
                  <a:txBody>
                    <a:bodyPr/>
                    <a:lstStyle/>
                    <a:p>
                      <a:pPr marL="6350" marR="354965" indent="540385" algn="l">
                        <a:lnSpc>
                          <a:spcPct val="161000"/>
                        </a:lnSpc>
                        <a:spcAft>
                          <a:spcPts val="65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Возраст не позволяет сменить работу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463550" marR="354965" lvl="1" indent="540385" algn="l">
                        <a:lnSpc>
                          <a:spcPct val="161000"/>
                        </a:lnSpc>
                        <a:spcAft>
                          <a:spcPts val="65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9091482"/>
                  </a:ext>
                </a:extLst>
              </a:tr>
              <a:tr h="607727">
                <a:tc>
                  <a:txBody>
                    <a:bodyPr/>
                    <a:lstStyle/>
                    <a:p>
                      <a:pPr marL="6350" marR="354965" indent="540385" algn="l">
                        <a:lnSpc>
                          <a:spcPct val="161000"/>
                        </a:lnSpc>
                        <a:spcAft>
                          <a:spcPts val="65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Социальная защищенность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463550" marR="354965" lvl="1" indent="540385" algn="l">
                        <a:lnSpc>
                          <a:spcPct val="161000"/>
                        </a:lnSpc>
                        <a:spcAft>
                          <a:spcPts val="65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235" marR="602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6460311"/>
                  </a:ext>
                </a:extLst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0" y="1"/>
            <a:ext cx="1785918" cy="1071545"/>
            <a:chOff x="0" y="1"/>
            <a:chExt cx="1785918" cy="1071545"/>
          </a:xfrm>
        </p:grpSpPr>
        <p:pic>
          <p:nvPicPr>
            <p:cNvPr id="5" name="Рисунок 4" descr="1-0000-removebg-preview.png"/>
            <p:cNvPicPr>
              <a:picLocks noChangeAspect="1"/>
            </p:cNvPicPr>
            <p:nvPr/>
          </p:nvPicPr>
          <p:blipFill>
            <a:blip r:embed="rId2" cstate="print">
              <a:lum bright="-10000"/>
            </a:blip>
            <a:stretch>
              <a:fillRect/>
            </a:stretch>
          </p:blipFill>
          <p:spPr>
            <a:xfrm>
              <a:off x="0" y="1"/>
              <a:ext cx="500034" cy="491363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214282" y="214290"/>
              <a:ext cx="8572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i="1" dirty="0" smtClean="0"/>
                <a:t>ГБУЗ ЯО</a:t>
              </a:r>
              <a:endParaRPr lang="ru-RU" sz="1000" i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42844" y="425215"/>
              <a:ext cx="16430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00" i="1" dirty="0" smtClean="0"/>
                <a:t>Ярославская </a:t>
              </a:r>
            </a:p>
            <a:p>
              <a:r>
                <a:rPr lang="ru-RU" sz="900" i="1" dirty="0" smtClean="0"/>
                <a:t>Областная </a:t>
              </a:r>
            </a:p>
            <a:p>
              <a:r>
                <a:rPr lang="ru-RU" sz="900" i="1" dirty="0" smtClean="0"/>
                <a:t>Стоматологическая </a:t>
              </a:r>
            </a:p>
            <a:p>
              <a:r>
                <a:rPr lang="ru-RU" sz="900" i="1" dirty="0" smtClean="0"/>
                <a:t>Поликлиника</a:t>
              </a:r>
              <a:endParaRPr lang="ru-RU" sz="900" i="1" dirty="0"/>
            </a:p>
          </p:txBody>
        </p:sp>
      </p:grpSp>
      <p:pic>
        <p:nvPicPr>
          <p:cNvPr id="8" name="Рисунок 199" descr="C:\Users\-\Desktop\полоска.jpg"/>
          <p:cNvPicPr>
            <a:picLocks noChangeAspect="1" noChangeArrowheads="1"/>
          </p:cNvPicPr>
          <p:nvPr/>
        </p:nvPicPr>
        <p:blipFill>
          <a:blip r:embed="rId3">
            <a:lum/>
          </a:blip>
          <a:srcRect/>
          <a:stretch>
            <a:fillRect/>
          </a:stretch>
        </p:blipFill>
        <p:spPr bwMode="auto">
          <a:xfrm>
            <a:off x="0" y="6507163"/>
            <a:ext cx="91440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1404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Оценка стимулирующих и </a:t>
            </a:r>
            <a:r>
              <a:rPr lang="ru-RU" b="1" dirty="0" err="1" smtClean="0"/>
              <a:t>компенсационнаых</a:t>
            </a:r>
            <a:r>
              <a:rPr lang="ru-RU" b="1" dirty="0" smtClean="0"/>
              <a:t> выплат (%)</a:t>
            </a:r>
            <a:endParaRPr lang="ru-RU" b="1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3922490"/>
              </p:ext>
            </p:extLst>
          </p:nvPr>
        </p:nvGraphicFramePr>
        <p:xfrm>
          <a:off x="416205" y="1595439"/>
          <a:ext cx="8270594" cy="27282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71819">
                  <a:extLst>
                    <a:ext uri="{9D8B030D-6E8A-4147-A177-3AD203B41FA5}">
                      <a16:colId xmlns:a16="http://schemas.microsoft.com/office/drawing/2014/main" val="64692220"/>
                    </a:ext>
                  </a:extLst>
                </a:gridCol>
                <a:gridCol w="1165381">
                  <a:extLst>
                    <a:ext uri="{9D8B030D-6E8A-4147-A177-3AD203B41FA5}">
                      <a16:colId xmlns:a16="http://schemas.microsoft.com/office/drawing/2014/main" val="4232527033"/>
                    </a:ext>
                  </a:extLst>
                </a:gridCol>
                <a:gridCol w="983344">
                  <a:extLst>
                    <a:ext uri="{9D8B030D-6E8A-4147-A177-3AD203B41FA5}">
                      <a16:colId xmlns:a16="http://schemas.microsoft.com/office/drawing/2014/main" val="2533985352"/>
                    </a:ext>
                  </a:extLst>
                </a:gridCol>
                <a:gridCol w="912964">
                  <a:extLst>
                    <a:ext uri="{9D8B030D-6E8A-4147-A177-3AD203B41FA5}">
                      <a16:colId xmlns:a16="http://schemas.microsoft.com/office/drawing/2014/main" val="633378033"/>
                    </a:ext>
                  </a:extLst>
                </a:gridCol>
                <a:gridCol w="837086">
                  <a:extLst>
                    <a:ext uri="{9D8B030D-6E8A-4147-A177-3AD203B41FA5}">
                      <a16:colId xmlns:a16="http://schemas.microsoft.com/office/drawing/2014/main" val="484662470"/>
                    </a:ext>
                  </a:extLst>
                </a:gridCol>
              </a:tblGrid>
              <a:tr h="328816">
                <a:tc rowSpan="2">
                  <a:txBody>
                    <a:bodyPr/>
                    <a:lstStyle/>
                    <a:p>
                      <a:pPr marL="6350" marR="15240" indent="540385" algn="just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Категория системы стимулирования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61595" marT="33655" marB="0" anchor="ctr">
                    <a:noFill/>
                  </a:tcPr>
                </a:tc>
                <a:tc gridSpan="4">
                  <a:txBody>
                    <a:bodyPr/>
                    <a:lstStyle/>
                    <a:p>
                      <a:pPr marL="6350" marR="13970" indent="540385" algn="just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Оценка эффективности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61595" marT="3365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831448"/>
                  </a:ext>
                </a:extLst>
              </a:tr>
              <a:tr h="7918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" marR="13970" indent="-6350" algn="l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61595" marT="3365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6350" marR="13335" indent="-6350" algn="l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61595" marT="3365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61595" marT="3365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6350" indent="-6350" algn="l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Затруднились ответить 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61595" marT="3365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0539330"/>
                  </a:ext>
                </a:extLst>
              </a:tr>
              <a:tr h="985801">
                <a:tc>
                  <a:txBody>
                    <a:bodyPr/>
                    <a:lstStyle/>
                    <a:p>
                      <a:pPr marL="6350" indent="540385" algn="just">
                        <a:lnSpc>
                          <a:spcPct val="161000"/>
                        </a:lnSpc>
                        <a:spcAft>
                          <a:spcPts val="235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Выплаты работникам, занятым на тяжелых работах, работах с вредными и (или) опасными и </a:t>
                      </a:r>
                    </a:p>
                    <a:p>
                      <a:pPr marL="6350" marR="14605" indent="540385" algn="just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иными особыми условиями труда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61595" marT="33655" marB="0">
                    <a:noFill/>
                  </a:tcPr>
                </a:tc>
                <a:tc>
                  <a:txBody>
                    <a:bodyPr/>
                    <a:lstStyle/>
                    <a:p>
                      <a:pPr marL="6350" marR="13335" indent="-6350" algn="l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61595" marT="3365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6350" marR="13335" indent="-6350" algn="l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61595" marT="3365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61595" marT="3365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6350" marR="11430" indent="-6350" algn="l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61595" marT="3365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5912562"/>
                  </a:ext>
                </a:extLst>
              </a:tr>
              <a:tr h="528620">
                <a:tc>
                  <a:txBody>
                    <a:bodyPr/>
                    <a:lstStyle/>
                    <a:p>
                      <a:pPr marL="6350" indent="540385" algn="just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Доплата за работу в выходные и нерабочие праздничные дни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61595" marT="33655" marB="0">
                    <a:noFill/>
                  </a:tcPr>
                </a:tc>
                <a:tc>
                  <a:txBody>
                    <a:bodyPr/>
                    <a:lstStyle/>
                    <a:p>
                      <a:pPr marL="6350" marR="13335" indent="-6350" algn="l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61595" marT="3365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6350" marR="13335" indent="-6350" algn="l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10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61595" marT="3365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61595" marT="3365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6350" marR="11430" indent="-6350" algn="l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61595" marT="3365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9001"/>
                  </a:ext>
                </a:extLst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0" y="1"/>
            <a:ext cx="1785918" cy="1071545"/>
            <a:chOff x="0" y="1"/>
            <a:chExt cx="1785918" cy="1071545"/>
          </a:xfrm>
        </p:grpSpPr>
        <p:pic>
          <p:nvPicPr>
            <p:cNvPr id="5" name="Рисунок 4" descr="1-0000-removebg-preview.png"/>
            <p:cNvPicPr>
              <a:picLocks noChangeAspect="1"/>
            </p:cNvPicPr>
            <p:nvPr/>
          </p:nvPicPr>
          <p:blipFill>
            <a:blip r:embed="rId2" cstate="print">
              <a:lum bright="-10000"/>
            </a:blip>
            <a:stretch>
              <a:fillRect/>
            </a:stretch>
          </p:blipFill>
          <p:spPr>
            <a:xfrm>
              <a:off x="0" y="1"/>
              <a:ext cx="500034" cy="491363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214282" y="214290"/>
              <a:ext cx="8572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i="1" dirty="0" smtClean="0"/>
                <a:t>ГБУЗ ЯО</a:t>
              </a:r>
              <a:endParaRPr lang="ru-RU" sz="1000" i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42844" y="425215"/>
              <a:ext cx="16430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00" i="1" dirty="0" smtClean="0"/>
                <a:t>Ярославская </a:t>
              </a:r>
            </a:p>
            <a:p>
              <a:r>
                <a:rPr lang="ru-RU" sz="900" i="1" dirty="0" smtClean="0"/>
                <a:t>Областная </a:t>
              </a:r>
            </a:p>
            <a:p>
              <a:r>
                <a:rPr lang="ru-RU" sz="900" i="1" dirty="0" smtClean="0"/>
                <a:t>Стоматологическая </a:t>
              </a:r>
            </a:p>
            <a:p>
              <a:r>
                <a:rPr lang="ru-RU" sz="900" i="1" dirty="0" smtClean="0"/>
                <a:t>Поликлиника</a:t>
              </a:r>
              <a:endParaRPr lang="ru-RU" sz="900" i="1" dirty="0"/>
            </a:p>
          </p:txBody>
        </p:sp>
      </p:grpSp>
      <p:pic>
        <p:nvPicPr>
          <p:cNvPr id="8" name="Рисунок 199" descr="C:\Users\-\Desktop\полоска.jpg"/>
          <p:cNvPicPr>
            <a:picLocks noChangeAspect="1" noChangeArrowheads="1"/>
          </p:cNvPicPr>
          <p:nvPr/>
        </p:nvPicPr>
        <p:blipFill>
          <a:blip r:embed="rId3">
            <a:lum/>
          </a:blip>
          <a:srcRect/>
          <a:stretch>
            <a:fillRect/>
          </a:stretch>
        </p:blipFill>
        <p:spPr bwMode="auto">
          <a:xfrm>
            <a:off x="0" y="6507163"/>
            <a:ext cx="91440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26368" y="1328335"/>
            <a:ext cx="1175918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426369" y="1628641"/>
            <a:ext cx="3880938" cy="45719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457199" y="1112929"/>
            <a:ext cx="73859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[</a:t>
            </a:r>
            <a:r>
              <a:rPr kumimoji="0" lang="ru-RU" altLang="ru-RU" sz="1200" b="0" i="0" u="none" strike="noStrike" cap="none" normalizeH="0" baseline="3000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1]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оценка производится по трёхбалльной системе: 3 балла – основная составляющая, 2 балла – желательная, 1 балл – не очень важная.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117306"/>
              </p:ext>
            </p:extLst>
          </p:nvPr>
        </p:nvGraphicFramePr>
        <p:xfrm>
          <a:off x="415570" y="4330287"/>
          <a:ext cx="8271229" cy="24128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97366">
                  <a:extLst>
                    <a:ext uri="{9D8B030D-6E8A-4147-A177-3AD203B41FA5}">
                      <a16:colId xmlns:a16="http://schemas.microsoft.com/office/drawing/2014/main" val="4255980186"/>
                    </a:ext>
                  </a:extLst>
                </a:gridCol>
                <a:gridCol w="1142731">
                  <a:extLst>
                    <a:ext uri="{9D8B030D-6E8A-4147-A177-3AD203B41FA5}">
                      <a16:colId xmlns:a16="http://schemas.microsoft.com/office/drawing/2014/main" val="3958321416"/>
                    </a:ext>
                  </a:extLst>
                </a:gridCol>
                <a:gridCol w="990367">
                  <a:extLst>
                    <a:ext uri="{9D8B030D-6E8A-4147-A177-3AD203B41FA5}">
                      <a16:colId xmlns:a16="http://schemas.microsoft.com/office/drawing/2014/main" val="742499437"/>
                    </a:ext>
                  </a:extLst>
                </a:gridCol>
                <a:gridCol w="914185">
                  <a:extLst>
                    <a:ext uri="{9D8B030D-6E8A-4147-A177-3AD203B41FA5}">
                      <a16:colId xmlns:a16="http://schemas.microsoft.com/office/drawing/2014/main" val="1170838733"/>
                    </a:ext>
                  </a:extLst>
                </a:gridCol>
                <a:gridCol w="826580">
                  <a:extLst>
                    <a:ext uri="{9D8B030D-6E8A-4147-A177-3AD203B41FA5}">
                      <a16:colId xmlns:a16="http://schemas.microsoft.com/office/drawing/2014/main" val="3001057876"/>
                    </a:ext>
                  </a:extLst>
                </a:gridCol>
              </a:tblGrid>
              <a:tr h="660985">
                <a:tc>
                  <a:txBody>
                    <a:bodyPr/>
                    <a:lstStyle/>
                    <a:p>
                      <a:pPr marL="30480" indent="-6350" algn="l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Выплата за стаж непрерывной работы 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4290" marT="4445" marB="0">
                    <a:noFill/>
                  </a:tcPr>
                </a:tc>
                <a:tc>
                  <a:txBody>
                    <a:bodyPr/>
                    <a:lstStyle/>
                    <a:p>
                      <a:pPr marL="6350" marR="5080" indent="540385" algn="l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4290" marT="4445" marB="0">
                    <a:noFill/>
                  </a:tcPr>
                </a:tc>
                <a:tc>
                  <a:txBody>
                    <a:bodyPr/>
                    <a:lstStyle/>
                    <a:p>
                      <a:pPr marL="6350" marR="5080" indent="540385" algn="l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4290" marT="4445" marB="0">
                    <a:noFill/>
                  </a:tcPr>
                </a:tc>
                <a:tc>
                  <a:txBody>
                    <a:bodyPr/>
                    <a:lstStyle/>
                    <a:p>
                      <a:pPr marL="6350" marR="3810" indent="540385" algn="l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4290" marT="4445" marB="0">
                    <a:noFill/>
                  </a:tcPr>
                </a:tc>
                <a:tc>
                  <a:txBody>
                    <a:bodyPr/>
                    <a:lstStyle/>
                    <a:p>
                      <a:pPr marL="6350" marR="3810" indent="540385" algn="l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4290" marT="444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9917988"/>
                  </a:ext>
                </a:extLst>
              </a:tr>
              <a:tr h="701640">
                <a:tc>
                  <a:txBody>
                    <a:bodyPr/>
                    <a:lstStyle/>
                    <a:p>
                      <a:pPr marL="30480" indent="-6350" algn="l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Выплаты за интенсивность и высокие результаты работы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4290" marT="4445" marB="0">
                    <a:noFill/>
                  </a:tcPr>
                </a:tc>
                <a:tc>
                  <a:txBody>
                    <a:bodyPr/>
                    <a:lstStyle/>
                    <a:p>
                      <a:pPr marL="6350" marR="5080" indent="540385" algn="l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4290" marT="444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6350" marR="5080" indent="540385" algn="l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4290" marT="444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6350" marR="3810" indent="540385" algn="ctr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4290" marT="444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6350" marR="5080" indent="540385" algn="l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4290" marT="444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7805103"/>
                  </a:ext>
                </a:extLst>
              </a:tr>
              <a:tr h="1050204">
                <a:tc>
                  <a:txBody>
                    <a:bodyPr/>
                    <a:lstStyle/>
                    <a:p>
                      <a:pPr marL="30480" indent="-6350" algn="l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Премиальные выплаты по</a:t>
                      </a:r>
                      <a:b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итогам работы, ежемесячные стимулирующие выплаты, единовременные премии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4290" marT="4445" marB="0">
                    <a:noFill/>
                  </a:tcPr>
                </a:tc>
                <a:tc>
                  <a:txBody>
                    <a:bodyPr/>
                    <a:lstStyle/>
                    <a:p>
                      <a:pPr marL="6350" indent="540385" algn="l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4290" marT="444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6350" indent="540385" algn="l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4290" marT="444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6350" indent="540385" algn="l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4290" marT="444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30480" indent="540385" algn="l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4290" marT="444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303195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457200" y="382994"/>
            <a:ext cx="8229600" cy="1065556"/>
          </a:xfrm>
        </p:spPr>
        <p:txBody>
          <a:bodyPr>
            <a:normAutofit/>
          </a:bodyPr>
          <a:lstStyle/>
          <a:p>
            <a:r>
              <a:rPr lang="ru-RU" b="1" dirty="0" smtClean="0"/>
              <a:t>Декомпозиция процесса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93036"/>
            <a:ext cx="8229600" cy="4907798"/>
          </a:xfrm>
        </p:spPr>
        <p:txBody>
          <a:bodyPr/>
          <a:lstStyle/>
          <a:p>
            <a:pPr marL="1828800" lvl="4" indent="0">
              <a:buNone/>
            </a:pPr>
            <a:endParaRPr lang="ru-RU" b="1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0" y="1"/>
            <a:ext cx="1785918" cy="1071545"/>
            <a:chOff x="0" y="1"/>
            <a:chExt cx="1785918" cy="1071545"/>
          </a:xfrm>
        </p:grpSpPr>
        <p:pic>
          <p:nvPicPr>
            <p:cNvPr id="5" name="Рисунок 4" descr="1-0000-removebg-preview.png"/>
            <p:cNvPicPr>
              <a:picLocks noChangeAspect="1"/>
            </p:cNvPicPr>
            <p:nvPr/>
          </p:nvPicPr>
          <p:blipFill>
            <a:blip r:embed="rId2" cstate="print">
              <a:lum bright="-10000"/>
            </a:blip>
            <a:stretch>
              <a:fillRect/>
            </a:stretch>
          </p:blipFill>
          <p:spPr>
            <a:xfrm>
              <a:off x="0" y="1"/>
              <a:ext cx="500034" cy="491363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214282" y="214290"/>
              <a:ext cx="8572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i="1" dirty="0" smtClean="0"/>
                <a:t>ГБУЗ ЯО</a:t>
              </a:r>
              <a:endParaRPr lang="ru-RU" sz="1000" i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42844" y="425215"/>
              <a:ext cx="16430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00" i="1" dirty="0" smtClean="0"/>
                <a:t>Ярославская </a:t>
              </a:r>
            </a:p>
            <a:p>
              <a:r>
                <a:rPr lang="ru-RU" sz="900" i="1" dirty="0" smtClean="0"/>
                <a:t>Областная </a:t>
              </a:r>
            </a:p>
            <a:p>
              <a:r>
                <a:rPr lang="ru-RU" sz="900" i="1" dirty="0" smtClean="0"/>
                <a:t>Стоматологическая </a:t>
              </a:r>
            </a:p>
            <a:p>
              <a:r>
                <a:rPr lang="ru-RU" sz="900" i="1" dirty="0" smtClean="0"/>
                <a:t>Поликлиника</a:t>
              </a:r>
              <a:endParaRPr lang="ru-RU" sz="900" i="1" dirty="0"/>
            </a:p>
          </p:txBody>
        </p:sp>
      </p:grpSp>
      <p:pic>
        <p:nvPicPr>
          <p:cNvPr id="8" name="Рисунок 199" descr="C:\Users\-\Desktop\полоска.jpg"/>
          <p:cNvPicPr>
            <a:picLocks noChangeAspect="1" noChangeArrowheads="1"/>
          </p:cNvPicPr>
          <p:nvPr/>
        </p:nvPicPr>
        <p:blipFill>
          <a:blip r:embed="rId3">
            <a:lum/>
          </a:blip>
          <a:srcRect/>
          <a:stretch>
            <a:fillRect/>
          </a:stretch>
        </p:blipFill>
        <p:spPr bwMode="auto">
          <a:xfrm>
            <a:off x="0" y="6507163"/>
            <a:ext cx="91440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639"/>
          <p:cNvGrpSpPr/>
          <p:nvPr/>
        </p:nvGrpSpPr>
        <p:grpSpPr>
          <a:xfrm>
            <a:off x="755576" y="1717653"/>
            <a:ext cx="7700979" cy="4645025"/>
            <a:chOff x="0" y="0"/>
            <a:chExt cx="7700979" cy="4645152"/>
          </a:xfrm>
        </p:grpSpPr>
        <p:sp>
          <p:nvSpPr>
            <p:cNvPr id="10" name="Shape 7"/>
            <p:cNvSpPr/>
            <p:nvPr/>
          </p:nvSpPr>
          <p:spPr>
            <a:xfrm>
              <a:off x="222758" y="228346"/>
              <a:ext cx="1330452" cy="582168"/>
            </a:xfrm>
            <a:custGeom>
              <a:avLst/>
              <a:gdLst/>
              <a:ahLst/>
              <a:cxnLst/>
              <a:rect l="0" t="0" r="0" b="0"/>
              <a:pathLst>
                <a:path w="1330452" h="582168">
                  <a:moveTo>
                    <a:pt x="0" y="582168"/>
                  </a:moveTo>
                  <a:lnTo>
                    <a:pt x="1330452" y="582168"/>
                  </a:lnTo>
                  <a:lnTo>
                    <a:pt x="1330452" y="0"/>
                  </a:lnTo>
                  <a:lnTo>
                    <a:pt x="0" y="0"/>
                  </a:lnTo>
                  <a:close/>
                </a:path>
              </a:pathLst>
            </a:custGeom>
            <a:ln w="12192" cap="flat">
              <a:miter lim="127000"/>
            </a:ln>
          </p:spPr>
          <p:style>
            <a:lnRef idx="1">
              <a:srgbClr val="41719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 sz="1400" b="1"/>
            </a:p>
          </p:txBody>
        </p:sp>
        <p:sp>
          <p:nvSpPr>
            <p:cNvPr id="11" name="Rectangle 8"/>
            <p:cNvSpPr/>
            <p:nvPr/>
          </p:nvSpPr>
          <p:spPr>
            <a:xfrm>
              <a:off x="561721" y="461077"/>
              <a:ext cx="171222" cy="21572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</a:t>
              </a:r>
              <a:endParaRPr lang="ru-RU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" name="Rectangle 9"/>
            <p:cNvSpPr/>
            <p:nvPr/>
          </p:nvSpPr>
          <p:spPr>
            <a:xfrm>
              <a:off x="689737" y="461077"/>
              <a:ext cx="696746" cy="21572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ациент</a:t>
              </a:r>
              <a:endParaRPr lang="ru-RU" sz="14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3" name="Shape 10"/>
            <p:cNvSpPr/>
            <p:nvPr/>
          </p:nvSpPr>
          <p:spPr>
            <a:xfrm>
              <a:off x="1794002" y="228346"/>
              <a:ext cx="1330452" cy="582168"/>
            </a:xfrm>
            <a:custGeom>
              <a:avLst/>
              <a:gdLst/>
              <a:ahLst/>
              <a:cxnLst/>
              <a:rect l="0" t="0" r="0" b="0"/>
              <a:pathLst>
                <a:path w="1330452" h="582168">
                  <a:moveTo>
                    <a:pt x="0" y="582168"/>
                  </a:moveTo>
                  <a:lnTo>
                    <a:pt x="1330452" y="582168"/>
                  </a:lnTo>
                  <a:lnTo>
                    <a:pt x="1330452" y="0"/>
                  </a:lnTo>
                  <a:lnTo>
                    <a:pt x="0" y="0"/>
                  </a:lnTo>
                  <a:close/>
                </a:path>
              </a:pathLst>
            </a:custGeom>
            <a:ln w="12192" cap="flat">
              <a:miter lim="127000"/>
            </a:ln>
          </p:spPr>
          <p:style>
            <a:lnRef idx="1">
              <a:srgbClr val="41719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 sz="1400" b="1"/>
            </a:p>
          </p:txBody>
        </p:sp>
        <p:sp>
          <p:nvSpPr>
            <p:cNvPr id="14" name="Rectangle 11"/>
            <p:cNvSpPr/>
            <p:nvPr/>
          </p:nvSpPr>
          <p:spPr>
            <a:xfrm>
              <a:off x="2273173" y="461077"/>
              <a:ext cx="158179" cy="21572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В</a:t>
              </a:r>
              <a:endParaRPr lang="ru-RU" sz="14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5" name="Rectangle 12"/>
            <p:cNvSpPr/>
            <p:nvPr/>
          </p:nvSpPr>
          <p:spPr>
            <a:xfrm>
              <a:off x="2392045" y="461077"/>
              <a:ext cx="333907" cy="21572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рач</a:t>
              </a:r>
              <a:endParaRPr lang="ru-RU" sz="14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6" name="Shape 13"/>
            <p:cNvSpPr/>
            <p:nvPr/>
          </p:nvSpPr>
          <p:spPr>
            <a:xfrm>
              <a:off x="3253994" y="228346"/>
              <a:ext cx="1330452" cy="582168"/>
            </a:xfrm>
            <a:custGeom>
              <a:avLst/>
              <a:gdLst/>
              <a:ahLst/>
              <a:cxnLst/>
              <a:rect l="0" t="0" r="0" b="0"/>
              <a:pathLst>
                <a:path w="1330452" h="582168">
                  <a:moveTo>
                    <a:pt x="0" y="582168"/>
                  </a:moveTo>
                  <a:lnTo>
                    <a:pt x="1330452" y="582168"/>
                  </a:lnTo>
                  <a:lnTo>
                    <a:pt x="1330452" y="0"/>
                  </a:lnTo>
                  <a:lnTo>
                    <a:pt x="0" y="0"/>
                  </a:lnTo>
                  <a:close/>
                </a:path>
              </a:pathLst>
            </a:custGeom>
            <a:ln w="12192" cap="flat">
              <a:miter lim="127000"/>
            </a:ln>
          </p:spPr>
          <p:style>
            <a:lnRef idx="1">
              <a:srgbClr val="41719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 sz="1400" b="1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3563112" y="354397"/>
              <a:ext cx="1005515" cy="21572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Оказание </a:t>
              </a:r>
              <a:endParaRPr lang="ru-RU" sz="14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8" name="Rectangle 15"/>
            <p:cNvSpPr/>
            <p:nvPr/>
          </p:nvSpPr>
          <p:spPr>
            <a:xfrm>
              <a:off x="3712464" y="567756"/>
              <a:ext cx="551136" cy="21572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услуг</a:t>
              </a:r>
              <a:endParaRPr lang="ru-RU" sz="14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9" name="Shape 16"/>
            <p:cNvSpPr/>
            <p:nvPr/>
          </p:nvSpPr>
          <p:spPr>
            <a:xfrm>
              <a:off x="6099302" y="2000758"/>
              <a:ext cx="1330452" cy="582168"/>
            </a:xfrm>
            <a:custGeom>
              <a:avLst/>
              <a:gdLst/>
              <a:ahLst/>
              <a:cxnLst/>
              <a:rect l="0" t="0" r="0" b="0"/>
              <a:pathLst>
                <a:path w="1330452" h="582168">
                  <a:moveTo>
                    <a:pt x="0" y="582168"/>
                  </a:moveTo>
                  <a:lnTo>
                    <a:pt x="1330452" y="582168"/>
                  </a:lnTo>
                  <a:lnTo>
                    <a:pt x="1330452" y="0"/>
                  </a:lnTo>
                  <a:lnTo>
                    <a:pt x="0" y="0"/>
                  </a:lnTo>
                  <a:close/>
                </a:path>
              </a:pathLst>
            </a:custGeom>
            <a:ln w="12192" cap="flat">
              <a:miter lim="127000"/>
            </a:ln>
          </p:spPr>
          <p:style>
            <a:lnRef idx="1">
              <a:srgbClr val="41719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 sz="1400" b="1"/>
            </a:p>
          </p:txBody>
        </p:sp>
        <p:sp>
          <p:nvSpPr>
            <p:cNvPr id="20" name="Rectangle 17"/>
            <p:cNvSpPr/>
            <p:nvPr/>
          </p:nvSpPr>
          <p:spPr>
            <a:xfrm>
              <a:off x="6415024" y="2021653"/>
              <a:ext cx="988440" cy="21572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Анализ и </a:t>
              </a:r>
              <a:endParaRPr lang="ru-RU" sz="14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1" name="Rectangle 18"/>
            <p:cNvSpPr/>
            <p:nvPr/>
          </p:nvSpPr>
          <p:spPr>
            <a:xfrm>
              <a:off x="6559804" y="2235013"/>
              <a:ext cx="606629" cy="21572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отчет </a:t>
              </a:r>
              <a:endParaRPr lang="ru-RU" sz="14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2" name="Rectangle 595"/>
            <p:cNvSpPr/>
            <p:nvPr/>
          </p:nvSpPr>
          <p:spPr>
            <a:xfrm>
              <a:off x="7252338" y="2448373"/>
              <a:ext cx="78970" cy="21572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)</a:t>
              </a:r>
              <a:endParaRPr lang="ru-RU" sz="14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3" name="Rectangle 596"/>
            <p:cNvSpPr/>
            <p:nvPr/>
          </p:nvSpPr>
          <p:spPr>
            <a:xfrm>
              <a:off x="6276280" y="2448373"/>
              <a:ext cx="1297446" cy="21572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еженедельно</a:t>
              </a:r>
              <a:endParaRPr lang="ru-RU" sz="14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4" name="Rectangle 594"/>
            <p:cNvSpPr/>
            <p:nvPr/>
          </p:nvSpPr>
          <p:spPr>
            <a:xfrm>
              <a:off x="6216904" y="2448373"/>
              <a:ext cx="78970" cy="21572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</a:t>
              </a:r>
              <a:endParaRPr lang="ru-RU" sz="14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5" name="Shape 20"/>
            <p:cNvSpPr/>
            <p:nvPr/>
          </p:nvSpPr>
          <p:spPr>
            <a:xfrm>
              <a:off x="6068822" y="987298"/>
              <a:ext cx="1330452" cy="582168"/>
            </a:xfrm>
            <a:custGeom>
              <a:avLst/>
              <a:gdLst/>
              <a:ahLst/>
              <a:cxnLst/>
              <a:rect l="0" t="0" r="0" b="0"/>
              <a:pathLst>
                <a:path w="1330452" h="582168">
                  <a:moveTo>
                    <a:pt x="0" y="582168"/>
                  </a:moveTo>
                  <a:lnTo>
                    <a:pt x="1330452" y="582168"/>
                  </a:lnTo>
                  <a:lnTo>
                    <a:pt x="1330452" y="0"/>
                  </a:lnTo>
                  <a:lnTo>
                    <a:pt x="0" y="0"/>
                  </a:lnTo>
                  <a:close/>
                </a:path>
              </a:pathLst>
            </a:custGeom>
            <a:ln w="12192" cap="flat">
              <a:miter lim="127000"/>
            </a:ln>
          </p:spPr>
          <p:style>
            <a:lnRef idx="1">
              <a:srgbClr val="41719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 sz="1400" b="1"/>
            </a:p>
          </p:txBody>
        </p:sp>
        <p:sp>
          <p:nvSpPr>
            <p:cNvPr id="26" name="Rectangle 21"/>
            <p:cNvSpPr/>
            <p:nvPr/>
          </p:nvSpPr>
          <p:spPr>
            <a:xfrm>
              <a:off x="6451600" y="1046011"/>
              <a:ext cx="804875" cy="18475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Старшая </a:t>
              </a:r>
              <a:endParaRPr lang="ru-RU" sz="14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7" name="Rectangle 22"/>
            <p:cNvSpPr/>
            <p:nvPr/>
          </p:nvSpPr>
          <p:spPr>
            <a:xfrm>
              <a:off x="6405880" y="1229356"/>
              <a:ext cx="128304" cy="1843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м</a:t>
              </a:r>
              <a:endParaRPr lang="ru-RU" sz="14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8" name="Rectangle 23"/>
            <p:cNvSpPr/>
            <p:nvPr/>
          </p:nvSpPr>
          <p:spPr>
            <a:xfrm>
              <a:off x="6501892" y="1229356"/>
              <a:ext cx="795972" cy="1843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едсестра </a:t>
              </a:r>
              <a:endParaRPr lang="ru-RU" sz="14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9" name="Rectangle 24"/>
            <p:cNvSpPr/>
            <p:nvPr/>
          </p:nvSpPr>
          <p:spPr>
            <a:xfrm>
              <a:off x="6296152" y="1412236"/>
              <a:ext cx="1167506" cy="1843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регистратуры</a:t>
              </a:r>
              <a:endParaRPr lang="ru-RU" sz="14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0" name="Shape 25"/>
            <p:cNvSpPr/>
            <p:nvPr/>
          </p:nvSpPr>
          <p:spPr>
            <a:xfrm>
              <a:off x="6068822" y="245110"/>
              <a:ext cx="1330452" cy="580644"/>
            </a:xfrm>
            <a:custGeom>
              <a:avLst/>
              <a:gdLst/>
              <a:ahLst/>
              <a:cxnLst/>
              <a:rect l="0" t="0" r="0" b="0"/>
              <a:pathLst>
                <a:path w="1330452" h="580644">
                  <a:moveTo>
                    <a:pt x="0" y="580644"/>
                  </a:moveTo>
                  <a:lnTo>
                    <a:pt x="1330452" y="580644"/>
                  </a:lnTo>
                  <a:lnTo>
                    <a:pt x="1330452" y="0"/>
                  </a:lnTo>
                  <a:lnTo>
                    <a:pt x="0" y="0"/>
                  </a:lnTo>
                  <a:close/>
                </a:path>
              </a:pathLst>
            </a:custGeom>
            <a:ln w="12192" cap="flat">
              <a:miter lim="127000"/>
            </a:ln>
          </p:spPr>
          <p:style>
            <a:lnRef idx="1">
              <a:srgbClr val="41719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 sz="1400" b="1"/>
            </a:p>
          </p:txBody>
        </p:sp>
        <p:sp>
          <p:nvSpPr>
            <p:cNvPr id="31" name="Rectangle 26"/>
            <p:cNvSpPr/>
            <p:nvPr/>
          </p:nvSpPr>
          <p:spPr>
            <a:xfrm>
              <a:off x="6384544" y="264481"/>
              <a:ext cx="991048" cy="21572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Отзыв на </a:t>
              </a:r>
              <a:endParaRPr lang="ru-RU" sz="14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2" name="Rectangle 27"/>
            <p:cNvSpPr/>
            <p:nvPr/>
          </p:nvSpPr>
          <p:spPr>
            <a:xfrm>
              <a:off x="6527800" y="477841"/>
              <a:ext cx="608288" cy="21572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сайте </a:t>
              </a:r>
              <a:endParaRPr lang="ru-RU" sz="14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3" name="Rectangle 28"/>
            <p:cNvSpPr/>
            <p:nvPr/>
          </p:nvSpPr>
          <p:spPr>
            <a:xfrm>
              <a:off x="6273292" y="691200"/>
              <a:ext cx="118575" cy="21572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«</a:t>
              </a:r>
              <a:endParaRPr lang="ru-RU" sz="14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4" name="Rectangle 29"/>
            <p:cNvSpPr/>
            <p:nvPr/>
          </p:nvSpPr>
          <p:spPr>
            <a:xfrm>
              <a:off x="6361684" y="655960"/>
              <a:ext cx="989863" cy="26252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ProDoctor</a:t>
              </a:r>
              <a:endParaRPr lang="ru-RU" sz="14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5" name="Rectangle 30"/>
            <p:cNvSpPr/>
            <p:nvPr/>
          </p:nvSpPr>
          <p:spPr>
            <a:xfrm>
              <a:off x="7106920" y="691200"/>
              <a:ext cx="118575" cy="21572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»</a:t>
              </a:r>
              <a:endParaRPr lang="ru-RU" sz="14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6" name="Shape 31"/>
            <p:cNvSpPr/>
            <p:nvPr/>
          </p:nvSpPr>
          <p:spPr>
            <a:xfrm>
              <a:off x="4662170" y="242062"/>
              <a:ext cx="1328928" cy="582168"/>
            </a:xfrm>
            <a:custGeom>
              <a:avLst/>
              <a:gdLst/>
              <a:ahLst/>
              <a:cxnLst/>
              <a:rect l="0" t="0" r="0" b="0"/>
              <a:pathLst>
                <a:path w="1328928" h="582168">
                  <a:moveTo>
                    <a:pt x="0" y="582168"/>
                  </a:moveTo>
                  <a:lnTo>
                    <a:pt x="1328928" y="582168"/>
                  </a:lnTo>
                  <a:lnTo>
                    <a:pt x="1328928" y="0"/>
                  </a:lnTo>
                  <a:lnTo>
                    <a:pt x="0" y="0"/>
                  </a:lnTo>
                  <a:close/>
                </a:path>
              </a:pathLst>
            </a:custGeom>
            <a:ln w="12192" cap="flat">
              <a:miter lim="127000"/>
            </a:ln>
          </p:spPr>
          <p:style>
            <a:lnRef idx="1">
              <a:srgbClr val="41719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 sz="1400" b="1"/>
            </a:p>
          </p:txBody>
        </p:sp>
        <p:sp>
          <p:nvSpPr>
            <p:cNvPr id="37" name="Rectangle 32"/>
            <p:cNvSpPr/>
            <p:nvPr/>
          </p:nvSpPr>
          <p:spPr>
            <a:xfrm>
              <a:off x="5001133" y="475047"/>
              <a:ext cx="171222" cy="21572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</a:t>
              </a:r>
              <a:endParaRPr lang="ru-RU" sz="14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8" name="Rectangle 33"/>
            <p:cNvSpPr/>
            <p:nvPr/>
          </p:nvSpPr>
          <p:spPr>
            <a:xfrm>
              <a:off x="5129149" y="475047"/>
              <a:ext cx="696746" cy="21572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ациент</a:t>
              </a:r>
              <a:endParaRPr lang="ru-RU" sz="14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9" name="Shape 34"/>
            <p:cNvSpPr/>
            <p:nvPr/>
          </p:nvSpPr>
          <p:spPr>
            <a:xfrm>
              <a:off x="6099302" y="2887726"/>
              <a:ext cx="1330452" cy="582168"/>
            </a:xfrm>
            <a:custGeom>
              <a:avLst/>
              <a:gdLst/>
              <a:ahLst/>
              <a:cxnLst/>
              <a:rect l="0" t="0" r="0" b="0"/>
              <a:pathLst>
                <a:path w="1330452" h="582168">
                  <a:moveTo>
                    <a:pt x="0" y="582168"/>
                  </a:moveTo>
                  <a:lnTo>
                    <a:pt x="1330452" y="582168"/>
                  </a:lnTo>
                  <a:lnTo>
                    <a:pt x="1330452" y="0"/>
                  </a:lnTo>
                  <a:lnTo>
                    <a:pt x="0" y="0"/>
                  </a:lnTo>
                  <a:close/>
                </a:path>
              </a:pathLst>
            </a:custGeom>
            <a:ln w="12192" cap="flat">
              <a:miter lim="127000"/>
            </a:ln>
          </p:spPr>
          <p:style>
            <a:lnRef idx="1">
              <a:srgbClr val="41719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 sz="1400" b="1"/>
            </a:p>
          </p:txBody>
        </p:sp>
        <p:sp>
          <p:nvSpPr>
            <p:cNvPr id="40" name="Rectangle 35"/>
            <p:cNvSpPr/>
            <p:nvPr/>
          </p:nvSpPr>
          <p:spPr>
            <a:xfrm>
              <a:off x="6395212" y="2882841"/>
              <a:ext cx="1029538" cy="16963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Заместитель </a:t>
              </a:r>
              <a:endParaRPr lang="ru-RU" sz="14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1" name="Rectangle 36"/>
            <p:cNvSpPr/>
            <p:nvPr/>
          </p:nvSpPr>
          <p:spPr>
            <a:xfrm>
              <a:off x="6229096" y="3050269"/>
              <a:ext cx="1471883" cy="17000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главного врача по </a:t>
              </a:r>
              <a:endParaRPr lang="ru-RU" sz="14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2" name="Rectangle 37"/>
            <p:cNvSpPr/>
            <p:nvPr/>
          </p:nvSpPr>
          <p:spPr>
            <a:xfrm>
              <a:off x="6366256" y="3218502"/>
              <a:ext cx="1106926" cy="16963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медицинской </a:t>
              </a:r>
              <a:endParaRPr lang="ru-RU" sz="14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3" name="Rectangle 38"/>
            <p:cNvSpPr/>
            <p:nvPr/>
          </p:nvSpPr>
          <p:spPr>
            <a:xfrm>
              <a:off x="6599428" y="3386142"/>
              <a:ext cx="440458" cy="16963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части</a:t>
              </a:r>
              <a:endParaRPr lang="ru-RU" sz="14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4" name="Shape 39"/>
            <p:cNvSpPr/>
            <p:nvPr/>
          </p:nvSpPr>
          <p:spPr>
            <a:xfrm>
              <a:off x="2589530" y="3834130"/>
              <a:ext cx="1328928" cy="582168"/>
            </a:xfrm>
            <a:custGeom>
              <a:avLst/>
              <a:gdLst/>
              <a:ahLst/>
              <a:cxnLst/>
              <a:rect l="0" t="0" r="0" b="0"/>
              <a:pathLst>
                <a:path w="1328928" h="582168">
                  <a:moveTo>
                    <a:pt x="0" y="582168"/>
                  </a:moveTo>
                  <a:lnTo>
                    <a:pt x="1328928" y="582168"/>
                  </a:lnTo>
                  <a:lnTo>
                    <a:pt x="1328928" y="0"/>
                  </a:lnTo>
                  <a:lnTo>
                    <a:pt x="0" y="0"/>
                  </a:lnTo>
                  <a:close/>
                </a:path>
              </a:pathLst>
            </a:custGeom>
            <a:ln w="12192" cap="flat">
              <a:miter lim="127000"/>
            </a:ln>
          </p:spPr>
          <p:style>
            <a:lnRef idx="1">
              <a:srgbClr val="41719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 sz="1400" b="1"/>
            </a:p>
          </p:txBody>
        </p:sp>
        <p:sp>
          <p:nvSpPr>
            <p:cNvPr id="45" name="Rectangle 40"/>
            <p:cNvSpPr/>
            <p:nvPr/>
          </p:nvSpPr>
          <p:spPr>
            <a:xfrm>
              <a:off x="2766568" y="3961704"/>
              <a:ext cx="1355311" cy="21572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Финансовый </a:t>
              </a:r>
              <a:endParaRPr lang="ru-RU" sz="14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6" name="Rectangle 41"/>
            <p:cNvSpPr/>
            <p:nvPr/>
          </p:nvSpPr>
          <p:spPr>
            <a:xfrm>
              <a:off x="2998216" y="4175065"/>
              <a:ext cx="680857" cy="21572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анализ</a:t>
              </a:r>
              <a:endParaRPr lang="ru-RU" sz="14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7" name="Shape 42"/>
            <p:cNvSpPr/>
            <p:nvPr/>
          </p:nvSpPr>
          <p:spPr>
            <a:xfrm>
              <a:off x="6099302" y="3823462"/>
              <a:ext cx="1330452" cy="582168"/>
            </a:xfrm>
            <a:custGeom>
              <a:avLst/>
              <a:gdLst/>
              <a:ahLst/>
              <a:cxnLst/>
              <a:rect l="0" t="0" r="0" b="0"/>
              <a:pathLst>
                <a:path w="1330452" h="582168">
                  <a:moveTo>
                    <a:pt x="0" y="582168"/>
                  </a:moveTo>
                  <a:lnTo>
                    <a:pt x="1330452" y="582168"/>
                  </a:lnTo>
                  <a:lnTo>
                    <a:pt x="1330452" y="0"/>
                  </a:lnTo>
                  <a:lnTo>
                    <a:pt x="0" y="0"/>
                  </a:lnTo>
                  <a:close/>
                </a:path>
              </a:pathLst>
            </a:custGeom>
            <a:ln w="12192" cap="flat">
              <a:miter lim="127000"/>
            </a:ln>
          </p:spPr>
          <p:style>
            <a:lnRef idx="1">
              <a:srgbClr val="41719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 sz="1400" b="1"/>
            </a:p>
          </p:txBody>
        </p:sp>
        <p:sp>
          <p:nvSpPr>
            <p:cNvPr id="48" name="Rectangle 43"/>
            <p:cNvSpPr/>
            <p:nvPr/>
          </p:nvSpPr>
          <p:spPr>
            <a:xfrm>
              <a:off x="6415024" y="3843722"/>
              <a:ext cx="988440" cy="21572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Анализ и </a:t>
              </a:r>
              <a:endParaRPr lang="ru-RU" sz="14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9" name="Rectangle 44"/>
            <p:cNvSpPr/>
            <p:nvPr/>
          </p:nvSpPr>
          <p:spPr>
            <a:xfrm>
              <a:off x="6559804" y="4056871"/>
              <a:ext cx="606478" cy="21609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отчет </a:t>
              </a:r>
              <a:endParaRPr lang="ru-RU" sz="14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50" name="Rectangle 598"/>
            <p:cNvSpPr/>
            <p:nvPr/>
          </p:nvSpPr>
          <p:spPr>
            <a:xfrm>
              <a:off x="7220330" y="4270696"/>
              <a:ext cx="78970" cy="21572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)</a:t>
              </a:r>
              <a:endParaRPr lang="ru-RU" sz="14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51" name="Rectangle 597"/>
            <p:cNvSpPr/>
            <p:nvPr/>
          </p:nvSpPr>
          <p:spPr>
            <a:xfrm>
              <a:off x="6248908" y="4270696"/>
              <a:ext cx="78970" cy="21572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</a:t>
              </a:r>
              <a:endParaRPr lang="ru-RU" sz="14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52" name="Rectangle 599"/>
            <p:cNvSpPr/>
            <p:nvPr/>
          </p:nvSpPr>
          <p:spPr>
            <a:xfrm>
              <a:off x="6308284" y="4270696"/>
              <a:ext cx="1212310" cy="21572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ежемесячно</a:t>
              </a:r>
              <a:endParaRPr lang="ru-RU" sz="14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53" name="Shape 46"/>
            <p:cNvSpPr/>
            <p:nvPr/>
          </p:nvSpPr>
          <p:spPr>
            <a:xfrm>
              <a:off x="4459478" y="3823462"/>
              <a:ext cx="1330452" cy="582168"/>
            </a:xfrm>
            <a:custGeom>
              <a:avLst/>
              <a:gdLst/>
              <a:ahLst/>
              <a:cxnLst/>
              <a:rect l="0" t="0" r="0" b="0"/>
              <a:pathLst>
                <a:path w="1330452" h="582168">
                  <a:moveTo>
                    <a:pt x="0" y="582168"/>
                  </a:moveTo>
                  <a:lnTo>
                    <a:pt x="1330452" y="582168"/>
                  </a:lnTo>
                  <a:lnTo>
                    <a:pt x="1330452" y="0"/>
                  </a:lnTo>
                  <a:lnTo>
                    <a:pt x="0" y="0"/>
                  </a:lnTo>
                  <a:close/>
                </a:path>
              </a:pathLst>
            </a:custGeom>
            <a:ln w="12192" cap="flat">
              <a:miter lim="127000"/>
            </a:ln>
          </p:spPr>
          <p:style>
            <a:lnRef idx="1">
              <a:srgbClr val="41719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 sz="1400" b="1"/>
            </a:p>
          </p:txBody>
        </p:sp>
        <p:sp>
          <p:nvSpPr>
            <p:cNvPr id="54" name="Rectangle 47"/>
            <p:cNvSpPr/>
            <p:nvPr/>
          </p:nvSpPr>
          <p:spPr>
            <a:xfrm>
              <a:off x="4754881" y="3818322"/>
              <a:ext cx="1029538" cy="16963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Заместитель </a:t>
              </a:r>
              <a:endParaRPr lang="ru-RU" sz="14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55" name="Rectangle 48"/>
            <p:cNvSpPr/>
            <p:nvPr/>
          </p:nvSpPr>
          <p:spPr>
            <a:xfrm>
              <a:off x="4588764" y="3985963"/>
              <a:ext cx="1471487" cy="16963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главного врача по </a:t>
              </a:r>
              <a:endParaRPr lang="ru-RU" sz="14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56" name="Rectangle 49"/>
            <p:cNvSpPr/>
            <p:nvPr/>
          </p:nvSpPr>
          <p:spPr>
            <a:xfrm>
              <a:off x="4658869" y="4153391"/>
              <a:ext cx="1286683" cy="17000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экономическим </a:t>
              </a:r>
              <a:endParaRPr lang="ru-RU" sz="14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57" name="Rectangle 50"/>
            <p:cNvSpPr/>
            <p:nvPr/>
          </p:nvSpPr>
          <p:spPr>
            <a:xfrm>
              <a:off x="4843272" y="4321497"/>
              <a:ext cx="750195" cy="16963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вопросам</a:t>
              </a:r>
              <a:endParaRPr lang="ru-RU" sz="14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58" name="Shape 51"/>
            <p:cNvSpPr/>
            <p:nvPr/>
          </p:nvSpPr>
          <p:spPr>
            <a:xfrm>
              <a:off x="222758" y="3823462"/>
              <a:ext cx="1330452" cy="582168"/>
            </a:xfrm>
            <a:custGeom>
              <a:avLst/>
              <a:gdLst/>
              <a:ahLst/>
              <a:cxnLst/>
              <a:rect l="0" t="0" r="0" b="0"/>
              <a:pathLst>
                <a:path w="1330452" h="582168">
                  <a:moveTo>
                    <a:pt x="0" y="582168"/>
                  </a:moveTo>
                  <a:lnTo>
                    <a:pt x="1330452" y="582168"/>
                  </a:lnTo>
                  <a:lnTo>
                    <a:pt x="1330452" y="0"/>
                  </a:lnTo>
                  <a:lnTo>
                    <a:pt x="0" y="0"/>
                  </a:lnTo>
                  <a:close/>
                </a:path>
              </a:pathLst>
            </a:custGeom>
            <a:ln w="12192" cap="flat">
              <a:miter lim="127000"/>
            </a:ln>
          </p:spPr>
          <p:style>
            <a:lnRef idx="1">
              <a:srgbClr val="41719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 sz="1400" b="1"/>
            </a:p>
          </p:txBody>
        </p:sp>
        <p:sp>
          <p:nvSpPr>
            <p:cNvPr id="59" name="Rectangle 52"/>
            <p:cNvSpPr/>
            <p:nvPr/>
          </p:nvSpPr>
          <p:spPr>
            <a:xfrm>
              <a:off x="560197" y="3950402"/>
              <a:ext cx="928204" cy="21572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Главный </a:t>
              </a:r>
              <a:endParaRPr lang="ru-RU" sz="14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60" name="Rectangle 53"/>
            <p:cNvSpPr/>
            <p:nvPr/>
          </p:nvSpPr>
          <p:spPr>
            <a:xfrm>
              <a:off x="511429" y="4163550"/>
              <a:ext cx="998444" cy="21609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бухгалтер</a:t>
              </a:r>
              <a:endParaRPr lang="ru-RU" sz="14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61" name="Shape 54"/>
            <p:cNvSpPr/>
            <p:nvPr/>
          </p:nvSpPr>
          <p:spPr>
            <a:xfrm>
              <a:off x="222758" y="2887726"/>
              <a:ext cx="1330452" cy="582168"/>
            </a:xfrm>
            <a:custGeom>
              <a:avLst/>
              <a:gdLst/>
              <a:ahLst/>
              <a:cxnLst/>
              <a:rect l="0" t="0" r="0" b="0"/>
              <a:pathLst>
                <a:path w="1330452" h="582168">
                  <a:moveTo>
                    <a:pt x="0" y="582168"/>
                  </a:moveTo>
                  <a:lnTo>
                    <a:pt x="1330452" y="582168"/>
                  </a:lnTo>
                  <a:lnTo>
                    <a:pt x="1330452" y="0"/>
                  </a:lnTo>
                  <a:lnTo>
                    <a:pt x="0" y="0"/>
                  </a:lnTo>
                  <a:close/>
                </a:path>
              </a:pathLst>
            </a:custGeom>
            <a:ln w="12192" cap="flat">
              <a:miter lim="127000"/>
            </a:ln>
          </p:spPr>
          <p:style>
            <a:lnRef idx="1">
              <a:srgbClr val="41719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 sz="1400" b="1"/>
            </a:p>
          </p:txBody>
        </p:sp>
        <p:sp>
          <p:nvSpPr>
            <p:cNvPr id="62" name="Rectangle 55"/>
            <p:cNvSpPr/>
            <p:nvPr/>
          </p:nvSpPr>
          <p:spPr>
            <a:xfrm>
              <a:off x="435204" y="3014708"/>
              <a:ext cx="1261180" cy="21609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Начисление </a:t>
              </a:r>
              <a:endParaRPr lang="ru-RU" sz="14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63" name="Rectangle 56"/>
            <p:cNvSpPr/>
            <p:nvPr/>
          </p:nvSpPr>
          <p:spPr>
            <a:xfrm>
              <a:off x="538861" y="3228661"/>
              <a:ext cx="925595" cy="21572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зарплаты</a:t>
              </a:r>
              <a:endParaRPr lang="ru-RU" sz="14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64" name="Shape 57"/>
            <p:cNvSpPr/>
            <p:nvPr/>
          </p:nvSpPr>
          <p:spPr>
            <a:xfrm>
              <a:off x="222758" y="2000758"/>
              <a:ext cx="1330452" cy="582168"/>
            </a:xfrm>
            <a:custGeom>
              <a:avLst/>
              <a:gdLst/>
              <a:ahLst/>
              <a:cxnLst/>
              <a:rect l="0" t="0" r="0" b="0"/>
              <a:pathLst>
                <a:path w="1330452" h="582168">
                  <a:moveTo>
                    <a:pt x="0" y="582168"/>
                  </a:moveTo>
                  <a:lnTo>
                    <a:pt x="1330452" y="582168"/>
                  </a:lnTo>
                  <a:lnTo>
                    <a:pt x="1330452" y="0"/>
                  </a:lnTo>
                  <a:lnTo>
                    <a:pt x="0" y="0"/>
                  </a:lnTo>
                  <a:close/>
                </a:path>
              </a:pathLst>
            </a:custGeom>
            <a:ln w="12192" cap="flat">
              <a:miter lim="127000"/>
            </a:ln>
          </p:spPr>
          <p:style>
            <a:lnRef idx="1">
              <a:srgbClr val="41719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 sz="1400" b="1"/>
            </a:p>
          </p:txBody>
        </p:sp>
        <p:sp>
          <p:nvSpPr>
            <p:cNvPr id="65" name="Rectangle 58"/>
            <p:cNvSpPr/>
            <p:nvPr/>
          </p:nvSpPr>
          <p:spPr>
            <a:xfrm>
              <a:off x="701929" y="2235013"/>
              <a:ext cx="158179" cy="21572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В</a:t>
              </a:r>
              <a:endParaRPr lang="ru-RU" sz="14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66" name="Rectangle 59"/>
            <p:cNvSpPr/>
            <p:nvPr/>
          </p:nvSpPr>
          <p:spPr>
            <a:xfrm>
              <a:off x="820801" y="2235013"/>
              <a:ext cx="333907" cy="21572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рач</a:t>
              </a:r>
              <a:endParaRPr lang="ru-RU" sz="14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67" name="Shape 60"/>
            <p:cNvSpPr/>
            <p:nvPr/>
          </p:nvSpPr>
          <p:spPr>
            <a:xfrm>
              <a:off x="222758" y="987298"/>
              <a:ext cx="1330452" cy="582168"/>
            </a:xfrm>
            <a:custGeom>
              <a:avLst/>
              <a:gdLst/>
              <a:ahLst/>
              <a:cxnLst/>
              <a:rect l="0" t="0" r="0" b="0"/>
              <a:pathLst>
                <a:path w="1330452" h="582168">
                  <a:moveTo>
                    <a:pt x="0" y="582168"/>
                  </a:moveTo>
                  <a:lnTo>
                    <a:pt x="1330452" y="582168"/>
                  </a:lnTo>
                  <a:lnTo>
                    <a:pt x="1330452" y="0"/>
                  </a:lnTo>
                  <a:lnTo>
                    <a:pt x="0" y="0"/>
                  </a:lnTo>
                  <a:close/>
                </a:path>
              </a:pathLst>
            </a:custGeom>
            <a:ln w="12192" cap="flat">
              <a:miter lim="127000"/>
            </a:ln>
          </p:spPr>
          <p:style>
            <a:lnRef idx="1">
              <a:srgbClr val="41719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 sz="1400" b="1"/>
            </a:p>
          </p:txBody>
        </p:sp>
        <p:sp>
          <p:nvSpPr>
            <p:cNvPr id="68" name="Rectangle 61"/>
            <p:cNvSpPr/>
            <p:nvPr/>
          </p:nvSpPr>
          <p:spPr>
            <a:xfrm>
              <a:off x="354432" y="1046011"/>
              <a:ext cx="1469207" cy="18475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Мотивирование, </a:t>
              </a:r>
              <a:endParaRPr lang="ru-RU" sz="14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69" name="Rectangle 62"/>
            <p:cNvSpPr/>
            <p:nvPr/>
          </p:nvSpPr>
          <p:spPr>
            <a:xfrm>
              <a:off x="512953" y="1229356"/>
              <a:ext cx="1045283" cy="1843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повышение </a:t>
              </a:r>
              <a:endParaRPr lang="ru-RU" sz="14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70" name="Rectangle 63"/>
            <p:cNvSpPr/>
            <p:nvPr/>
          </p:nvSpPr>
          <p:spPr>
            <a:xfrm>
              <a:off x="593725" y="1412236"/>
              <a:ext cx="780567" cy="18438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рейтинга</a:t>
              </a:r>
              <a:endParaRPr lang="ru-RU" sz="14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71" name="Shape 64"/>
            <p:cNvSpPr/>
            <p:nvPr/>
          </p:nvSpPr>
          <p:spPr>
            <a:xfrm>
              <a:off x="2339594" y="1534414"/>
              <a:ext cx="2901696" cy="1402080"/>
            </a:xfrm>
            <a:custGeom>
              <a:avLst/>
              <a:gdLst/>
              <a:ahLst/>
              <a:cxnLst/>
              <a:rect l="0" t="0" r="0" b="0"/>
              <a:pathLst>
                <a:path w="2901696" h="1402080">
                  <a:moveTo>
                    <a:pt x="0" y="701040"/>
                  </a:moveTo>
                  <a:cubicBezTo>
                    <a:pt x="0" y="313817"/>
                    <a:pt x="649605" y="0"/>
                    <a:pt x="1450848" y="0"/>
                  </a:cubicBezTo>
                  <a:cubicBezTo>
                    <a:pt x="2252091" y="0"/>
                    <a:pt x="2901696" y="313817"/>
                    <a:pt x="2901696" y="701040"/>
                  </a:cubicBezTo>
                  <a:cubicBezTo>
                    <a:pt x="2901696" y="1088263"/>
                    <a:pt x="2252091" y="1402080"/>
                    <a:pt x="1450848" y="1402080"/>
                  </a:cubicBezTo>
                  <a:cubicBezTo>
                    <a:pt x="649605" y="1402080"/>
                    <a:pt x="0" y="1088263"/>
                    <a:pt x="0" y="701040"/>
                  </a:cubicBezTo>
                  <a:close/>
                </a:path>
              </a:pathLst>
            </a:custGeom>
            <a:ln w="12192" cap="flat">
              <a:miter lim="127000"/>
            </a:ln>
          </p:spPr>
          <p:style>
            <a:lnRef idx="1">
              <a:srgbClr val="41719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 sz="1400" b="1"/>
            </a:p>
          </p:txBody>
        </p:sp>
        <p:sp>
          <p:nvSpPr>
            <p:cNvPr id="72" name="Rectangle 65"/>
            <p:cNvSpPr/>
            <p:nvPr/>
          </p:nvSpPr>
          <p:spPr>
            <a:xfrm>
              <a:off x="3135376" y="1888998"/>
              <a:ext cx="1809635" cy="30967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Главный врач </a:t>
              </a:r>
            </a:p>
          </p:txBody>
        </p:sp>
        <p:sp>
          <p:nvSpPr>
            <p:cNvPr id="73" name="Rectangle 593"/>
            <p:cNvSpPr/>
            <p:nvPr/>
          </p:nvSpPr>
          <p:spPr>
            <a:xfrm>
              <a:off x="3158047" y="2147316"/>
              <a:ext cx="1780479" cy="18993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рейтинг организации, </a:t>
              </a:r>
            </a:p>
          </p:txBody>
        </p:sp>
        <p:sp>
          <p:nvSpPr>
            <p:cNvPr id="74" name="Rectangle 592"/>
            <p:cNvSpPr/>
            <p:nvPr/>
          </p:nvSpPr>
          <p:spPr>
            <a:xfrm>
              <a:off x="3115564" y="2147316"/>
              <a:ext cx="56502" cy="18993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(</a:t>
              </a:r>
            </a:p>
          </p:txBody>
        </p:sp>
        <p:sp>
          <p:nvSpPr>
            <p:cNvPr id="75" name="Rectangle 67"/>
            <p:cNvSpPr/>
            <p:nvPr/>
          </p:nvSpPr>
          <p:spPr>
            <a:xfrm>
              <a:off x="2918968" y="2314956"/>
              <a:ext cx="973968" cy="18993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повышение </a:t>
              </a:r>
            </a:p>
          </p:txBody>
        </p:sp>
        <p:sp>
          <p:nvSpPr>
            <p:cNvPr id="76" name="Rectangle 68"/>
            <p:cNvSpPr/>
            <p:nvPr/>
          </p:nvSpPr>
          <p:spPr>
            <a:xfrm>
              <a:off x="3648964" y="2314956"/>
              <a:ext cx="1298437" cy="18993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клиентооборота</a:t>
              </a:r>
            </a:p>
          </p:txBody>
        </p:sp>
        <p:sp>
          <p:nvSpPr>
            <p:cNvPr id="77" name="Rectangle 69"/>
            <p:cNvSpPr/>
            <p:nvPr/>
          </p:nvSpPr>
          <p:spPr>
            <a:xfrm>
              <a:off x="4625848" y="2314956"/>
              <a:ext cx="88763" cy="18993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, </a:t>
              </a:r>
            </a:p>
          </p:txBody>
        </p:sp>
        <p:sp>
          <p:nvSpPr>
            <p:cNvPr id="78" name="Rectangle 70"/>
            <p:cNvSpPr/>
            <p:nvPr/>
          </p:nvSpPr>
          <p:spPr>
            <a:xfrm>
              <a:off x="2856484" y="2482368"/>
              <a:ext cx="2484223" cy="19035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уменьшение текучести кадров)</a:t>
              </a:r>
            </a:p>
          </p:txBody>
        </p:sp>
        <p:sp>
          <p:nvSpPr>
            <p:cNvPr id="79" name="Shape 72"/>
            <p:cNvSpPr/>
            <p:nvPr/>
          </p:nvSpPr>
          <p:spPr>
            <a:xfrm>
              <a:off x="886968" y="0"/>
              <a:ext cx="1615567" cy="234950"/>
            </a:xfrm>
            <a:custGeom>
              <a:avLst/>
              <a:gdLst/>
              <a:ahLst/>
              <a:cxnLst/>
              <a:rect l="0" t="0" r="0" b="0"/>
              <a:pathLst>
                <a:path w="1615567" h="234950">
                  <a:moveTo>
                    <a:pt x="0" y="0"/>
                  </a:moveTo>
                  <a:lnTo>
                    <a:pt x="1583817" y="0"/>
                  </a:lnTo>
                  <a:lnTo>
                    <a:pt x="1583817" y="146050"/>
                  </a:lnTo>
                  <a:lnTo>
                    <a:pt x="1615567" y="146050"/>
                  </a:lnTo>
                  <a:lnTo>
                    <a:pt x="1577467" y="222250"/>
                  </a:lnTo>
                  <a:lnTo>
                    <a:pt x="1539367" y="146050"/>
                  </a:lnTo>
                  <a:lnTo>
                    <a:pt x="1571117" y="146050"/>
                  </a:lnTo>
                  <a:lnTo>
                    <a:pt x="1571117" y="12700"/>
                  </a:lnTo>
                  <a:lnTo>
                    <a:pt x="12700" y="12700"/>
                  </a:lnTo>
                  <a:lnTo>
                    <a:pt x="12700" y="234950"/>
                  </a:lnTo>
                  <a:lnTo>
                    <a:pt x="0" y="234950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B9BD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 sz="1400" b="1"/>
            </a:p>
          </p:txBody>
        </p:sp>
        <p:sp>
          <p:nvSpPr>
            <p:cNvPr id="80" name="Shape 73"/>
            <p:cNvSpPr/>
            <p:nvPr/>
          </p:nvSpPr>
          <p:spPr>
            <a:xfrm>
              <a:off x="2441702" y="5588"/>
              <a:ext cx="1514983" cy="222504"/>
            </a:xfrm>
            <a:custGeom>
              <a:avLst/>
              <a:gdLst/>
              <a:ahLst/>
              <a:cxnLst/>
              <a:rect l="0" t="0" r="0" b="0"/>
              <a:pathLst>
                <a:path w="1514983" h="222504">
                  <a:moveTo>
                    <a:pt x="0" y="0"/>
                  </a:moveTo>
                  <a:lnTo>
                    <a:pt x="1483233" y="0"/>
                  </a:lnTo>
                  <a:lnTo>
                    <a:pt x="1483233" y="146304"/>
                  </a:lnTo>
                  <a:lnTo>
                    <a:pt x="1514983" y="146304"/>
                  </a:lnTo>
                  <a:lnTo>
                    <a:pt x="1476883" y="222504"/>
                  </a:lnTo>
                  <a:lnTo>
                    <a:pt x="1438783" y="146304"/>
                  </a:lnTo>
                  <a:lnTo>
                    <a:pt x="1470533" y="146304"/>
                  </a:lnTo>
                  <a:lnTo>
                    <a:pt x="1470533" y="12700"/>
                  </a:lnTo>
                  <a:lnTo>
                    <a:pt x="0" y="12700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B9BD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 sz="1400" b="1"/>
            </a:p>
          </p:txBody>
        </p:sp>
        <p:sp>
          <p:nvSpPr>
            <p:cNvPr id="81" name="Shape 74"/>
            <p:cNvSpPr/>
            <p:nvPr/>
          </p:nvSpPr>
          <p:spPr>
            <a:xfrm>
              <a:off x="3918458" y="22352"/>
              <a:ext cx="1445768" cy="219710"/>
            </a:xfrm>
            <a:custGeom>
              <a:avLst/>
              <a:gdLst/>
              <a:ahLst/>
              <a:cxnLst/>
              <a:rect l="0" t="0" r="0" b="0"/>
              <a:pathLst>
                <a:path w="1445768" h="219710">
                  <a:moveTo>
                    <a:pt x="0" y="0"/>
                  </a:moveTo>
                  <a:lnTo>
                    <a:pt x="1414018" y="0"/>
                  </a:lnTo>
                  <a:lnTo>
                    <a:pt x="1414018" y="143510"/>
                  </a:lnTo>
                  <a:lnTo>
                    <a:pt x="1445768" y="143510"/>
                  </a:lnTo>
                  <a:lnTo>
                    <a:pt x="1407668" y="219710"/>
                  </a:lnTo>
                  <a:lnTo>
                    <a:pt x="1369568" y="143510"/>
                  </a:lnTo>
                  <a:lnTo>
                    <a:pt x="1401318" y="143510"/>
                  </a:lnTo>
                  <a:lnTo>
                    <a:pt x="1401318" y="12700"/>
                  </a:lnTo>
                  <a:lnTo>
                    <a:pt x="0" y="12700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B9BD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 sz="1400" b="1"/>
            </a:p>
          </p:txBody>
        </p:sp>
        <p:sp>
          <p:nvSpPr>
            <p:cNvPr id="82" name="Shape 75"/>
            <p:cNvSpPr/>
            <p:nvPr/>
          </p:nvSpPr>
          <p:spPr>
            <a:xfrm>
              <a:off x="5326634" y="5588"/>
              <a:ext cx="1445768" cy="239141"/>
            </a:xfrm>
            <a:custGeom>
              <a:avLst/>
              <a:gdLst/>
              <a:ahLst/>
              <a:cxnLst/>
              <a:rect l="0" t="0" r="0" b="0"/>
              <a:pathLst>
                <a:path w="1445768" h="239141">
                  <a:moveTo>
                    <a:pt x="0" y="0"/>
                  </a:moveTo>
                  <a:lnTo>
                    <a:pt x="1414018" y="0"/>
                  </a:lnTo>
                  <a:lnTo>
                    <a:pt x="1414018" y="162941"/>
                  </a:lnTo>
                  <a:lnTo>
                    <a:pt x="1445768" y="162941"/>
                  </a:lnTo>
                  <a:lnTo>
                    <a:pt x="1407668" y="239141"/>
                  </a:lnTo>
                  <a:lnTo>
                    <a:pt x="1369568" y="162941"/>
                  </a:lnTo>
                  <a:lnTo>
                    <a:pt x="1401318" y="162941"/>
                  </a:lnTo>
                  <a:lnTo>
                    <a:pt x="1401318" y="12700"/>
                  </a:lnTo>
                  <a:lnTo>
                    <a:pt x="0" y="12700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B9BD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 sz="1400" b="1"/>
            </a:p>
          </p:txBody>
        </p:sp>
        <p:sp>
          <p:nvSpPr>
            <p:cNvPr id="83" name="Shape 76"/>
            <p:cNvSpPr/>
            <p:nvPr/>
          </p:nvSpPr>
          <p:spPr>
            <a:xfrm>
              <a:off x="7399274" y="529844"/>
              <a:ext cx="234950" cy="787019"/>
            </a:xfrm>
            <a:custGeom>
              <a:avLst/>
              <a:gdLst/>
              <a:ahLst/>
              <a:cxnLst/>
              <a:rect l="0" t="0" r="0" b="0"/>
              <a:pathLst>
                <a:path w="234950" h="787019">
                  <a:moveTo>
                    <a:pt x="0" y="0"/>
                  </a:moveTo>
                  <a:lnTo>
                    <a:pt x="234950" y="0"/>
                  </a:lnTo>
                  <a:lnTo>
                    <a:pt x="234950" y="755269"/>
                  </a:lnTo>
                  <a:lnTo>
                    <a:pt x="88900" y="755269"/>
                  </a:lnTo>
                  <a:lnTo>
                    <a:pt x="88900" y="787019"/>
                  </a:lnTo>
                  <a:lnTo>
                    <a:pt x="12700" y="748919"/>
                  </a:lnTo>
                  <a:lnTo>
                    <a:pt x="88900" y="710819"/>
                  </a:lnTo>
                  <a:lnTo>
                    <a:pt x="88900" y="742569"/>
                  </a:lnTo>
                  <a:lnTo>
                    <a:pt x="222250" y="742569"/>
                  </a:lnTo>
                  <a:lnTo>
                    <a:pt x="222250" y="12700"/>
                  </a:lnTo>
                  <a:lnTo>
                    <a:pt x="0" y="12700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B9BD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 sz="1400" b="1"/>
            </a:p>
          </p:txBody>
        </p:sp>
        <p:sp>
          <p:nvSpPr>
            <p:cNvPr id="84" name="Shape 78"/>
            <p:cNvSpPr/>
            <p:nvPr/>
          </p:nvSpPr>
          <p:spPr>
            <a:xfrm>
              <a:off x="7429754" y="1278382"/>
              <a:ext cx="216916" cy="1052322"/>
            </a:xfrm>
            <a:custGeom>
              <a:avLst/>
              <a:gdLst/>
              <a:ahLst/>
              <a:cxnLst/>
              <a:rect l="0" t="0" r="0" b="0"/>
              <a:pathLst>
                <a:path w="216916" h="1052322">
                  <a:moveTo>
                    <a:pt x="204216" y="0"/>
                  </a:moveTo>
                  <a:lnTo>
                    <a:pt x="216916" y="0"/>
                  </a:lnTo>
                  <a:lnTo>
                    <a:pt x="216916" y="1020572"/>
                  </a:lnTo>
                  <a:lnTo>
                    <a:pt x="76200" y="1020572"/>
                  </a:lnTo>
                  <a:lnTo>
                    <a:pt x="76200" y="1052322"/>
                  </a:lnTo>
                  <a:lnTo>
                    <a:pt x="0" y="1014222"/>
                  </a:lnTo>
                  <a:lnTo>
                    <a:pt x="76200" y="976122"/>
                  </a:lnTo>
                  <a:lnTo>
                    <a:pt x="76200" y="1007872"/>
                  </a:lnTo>
                  <a:lnTo>
                    <a:pt x="204216" y="1007872"/>
                  </a:lnTo>
                  <a:lnTo>
                    <a:pt x="20421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B9BD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 sz="1400" b="1"/>
            </a:p>
          </p:txBody>
        </p:sp>
        <p:sp>
          <p:nvSpPr>
            <p:cNvPr id="85" name="Shape 80"/>
            <p:cNvSpPr/>
            <p:nvPr/>
          </p:nvSpPr>
          <p:spPr>
            <a:xfrm>
              <a:off x="7429754" y="2291842"/>
              <a:ext cx="211455" cy="924814"/>
            </a:xfrm>
            <a:custGeom>
              <a:avLst/>
              <a:gdLst/>
              <a:ahLst/>
              <a:cxnLst/>
              <a:rect l="0" t="0" r="0" b="0"/>
              <a:pathLst>
                <a:path w="211455" h="924814">
                  <a:moveTo>
                    <a:pt x="198755" y="0"/>
                  </a:moveTo>
                  <a:lnTo>
                    <a:pt x="211455" y="0"/>
                  </a:lnTo>
                  <a:lnTo>
                    <a:pt x="211455" y="893064"/>
                  </a:lnTo>
                  <a:lnTo>
                    <a:pt x="76200" y="893064"/>
                  </a:lnTo>
                  <a:lnTo>
                    <a:pt x="76200" y="924814"/>
                  </a:lnTo>
                  <a:lnTo>
                    <a:pt x="0" y="886714"/>
                  </a:lnTo>
                  <a:lnTo>
                    <a:pt x="76200" y="848614"/>
                  </a:lnTo>
                  <a:lnTo>
                    <a:pt x="76200" y="880364"/>
                  </a:lnTo>
                  <a:lnTo>
                    <a:pt x="198755" y="880364"/>
                  </a:lnTo>
                  <a:lnTo>
                    <a:pt x="19875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B9BD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 sz="1400" b="1"/>
            </a:p>
          </p:txBody>
        </p:sp>
        <p:sp>
          <p:nvSpPr>
            <p:cNvPr id="86" name="Shape 82"/>
            <p:cNvSpPr/>
            <p:nvPr/>
          </p:nvSpPr>
          <p:spPr>
            <a:xfrm>
              <a:off x="7429754" y="3178810"/>
              <a:ext cx="216916" cy="973201"/>
            </a:xfrm>
            <a:custGeom>
              <a:avLst/>
              <a:gdLst/>
              <a:ahLst/>
              <a:cxnLst/>
              <a:rect l="0" t="0" r="0" b="0"/>
              <a:pathLst>
                <a:path w="216916" h="973201">
                  <a:moveTo>
                    <a:pt x="204216" y="0"/>
                  </a:moveTo>
                  <a:lnTo>
                    <a:pt x="216916" y="0"/>
                  </a:lnTo>
                  <a:lnTo>
                    <a:pt x="216916" y="941451"/>
                  </a:lnTo>
                  <a:lnTo>
                    <a:pt x="76200" y="941451"/>
                  </a:lnTo>
                  <a:lnTo>
                    <a:pt x="76200" y="973201"/>
                  </a:lnTo>
                  <a:lnTo>
                    <a:pt x="0" y="935101"/>
                  </a:lnTo>
                  <a:lnTo>
                    <a:pt x="76200" y="897001"/>
                  </a:lnTo>
                  <a:lnTo>
                    <a:pt x="76200" y="928751"/>
                  </a:lnTo>
                  <a:lnTo>
                    <a:pt x="204216" y="928751"/>
                  </a:lnTo>
                  <a:lnTo>
                    <a:pt x="20421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B9BD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 sz="1400" b="1"/>
            </a:p>
          </p:txBody>
        </p:sp>
        <p:sp>
          <p:nvSpPr>
            <p:cNvPr id="87" name="Shape 84"/>
            <p:cNvSpPr/>
            <p:nvPr/>
          </p:nvSpPr>
          <p:spPr>
            <a:xfrm>
              <a:off x="5091938" y="4398010"/>
              <a:ext cx="1684782" cy="234950"/>
            </a:xfrm>
            <a:custGeom>
              <a:avLst/>
              <a:gdLst/>
              <a:ahLst/>
              <a:cxnLst/>
              <a:rect l="0" t="0" r="0" b="0"/>
              <a:pathLst>
                <a:path w="1684782" h="234950">
                  <a:moveTo>
                    <a:pt x="1672082" y="0"/>
                  </a:moveTo>
                  <a:lnTo>
                    <a:pt x="1684782" y="0"/>
                  </a:lnTo>
                  <a:lnTo>
                    <a:pt x="1684782" y="234950"/>
                  </a:lnTo>
                  <a:lnTo>
                    <a:pt x="31750" y="234950"/>
                  </a:lnTo>
                  <a:lnTo>
                    <a:pt x="31750" y="88900"/>
                  </a:lnTo>
                  <a:lnTo>
                    <a:pt x="0" y="88900"/>
                  </a:lnTo>
                  <a:lnTo>
                    <a:pt x="38100" y="12700"/>
                  </a:lnTo>
                  <a:lnTo>
                    <a:pt x="76200" y="88900"/>
                  </a:lnTo>
                  <a:lnTo>
                    <a:pt x="44450" y="88900"/>
                  </a:lnTo>
                  <a:lnTo>
                    <a:pt x="44450" y="222250"/>
                  </a:lnTo>
                  <a:lnTo>
                    <a:pt x="1672082" y="222250"/>
                  </a:lnTo>
                  <a:lnTo>
                    <a:pt x="167208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B9BD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 sz="1400" b="1"/>
            </a:p>
          </p:txBody>
        </p:sp>
        <p:sp>
          <p:nvSpPr>
            <p:cNvPr id="88" name="Shape 85"/>
            <p:cNvSpPr/>
            <p:nvPr/>
          </p:nvSpPr>
          <p:spPr>
            <a:xfrm>
              <a:off x="3215894" y="4486402"/>
              <a:ext cx="1908429" cy="158750"/>
            </a:xfrm>
            <a:custGeom>
              <a:avLst/>
              <a:gdLst/>
              <a:ahLst/>
              <a:cxnLst/>
              <a:rect l="0" t="0" r="0" b="0"/>
              <a:pathLst>
                <a:path w="1908429" h="158750">
                  <a:moveTo>
                    <a:pt x="38100" y="0"/>
                  </a:moveTo>
                  <a:lnTo>
                    <a:pt x="76200" y="76200"/>
                  </a:lnTo>
                  <a:lnTo>
                    <a:pt x="44450" y="76200"/>
                  </a:lnTo>
                  <a:lnTo>
                    <a:pt x="44450" y="146050"/>
                  </a:lnTo>
                  <a:lnTo>
                    <a:pt x="1908429" y="146050"/>
                  </a:lnTo>
                  <a:lnTo>
                    <a:pt x="1908429" y="158750"/>
                  </a:lnTo>
                  <a:lnTo>
                    <a:pt x="31750" y="158750"/>
                  </a:lnTo>
                  <a:lnTo>
                    <a:pt x="31750" y="76200"/>
                  </a:lnTo>
                  <a:lnTo>
                    <a:pt x="0" y="76200"/>
                  </a:lnTo>
                  <a:lnTo>
                    <a:pt x="3810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B9BD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 sz="1400" b="1"/>
            </a:p>
          </p:txBody>
        </p:sp>
        <p:sp>
          <p:nvSpPr>
            <p:cNvPr id="89" name="Shape 86"/>
            <p:cNvSpPr/>
            <p:nvPr/>
          </p:nvSpPr>
          <p:spPr>
            <a:xfrm>
              <a:off x="849122" y="4468114"/>
              <a:ext cx="2404491" cy="168529"/>
            </a:xfrm>
            <a:custGeom>
              <a:avLst/>
              <a:gdLst/>
              <a:ahLst/>
              <a:cxnLst/>
              <a:rect l="0" t="0" r="0" b="0"/>
              <a:pathLst>
                <a:path w="2404491" h="168529">
                  <a:moveTo>
                    <a:pt x="38100" y="0"/>
                  </a:moveTo>
                  <a:lnTo>
                    <a:pt x="76200" y="76200"/>
                  </a:lnTo>
                  <a:lnTo>
                    <a:pt x="44450" y="76200"/>
                  </a:lnTo>
                  <a:lnTo>
                    <a:pt x="44450" y="155829"/>
                  </a:lnTo>
                  <a:lnTo>
                    <a:pt x="2404491" y="155829"/>
                  </a:lnTo>
                  <a:lnTo>
                    <a:pt x="2404491" y="168529"/>
                  </a:lnTo>
                  <a:lnTo>
                    <a:pt x="31750" y="168529"/>
                  </a:lnTo>
                  <a:lnTo>
                    <a:pt x="31750" y="76200"/>
                  </a:lnTo>
                  <a:lnTo>
                    <a:pt x="0" y="76200"/>
                  </a:lnTo>
                  <a:lnTo>
                    <a:pt x="3810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B9BD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 sz="1400" b="1"/>
            </a:p>
          </p:txBody>
        </p:sp>
        <p:sp>
          <p:nvSpPr>
            <p:cNvPr id="90" name="Shape 87"/>
            <p:cNvSpPr/>
            <p:nvPr/>
          </p:nvSpPr>
          <p:spPr>
            <a:xfrm>
              <a:off x="508" y="3140710"/>
              <a:ext cx="234950" cy="979551"/>
            </a:xfrm>
            <a:custGeom>
              <a:avLst/>
              <a:gdLst/>
              <a:ahLst/>
              <a:cxnLst/>
              <a:rect l="0" t="0" r="0" b="0"/>
              <a:pathLst>
                <a:path w="234950" h="979551">
                  <a:moveTo>
                    <a:pt x="146050" y="0"/>
                  </a:moveTo>
                  <a:lnTo>
                    <a:pt x="222250" y="38100"/>
                  </a:lnTo>
                  <a:lnTo>
                    <a:pt x="146050" y="76200"/>
                  </a:lnTo>
                  <a:lnTo>
                    <a:pt x="146050" y="44450"/>
                  </a:lnTo>
                  <a:lnTo>
                    <a:pt x="12700" y="44450"/>
                  </a:lnTo>
                  <a:lnTo>
                    <a:pt x="12700" y="966851"/>
                  </a:lnTo>
                  <a:lnTo>
                    <a:pt x="234950" y="966851"/>
                  </a:lnTo>
                  <a:lnTo>
                    <a:pt x="234950" y="979551"/>
                  </a:lnTo>
                  <a:lnTo>
                    <a:pt x="0" y="979551"/>
                  </a:lnTo>
                  <a:lnTo>
                    <a:pt x="0" y="31750"/>
                  </a:lnTo>
                  <a:lnTo>
                    <a:pt x="146050" y="31750"/>
                  </a:lnTo>
                  <a:lnTo>
                    <a:pt x="14605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B9BD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 sz="1400" b="1"/>
            </a:p>
          </p:txBody>
        </p:sp>
        <p:sp>
          <p:nvSpPr>
            <p:cNvPr id="91" name="Shape 89"/>
            <p:cNvSpPr/>
            <p:nvPr/>
          </p:nvSpPr>
          <p:spPr>
            <a:xfrm>
              <a:off x="6096" y="2253742"/>
              <a:ext cx="216941" cy="924814"/>
            </a:xfrm>
            <a:custGeom>
              <a:avLst/>
              <a:gdLst/>
              <a:ahLst/>
              <a:cxnLst/>
              <a:rect l="0" t="0" r="0" b="0"/>
              <a:pathLst>
                <a:path w="216941" h="924814">
                  <a:moveTo>
                    <a:pt x="140741" y="0"/>
                  </a:moveTo>
                  <a:lnTo>
                    <a:pt x="216941" y="38100"/>
                  </a:lnTo>
                  <a:lnTo>
                    <a:pt x="140741" y="76200"/>
                  </a:lnTo>
                  <a:lnTo>
                    <a:pt x="140741" y="44450"/>
                  </a:lnTo>
                  <a:lnTo>
                    <a:pt x="12700" y="44450"/>
                  </a:lnTo>
                  <a:lnTo>
                    <a:pt x="12700" y="924814"/>
                  </a:lnTo>
                  <a:lnTo>
                    <a:pt x="0" y="924814"/>
                  </a:lnTo>
                  <a:lnTo>
                    <a:pt x="0" y="31750"/>
                  </a:lnTo>
                  <a:lnTo>
                    <a:pt x="140741" y="31750"/>
                  </a:lnTo>
                  <a:lnTo>
                    <a:pt x="14074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B9BD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 sz="1400" b="1"/>
            </a:p>
          </p:txBody>
        </p:sp>
        <p:sp>
          <p:nvSpPr>
            <p:cNvPr id="92" name="Shape 91"/>
            <p:cNvSpPr/>
            <p:nvPr/>
          </p:nvSpPr>
          <p:spPr>
            <a:xfrm>
              <a:off x="6096" y="1240282"/>
              <a:ext cx="216941" cy="1076452"/>
            </a:xfrm>
            <a:custGeom>
              <a:avLst/>
              <a:gdLst/>
              <a:ahLst/>
              <a:cxnLst/>
              <a:rect l="0" t="0" r="0" b="0"/>
              <a:pathLst>
                <a:path w="216941" h="1076452">
                  <a:moveTo>
                    <a:pt x="140741" y="0"/>
                  </a:moveTo>
                  <a:lnTo>
                    <a:pt x="216941" y="38100"/>
                  </a:lnTo>
                  <a:lnTo>
                    <a:pt x="140741" y="76200"/>
                  </a:lnTo>
                  <a:lnTo>
                    <a:pt x="140741" y="44450"/>
                  </a:lnTo>
                  <a:lnTo>
                    <a:pt x="12700" y="44450"/>
                  </a:lnTo>
                  <a:lnTo>
                    <a:pt x="12700" y="1076452"/>
                  </a:lnTo>
                  <a:lnTo>
                    <a:pt x="0" y="1076452"/>
                  </a:lnTo>
                  <a:lnTo>
                    <a:pt x="0" y="31750"/>
                  </a:lnTo>
                  <a:lnTo>
                    <a:pt x="140741" y="31750"/>
                  </a:lnTo>
                  <a:lnTo>
                    <a:pt x="14074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B9BD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 sz="1400" b="1"/>
            </a:p>
          </p:txBody>
        </p:sp>
        <p:sp>
          <p:nvSpPr>
            <p:cNvPr id="93" name="Shape 93"/>
            <p:cNvSpPr/>
            <p:nvPr/>
          </p:nvSpPr>
          <p:spPr>
            <a:xfrm>
              <a:off x="0" y="481330"/>
              <a:ext cx="222479" cy="824738"/>
            </a:xfrm>
            <a:custGeom>
              <a:avLst/>
              <a:gdLst/>
              <a:ahLst/>
              <a:cxnLst/>
              <a:rect l="0" t="0" r="0" b="0"/>
              <a:pathLst>
                <a:path w="222479" h="824738">
                  <a:moveTo>
                    <a:pt x="146279" y="0"/>
                  </a:moveTo>
                  <a:lnTo>
                    <a:pt x="222479" y="38100"/>
                  </a:lnTo>
                  <a:lnTo>
                    <a:pt x="146279" y="76200"/>
                  </a:lnTo>
                  <a:lnTo>
                    <a:pt x="146279" y="44450"/>
                  </a:lnTo>
                  <a:lnTo>
                    <a:pt x="12700" y="44450"/>
                  </a:lnTo>
                  <a:lnTo>
                    <a:pt x="12700" y="824738"/>
                  </a:lnTo>
                  <a:lnTo>
                    <a:pt x="0" y="824738"/>
                  </a:lnTo>
                  <a:lnTo>
                    <a:pt x="0" y="31750"/>
                  </a:lnTo>
                  <a:lnTo>
                    <a:pt x="146279" y="31750"/>
                  </a:lnTo>
                  <a:lnTo>
                    <a:pt x="1462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B9BD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 sz="1400" b="1"/>
            </a:p>
          </p:txBody>
        </p:sp>
        <p:sp>
          <p:nvSpPr>
            <p:cNvPr id="94" name="Shape 94"/>
            <p:cNvSpPr/>
            <p:nvPr/>
          </p:nvSpPr>
          <p:spPr>
            <a:xfrm>
              <a:off x="2687193" y="770255"/>
              <a:ext cx="328168" cy="843026"/>
            </a:xfrm>
            <a:custGeom>
              <a:avLst/>
              <a:gdLst/>
              <a:ahLst/>
              <a:cxnLst/>
              <a:rect l="0" t="0" r="0" b="0"/>
              <a:pathLst>
                <a:path w="328168" h="843026">
                  <a:moveTo>
                    <a:pt x="11938" y="0"/>
                  </a:moveTo>
                  <a:lnTo>
                    <a:pt x="298450" y="769369"/>
                  </a:lnTo>
                  <a:lnTo>
                    <a:pt x="328168" y="758317"/>
                  </a:lnTo>
                  <a:lnTo>
                    <a:pt x="319024" y="843026"/>
                  </a:lnTo>
                  <a:lnTo>
                    <a:pt x="256794" y="784860"/>
                  </a:lnTo>
                  <a:lnTo>
                    <a:pt x="286552" y="773793"/>
                  </a:lnTo>
                  <a:lnTo>
                    <a:pt x="0" y="4318"/>
                  </a:lnTo>
                  <a:lnTo>
                    <a:pt x="1193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B9BD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 sz="1400" b="1"/>
            </a:p>
          </p:txBody>
        </p:sp>
        <p:sp>
          <p:nvSpPr>
            <p:cNvPr id="95" name="Shape 95"/>
            <p:cNvSpPr/>
            <p:nvPr/>
          </p:nvSpPr>
          <p:spPr>
            <a:xfrm>
              <a:off x="1550924" y="1272413"/>
              <a:ext cx="1214120" cy="475488"/>
            </a:xfrm>
            <a:custGeom>
              <a:avLst/>
              <a:gdLst/>
              <a:ahLst/>
              <a:cxnLst/>
              <a:rect l="0" t="0" r="0" b="0"/>
              <a:pathLst>
                <a:path w="1214120" h="475488">
                  <a:moveTo>
                    <a:pt x="4572" y="0"/>
                  </a:moveTo>
                  <a:lnTo>
                    <a:pt x="1145129" y="434025"/>
                  </a:lnTo>
                  <a:lnTo>
                    <a:pt x="1156462" y="404368"/>
                  </a:lnTo>
                  <a:lnTo>
                    <a:pt x="1214120" y="466979"/>
                  </a:lnTo>
                  <a:lnTo>
                    <a:pt x="1129284" y="475488"/>
                  </a:lnTo>
                  <a:lnTo>
                    <a:pt x="1140623" y="445815"/>
                  </a:lnTo>
                  <a:lnTo>
                    <a:pt x="0" y="11938"/>
                  </a:lnTo>
                  <a:lnTo>
                    <a:pt x="457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B9BD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 sz="1400" b="1"/>
            </a:p>
          </p:txBody>
        </p:sp>
        <p:sp>
          <p:nvSpPr>
            <p:cNvPr id="96" name="Shape 96"/>
            <p:cNvSpPr/>
            <p:nvPr/>
          </p:nvSpPr>
          <p:spPr>
            <a:xfrm>
              <a:off x="1552702" y="2202942"/>
              <a:ext cx="787400" cy="96012"/>
            </a:xfrm>
            <a:custGeom>
              <a:avLst/>
              <a:gdLst/>
              <a:ahLst/>
              <a:cxnLst/>
              <a:rect l="0" t="0" r="0" b="0"/>
              <a:pathLst>
                <a:path w="787400" h="96012">
                  <a:moveTo>
                    <a:pt x="708660" y="0"/>
                  </a:moveTo>
                  <a:lnTo>
                    <a:pt x="787400" y="32512"/>
                  </a:lnTo>
                  <a:lnTo>
                    <a:pt x="714248" y="76073"/>
                  </a:lnTo>
                  <a:lnTo>
                    <a:pt x="711918" y="44351"/>
                  </a:lnTo>
                  <a:lnTo>
                    <a:pt x="1016" y="96012"/>
                  </a:lnTo>
                  <a:lnTo>
                    <a:pt x="0" y="83312"/>
                  </a:lnTo>
                  <a:lnTo>
                    <a:pt x="710985" y="31654"/>
                  </a:lnTo>
                  <a:lnTo>
                    <a:pt x="70866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B9BD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 sz="1400" b="1"/>
            </a:p>
          </p:txBody>
        </p:sp>
        <p:sp>
          <p:nvSpPr>
            <p:cNvPr id="97" name="Shape 97"/>
            <p:cNvSpPr/>
            <p:nvPr/>
          </p:nvSpPr>
          <p:spPr>
            <a:xfrm>
              <a:off x="1551051" y="2721483"/>
              <a:ext cx="1213993" cy="463169"/>
            </a:xfrm>
            <a:custGeom>
              <a:avLst/>
              <a:gdLst/>
              <a:ahLst/>
              <a:cxnLst/>
              <a:rect l="0" t="0" r="0" b="0"/>
              <a:pathLst>
                <a:path w="1213993" h="463169">
                  <a:moveTo>
                    <a:pt x="1129284" y="0"/>
                  </a:moveTo>
                  <a:lnTo>
                    <a:pt x="1213993" y="9271"/>
                  </a:lnTo>
                  <a:lnTo>
                    <a:pt x="1155700" y="71374"/>
                  </a:lnTo>
                  <a:lnTo>
                    <a:pt x="1144685" y="41611"/>
                  </a:lnTo>
                  <a:lnTo>
                    <a:pt x="4318" y="463169"/>
                  </a:lnTo>
                  <a:lnTo>
                    <a:pt x="0" y="451231"/>
                  </a:lnTo>
                  <a:lnTo>
                    <a:pt x="1140263" y="29665"/>
                  </a:lnTo>
                  <a:lnTo>
                    <a:pt x="11292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B9BD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 sz="1400" b="1"/>
            </a:p>
          </p:txBody>
        </p:sp>
        <p:sp>
          <p:nvSpPr>
            <p:cNvPr id="98" name="Shape 98"/>
            <p:cNvSpPr/>
            <p:nvPr/>
          </p:nvSpPr>
          <p:spPr>
            <a:xfrm>
              <a:off x="1549400" y="2887726"/>
              <a:ext cx="1677797" cy="1231265"/>
            </a:xfrm>
            <a:custGeom>
              <a:avLst/>
              <a:gdLst/>
              <a:ahLst/>
              <a:cxnLst/>
              <a:rect l="0" t="0" r="0" b="0"/>
              <a:pathLst>
                <a:path w="1677797" h="1231265">
                  <a:moveTo>
                    <a:pt x="1677797" y="0"/>
                  </a:moveTo>
                  <a:lnTo>
                    <a:pt x="1638808" y="75819"/>
                  </a:lnTo>
                  <a:lnTo>
                    <a:pt x="1620053" y="50177"/>
                  </a:lnTo>
                  <a:lnTo>
                    <a:pt x="7620" y="1231265"/>
                  </a:lnTo>
                  <a:lnTo>
                    <a:pt x="0" y="1220978"/>
                  </a:lnTo>
                  <a:lnTo>
                    <a:pt x="1612540" y="39905"/>
                  </a:lnTo>
                  <a:lnTo>
                    <a:pt x="1593850" y="14351"/>
                  </a:lnTo>
                  <a:lnTo>
                    <a:pt x="167779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B9BD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 sz="1400" b="1"/>
            </a:p>
          </p:txBody>
        </p:sp>
        <p:sp>
          <p:nvSpPr>
            <p:cNvPr id="99" name="Shape 99"/>
            <p:cNvSpPr/>
            <p:nvPr/>
          </p:nvSpPr>
          <p:spPr>
            <a:xfrm>
              <a:off x="3248025" y="2936494"/>
              <a:ext cx="321564" cy="899795"/>
            </a:xfrm>
            <a:custGeom>
              <a:avLst/>
              <a:gdLst/>
              <a:ahLst/>
              <a:cxnLst/>
              <a:rect l="0" t="0" r="0" b="0"/>
              <a:pathLst>
                <a:path w="321564" h="899795">
                  <a:moveTo>
                    <a:pt x="309880" y="0"/>
                  </a:moveTo>
                  <a:lnTo>
                    <a:pt x="321564" y="84455"/>
                  </a:lnTo>
                  <a:lnTo>
                    <a:pt x="291461" y="74245"/>
                  </a:lnTo>
                  <a:lnTo>
                    <a:pt x="11938" y="899795"/>
                  </a:lnTo>
                  <a:lnTo>
                    <a:pt x="0" y="895731"/>
                  </a:lnTo>
                  <a:lnTo>
                    <a:pt x="279407" y="70156"/>
                  </a:lnTo>
                  <a:lnTo>
                    <a:pt x="249301" y="59944"/>
                  </a:lnTo>
                  <a:lnTo>
                    <a:pt x="30988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B9BD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 sz="1400" b="1"/>
            </a:p>
          </p:txBody>
        </p:sp>
        <p:sp>
          <p:nvSpPr>
            <p:cNvPr id="100" name="Shape 100"/>
            <p:cNvSpPr/>
            <p:nvPr/>
          </p:nvSpPr>
          <p:spPr>
            <a:xfrm>
              <a:off x="4438143" y="2875534"/>
              <a:ext cx="691007" cy="951357"/>
            </a:xfrm>
            <a:custGeom>
              <a:avLst/>
              <a:gdLst/>
              <a:ahLst/>
              <a:cxnLst/>
              <a:rect l="0" t="0" r="0" b="0"/>
              <a:pathLst>
                <a:path w="691007" h="951357">
                  <a:moveTo>
                    <a:pt x="0" y="0"/>
                  </a:moveTo>
                  <a:lnTo>
                    <a:pt x="75565" y="39370"/>
                  </a:lnTo>
                  <a:lnTo>
                    <a:pt x="49838" y="58003"/>
                  </a:lnTo>
                  <a:lnTo>
                    <a:pt x="691007" y="943864"/>
                  </a:lnTo>
                  <a:lnTo>
                    <a:pt x="680720" y="951357"/>
                  </a:lnTo>
                  <a:lnTo>
                    <a:pt x="39590" y="65425"/>
                  </a:lnTo>
                  <a:lnTo>
                    <a:pt x="13843" y="8407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B9BD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 sz="1400" b="1"/>
            </a:p>
          </p:txBody>
        </p:sp>
        <p:sp>
          <p:nvSpPr>
            <p:cNvPr id="101" name="Shape 101"/>
            <p:cNvSpPr/>
            <p:nvPr/>
          </p:nvSpPr>
          <p:spPr>
            <a:xfrm>
              <a:off x="4936490" y="2654554"/>
              <a:ext cx="1168146" cy="1462786"/>
            </a:xfrm>
            <a:custGeom>
              <a:avLst/>
              <a:gdLst/>
              <a:ahLst/>
              <a:cxnLst/>
              <a:rect l="0" t="0" r="0" b="0"/>
              <a:pathLst>
                <a:path w="1168146" h="1462786">
                  <a:moveTo>
                    <a:pt x="0" y="0"/>
                  </a:moveTo>
                  <a:lnTo>
                    <a:pt x="77343" y="35814"/>
                  </a:lnTo>
                  <a:lnTo>
                    <a:pt x="52464" y="55612"/>
                  </a:lnTo>
                  <a:lnTo>
                    <a:pt x="1168146" y="1454912"/>
                  </a:lnTo>
                  <a:lnTo>
                    <a:pt x="1158240" y="1462786"/>
                  </a:lnTo>
                  <a:lnTo>
                    <a:pt x="42562" y="63491"/>
                  </a:lnTo>
                  <a:lnTo>
                    <a:pt x="17653" y="8331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B9BD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 sz="1400" b="1"/>
            </a:p>
          </p:txBody>
        </p:sp>
        <p:sp>
          <p:nvSpPr>
            <p:cNvPr id="102" name="Shape 102"/>
            <p:cNvSpPr/>
            <p:nvPr/>
          </p:nvSpPr>
          <p:spPr>
            <a:xfrm>
              <a:off x="5088890" y="2497582"/>
              <a:ext cx="1014603" cy="686308"/>
            </a:xfrm>
            <a:custGeom>
              <a:avLst/>
              <a:gdLst/>
              <a:ahLst/>
              <a:cxnLst/>
              <a:rect l="0" t="0" r="0" b="0"/>
              <a:pathLst>
                <a:path w="1014603" h="686308">
                  <a:moveTo>
                    <a:pt x="0" y="0"/>
                  </a:moveTo>
                  <a:lnTo>
                    <a:pt x="84455" y="10922"/>
                  </a:lnTo>
                  <a:lnTo>
                    <a:pt x="66727" y="37276"/>
                  </a:lnTo>
                  <a:lnTo>
                    <a:pt x="1014603" y="675767"/>
                  </a:lnTo>
                  <a:lnTo>
                    <a:pt x="1007491" y="686308"/>
                  </a:lnTo>
                  <a:lnTo>
                    <a:pt x="59629" y="47827"/>
                  </a:lnTo>
                  <a:lnTo>
                    <a:pt x="41910" y="74168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B9BD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 sz="1400" b="1"/>
            </a:p>
          </p:txBody>
        </p:sp>
        <p:sp>
          <p:nvSpPr>
            <p:cNvPr id="103" name="Shape 103"/>
            <p:cNvSpPr/>
            <p:nvPr/>
          </p:nvSpPr>
          <p:spPr>
            <a:xfrm>
              <a:off x="5241290" y="2202434"/>
              <a:ext cx="859409" cy="96520"/>
            </a:xfrm>
            <a:custGeom>
              <a:avLst/>
              <a:gdLst/>
              <a:ahLst/>
              <a:cxnLst/>
              <a:rect l="0" t="0" r="0" b="0"/>
              <a:pathLst>
                <a:path w="859409" h="96520">
                  <a:moveTo>
                    <a:pt x="78613" y="0"/>
                  </a:moveTo>
                  <a:lnTo>
                    <a:pt x="76496" y="31709"/>
                  </a:lnTo>
                  <a:lnTo>
                    <a:pt x="859409" y="83820"/>
                  </a:lnTo>
                  <a:lnTo>
                    <a:pt x="858520" y="96520"/>
                  </a:lnTo>
                  <a:lnTo>
                    <a:pt x="75648" y="44403"/>
                  </a:lnTo>
                  <a:lnTo>
                    <a:pt x="73533" y="76073"/>
                  </a:lnTo>
                  <a:lnTo>
                    <a:pt x="0" y="33020"/>
                  </a:lnTo>
                  <a:lnTo>
                    <a:pt x="7861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B9BD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 sz="1400" b="1"/>
            </a:p>
          </p:txBody>
        </p:sp>
        <p:sp>
          <p:nvSpPr>
            <p:cNvPr id="104" name="Shape 104"/>
            <p:cNvSpPr/>
            <p:nvPr/>
          </p:nvSpPr>
          <p:spPr>
            <a:xfrm>
              <a:off x="4936490" y="1272667"/>
              <a:ext cx="1135380" cy="545719"/>
            </a:xfrm>
            <a:custGeom>
              <a:avLst/>
              <a:gdLst/>
              <a:ahLst/>
              <a:cxnLst/>
              <a:rect l="0" t="0" r="0" b="0"/>
              <a:pathLst>
                <a:path w="1135380" h="545719">
                  <a:moveTo>
                    <a:pt x="1129919" y="0"/>
                  </a:moveTo>
                  <a:lnTo>
                    <a:pt x="1135380" y="11430"/>
                  </a:lnTo>
                  <a:lnTo>
                    <a:pt x="71556" y="517020"/>
                  </a:lnTo>
                  <a:lnTo>
                    <a:pt x="85217" y="545719"/>
                  </a:lnTo>
                  <a:lnTo>
                    <a:pt x="0" y="543941"/>
                  </a:lnTo>
                  <a:lnTo>
                    <a:pt x="52451" y="476885"/>
                  </a:lnTo>
                  <a:lnTo>
                    <a:pt x="66111" y="505582"/>
                  </a:lnTo>
                  <a:lnTo>
                    <a:pt x="112991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B9BD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 sz="1400" b="1"/>
            </a:p>
          </p:txBody>
        </p:sp>
        <p:sp>
          <p:nvSpPr>
            <p:cNvPr id="105" name="Shape 105"/>
            <p:cNvSpPr/>
            <p:nvPr/>
          </p:nvSpPr>
          <p:spPr>
            <a:xfrm>
              <a:off x="4816094" y="811403"/>
              <a:ext cx="1287526" cy="926973"/>
            </a:xfrm>
            <a:custGeom>
              <a:avLst/>
              <a:gdLst/>
              <a:ahLst/>
              <a:cxnLst/>
              <a:rect l="0" t="0" r="0" b="0"/>
              <a:pathLst>
                <a:path w="1287526" h="926973">
                  <a:moveTo>
                    <a:pt x="1280160" y="0"/>
                  </a:moveTo>
                  <a:lnTo>
                    <a:pt x="1287526" y="10414"/>
                  </a:lnTo>
                  <a:lnTo>
                    <a:pt x="65532" y="887711"/>
                  </a:lnTo>
                  <a:lnTo>
                    <a:pt x="84074" y="913511"/>
                  </a:lnTo>
                  <a:lnTo>
                    <a:pt x="0" y="926973"/>
                  </a:lnTo>
                  <a:lnTo>
                    <a:pt x="39624" y="851662"/>
                  </a:lnTo>
                  <a:lnTo>
                    <a:pt x="58148" y="877436"/>
                  </a:lnTo>
                  <a:lnTo>
                    <a:pt x="128016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B9BD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 sz="1400" b="1"/>
            </a:p>
          </p:txBody>
        </p:sp>
        <p:sp>
          <p:nvSpPr>
            <p:cNvPr id="106" name="Shape 106"/>
            <p:cNvSpPr/>
            <p:nvPr/>
          </p:nvSpPr>
          <p:spPr>
            <a:xfrm>
              <a:off x="4302506" y="819150"/>
              <a:ext cx="1028065" cy="750443"/>
            </a:xfrm>
            <a:custGeom>
              <a:avLst/>
              <a:gdLst/>
              <a:ahLst/>
              <a:cxnLst/>
              <a:rect l="0" t="0" r="0" b="0"/>
              <a:pathLst>
                <a:path w="1028065" h="750443">
                  <a:moveTo>
                    <a:pt x="1020572" y="0"/>
                  </a:moveTo>
                  <a:lnTo>
                    <a:pt x="1028065" y="10160"/>
                  </a:lnTo>
                  <a:lnTo>
                    <a:pt x="65372" y="710724"/>
                  </a:lnTo>
                  <a:lnTo>
                    <a:pt x="84074" y="736473"/>
                  </a:lnTo>
                  <a:lnTo>
                    <a:pt x="0" y="750443"/>
                  </a:lnTo>
                  <a:lnTo>
                    <a:pt x="39243" y="674751"/>
                  </a:lnTo>
                  <a:lnTo>
                    <a:pt x="57893" y="700427"/>
                  </a:lnTo>
                  <a:lnTo>
                    <a:pt x="102057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B9BD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 sz="1400" b="1"/>
            </a:p>
          </p:txBody>
        </p:sp>
        <p:sp>
          <p:nvSpPr>
            <p:cNvPr id="107" name="Shape 107"/>
            <p:cNvSpPr/>
            <p:nvPr/>
          </p:nvSpPr>
          <p:spPr>
            <a:xfrm>
              <a:off x="3766312" y="809371"/>
              <a:ext cx="159258" cy="725043"/>
            </a:xfrm>
            <a:custGeom>
              <a:avLst/>
              <a:gdLst/>
              <a:ahLst/>
              <a:cxnLst/>
              <a:rect l="0" t="0" r="0" b="0"/>
              <a:pathLst>
                <a:path w="159258" h="725043">
                  <a:moveTo>
                    <a:pt x="146685" y="0"/>
                  </a:moveTo>
                  <a:lnTo>
                    <a:pt x="159258" y="2286"/>
                  </a:lnTo>
                  <a:lnTo>
                    <a:pt x="43762" y="651157"/>
                  </a:lnTo>
                  <a:lnTo>
                    <a:pt x="75057" y="656717"/>
                  </a:lnTo>
                  <a:lnTo>
                    <a:pt x="24130" y="725043"/>
                  </a:lnTo>
                  <a:lnTo>
                    <a:pt x="0" y="643382"/>
                  </a:lnTo>
                  <a:lnTo>
                    <a:pt x="31180" y="648922"/>
                  </a:lnTo>
                  <a:lnTo>
                    <a:pt x="14668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B9BD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 sz="14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71437"/>
            <a:ext cx="8229600" cy="1245396"/>
          </a:xfrm>
        </p:spPr>
        <p:txBody>
          <a:bodyPr>
            <a:normAutofit/>
          </a:bodyPr>
          <a:lstStyle/>
          <a:p>
            <a:r>
              <a:rPr lang="ru-RU" b="1" dirty="0" smtClean="0"/>
              <a:t>Затраты проекта</a:t>
            </a:r>
            <a:endParaRPr lang="ru-RU" b="1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3363036"/>
              </p:ext>
            </p:extLst>
          </p:nvPr>
        </p:nvGraphicFramePr>
        <p:xfrm>
          <a:off x="611560" y="2717800"/>
          <a:ext cx="7920880" cy="38727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3329">
                  <a:extLst>
                    <a:ext uri="{9D8B030D-6E8A-4147-A177-3AD203B41FA5}">
                      <a16:colId xmlns:a16="http://schemas.microsoft.com/office/drawing/2014/main" val="3936542069"/>
                    </a:ext>
                  </a:extLst>
                </a:gridCol>
                <a:gridCol w="2224862">
                  <a:extLst>
                    <a:ext uri="{9D8B030D-6E8A-4147-A177-3AD203B41FA5}">
                      <a16:colId xmlns:a16="http://schemas.microsoft.com/office/drawing/2014/main" val="1277570415"/>
                    </a:ext>
                  </a:extLst>
                </a:gridCol>
                <a:gridCol w="1439237">
                  <a:extLst>
                    <a:ext uri="{9D8B030D-6E8A-4147-A177-3AD203B41FA5}">
                      <a16:colId xmlns:a16="http://schemas.microsoft.com/office/drawing/2014/main" val="1137413339"/>
                    </a:ext>
                  </a:extLst>
                </a:gridCol>
                <a:gridCol w="1439236">
                  <a:extLst>
                    <a:ext uri="{9D8B030D-6E8A-4147-A177-3AD203B41FA5}">
                      <a16:colId xmlns:a16="http://schemas.microsoft.com/office/drawing/2014/main" val="4277558299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3857719039"/>
                    </a:ext>
                  </a:extLst>
                </a:gridCol>
              </a:tblGrid>
              <a:tr h="711200">
                <a:tc>
                  <a:txBody>
                    <a:bodyPr/>
                    <a:lstStyle/>
                    <a:p>
                      <a:pPr marL="6350" indent="-6350" algn="just">
                        <a:lnSpc>
                          <a:spcPct val="161000"/>
                        </a:lnSpc>
                        <a:spcAft>
                          <a:spcPts val="65"/>
                        </a:spcAft>
                      </a:pPr>
                      <a:r>
                        <a:rPr lang="ru-RU" sz="1600" i="1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№</a:t>
                      </a: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68" marR="59768" marT="59768" marB="597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50" indent="-6350" algn="just">
                        <a:lnSpc>
                          <a:spcPct val="161000"/>
                        </a:lnSpc>
                        <a:spcAft>
                          <a:spcPts val="65"/>
                        </a:spcAft>
                      </a:pPr>
                      <a:r>
                        <a:rPr lang="ru-RU" sz="1600" i="1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Затраты </a:t>
                      </a: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68" marR="59768" marT="59768" marB="597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50" indent="-6350" algn="just">
                        <a:lnSpc>
                          <a:spcPct val="161000"/>
                        </a:lnSpc>
                        <a:spcAft>
                          <a:spcPts val="65"/>
                        </a:spcAft>
                      </a:pPr>
                      <a:r>
                        <a:rPr lang="ru-RU" sz="1600" i="1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Количество</a:t>
                      </a: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68" marR="59768" marT="59768" marB="597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50" indent="-6350" algn="just">
                        <a:lnSpc>
                          <a:spcPct val="161000"/>
                        </a:lnSpc>
                        <a:spcAft>
                          <a:spcPts val="65"/>
                        </a:spcAft>
                      </a:pPr>
                      <a:r>
                        <a:rPr lang="ru-RU" sz="1600" i="1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Стоимость (руб.)</a:t>
                      </a:r>
                      <a:endParaRPr lang="ru-RU" sz="160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68" marR="59768" marT="59768" marB="597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50" indent="-6350" algn="just">
                        <a:lnSpc>
                          <a:spcPct val="161000"/>
                        </a:lnSpc>
                        <a:spcAft>
                          <a:spcPts val="65"/>
                        </a:spcAft>
                      </a:pPr>
                      <a:r>
                        <a:rPr lang="ru-RU" sz="1600" i="1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Общая стоимость (руб.)</a:t>
                      </a:r>
                      <a:endParaRPr lang="ru-RU" sz="160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68" marR="59768" marT="59768" marB="597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8727325"/>
                  </a:ext>
                </a:extLst>
              </a:tr>
              <a:tr h="442879">
                <a:tc>
                  <a:txBody>
                    <a:bodyPr/>
                    <a:lstStyle/>
                    <a:p>
                      <a:pPr marL="6350" indent="-6350" algn="just">
                        <a:lnSpc>
                          <a:spcPct val="161000"/>
                        </a:lnSpc>
                        <a:spcAft>
                          <a:spcPts val="65"/>
                        </a:spcAft>
                      </a:pPr>
                      <a:r>
                        <a:rPr lang="ru-RU" sz="1600" i="1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1</a:t>
                      </a:r>
                      <a:endParaRPr lang="ru-RU" sz="160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68" marR="59768" marT="59768" marB="597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50" indent="-6350" algn="just">
                        <a:lnSpc>
                          <a:spcPct val="161000"/>
                        </a:lnSpc>
                        <a:spcAft>
                          <a:spcPts val="65"/>
                        </a:spcAft>
                      </a:pPr>
                      <a:r>
                        <a:rPr lang="ru-RU" sz="1600" i="1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Доплаты врачам</a:t>
                      </a:r>
                      <a:endParaRPr lang="ru-RU" sz="160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68" marR="59768" marT="59768" marB="597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50" indent="-6350" algn="just">
                        <a:lnSpc>
                          <a:spcPct val="161000"/>
                        </a:lnSpc>
                        <a:spcAft>
                          <a:spcPts val="65"/>
                        </a:spcAft>
                      </a:pPr>
                      <a:r>
                        <a:rPr lang="ru-RU" sz="1600" i="1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113*12</a:t>
                      </a: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68" marR="59768" marT="59768" marB="597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50" indent="-6350" algn="just">
                        <a:lnSpc>
                          <a:spcPct val="161000"/>
                        </a:lnSpc>
                        <a:spcAft>
                          <a:spcPts val="65"/>
                        </a:spcAft>
                      </a:pPr>
                      <a:r>
                        <a:rPr lang="ru-RU" sz="1600" i="1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3672,5</a:t>
                      </a:r>
                      <a:endParaRPr lang="ru-RU" sz="160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68" marR="59768" marT="59768" marB="597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50" indent="-6350" algn="just">
                        <a:lnSpc>
                          <a:spcPct val="161000"/>
                        </a:lnSpc>
                        <a:spcAft>
                          <a:spcPts val="65"/>
                        </a:spcAft>
                      </a:pPr>
                      <a:r>
                        <a:rPr lang="ru-RU" sz="1600" i="1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4979910</a:t>
                      </a:r>
                      <a:endParaRPr lang="ru-RU" sz="160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68" marR="59768" marT="59768" marB="597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2910086"/>
                  </a:ext>
                </a:extLst>
              </a:tr>
              <a:tr h="1412909">
                <a:tc>
                  <a:txBody>
                    <a:bodyPr/>
                    <a:lstStyle/>
                    <a:p>
                      <a:pPr marL="6350" indent="-6350" algn="just">
                        <a:lnSpc>
                          <a:spcPct val="161000"/>
                        </a:lnSpc>
                        <a:spcAft>
                          <a:spcPts val="65"/>
                        </a:spcAft>
                      </a:pPr>
                      <a:r>
                        <a:rPr lang="ru-RU" sz="1600" i="1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2</a:t>
                      </a:r>
                      <a:endParaRPr lang="ru-RU" sz="160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68" marR="59768" marT="59768" marB="597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50" indent="-6350" algn="just">
                        <a:lnSpc>
                          <a:spcPct val="161000"/>
                        </a:lnSpc>
                        <a:spcAft>
                          <a:spcPts val="65"/>
                        </a:spcAft>
                      </a:pPr>
                      <a:r>
                        <a:rPr lang="ru-RU" sz="1600" i="1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Доплата старшей медсестре регистратуры за увеличение работ</a:t>
                      </a:r>
                      <a:endParaRPr lang="ru-RU" sz="160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68" marR="59768" marT="59768" marB="597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50" indent="-6350" algn="just">
                        <a:lnSpc>
                          <a:spcPct val="161000"/>
                        </a:lnSpc>
                        <a:spcAft>
                          <a:spcPts val="65"/>
                        </a:spcAft>
                      </a:pPr>
                      <a:r>
                        <a:rPr lang="ru-RU" sz="1600" i="1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12</a:t>
                      </a: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68" marR="59768" marT="59768" marB="597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50" indent="-6350" algn="just">
                        <a:lnSpc>
                          <a:spcPct val="161000"/>
                        </a:lnSpc>
                        <a:spcAft>
                          <a:spcPts val="65"/>
                        </a:spcAft>
                      </a:pPr>
                      <a:r>
                        <a:rPr lang="ru-RU" sz="1600" i="1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5000</a:t>
                      </a: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68" marR="59768" marT="59768" marB="597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50" indent="-6350" algn="just">
                        <a:lnSpc>
                          <a:spcPct val="161000"/>
                        </a:lnSpc>
                        <a:spcAft>
                          <a:spcPts val="65"/>
                        </a:spcAft>
                      </a:pPr>
                      <a:r>
                        <a:rPr lang="ru-RU" sz="1600" i="1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85800</a:t>
                      </a:r>
                      <a:endParaRPr lang="ru-RU" sz="160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68" marR="59768" marT="59768" marB="597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8153326"/>
                  </a:ext>
                </a:extLst>
              </a:tr>
              <a:tr h="766222">
                <a:tc>
                  <a:txBody>
                    <a:bodyPr/>
                    <a:lstStyle/>
                    <a:p>
                      <a:pPr marL="6350" indent="-6350" algn="just">
                        <a:lnSpc>
                          <a:spcPct val="161000"/>
                        </a:lnSpc>
                        <a:spcAft>
                          <a:spcPts val="65"/>
                        </a:spcAft>
                      </a:pPr>
                      <a:r>
                        <a:rPr lang="ru-RU" sz="1600" i="1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Итого</a:t>
                      </a:r>
                      <a:endParaRPr lang="ru-RU" sz="160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68" marR="59768" marT="59768" marB="597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50" indent="-6350" algn="just">
                        <a:lnSpc>
                          <a:spcPct val="161000"/>
                        </a:lnSpc>
                        <a:spcAft>
                          <a:spcPts val="65"/>
                        </a:spcAft>
                      </a:pPr>
                      <a:r>
                        <a:rPr lang="ru-RU" sz="1600" i="1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 </a:t>
                      </a:r>
                      <a:endParaRPr lang="ru-RU" sz="160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68" marR="59768" marT="59768" marB="597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50" indent="-6350" algn="just">
                        <a:lnSpc>
                          <a:spcPct val="161000"/>
                        </a:lnSpc>
                        <a:spcAft>
                          <a:spcPts val="65"/>
                        </a:spcAft>
                      </a:pPr>
                      <a:r>
                        <a:rPr lang="ru-RU" sz="1600" i="1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 </a:t>
                      </a:r>
                      <a:endParaRPr lang="ru-RU" sz="160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68" marR="59768" marT="59768" marB="597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50" indent="-6350" algn="just">
                        <a:lnSpc>
                          <a:spcPct val="161000"/>
                        </a:lnSpc>
                        <a:spcAft>
                          <a:spcPts val="65"/>
                        </a:spcAft>
                      </a:pPr>
                      <a:r>
                        <a:rPr lang="ru-RU" sz="1600" i="1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 </a:t>
                      </a: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68" marR="59768" marT="59768" marB="597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50" indent="-6350" algn="just">
                        <a:lnSpc>
                          <a:spcPct val="161000"/>
                        </a:lnSpc>
                        <a:spcAft>
                          <a:spcPts val="65"/>
                        </a:spcAft>
                      </a:pPr>
                      <a:r>
                        <a:rPr lang="ru-RU" sz="1600" i="1" dirty="0">
                          <a:solidFill>
                            <a:schemeClr val="tx1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5065710</a:t>
                      </a: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68" marR="59768" marT="59768" marB="597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2542455"/>
                  </a:ext>
                </a:extLst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0" y="1"/>
            <a:ext cx="1785918" cy="1071545"/>
            <a:chOff x="0" y="1"/>
            <a:chExt cx="1785918" cy="1071545"/>
          </a:xfrm>
        </p:grpSpPr>
        <p:pic>
          <p:nvPicPr>
            <p:cNvPr id="5" name="Рисунок 4" descr="1-0000-removebg-preview.png"/>
            <p:cNvPicPr>
              <a:picLocks noChangeAspect="1"/>
            </p:cNvPicPr>
            <p:nvPr/>
          </p:nvPicPr>
          <p:blipFill>
            <a:blip r:embed="rId2" cstate="print">
              <a:lum bright="-10000"/>
            </a:blip>
            <a:stretch>
              <a:fillRect/>
            </a:stretch>
          </p:blipFill>
          <p:spPr>
            <a:xfrm>
              <a:off x="0" y="1"/>
              <a:ext cx="500034" cy="491363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214282" y="214290"/>
              <a:ext cx="8572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i="1" dirty="0" smtClean="0"/>
                <a:t>ГБУЗ ЯО</a:t>
              </a:r>
              <a:endParaRPr lang="ru-RU" sz="1000" i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42844" y="425215"/>
              <a:ext cx="16430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00" i="1" dirty="0" smtClean="0"/>
                <a:t>Ярославская </a:t>
              </a:r>
            </a:p>
            <a:p>
              <a:r>
                <a:rPr lang="ru-RU" sz="900" i="1" dirty="0" smtClean="0"/>
                <a:t>Областная </a:t>
              </a:r>
            </a:p>
            <a:p>
              <a:r>
                <a:rPr lang="ru-RU" sz="900" i="1" dirty="0" smtClean="0"/>
                <a:t>Стоматологическая </a:t>
              </a:r>
            </a:p>
            <a:p>
              <a:r>
                <a:rPr lang="ru-RU" sz="900" i="1" dirty="0" smtClean="0"/>
                <a:t>Поликлиника</a:t>
              </a:r>
              <a:endParaRPr lang="ru-RU" sz="900" i="1" dirty="0"/>
            </a:p>
          </p:txBody>
        </p:sp>
      </p:grpSp>
      <p:pic>
        <p:nvPicPr>
          <p:cNvPr id="8" name="Рисунок 199" descr="C:\Users\-\Desktop\полоска.jpg"/>
          <p:cNvPicPr>
            <a:picLocks noChangeAspect="1" noChangeArrowheads="1"/>
          </p:cNvPicPr>
          <p:nvPr/>
        </p:nvPicPr>
        <p:blipFill>
          <a:blip r:embed="rId3">
            <a:lum/>
          </a:blip>
          <a:srcRect/>
          <a:stretch>
            <a:fillRect/>
          </a:stretch>
        </p:blipFill>
        <p:spPr bwMode="auto">
          <a:xfrm>
            <a:off x="0" y="6507163"/>
            <a:ext cx="91440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80" y="857240"/>
            <a:ext cx="8229600" cy="1995696"/>
          </a:xfrm>
        </p:spPr>
        <p:txBody>
          <a:bodyPr>
            <a:normAutofit/>
          </a:bodyPr>
          <a:lstStyle/>
          <a:p>
            <a:r>
              <a:rPr lang="ru-RU" b="1" dirty="0" smtClean="0"/>
              <a:t>Спасибо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80" y="2996952"/>
            <a:ext cx="8229600" cy="36467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/>
              <a:t>з</a:t>
            </a:r>
            <a:r>
              <a:rPr lang="ru-RU" sz="4800" b="1" dirty="0" smtClean="0"/>
              <a:t>а внимание!</a:t>
            </a:r>
            <a:endParaRPr lang="ru-RU" sz="4800" b="1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0" y="1"/>
            <a:ext cx="1785918" cy="1071545"/>
            <a:chOff x="0" y="1"/>
            <a:chExt cx="1785918" cy="1071545"/>
          </a:xfrm>
        </p:grpSpPr>
        <p:pic>
          <p:nvPicPr>
            <p:cNvPr id="5" name="Рисунок 4" descr="1-0000-removebg-preview.png"/>
            <p:cNvPicPr>
              <a:picLocks noChangeAspect="1"/>
            </p:cNvPicPr>
            <p:nvPr/>
          </p:nvPicPr>
          <p:blipFill>
            <a:blip r:embed="rId2" cstate="print">
              <a:lum bright="-10000"/>
            </a:blip>
            <a:stretch>
              <a:fillRect/>
            </a:stretch>
          </p:blipFill>
          <p:spPr>
            <a:xfrm>
              <a:off x="0" y="1"/>
              <a:ext cx="500034" cy="491363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214282" y="214290"/>
              <a:ext cx="8572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i="1" dirty="0" smtClean="0"/>
                <a:t>ГБУЗ ЯО</a:t>
              </a:r>
              <a:endParaRPr lang="ru-RU" sz="1000" i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42844" y="425215"/>
              <a:ext cx="16430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00" i="1" dirty="0" smtClean="0"/>
                <a:t>Ярославская </a:t>
              </a:r>
            </a:p>
            <a:p>
              <a:r>
                <a:rPr lang="ru-RU" sz="900" i="1" dirty="0" smtClean="0"/>
                <a:t>Областная </a:t>
              </a:r>
            </a:p>
            <a:p>
              <a:r>
                <a:rPr lang="ru-RU" sz="900" i="1" dirty="0" smtClean="0"/>
                <a:t>Стоматологическая </a:t>
              </a:r>
            </a:p>
            <a:p>
              <a:r>
                <a:rPr lang="ru-RU" sz="900" i="1" dirty="0" smtClean="0"/>
                <a:t>Поликлиника</a:t>
              </a:r>
              <a:endParaRPr lang="ru-RU" sz="900" i="1" dirty="0"/>
            </a:p>
          </p:txBody>
        </p:sp>
      </p:grpSp>
      <p:pic>
        <p:nvPicPr>
          <p:cNvPr id="8" name="Рисунок 199" descr="C:\Users\-\Desktop\полоска.jpg"/>
          <p:cNvPicPr>
            <a:picLocks noChangeAspect="1" noChangeArrowheads="1"/>
          </p:cNvPicPr>
          <p:nvPr/>
        </p:nvPicPr>
        <p:blipFill>
          <a:blip r:embed="rId3">
            <a:lum/>
          </a:blip>
          <a:srcRect/>
          <a:stretch>
            <a:fillRect/>
          </a:stretch>
        </p:blipFill>
        <p:spPr bwMode="auto">
          <a:xfrm>
            <a:off x="0" y="6507163"/>
            <a:ext cx="91440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ГБУЗ ЯО «ЯОСП»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ГБУЗ ЯО «Областная </a:t>
            </a:r>
            <a:r>
              <a:rPr lang="ru-RU" dirty="0"/>
              <a:t>стоматологическая </a:t>
            </a:r>
            <a:r>
              <a:rPr lang="ru-RU" dirty="0" smtClean="0"/>
              <a:t>поликлиника»</a:t>
            </a:r>
          </a:p>
          <a:p>
            <a:pPr marL="0" indent="0" algn="ctr">
              <a:buNone/>
            </a:pPr>
            <a:r>
              <a:rPr lang="ru-RU" sz="4400" dirty="0" smtClean="0"/>
              <a:t>+</a:t>
            </a:r>
          </a:p>
          <a:p>
            <a:pPr marL="0" indent="0">
              <a:buNone/>
            </a:pPr>
            <a:r>
              <a:rPr lang="ru-RU" dirty="0" smtClean="0"/>
              <a:t>ГУЗ  ЯО детская стоматологическая поликлиника </a:t>
            </a:r>
            <a:r>
              <a:rPr lang="ru-RU" dirty="0"/>
              <a:t>№</a:t>
            </a:r>
            <a:r>
              <a:rPr lang="ru-RU" dirty="0" smtClean="0"/>
              <a:t>2</a:t>
            </a:r>
          </a:p>
          <a:p>
            <a:pPr marL="0" indent="0" algn="ctr">
              <a:buNone/>
            </a:pPr>
            <a:r>
              <a:rPr lang="ru-RU" sz="4400" dirty="0" smtClean="0"/>
              <a:t>+</a:t>
            </a:r>
          </a:p>
          <a:p>
            <a:pPr marL="0" indent="0">
              <a:buNone/>
            </a:pPr>
            <a:r>
              <a:rPr lang="ru-RU" dirty="0" smtClean="0"/>
              <a:t> ГАУЗ ЯО «</a:t>
            </a:r>
            <a:r>
              <a:rPr lang="ru-RU" dirty="0"/>
              <a:t>Стоматологическая поликлиника №3</a:t>
            </a:r>
            <a:r>
              <a:rPr lang="ru-RU" dirty="0" smtClean="0"/>
              <a:t>»</a:t>
            </a:r>
          </a:p>
          <a:p>
            <a:pPr marL="0" indent="0" algn="ctr">
              <a:buNone/>
            </a:pPr>
            <a:r>
              <a:rPr lang="ru-RU" dirty="0"/>
              <a:t>=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ГБУЗ ЯО «ЯОСП» </a:t>
            </a:r>
          </a:p>
          <a:p>
            <a:pPr marL="0" indent="0" algn="ctr">
              <a:buNone/>
            </a:pPr>
            <a:r>
              <a:rPr lang="ru-RU" sz="2400" dirty="0" smtClean="0"/>
              <a:t>Лицензия от 22.04.2019 ЛО-76-01-002562</a:t>
            </a:r>
          </a:p>
          <a:p>
            <a:pPr marL="0" indent="0">
              <a:buNone/>
            </a:pPr>
            <a:endParaRPr lang="ru-RU" b="1" dirty="0" smtClean="0"/>
          </a:p>
        </p:txBody>
      </p:sp>
      <p:grpSp>
        <p:nvGrpSpPr>
          <p:cNvPr id="8" name="Группа 7"/>
          <p:cNvGrpSpPr/>
          <p:nvPr/>
        </p:nvGrpSpPr>
        <p:grpSpPr>
          <a:xfrm>
            <a:off x="0" y="1"/>
            <a:ext cx="1785918" cy="1071545"/>
            <a:chOff x="0" y="1"/>
            <a:chExt cx="1785918" cy="1071545"/>
          </a:xfrm>
        </p:grpSpPr>
        <p:pic>
          <p:nvPicPr>
            <p:cNvPr id="9" name="Рисунок 8" descr="1-0000-removebg-preview.png"/>
            <p:cNvPicPr>
              <a:picLocks noChangeAspect="1"/>
            </p:cNvPicPr>
            <p:nvPr/>
          </p:nvPicPr>
          <p:blipFill>
            <a:blip r:embed="rId2" cstate="print">
              <a:lum bright="-10000"/>
            </a:blip>
            <a:stretch>
              <a:fillRect/>
            </a:stretch>
          </p:blipFill>
          <p:spPr>
            <a:xfrm>
              <a:off x="0" y="1"/>
              <a:ext cx="500034" cy="491363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214282" y="214290"/>
              <a:ext cx="8572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i="1" dirty="0" smtClean="0"/>
                <a:t>ГБУЗ ЯО</a:t>
              </a:r>
              <a:endParaRPr lang="ru-RU" sz="1000" i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42844" y="425215"/>
              <a:ext cx="16430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00" i="1" dirty="0" smtClean="0"/>
                <a:t>Ярославская </a:t>
              </a:r>
            </a:p>
            <a:p>
              <a:r>
                <a:rPr lang="ru-RU" sz="900" i="1" dirty="0" smtClean="0"/>
                <a:t>Областная </a:t>
              </a:r>
            </a:p>
            <a:p>
              <a:r>
                <a:rPr lang="ru-RU" sz="900" i="1" dirty="0" smtClean="0"/>
                <a:t>Стоматологическая </a:t>
              </a:r>
            </a:p>
            <a:p>
              <a:r>
                <a:rPr lang="ru-RU" sz="900" i="1" dirty="0" smtClean="0"/>
                <a:t>Поликлиника</a:t>
              </a:r>
              <a:endParaRPr lang="ru-RU" sz="900" i="1" dirty="0"/>
            </a:p>
          </p:txBody>
        </p:sp>
      </p:grpSp>
      <p:pic>
        <p:nvPicPr>
          <p:cNvPr id="12" name="Рисунок 199" descr="C:\Users\-\Desktop\полоска.jpg"/>
          <p:cNvPicPr>
            <a:picLocks noChangeAspect="1" noChangeArrowheads="1"/>
          </p:cNvPicPr>
          <p:nvPr/>
        </p:nvPicPr>
        <p:blipFill>
          <a:blip r:embed="rId3">
            <a:lum/>
          </a:blip>
          <a:srcRect/>
          <a:stretch>
            <a:fillRect/>
          </a:stretch>
        </p:blipFill>
        <p:spPr bwMode="auto">
          <a:xfrm>
            <a:off x="0" y="6500834"/>
            <a:ext cx="91440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3722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Структурные подразделения </a:t>
            </a:r>
            <a:br>
              <a:rPr lang="ru-RU" b="1" dirty="0" smtClean="0"/>
            </a:br>
            <a:r>
              <a:rPr lang="ru-RU" b="1" dirty="0" smtClean="0"/>
              <a:t>ГБУЗ ЯО «ЯОСП»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Основной корпус: Чайковского 47,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Стоматологический корпус№1: </a:t>
            </a:r>
            <a:r>
              <a:rPr lang="ru-RU" b="1" dirty="0" err="1" smtClean="0"/>
              <a:t>ул.Урицкого</a:t>
            </a:r>
            <a:r>
              <a:rPr lang="ru-RU" b="1" dirty="0" smtClean="0"/>
              <a:t>, д.2/55</a:t>
            </a:r>
            <a:endParaRPr lang="ru-RU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Стоматологический корпус №2: проспект Ленина, д.37/73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Стоматологический корпус №3: проспект Ленина, д. 24/78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0" y="1"/>
            <a:ext cx="1785918" cy="1071545"/>
            <a:chOff x="0" y="1"/>
            <a:chExt cx="1785918" cy="1071545"/>
          </a:xfrm>
        </p:grpSpPr>
        <p:pic>
          <p:nvPicPr>
            <p:cNvPr id="9" name="Рисунок 8" descr="1-0000-removebg-preview.png"/>
            <p:cNvPicPr>
              <a:picLocks noChangeAspect="1"/>
            </p:cNvPicPr>
            <p:nvPr/>
          </p:nvPicPr>
          <p:blipFill>
            <a:blip r:embed="rId2" cstate="print">
              <a:lum bright="-10000"/>
            </a:blip>
            <a:stretch>
              <a:fillRect/>
            </a:stretch>
          </p:blipFill>
          <p:spPr>
            <a:xfrm>
              <a:off x="0" y="1"/>
              <a:ext cx="500034" cy="491363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214282" y="214290"/>
              <a:ext cx="8572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i="1" dirty="0" smtClean="0"/>
                <a:t>ГБУЗ ЯО</a:t>
              </a:r>
              <a:endParaRPr lang="ru-RU" sz="1000" i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42844" y="425215"/>
              <a:ext cx="16430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00" i="1" dirty="0" smtClean="0"/>
                <a:t>Ярославская </a:t>
              </a:r>
            </a:p>
            <a:p>
              <a:r>
                <a:rPr lang="ru-RU" sz="900" i="1" dirty="0" smtClean="0"/>
                <a:t>Областная </a:t>
              </a:r>
            </a:p>
            <a:p>
              <a:r>
                <a:rPr lang="ru-RU" sz="900" i="1" dirty="0" smtClean="0"/>
                <a:t>Стоматологическая </a:t>
              </a:r>
            </a:p>
            <a:p>
              <a:r>
                <a:rPr lang="ru-RU" sz="900" i="1" dirty="0" smtClean="0"/>
                <a:t>Поликлиника</a:t>
              </a:r>
              <a:endParaRPr lang="ru-RU" sz="900" i="1" dirty="0"/>
            </a:p>
          </p:txBody>
        </p:sp>
      </p:grpSp>
      <p:pic>
        <p:nvPicPr>
          <p:cNvPr id="12" name="Рисунок 199" descr="C:\Users\-\Desktop\полоска.jpg"/>
          <p:cNvPicPr>
            <a:picLocks noChangeAspect="1" noChangeArrowheads="1"/>
          </p:cNvPicPr>
          <p:nvPr/>
        </p:nvPicPr>
        <p:blipFill>
          <a:blip r:embed="rId3">
            <a:lum/>
          </a:blip>
          <a:srcRect/>
          <a:stretch>
            <a:fillRect/>
          </a:stretch>
        </p:blipFill>
        <p:spPr bwMode="auto">
          <a:xfrm>
            <a:off x="0" y="6500834"/>
            <a:ext cx="91440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2478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</a:t>
            </a:r>
            <a:r>
              <a:rPr lang="ru-RU" b="1" dirty="0" smtClean="0"/>
              <a:t>тделения ГБУЗ ЯО «ЯОСП»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Лечебно-хирургическое  №1 и №2;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Терапевтическое №1 и №2;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Хирургическое №1;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Ортопедическое №1 и №2;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Зуботехническая лаборатория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Рентгеновские кабинеты (3 кабинета)</a:t>
            </a:r>
            <a:endParaRPr lang="ru-RU" b="1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0" y="1"/>
            <a:ext cx="1785918" cy="1071545"/>
            <a:chOff x="0" y="1"/>
            <a:chExt cx="1785918" cy="1071545"/>
          </a:xfrm>
        </p:grpSpPr>
        <p:pic>
          <p:nvPicPr>
            <p:cNvPr id="9" name="Рисунок 8" descr="1-0000-removebg-preview.png"/>
            <p:cNvPicPr>
              <a:picLocks noChangeAspect="1"/>
            </p:cNvPicPr>
            <p:nvPr/>
          </p:nvPicPr>
          <p:blipFill>
            <a:blip r:embed="rId2" cstate="print">
              <a:lum bright="-10000"/>
            </a:blip>
            <a:stretch>
              <a:fillRect/>
            </a:stretch>
          </p:blipFill>
          <p:spPr>
            <a:xfrm>
              <a:off x="0" y="1"/>
              <a:ext cx="500034" cy="491363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214282" y="214290"/>
              <a:ext cx="8572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i="1" dirty="0" smtClean="0"/>
                <a:t>ГБУЗ ЯО</a:t>
              </a:r>
              <a:endParaRPr lang="ru-RU" sz="1000" i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42844" y="425215"/>
              <a:ext cx="16430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00" i="1" dirty="0" smtClean="0"/>
                <a:t>Ярославская </a:t>
              </a:r>
            </a:p>
            <a:p>
              <a:r>
                <a:rPr lang="ru-RU" sz="900" i="1" dirty="0" smtClean="0"/>
                <a:t>Областная </a:t>
              </a:r>
            </a:p>
            <a:p>
              <a:r>
                <a:rPr lang="ru-RU" sz="900" i="1" dirty="0" smtClean="0"/>
                <a:t>Стоматологическая </a:t>
              </a:r>
            </a:p>
            <a:p>
              <a:r>
                <a:rPr lang="ru-RU" sz="900" i="1" dirty="0" smtClean="0"/>
                <a:t>Поликлиника</a:t>
              </a:r>
              <a:endParaRPr lang="ru-RU" sz="900" i="1" dirty="0"/>
            </a:p>
          </p:txBody>
        </p:sp>
      </p:grpSp>
      <p:pic>
        <p:nvPicPr>
          <p:cNvPr id="12" name="Рисунок 199" descr="C:\Users\-\Desktop\полоска.jpg"/>
          <p:cNvPicPr>
            <a:picLocks noChangeAspect="1" noChangeArrowheads="1"/>
          </p:cNvPicPr>
          <p:nvPr/>
        </p:nvPicPr>
        <p:blipFill>
          <a:blip r:embed="rId3">
            <a:lum/>
          </a:blip>
          <a:srcRect/>
          <a:stretch>
            <a:fillRect/>
          </a:stretch>
        </p:blipFill>
        <p:spPr bwMode="auto">
          <a:xfrm>
            <a:off x="0" y="6500834"/>
            <a:ext cx="91440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073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6433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Активы ГБУЗ ЯО «ЯОСП»</a:t>
            </a:r>
            <a:endParaRPr lang="ru-RU" b="1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0" y="1"/>
            <a:ext cx="1785918" cy="1071545"/>
            <a:chOff x="0" y="1"/>
            <a:chExt cx="1785918" cy="1071545"/>
          </a:xfrm>
        </p:grpSpPr>
        <p:pic>
          <p:nvPicPr>
            <p:cNvPr id="5" name="Рисунок 4" descr="1-0000-removebg-preview.png"/>
            <p:cNvPicPr>
              <a:picLocks noChangeAspect="1"/>
            </p:cNvPicPr>
            <p:nvPr/>
          </p:nvPicPr>
          <p:blipFill>
            <a:blip r:embed="rId2" cstate="print">
              <a:lum bright="-10000"/>
            </a:blip>
            <a:stretch>
              <a:fillRect/>
            </a:stretch>
          </p:blipFill>
          <p:spPr>
            <a:xfrm>
              <a:off x="0" y="1"/>
              <a:ext cx="500034" cy="491363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214282" y="214290"/>
              <a:ext cx="8572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i="1" dirty="0" smtClean="0"/>
                <a:t>ГБУЗ ЯО</a:t>
              </a:r>
              <a:endParaRPr lang="ru-RU" sz="1000" i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42844" y="425215"/>
              <a:ext cx="16430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00" i="1" dirty="0" smtClean="0"/>
                <a:t>Ярославская </a:t>
              </a:r>
            </a:p>
            <a:p>
              <a:r>
                <a:rPr lang="ru-RU" sz="900" i="1" dirty="0" smtClean="0"/>
                <a:t>Областная </a:t>
              </a:r>
            </a:p>
            <a:p>
              <a:r>
                <a:rPr lang="ru-RU" sz="900" i="1" dirty="0" smtClean="0"/>
                <a:t>Стоматологическая </a:t>
              </a:r>
            </a:p>
            <a:p>
              <a:r>
                <a:rPr lang="ru-RU" sz="900" i="1" dirty="0" smtClean="0"/>
                <a:t>Поликлиника</a:t>
              </a:r>
              <a:endParaRPr lang="ru-RU" sz="900" i="1" dirty="0"/>
            </a:p>
          </p:txBody>
        </p:sp>
      </p:grpSp>
      <p:pic>
        <p:nvPicPr>
          <p:cNvPr id="8" name="Рисунок 199" descr="C:\Users\-\Desktop\полоска.jpg"/>
          <p:cNvPicPr>
            <a:picLocks noChangeAspect="1" noChangeArrowheads="1"/>
          </p:cNvPicPr>
          <p:nvPr/>
        </p:nvPicPr>
        <p:blipFill>
          <a:blip r:embed="rId3">
            <a:lum/>
          </a:blip>
          <a:srcRect/>
          <a:stretch>
            <a:fillRect/>
          </a:stretch>
        </p:blipFill>
        <p:spPr bwMode="auto">
          <a:xfrm>
            <a:off x="0" y="6507163"/>
            <a:ext cx="91440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9914852"/>
              </p:ext>
            </p:extLst>
          </p:nvPr>
        </p:nvGraphicFramePr>
        <p:xfrm>
          <a:off x="457200" y="1831975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643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Структура персонала ГБУЗ ЯО «ЯОСП»</a:t>
            </a:r>
            <a:endParaRPr lang="ru-RU" b="1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0" y="1"/>
            <a:ext cx="1785918" cy="1071545"/>
            <a:chOff x="0" y="1"/>
            <a:chExt cx="1785918" cy="1071545"/>
          </a:xfrm>
        </p:grpSpPr>
        <p:pic>
          <p:nvPicPr>
            <p:cNvPr id="9" name="Рисунок 8" descr="1-0000-removebg-preview.png"/>
            <p:cNvPicPr>
              <a:picLocks noChangeAspect="1"/>
            </p:cNvPicPr>
            <p:nvPr/>
          </p:nvPicPr>
          <p:blipFill>
            <a:blip r:embed="rId2" cstate="print">
              <a:lum bright="-10000"/>
            </a:blip>
            <a:stretch>
              <a:fillRect/>
            </a:stretch>
          </p:blipFill>
          <p:spPr>
            <a:xfrm>
              <a:off x="0" y="1"/>
              <a:ext cx="500034" cy="491363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214282" y="214290"/>
              <a:ext cx="8572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i="1" dirty="0" smtClean="0"/>
                <a:t>ГБУЗ ЯО</a:t>
              </a:r>
              <a:endParaRPr lang="ru-RU" sz="1000" i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42844" y="425215"/>
              <a:ext cx="16430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00" i="1" dirty="0" smtClean="0"/>
                <a:t>Ярославская </a:t>
              </a:r>
            </a:p>
            <a:p>
              <a:r>
                <a:rPr lang="ru-RU" sz="900" i="1" dirty="0" smtClean="0"/>
                <a:t>Областная </a:t>
              </a:r>
            </a:p>
            <a:p>
              <a:r>
                <a:rPr lang="ru-RU" sz="900" i="1" dirty="0" smtClean="0"/>
                <a:t>Стоматологическая </a:t>
              </a:r>
            </a:p>
            <a:p>
              <a:r>
                <a:rPr lang="ru-RU" sz="900" i="1" dirty="0" smtClean="0"/>
                <a:t>Поликлиника</a:t>
              </a:r>
              <a:endParaRPr lang="ru-RU" sz="900" i="1" dirty="0"/>
            </a:p>
          </p:txBody>
        </p:sp>
      </p:grpSp>
      <p:pic>
        <p:nvPicPr>
          <p:cNvPr id="12" name="Рисунок 199" descr="C:\Users\-\Desktop\полоска.jpg"/>
          <p:cNvPicPr>
            <a:picLocks noChangeAspect="1" noChangeArrowheads="1"/>
          </p:cNvPicPr>
          <p:nvPr/>
        </p:nvPicPr>
        <p:blipFill>
          <a:blip r:embed="rId3">
            <a:lum/>
          </a:blip>
          <a:srcRect/>
          <a:stretch>
            <a:fillRect/>
          </a:stretch>
        </p:blipFill>
        <p:spPr bwMode="auto">
          <a:xfrm>
            <a:off x="0" y="6507163"/>
            <a:ext cx="91440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Объект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8872979"/>
              </p:ext>
            </p:extLst>
          </p:nvPr>
        </p:nvGraphicFramePr>
        <p:xfrm>
          <a:off x="457200" y="1831975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643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Структура персонала ГБУЗ ЯО «ЯОСП» </a:t>
            </a:r>
            <a:r>
              <a:rPr lang="ru-RU" b="1" dirty="0" smtClean="0"/>
              <a:t>по возрастному показателю</a:t>
            </a:r>
            <a:endParaRPr lang="ru-RU" b="1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0" y="1"/>
            <a:ext cx="1785918" cy="1071545"/>
            <a:chOff x="0" y="1"/>
            <a:chExt cx="1785918" cy="1071545"/>
          </a:xfrm>
        </p:grpSpPr>
        <p:pic>
          <p:nvPicPr>
            <p:cNvPr id="5" name="Рисунок 4" descr="1-0000-removebg-preview.png"/>
            <p:cNvPicPr>
              <a:picLocks noChangeAspect="1"/>
            </p:cNvPicPr>
            <p:nvPr/>
          </p:nvPicPr>
          <p:blipFill>
            <a:blip r:embed="rId2" cstate="print">
              <a:lum bright="-10000"/>
            </a:blip>
            <a:stretch>
              <a:fillRect/>
            </a:stretch>
          </p:blipFill>
          <p:spPr>
            <a:xfrm>
              <a:off x="0" y="1"/>
              <a:ext cx="500034" cy="491363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214282" y="214290"/>
              <a:ext cx="8572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i="1" dirty="0" smtClean="0"/>
                <a:t>ГБУЗ ЯО</a:t>
              </a:r>
              <a:endParaRPr lang="ru-RU" sz="1000" i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42844" y="425215"/>
              <a:ext cx="16430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00" i="1" dirty="0" smtClean="0"/>
                <a:t>Ярославская </a:t>
              </a:r>
            </a:p>
            <a:p>
              <a:r>
                <a:rPr lang="ru-RU" sz="900" i="1" dirty="0" smtClean="0"/>
                <a:t>Областная </a:t>
              </a:r>
            </a:p>
            <a:p>
              <a:r>
                <a:rPr lang="ru-RU" sz="900" i="1" dirty="0" smtClean="0"/>
                <a:t>Стоматологическая </a:t>
              </a:r>
            </a:p>
            <a:p>
              <a:r>
                <a:rPr lang="ru-RU" sz="900" i="1" dirty="0" smtClean="0"/>
                <a:t>Поликлиника</a:t>
              </a:r>
              <a:endParaRPr lang="ru-RU" sz="900" i="1" dirty="0"/>
            </a:p>
          </p:txBody>
        </p:sp>
      </p:grpSp>
      <p:pic>
        <p:nvPicPr>
          <p:cNvPr id="8" name="Рисунок 199" descr="C:\Users\-\Desktop\полоска.jpg"/>
          <p:cNvPicPr>
            <a:picLocks noChangeAspect="1" noChangeArrowheads="1"/>
          </p:cNvPicPr>
          <p:nvPr/>
        </p:nvPicPr>
        <p:blipFill>
          <a:blip r:embed="rId3">
            <a:lum/>
          </a:blip>
          <a:srcRect/>
          <a:stretch>
            <a:fillRect/>
          </a:stretch>
        </p:blipFill>
        <p:spPr bwMode="auto">
          <a:xfrm>
            <a:off x="0" y="6507163"/>
            <a:ext cx="91440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Объект 8"/>
          <p:cNvGraphicFramePr>
            <a:graphicFrameLocks noGrp="1"/>
          </p:cNvGraphicFramePr>
          <p:nvPr>
            <p:ph idx="1"/>
          </p:nvPr>
        </p:nvGraphicFramePr>
        <p:xfrm>
          <a:off x="457200" y="1831975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6433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Текучесть кадров (уволенные)</a:t>
            </a:r>
            <a:endParaRPr lang="ru-RU" b="1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0" y="1"/>
            <a:ext cx="1785918" cy="1071545"/>
            <a:chOff x="0" y="1"/>
            <a:chExt cx="1785918" cy="1071545"/>
          </a:xfrm>
        </p:grpSpPr>
        <p:pic>
          <p:nvPicPr>
            <p:cNvPr id="5" name="Рисунок 4" descr="1-0000-removebg-preview.png"/>
            <p:cNvPicPr>
              <a:picLocks noChangeAspect="1"/>
            </p:cNvPicPr>
            <p:nvPr/>
          </p:nvPicPr>
          <p:blipFill>
            <a:blip r:embed="rId2" cstate="print">
              <a:lum bright="-10000"/>
            </a:blip>
            <a:stretch>
              <a:fillRect/>
            </a:stretch>
          </p:blipFill>
          <p:spPr>
            <a:xfrm>
              <a:off x="0" y="1"/>
              <a:ext cx="500034" cy="491363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214282" y="214290"/>
              <a:ext cx="8572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i="1" dirty="0" smtClean="0"/>
                <a:t>ГБУЗ ЯО</a:t>
              </a:r>
              <a:endParaRPr lang="ru-RU" sz="1000" i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42844" y="425215"/>
              <a:ext cx="16430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00" i="1" dirty="0" smtClean="0"/>
                <a:t>Ярославская </a:t>
              </a:r>
            </a:p>
            <a:p>
              <a:r>
                <a:rPr lang="ru-RU" sz="900" i="1" dirty="0" smtClean="0"/>
                <a:t>Областная </a:t>
              </a:r>
            </a:p>
            <a:p>
              <a:r>
                <a:rPr lang="ru-RU" sz="900" i="1" dirty="0" smtClean="0"/>
                <a:t>Стоматологическая </a:t>
              </a:r>
            </a:p>
            <a:p>
              <a:r>
                <a:rPr lang="ru-RU" sz="900" i="1" dirty="0" smtClean="0"/>
                <a:t>Поликлиника</a:t>
              </a:r>
              <a:endParaRPr lang="ru-RU" sz="900" i="1" dirty="0"/>
            </a:p>
          </p:txBody>
        </p:sp>
      </p:grpSp>
      <p:pic>
        <p:nvPicPr>
          <p:cNvPr id="8" name="Рисунок 199" descr="C:\Users\-\Desktop\полоска.jpg"/>
          <p:cNvPicPr>
            <a:picLocks noChangeAspect="1" noChangeArrowheads="1"/>
          </p:cNvPicPr>
          <p:nvPr/>
        </p:nvPicPr>
        <p:blipFill>
          <a:blip r:embed="rId3">
            <a:lum/>
          </a:blip>
          <a:srcRect/>
          <a:stretch>
            <a:fillRect/>
          </a:stretch>
        </p:blipFill>
        <p:spPr bwMode="auto">
          <a:xfrm>
            <a:off x="0" y="6507163"/>
            <a:ext cx="91440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Объект 9"/>
          <p:cNvGraphicFramePr>
            <a:graphicFrameLocks noGrp="1"/>
          </p:cNvGraphicFramePr>
          <p:nvPr>
            <p:ph idx="1"/>
          </p:nvPr>
        </p:nvGraphicFramePr>
        <p:xfrm>
          <a:off x="457200" y="1831975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Эффективность использования рабочей силы</a:t>
            </a:r>
            <a:endParaRPr lang="ru-RU" b="1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5980453"/>
              </p:ext>
            </p:extLst>
          </p:nvPr>
        </p:nvGraphicFramePr>
        <p:xfrm>
          <a:off x="827585" y="1842850"/>
          <a:ext cx="7859214" cy="44664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0762">
                  <a:extLst>
                    <a:ext uri="{9D8B030D-6E8A-4147-A177-3AD203B41FA5}">
                      <a16:colId xmlns:a16="http://schemas.microsoft.com/office/drawing/2014/main" val="1282557859"/>
                    </a:ext>
                  </a:extLst>
                </a:gridCol>
                <a:gridCol w="1177091">
                  <a:extLst>
                    <a:ext uri="{9D8B030D-6E8A-4147-A177-3AD203B41FA5}">
                      <a16:colId xmlns:a16="http://schemas.microsoft.com/office/drawing/2014/main" val="301753581"/>
                    </a:ext>
                  </a:extLst>
                </a:gridCol>
                <a:gridCol w="1693134">
                  <a:extLst>
                    <a:ext uri="{9D8B030D-6E8A-4147-A177-3AD203B41FA5}">
                      <a16:colId xmlns:a16="http://schemas.microsoft.com/office/drawing/2014/main" val="3324676219"/>
                    </a:ext>
                  </a:extLst>
                </a:gridCol>
                <a:gridCol w="1329772">
                  <a:extLst>
                    <a:ext uri="{9D8B030D-6E8A-4147-A177-3AD203B41FA5}">
                      <a16:colId xmlns:a16="http://schemas.microsoft.com/office/drawing/2014/main" val="3048703489"/>
                    </a:ext>
                  </a:extLst>
                </a:gridCol>
                <a:gridCol w="1598455">
                  <a:extLst>
                    <a:ext uri="{9D8B030D-6E8A-4147-A177-3AD203B41FA5}">
                      <a16:colId xmlns:a16="http://schemas.microsoft.com/office/drawing/2014/main" val="702138747"/>
                    </a:ext>
                  </a:extLst>
                </a:gridCol>
              </a:tblGrid>
              <a:tr h="1269694">
                <a:tc>
                  <a:txBody>
                    <a:bodyPr/>
                    <a:lstStyle/>
                    <a:p>
                      <a:pPr marL="6350" marR="37465" indent="-6350" algn="just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Показатель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30480" marT="16510" marB="0" anchor="ctr"/>
                </a:tc>
                <a:tc>
                  <a:txBody>
                    <a:bodyPr/>
                    <a:lstStyle/>
                    <a:p>
                      <a:pPr marL="6350" marR="39370" indent="-6350" algn="just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2019 г.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30480" marT="16510" marB="0" anchor="ctr"/>
                </a:tc>
                <a:tc>
                  <a:txBody>
                    <a:bodyPr/>
                    <a:lstStyle/>
                    <a:p>
                      <a:pPr marL="6350" marR="39370" indent="-6350" algn="just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2020 г.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30480" marT="16510" marB="0" anchor="ctr"/>
                </a:tc>
                <a:tc>
                  <a:txBody>
                    <a:bodyPr/>
                    <a:lstStyle/>
                    <a:p>
                      <a:pPr marL="6350" marR="39370" indent="-6350" algn="just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2021 г.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30480" marT="16510" marB="0" anchor="ctr"/>
                </a:tc>
                <a:tc>
                  <a:txBody>
                    <a:bodyPr/>
                    <a:lstStyle/>
                    <a:p>
                      <a:pPr marL="6350" indent="-6350" algn="just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Отклонение </a:t>
                      </a:r>
                    </a:p>
                    <a:p>
                      <a:pPr marL="6350" indent="-6350" algn="just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2019-2021 гг.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30480" marT="16510" marB="0"/>
                </a:tc>
                <a:extLst>
                  <a:ext uri="{0D108BD9-81ED-4DB2-BD59-A6C34878D82A}">
                    <a16:rowId xmlns:a16="http://schemas.microsoft.com/office/drawing/2014/main" val="1987212247"/>
                  </a:ext>
                </a:extLst>
              </a:tr>
              <a:tr h="1269694">
                <a:tc>
                  <a:txBody>
                    <a:bodyPr/>
                    <a:lstStyle/>
                    <a:p>
                      <a:pPr marL="1270" indent="-6350" algn="just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Количество сотрудников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30480" marT="16510" marB="0"/>
                </a:tc>
                <a:tc>
                  <a:txBody>
                    <a:bodyPr/>
                    <a:lstStyle/>
                    <a:p>
                      <a:pPr marL="6350" marR="40640" indent="-6350" algn="ctr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346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30480" marT="16510" marB="0"/>
                </a:tc>
                <a:tc>
                  <a:txBody>
                    <a:bodyPr/>
                    <a:lstStyle/>
                    <a:p>
                      <a:pPr marL="6350" marR="41275" indent="-6350" algn="ctr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334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30480" marT="16510" marB="0"/>
                </a:tc>
                <a:tc>
                  <a:txBody>
                    <a:bodyPr/>
                    <a:lstStyle/>
                    <a:p>
                      <a:pPr marL="6350" marR="40640" indent="-6350" algn="ctr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311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30480" marT="16510" marB="0"/>
                </a:tc>
                <a:tc>
                  <a:txBody>
                    <a:bodyPr/>
                    <a:lstStyle/>
                    <a:p>
                      <a:pPr marL="6350" marR="40640" indent="-6350" algn="ctr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- 35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30480" marT="16510" marB="0"/>
                </a:tc>
                <a:extLst>
                  <a:ext uri="{0D108BD9-81ED-4DB2-BD59-A6C34878D82A}">
                    <a16:rowId xmlns:a16="http://schemas.microsoft.com/office/drawing/2014/main" val="3876475288"/>
                  </a:ext>
                </a:extLst>
              </a:tr>
              <a:tr h="1927081">
                <a:tc>
                  <a:txBody>
                    <a:bodyPr/>
                    <a:lstStyle/>
                    <a:p>
                      <a:pPr marL="1270" indent="-6350" algn="l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Средний уровень заработной платы, руб./мес.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30480" marT="16510" marB="0"/>
                </a:tc>
                <a:tc>
                  <a:txBody>
                    <a:bodyPr/>
                    <a:lstStyle/>
                    <a:p>
                      <a:pPr marL="6350" indent="-6350" algn="ctr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39554,00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30480" marT="16510" marB="0" anchor="ctr"/>
                </a:tc>
                <a:tc>
                  <a:txBody>
                    <a:bodyPr/>
                    <a:lstStyle/>
                    <a:p>
                      <a:pPr marL="6350" indent="-6350" algn="ctr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41603,47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30480" marT="16510" marB="0" anchor="ctr"/>
                </a:tc>
                <a:tc>
                  <a:txBody>
                    <a:bodyPr/>
                    <a:lstStyle/>
                    <a:p>
                      <a:pPr marL="6350" indent="-6350" algn="ctr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48555,85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30480" marT="16510" marB="0" anchor="ctr"/>
                </a:tc>
                <a:tc>
                  <a:txBody>
                    <a:bodyPr/>
                    <a:lstStyle/>
                    <a:p>
                      <a:pPr marL="6350" marR="41275" indent="-6350" algn="ctr">
                        <a:lnSpc>
                          <a:spcPct val="161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9001,85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310" marR="30480" marT="16510" marB="0" anchor="ctr"/>
                </a:tc>
                <a:extLst>
                  <a:ext uri="{0D108BD9-81ED-4DB2-BD59-A6C34878D82A}">
                    <a16:rowId xmlns:a16="http://schemas.microsoft.com/office/drawing/2014/main" val="893943489"/>
                  </a:ext>
                </a:extLst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0" y="1"/>
            <a:ext cx="1785918" cy="1071545"/>
            <a:chOff x="0" y="1"/>
            <a:chExt cx="1785918" cy="1071545"/>
          </a:xfrm>
        </p:grpSpPr>
        <p:pic>
          <p:nvPicPr>
            <p:cNvPr id="5" name="Рисунок 4" descr="1-0000-removebg-preview.png"/>
            <p:cNvPicPr>
              <a:picLocks noChangeAspect="1"/>
            </p:cNvPicPr>
            <p:nvPr/>
          </p:nvPicPr>
          <p:blipFill>
            <a:blip r:embed="rId3" cstate="print">
              <a:lum bright="-10000"/>
            </a:blip>
            <a:stretch>
              <a:fillRect/>
            </a:stretch>
          </p:blipFill>
          <p:spPr>
            <a:xfrm>
              <a:off x="0" y="1"/>
              <a:ext cx="500034" cy="491363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214282" y="214290"/>
              <a:ext cx="8572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i="1" dirty="0" smtClean="0"/>
                <a:t>ГБУЗ ЯО</a:t>
              </a:r>
              <a:endParaRPr lang="ru-RU" sz="1000" i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42844" y="425215"/>
              <a:ext cx="16430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00" i="1" dirty="0" smtClean="0"/>
                <a:t>Ярославская </a:t>
              </a:r>
            </a:p>
            <a:p>
              <a:r>
                <a:rPr lang="ru-RU" sz="900" i="1" dirty="0" smtClean="0"/>
                <a:t>Областная </a:t>
              </a:r>
            </a:p>
            <a:p>
              <a:r>
                <a:rPr lang="ru-RU" sz="900" i="1" dirty="0" smtClean="0"/>
                <a:t>Стоматологическая </a:t>
              </a:r>
            </a:p>
            <a:p>
              <a:r>
                <a:rPr lang="ru-RU" sz="900" i="1" dirty="0" smtClean="0"/>
                <a:t>Поликлиника</a:t>
              </a:r>
              <a:endParaRPr lang="ru-RU" sz="900" i="1" dirty="0"/>
            </a:p>
          </p:txBody>
        </p:sp>
      </p:grpSp>
      <p:pic>
        <p:nvPicPr>
          <p:cNvPr id="8" name="Рисунок 199" descr="C:\Users\-\Desktop\полоска.jpg"/>
          <p:cNvPicPr>
            <a:picLocks noChangeAspect="1" noChangeArrowheads="1"/>
          </p:cNvPicPr>
          <p:nvPr/>
        </p:nvPicPr>
        <p:blipFill>
          <a:blip r:embed="rId4">
            <a:lum/>
          </a:blip>
          <a:srcRect/>
          <a:stretch>
            <a:fillRect/>
          </a:stretch>
        </p:blipFill>
        <p:spPr bwMode="auto">
          <a:xfrm>
            <a:off x="0" y="6507163"/>
            <a:ext cx="91440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6611</TotalTime>
  <Words>613</Words>
  <Application>Microsoft Office PowerPoint</Application>
  <PresentationFormat>Экран (4:3)</PresentationFormat>
  <Paragraphs>278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Тема Office</vt:lpstr>
      <vt:lpstr>«Развитие системы мотивации сотрудников медицинской организации (на примере ГБУЗ ЯО «ЯОСП»)»</vt:lpstr>
      <vt:lpstr> ГБУЗ ЯО «ЯОСП»</vt:lpstr>
      <vt:lpstr>Структурные подразделения  ГБУЗ ЯО «ЯОСП»</vt:lpstr>
      <vt:lpstr>Отделения ГБУЗ ЯО «ЯОСП»</vt:lpstr>
      <vt:lpstr>Активы ГБУЗ ЯО «ЯОСП»</vt:lpstr>
      <vt:lpstr>Структура персонала ГБУЗ ЯО «ЯОСП»</vt:lpstr>
      <vt:lpstr>Структура персонала ГБУЗ ЯО «ЯОСП» по возрастному показателю</vt:lpstr>
      <vt:lpstr>Текучесть кадров (уволенные)</vt:lpstr>
      <vt:lpstr>Эффективность использования рабочей силы</vt:lpstr>
      <vt:lpstr>Удовлетворенность персонала</vt:lpstr>
      <vt:lpstr>Привлекательность нынешней работы в ГБУЗ ЯО «ЯОСП»</vt:lpstr>
      <vt:lpstr>Оценка стимулирующих и компенсационнаых выплат (%)</vt:lpstr>
      <vt:lpstr>Декомпозиция процесса</vt:lpstr>
      <vt:lpstr>Затраты проекта</vt:lpstr>
      <vt:lpstr>Спасибо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работы ГБУЗ ЯО «ЯОСП» за 2019 год</dc:title>
  <dc:creator>USER</dc:creator>
  <cp:lastModifiedBy>Дробышева Елена Валерьевна</cp:lastModifiedBy>
  <cp:revision>127</cp:revision>
  <cp:lastPrinted>2022-06-24T11:28:00Z</cp:lastPrinted>
  <dcterms:created xsi:type="dcterms:W3CDTF">2020-02-18T13:13:37Z</dcterms:created>
  <dcterms:modified xsi:type="dcterms:W3CDTF">2022-06-27T06:42:05Z</dcterms:modified>
</cp:coreProperties>
</file>