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7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23"/>
  </p:notesMasterIdLst>
  <p:sldIdLst>
    <p:sldId id="332" r:id="rId2"/>
    <p:sldId id="329" r:id="rId3"/>
    <p:sldId id="392" r:id="rId4"/>
    <p:sldId id="391" r:id="rId5"/>
    <p:sldId id="394" r:id="rId6"/>
    <p:sldId id="351" r:id="rId7"/>
    <p:sldId id="353" r:id="rId8"/>
    <p:sldId id="357" r:id="rId9"/>
    <p:sldId id="395" r:id="rId10"/>
    <p:sldId id="396" r:id="rId11"/>
    <p:sldId id="397" r:id="rId12"/>
    <p:sldId id="398" r:id="rId13"/>
    <p:sldId id="399" r:id="rId14"/>
    <p:sldId id="400" r:id="rId15"/>
    <p:sldId id="401" r:id="rId16"/>
    <p:sldId id="402" r:id="rId17"/>
    <p:sldId id="403" r:id="rId18"/>
    <p:sldId id="404" r:id="rId19"/>
    <p:sldId id="405" r:id="rId20"/>
    <p:sldId id="406" r:id="rId21"/>
    <p:sldId id="386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Roboto" panose="02000000000000000000" pitchFamily="2" charset="0"/>
      <p:regular r:id="rId28"/>
      <p:bold r:id="rId29"/>
      <p:italic r:id="rId30"/>
      <p:boldItalic r:id="rId31"/>
    </p:embeddedFont>
    <p:embeddedFont>
      <p:font typeface="Roboto Black" panose="020F0502020204030204" pitchFamily="34" charset="0"/>
      <p:bold r:id="rId32"/>
      <p:italic r:id="rId33"/>
      <p:boldItalic r:id="rId3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33283DE-9728-4D30-9497-66BAE5C42B9A}">
          <p14:sldIdLst>
            <p14:sldId id="332"/>
            <p14:sldId id="329"/>
            <p14:sldId id="392"/>
            <p14:sldId id="391"/>
            <p14:sldId id="394"/>
            <p14:sldId id="351"/>
            <p14:sldId id="353"/>
          </p14:sldIdLst>
        </p14:section>
        <p14:section name="Слайды 6-8 ворд" id="{1A3063E3-EADA-4BC3-B823-14A47182D33C}">
          <p14:sldIdLst/>
        </p14:section>
        <p14:section name="9-11 ворда" id="{3EA41F1B-8CDD-47C9-A93E-AFC381A18BB6}">
          <p14:sldIdLst>
            <p14:sldId id="357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6"/>
            <p14:sldId id="3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pos="325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orient="horz" pos="346" userDrawn="1">
          <p15:clr>
            <a:srgbClr val="A4A3A4"/>
          </p15:clr>
        </p15:guide>
        <p15:guide id="6" orient="horz" pos="3974" userDrawn="1">
          <p15:clr>
            <a:srgbClr val="A4A3A4"/>
          </p15:clr>
        </p15:guide>
        <p15:guide id="8" pos="1209" userDrawn="1">
          <p15:clr>
            <a:srgbClr val="A4A3A4"/>
          </p15:clr>
        </p15:guide>
        <p15:guide id="9" pos="31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5597"/>
    <a:srgbClr val="009FE3"/>
    <a:srgbClr val="4472C4"/>
    <a:srgbClr val="CFD5EA"/>
    <a:srgbClr val="FFFFFF"/>
    <a:srgbClr val="008F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23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1688" y="1144"/>
      </p:cViewPr>
      <p:guideLst>
        <p:guide orient="horz" pos="2160"/>
        <p:guide pos="325"/>
        <p:guide pos="7355"/>
        <p:guide orient="horz" pos="346"/>
        <p:guide orient="horz" pos="3974"/>
        <p:guide pos="1209"/>
        <p:guide pos="313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589927496686677"/>
          <c:y val="9.6522977197607787E-2"/>
          <c:w val="0.56978576440321205"/>
          <c:h val="0.7714915628953178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2559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143-42CC-8AD6-04960E21EDA3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143-42CC-8AD6-04960E21EDA3}"/>
              </c:ext>
            </c:extLst>
          </c:dPt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от 18 до 35 лет</c:v>
                </c:pt>
                <c:pt idx="1">
                  <c:v>35+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0.58440000000000003</c:v>
                </c:pt>
                <c:pt idx="1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43-42CC-8AD6-04960E21ED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9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B7525-710F-4576-9E87-8C39CE7E9631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E682B-D631-4043-BD46-B004F2EE0B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858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E6E72-4E3A-4B71-8143-FD6A3EFEA0D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184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E1826-7246-4D92-8B13-58945CA2976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220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E1826-7246-4D92-8B13-58945CA2976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884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E1826-7246-4D92-8B13-58945CA2976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431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E1826-7246-4D92-8B13-58945CA2976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0503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E1826-7246-4D92-8B13-58945CA2976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6789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E1826-7246-4D92-8B13-58945CA2976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2556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E1826-7246-4D92-8B13-58945CA2976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9309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E1826-7246-4D92-8B13-58945CA2976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2581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E6E72-4E3A-4B71-8143-FD6A3EFEA0D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184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E6E72-4E3A-4B71-8143-FD6A3EFEA0D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184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E6E72-4E3A-4B71-8143-FD6A3EFEA0D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243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E6E72-4E3A-4B71-8143-FD6A3EFEA0D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580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E6E72-4E3A-4B71-8143-FD6A3EFEA0D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085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E1826-7246-4D92-8B13-58945CA2976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290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E1826-7246-4D92-8B13-58945CA2976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731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E1826-7246-4D92-8B13-58945CA2976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450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E1826-7246-4D92-8B13-58945CA2976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896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387FD7-1BE9-7EB0-C81A-B6D0615BC8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1DFC2B-9E16-260A-EA95-708FB5310B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D3F50D-BFE3-7C75-EF1A-A3CB6FD55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04A5-FEEF-485F-9A87-D0287C081DFD}" type="datetime1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6E8453-8CBB-623D-6EE7-2D7E3129C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18CDA0-7425-E212-14CF-254B18577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E2D3-BD8A-49F8-8EB6-23CFB6453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133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2D90A3-0868-137F-615F-D47276A66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E371E78-1120-962F-81BD-62C2ECBC8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6B0E1A-1CAC-CF5A-0BF7-1BCF5A80E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95064-CADE-42AA-B7BF-EEDF6749AA48}" type="datetime1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ABECCC-6C3B-0523-4ED6-816BF6A3E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E61DE6-D7F1-186E-865E-AC0B3AED6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E2D3-BD8A-49F8-8EB6-23CFB6453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762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F1E9EFD-225A-A64F-E431-5A781E213E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EE54EA-FC89-CA8A-D780-0F9CD39E4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0B3736-DA3F-BFB2-3F01-B42F7576D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39B57-EF4B-43F9-9D5A-A55F6743D058}" type="datetime1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448CD0-1F51-D0ED-DCCB-115602348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2E6727-2C9C-42DC-D295-5B211C378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E2D3-BD8A-49F8-8EB6-23CFB6453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977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7E9CF0-5FAC-196C-8C75-06F245910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D043E6-011A-BDBD-B76C-AED88884D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CEC8D5-6F87-2D34-9395-9E57512B9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42B8-63C3-46AD-A3CE-FE7A57F45079}" type="datetime1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4A748-4CA5-8569-F7AB-8FA8D9264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E5BC33-0B1C-C3EB-F64E-8DCD220A2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E2D3-BD8A-49F8-8EB6-23CFB6453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912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A553F4-8754-C375-9FF4-6B3A84F76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3F14BB-7542-9B7E-9360-CB63B90EC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18581E-5539-589E-4456-27B3C7E3F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B5C33-FA28-4012-BD7E-2C7D05EFAE88}" type="datetime1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92BA95-7B4C-345B-6977-2B702804C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C3C632-EE3E-53DE-970F-7723F78FB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E2D3-BD8A-49F8-8EB6-23CFB6453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216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F79E2-1EDF-FCFF-F428-791A5CE31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4FA6E4-DA44-8764-43D7-AEBF49E445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2A0E4F-7664-AD35-C4DB-168430B27C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493391-A41E-208A-E8DC-FE947B10D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1D45-5324-4CBC-8860-402267F1A5D6}" type="datetime1">
              <a:rPr lang="ru-RU" smtClean="0"/>
              <a:t>23.06.2022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C8A35E-EAD8-9691-0A9C-A5F7F40D9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F3CCBC-2B35-9A56-42FE-062B421AD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E2D3-BD8A-49F8-8EB6-23CFB6453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330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6B11FC-F540-36EA-5711-CC86D9873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298B79-93EF-04E8-5F33-B666B477C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BE0E1C-F4F0-7D8B-C0A6-D9B6E0920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1A163BB-A332-11E5-7644-F718DABC4C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67290FB-1C8E-224A-BD40-8E6E5BFC9E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93C787D-7B6D-98CF-BC4D-49000E352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2E3F3-7CA1-48F7-968E-34D7A449789B}" type="datetime1">
              <a:rPr lang="ru-RU" smtClean="0"/>
              <a:t>23.06.2022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1E0ADB-478C-3E45-DBA3-6342A624C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DEEDA2-7B94-E98C-9245-56036774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E2D3-BD8A-49F8-8EB6-23CFB6453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431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19599A-AC7B-E4C3-6105-5C51CB0EC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4581E6E-CCED-4467-C21C-86A980506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84A79-01BB-4D67-B886-0081B5B10243}" type="datetime1">
              <a:rPr lang="ru-RU" smtClean="0"/>
              <a:t>23.06.2022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984C6-26AB-C6EF-C122-7E2F740C2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FB32EC1-FD73-E152-4658-852DA81CC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E2D3-BD8A-49F8-8EB6-23CFB6453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068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DA0F72-4638-401B-1DDE-9558C9431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184D-F54D-4572-80CC-CCE5EA75F2F9}" type="datetime1">
              <a:rPr lang="ru-RU" smtClean="0"/>
              <a:t>23.06.2022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923C461-6BBA-C1CC-66DA-F84DB6FDF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8BD00F-0BCA-4EAB-41BB-17A6B8F84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E2D3-BD8A-49F8-8EB6-23CFB6453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146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22E98-E40D-303C-A45E-1FEC2D5D9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469477-D120-517F-22E3-17E87D1FA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14393D-BAC5-CE13-F683-ECF69DE5B5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C794C5-0A07-ED03-6D1E-6D3D6EC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ABF4-75D2-4667-88C4-2E9F831651B6}" type="datetime1">
              <a:rPr lang="ru-RU" smtClean="0"/>
              <a:t>23.06.2022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0B45BE-5FAB-AC38-0B7D-381A2B18E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771D4D-F1B1-E75D-AA47-B535EDF17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E2D3-BD8A-49F8-8EB6-23CFB6453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43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1D6FA-7039-087D-67C6-449C547B9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5BFB401-156B-C727-9763-105C1FA699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B68717-974B-162E-2085-4F7440552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F78CBC-A1D0-6DBF-18DA-1627D97D4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E1F0-66EB-4673-AC57-030440356E5B}" type="datetime1">
              <a:rPr lang="ru-RU" smtClean="0"/>
              <a:t>23.06.2022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B1C7B9-6EFF-9154-697A-2FB605D66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860C39-2EB8-C08F-CF81-B08330401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E2D3-BD8A-49F8-8EB6-23CFB6453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52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A0AD5-E98E-5C2A-475C-0FCEF176D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04E700-2734-8D91-6591-41E38F7D8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A05161-6848-D15D-99CD-A97703417D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B2771-2983-4D82-921A-120CDE17BDD3}" type="datetime1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991F13-BFA9-58F1-23D8-C92001DC3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185737-3911-05F3-F1E3-667E78AD10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6E2D3-BD8A-49F8-8EB6-23CFB6453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784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hyperlink" Target="mailto:Ignatievaa@rosdornii.ru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4.wdp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6EB4FD5-4651-401F-B235-393A7AB6D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961"/>
            <a:ext cx="12192000" cy="684207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03AE7CA-9589-4A5D-918C-88128198388F}"/>
              </a:ext>
            </a:extLst>
          </p:cNvPr>
          <p:cNvSpPr/>
          <p:nvPr/>
        </p:nvSpPr>
        <p:spPr>
          <a:xfrm>
            <a:off x="0" y="603315"/>
            <a:ext cx="4892511" cy="1677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B2E59F1-D648-489A-BDFF-0B576EBA8A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3619" y="72174"/>
            <a:ext cx="3196036" cy="1432161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426F6CC3-2794-40F6-8164-FAA85D825E63}"/>
              </a:ext>
            </a:extLst>
          </p:cNvPr>
          <p:cNvCxnSpPr>
            <a:cxnSpLocks/>
          </p:cNvCxnSpPr>
          <p:nvPr/>
        </p:nvCxnSpPr>
        <p:spPr>
          <a:xfrm flipH="1">
            <a:off x="4074676" y="-425301"/>
            <a:ext cx="8465685" cy="7586329"/>
          </a:xfrm>
          <a:prstGeom prst="line">
            <a:avLst/>
          </a:prstGeom>
          <a:ln w="57150">
            <a:solidFill>
              <a:srgbClr val="02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BDF3A74-E7E2-8834-EACD-04A1A8B3A814}"/>
              </a:ext>
            </a:extLst>
          </p:cNvPr>
          <p:cNvSpPr txBox="1"/>
          <p:nvPr/>
        </p:nvSpPr>
        <p:spPr>
          <a:xfrm>
            <a:off x="442443" y="1722479"/>
            <a:ext cx="799560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25597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Разработка плана стратегического развития управления развития отраслевого образования ФАУ «РОСДОРНИИ»</a:t>
            </a:r>
            <a:endParaRPr lang="ru-RU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360D56-01C7-0C29-8322-F3077B19DDD3}"/>
              </a:ext>
            </a:extLst>
          </p:cNvPr>
          <p:cNvSpPr txBox="1"/>
          <p:nvPr/>
        </p:nvSpPr>
        <p:spPr>
          <a:xfrm>
            <a:off x="442443" y="4828441"/>
            <a:ext cx="42955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Начальник управления развития отраслевого образования ФАУ «РОСДОРНИИ»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к.т.н. Игнатьев Алексей Александрович</a:t>
            </a:r>
          </a:p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ignatievaa@rosdornii.ru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8-910-963-73-34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E0606F-2C76-4083-AD3A-C0BA7D03E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E2D3-BD8A-49F8-8EB6-23CFB6453FA4}" type="slidenum">
              <a:rPr lang="ru-RU" smtClean="0"/>
              <a:t>1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110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1">
            <a:extLst>
              <a:ext uri="{FF2B5EF4-FFF2-40B4-BE49-F238E27FC236}">
                <a16:creationId xmlns:a16="http://schemas.microsoft.com/office/drawing/2014/main" id="{6EAF9019-CB63-41F2-AF7E-3C554E858ECC}"/>
              </a:ext>
            </a:extLst>
          </p:cNvPr>
          <p:cNvSpPr txBox="1"/>
          <p:nvPr/>
        </p:nvSpPr>
        <p:spPr>
          <a:xfrm>
            <a:off x="511503" y="48781"/>
            <a:ext cx="11160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2800" dirty="0">
                <a:solidFill>
                  <a:srgbClr val="025597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PEST - </a:t>
            </a:r>
            <a:r>
              <a:rPr lang="ru-RU" sz="2800" dirty="0">
                <a:solidFill>
                  <a:srgbClr val="025597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Анализ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6C5882B-46C8-4700-9DE8-071B53331F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941609"/>
              </p:ext>
            </p:extLst>
          </p:nvPr>
        </p:nvGraphicFramePr>
        <p:xfrm>
          <a:off x="511502" y="572001"/>
          <a:ext cx="11239826" cy="610391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3640">
                  <a:extLst>
                    <a:ext uri="{9D8B030D-6E8A-4147-A177-3AD203B41FA5}">
                      <a16:colId xmlns:a16="http://schemas.microsoft.com/office/drawing/2014/main" val="969689736"/>
                    </a:ext>
                  </a:extLst>
                </a:gridCol>
                <a:gridCol w="5313723">
                  <a:extLst>
                    <a:ext uri="{9D8B030D-6E8A-4147-A177-3AD203B41FA5}">
                      <a16:colId xmlns:a16="http://schemas.microsoft.com/office/drawing/2014/main" val="607734640"/>
                    </a:ext>
                  </a:extLst>
                </a:gridCol>
                <a:gridCol w="5682463">
                  <a:extLst>
                    <a:ext uri="{9D8B030D-6E8A-4147-A177-3AD203B41FA5}">
                      <a16:colId xmlns:a16="http://schemas.microsoft.com/office/drawing/2014/main" val="264252334"/>
                    </a:ext>
                  </a:extLst>
                </a:gridCol>
              </a:tblGrid>
              <a:tr h="247926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8" marR="64218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Политика (</a:t>
                      </a:r>
                      <a:r>
                        <a:rPr lang="en-US" sz="1400" dirty="0">
                          <a:effectLst/>
                        </a:rPr>
                        <a:t>P</a:t>
                      </a:r>
                      <a:r>
                        <a:rPr lang="ru-RU" sz="140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8" marR="64218" marT="0" marB="0"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Экономика (</a:t>
                      </a:r>
                      <a:r>
                        <a:rPr lang="en-US" sz="1400" dirty="0">
                          <a:effectLst/>
                        </a:rPr>
                        <a:t>E</a:t>
                      </a:r>
                      <a:r>
                        <a:rPr lang="ru-RU" sz="140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8" marR="64218" marT="0" marB="0">
                    <a:solidFill>
                      <a:srgbClr val="009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303383"/>
                  </a:ext>
                </a:extLst>
              </a:tr>
              <a:tr h="2790137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8" marR="6421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Факторы, препятствующие развитию: 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Ужесточение мер в законодательстве относительно прозрачности сделок и закупок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 Нестабильная ситуация в мировом пространстве 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 Введение санкций против РФ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Факторы, способствующие развитию: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Реализация Национального проекта «Безопасные и качественные автомобильные дороги» до 2030 года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 Изменение государственной политики государства в отношении ведущих отраслей промышленности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8" marR="6421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Факторы, препятствующие развитию: 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1 Нестабильная ситуация на финансовом рынке страны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2 Возможный риск наступления кризиса в результате воздействия санкций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3 Отключение от </a:t>
                      </a:r>
                      <a:r>
                        <a:rPr lang="en-US" sz="1400" b="0" dirty="0">
                          <a:effectLst/>
                        </a:rPr>
                        <a:t>SWIFT</a:t>
                      </a:r>
                      <a:endParaRPr lang="ru-RU" sz="1400" b="0" dirty="0">
                        <a:effectLst/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4 Блокирование счетов за рубежом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Факторы, способствующие развитию: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1 Блокирование готовых технологий и решений из-за рубежа (необходимость импортозамещения)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2 Изменение экономической политики государства в отношении ведущих отраслей промышленности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8" marR="64218" marT="0" marB="0"/>
                </a:tc>
                <a:extLst>
                  <a:ext uri="{0D108BD9-81ED-4DB2-BD59-A6C34878D82A}">
                    <a16:rowId xmlns:a16="http://schemas.microsoft.com/office/drawing/2014/main" val="801233750"/>
                  </a:ext>
                </a:extLst>
              </a:tr>
              <a:tr h="247926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8" marR="642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</a:rPr>
                        <a:t>Социум (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</a:rPr>
                        <a:t>S</a:t>
                      </a: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</a:rPr>
                        <a:t>)</a:t>
                      </a:r>
                      <a:endParaRPr lang="ru-RU" sz="14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8" marR="64218" marT="0" marB="0"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Технология (Т)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8" marR="64218" marT="0" marB="0">
                    <a:solidFill>
                      <a:srgbClr val="009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869371"/>
                  </a:ext>
                </a:extLst>
              </a:tr>
              <a:tr h="247926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8" marR="64218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Факторы, препятствующие развитию: 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1 Снижение доверия к государственным структурам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Факторы, способствующие развитию: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1 Изменение в уровне жизни и характере трат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2 Изменение отношения к характеру представления информации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3 Изменение отношения к национальным проектам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4 Увеличение пользователей онлайн-услуг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5 Повышение социальной мобильности населения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8" marR="64218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Факторы, препятствующие развитию: 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1 Поиска технологий импортозамещения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2 Удорожание комплектующих и оборудования поставляемого из-за рубежа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3 Прекращение импорта из-за рубежа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Факторы, способствующие развитию: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1 Новые предложения от отечественных производителей по программным комплексам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2 Переход на отечественную платежную систему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3 Внедрение беспилотных технологий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4 Внедрение технологий искусственного интеллекта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8" marR="64218" marT="0" marB="0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690679"/>
                  </a:ext>
                </a:extLst>
              </a:tr>
              <a:tr h="2489585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8" marR="64218" marT="0" marB="0" vert="vert27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30527"/>
                  </a:ext>
                </a:extLst>
              </a:tr>
            </a:tbl>
          </a:graphicData>
        </a:graphic>
      </p:graphicFrame>
      <p:sp>
        <p:nvSpPr>
          <p:cNvPr id="4" name="Номер слайда 2">
            <a:extLst>
              <a:ext uri="{FF2B5EF4-FFF2-40B4-BE49-F238E27FC236}">
                <a16:creationId xmlns:a16="http://schemas.microsoft.com/office/drawing/2014/main" id="{0FD68F54-A85F-E8EC-EFF8-FBBBBCD96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34736FB-D134-9E46-B461-C78872A89F49}" type="slidenum">
              <a:rPr lang="ru-RU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210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1">
            <a:extLst>
              <a:ext uri="{FF2B5EF4-FFF2-40B4-BE49-F238E27FC236}">
                <a16:creationId xmlns:a16="http://schemas.microsoft.com/office/drawing/2014/main" id="{6EAF9019-CB63-41F2-AF7E-3C554E858ECC}"/>
              </a:ext>
            </a:extLst>
          </p:cNvPr>
          <p:cNvSpPr txBox="1"/>
          <p:nvPr/>
        </p:nvSpPr>
        <p:spPr>
          <a:xfrm>
            <a:off x="511503" y="103866"/>
            <a:ext cx="11160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2800" dirty="0">
                <a:solidFill>
                  <a:srgbClr val="025597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Область ключевых действий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404BCF8B-B0A7-4A94-AE40-D95F6D6C9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311608"/>
              </p:ext>
            </p:extLst>
          </p:nvPr>
        </p:nvGraphicFramePr>
        <p:xfrm>
          <a:off x="390238" y="814321"/>
          <a:ext cx="11396662" cy="584826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518620">
                  <a:extLst>
                    <a:ext uri="{9D8B030D-6E8A-4147-A177-3AD203B41FA5}">
                      <a16:colId xmlns:a16="http://schemas.microsoft.com/office/drawing/2014/main" val="796565145"/>
                    </a:ext>
                  </a:extLst>
                </a:gridCol>
                <a:gridCol w="1257413">
                  <a:extLst>
                    <a:ext uri="{9D8B030D-6E8A-4147-A177-3AD203B41FA5}">
                      <a16:colId xmlns:a16="http://schemas.microsoft.com/office/drawing/2014/main" val="3941582807"/>
                    </a:ext>
                  </a:extLst>
                </a:gridCol>
                <a:gridCol w="1257413">
                  <a:extLst>
                    <a:ext uri="{9D8B030D-6E8A-4147-A177-3AD203B41FA5}">
                      <a16:colId xmlns:a16="http://schemas.microsoft.com/office/drawing/2014/main" val="2534674344"/>
                    </a:ext>
                  </a:extLst>
                </a:gridCol>
                <a:gridCol w="1257413">
                  <a:extLst>
                    <a:ext uri="{9D8B030D-6E8A-4147-A177-3AD203B41FA5}">
                      <a16:colId xmlns:a16="http://schemas.microsoft.com/office/drawing/2014/main" val="1203987094"/>
                    </a:ext>
                  </a:extLst>
                </a:gridCol>
                <a:gridCol w="1264884">
                  <a:extLst>
                    <a:ext uri="{9D8B030D-6E8A-4147-A177-3AD203B41FA5}">
                      <a16:colId xmlns:a16="http://schemas.microsoft.com/office/drawing/2014/main" val="1443398268"/>
                    </a:ext>
                  </a:extLst>
                </a:gridCol>
                <a:gridCol w="1840919">
                  <a:extLst>
                    <a:ext uri="{9D8B030D-6E8A-4147-A177-3AD203B41FA5}">
                      <a16:colId xmlns:a16="http://schemas.microsoft.com/office/drawing/2014/main" val="1540425840"/>
                    </a:ext>
                  </a:extLst>
                </a:gridCol>
              </a:tblGrid>
              <a:tr h="5421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Область ключевых действий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Воздействие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Выс/Сред/Низ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Трудность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Выс/Сред/Низ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Ресурс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Выс/Сред/Низ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Время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Выс/Сред/Низ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Ответственный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1863132"/>
                  </a:ext>
                </a:extLst>
              </a:tr>
              <a:tr h="4163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Поиск новых вариантов для коммерциализации образовательных программ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Среднее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Высокая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Средний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Высокое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Нач. Управления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51315290"/>
                  </a:ext>
                </a:extLst>
              </a:tr>
              <a:tr h="8327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Поиск технологических решений  по импортозамещению и подготовка образовательных программ по данному направлению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Высокое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Высокая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Высокий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Высокое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Зам. Ген. директора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38051234"/>
                  </a:ext>
                </a:extLst>
              </a:tr>
              <a:tr h="5469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Развитие управления образования ФАУ «РОСДОРНИИ»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Высокое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Высокая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Средний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Среднее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Зам. Ген. директора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64879896"/>
                  </a:ext>
                </a:extLst>
              </a:tr>
              <a:tr h="10409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Внедрение полноценной обратной связи при работе с клиентами, партнерами в ходе реализации образовательных программ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Высокое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Низкая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Высокий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Среднее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Начальник управления развития отраслевого образования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03397342"/>
                  </a:ext>
                </a:extLst>
              </a:tr>
              <a:tr h="6245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Предложение новых решений учредителю в области повышения качества автомобильных дорог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Высокое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Высокая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Средний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Высокое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Зам. Ген. директора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1636679"/>
                  </a:ext>
                </a:extLst>
              </a:tr>
              <a:tr h="91083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Повышение квалификации сотрудников ФАУ «РОСДОРНИИ» и, в частности, управления развития отраслевого образования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Высокое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Средняя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Средний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Высокое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Зам. Ген. Директора, Начальник управления развития отраслевого образования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642106"/>
                  </a:ext>
                </a:extLst>
              </a:tr>
              <a:tr h="7633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Расширение уровня охвата онлайн-образования и повышение качества оказания услуг в этом блоке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Высокое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Высокая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Высокий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Высокое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Начальник управления развития отраслевого образования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450981"/>
                  </a:ext>
                </a:extLst>
              </a:tr>
            </a:tbl>
          </a:graphicData>
        </a:graphic>
      </p:graphicFrame>
      <p:sp>
        <p:nvSpPr>
          <p:cNvPr id="4" name="Номер слайда 2">
            <a:extLst>
              <a:ext uri="{FF2B5EF4-FFF2-40B4-BE49-F238E27FC236}">
                <a16:creationId xmlns:a16="http://schemas.microsoft.com/office/drawing/2014/main" id="{B4A149E4-42F7-C084-DEEA-36A9C4F8D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34736FB-D134-9E46-B461-C78872A89F49}" type="slidenum">
              <a:rPr lang="ru-RU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980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1">
            <a:extLst>
              <a:ext uri="{FF2B5EF4-FFF2-40B4-BE49-F238E27FC236}">
                <a16:creationId xmlns:a16="http://schemas.microsoft.com/office/drawing/2014/main" id="{6EAF9019-CB63-41F2-AF7E-3C554E858ECC}"/>
              </a:ext>
            </a:extLst>
          </p:cNvPr>
          <p:cNvSpPr txBox="1"/>
          <p:nvPr/>
        </p:nvSpPr>
        <p:spPr>
          <a:xfrm>
            <a:off x="511503" y="48781"/>
            <a:ext cx="11160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2800" dirty="0">
                <a:solidFill>
                  <a:srgbClr val="025597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SWOT-</a:t>
            </a:r>
            <a:r>
              <a:rPr lang="ru-RU" sz="2800" dirty="0">
                <a:solidFill>
                  <a:srgbClr val="025597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Анализ</a:t>
            </a:r>
            <a:endParaRPr lang="ru-RU" sz="2800" dirty="0">
              <a:solidFill>
                <a:srgbClr val="025597"/>
              </a:solidFill>
              <a:effectLst/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3E1F6B2-383C-4375-8B10-685716469F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230974"/>
              </p:ext>
            </p:extLst>
          </p:nvPr>
        </p:nvGraphicFramePr>
        <p:xfrm>
          <a:off x="511504" y="572001"/>
          <a:ext cx="11359494" cy="605739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79096">
                  <a:extLst>
                    <a:ext uri="{9D8B030D-6E8A-4147-A177-3AD203B41FA5}">
                      <a16:colId xmlns:a16="http://schemas.microsoft.com/office/drawing/2014/main" val="2214118386"/>
                    </a:ext>
                  </a:extLst>
                </a:gridCol>
                <a:gridCol w="5393713">
                  <a:extLst>
                    <a:ext uri="{9D8B030D-6E8A-4147-A177-3AD203B41FA5}">
                      <a16:colId xmlns:a16="http://schemas.microsoft.com/office/drawing/2014/main" val="3877839387"/>
                    </a:ext>
                  </a:extLst>
                </a:gridCol>
                <a:gridCol w="5486685">
                  <a:extLst>
                    <a:ext uri="{9D8B030D-6E8A-4147-A177-3AD203B41FA5}">
                      <a16:colId xmlns:a16="http://schemas.microsoft.com/office/drawing/2014/main" val="1589529968"/>
                    </a:ext>
                  </a:extLst>
                </a:gridCol>
              </a:tblGrid>
              <a:tr h="273652">
                <a:tc rowSpan="4">
                  <a:txBody>
                    <a:bodyPr/>
                    <a:lstStyle/>
                    <a:p>
                      <a:pPr marR="71755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Внешние                                                     Внутренние</a:t>
                      </a:r>
                    </a:p>
                    <a:p>
                      <a:pPr marL="71755" marR="71755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Сильные стороны (</a:t>
                      </a:r>
                      <a:r>
                        <a:rPr lang="en-US" sz="1400" dirty="0">
                          <a:effectLst/>
                        </a:rPr>
                        <a:t>S</a:t>
                      </a:r>
                      <a:r>
                        <a:rPr lang="ru-RU" sz="140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Слабые стороны</a:t>
                      </a:r>
                      <a:r>
                        <a:rPr lang="en-US" sz="1400" dirty="0">
                          <a:effectLst/>
                        </a:rPr>
                        <a:t> (W)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9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880517"/>
                  </a:ext>
                </a:extLst>
              </a:tr>
              <a:tr h="21892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Бренд с большой историей</a:t>
                      </a:r>
                    </a:p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Получение финансирования в рамках Национального проекта «Безопасные и качественные автомобильные дороги»</a:t>
                      </a:r>
                    </a:p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Кадровый состав.</a:t>
                      </a:r>
                    </a:p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Развитая инфраструктура, наличие современнейшего оборудования в области автомобильных дорог.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Отсутствие кадровой политики и </a:t>
                      </a:r>
                      <a:r>
                        <a:rPr lang="en-US" sz="1400" dirty="0">
                          <a:effectLst/>
                        </a:rPr>
                        <a:t>HR</a:t>
                      </a:r>
                      <a:r>
                        <a:rPr lang="ru-RU" sz="1400" dirty="0">
                          <a:effectLst/>
                        </a:rPr>
                        <a:t> службы</a:t>
                      </a:r>
                    </a:p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Отсутствие маркетинговой политики, </a:t>
                      </a:r>
                      <a:r>
                        <a:rPr lang="en-US" sz="1400" dirty="0">
                          <a:effectLst/>
                        </a:rPr>
                        <a:t>PR</a:t>
                      </a:r>
                      <a:r>
                        <a:rPr lang="ru-RU" sz="1400" dirty="0">
                          <a:effectLst/>
                        </a:rPr>
                        <a:t> не достаточен</a:t>
                      </a:r>
                    </a:p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Недостаточная коммерциализация по видам деятельности института</a:t>
                      </a:r>
                    </a:p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Слабо развиты управленческие компетенции у среднего звена в управлениях и департаментах</a:t>
                      </a:r>
                    </a:p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8368876"/>
                  </a:ext>
                </a:extLst>
              </a:tr>
              <a:tr h="3107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Возможности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 (O)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Угрозы</a:t>
                      </a:r>
                      <a:r>
                        <a:rPr lang="en-US" sz="1400" dirty="0">
                          <a:effectLst/>
                        </a:rPr>
                        <a:t> (T)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9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839429"/>
                  </a:ext>
                </a:extLst>
              </a:tr>
              <a:tr h="32838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Выделение и поддержка программ, нацеленных на получение прибыли института, коммерциализацию разработок.</a:t>
                      </a:r>
                    </a:p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Изменение </a:t>
                      </a:r>
                      <a:r>
                        <a:rPr lang="ru-RU" sz="1400" dirty="0" err="1">
                          <a:effectLst/>
                        </a:rPr>
                        <a:t>орг.структуры</a:t>
                      </a:r>
                      <a:r>
                        <a:rPr lang="ru-RU" sz="1400" dirty="0">
                          <a:effectLst/>
                        </a:rPr>
                        <a:t> организации с целью высвобождения средств на оплату труда и перераспределения обязанностей</a:t>
                      </a:r>
                    </a:p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Получение дополнительного финансирования со стороны Министерства транспорта РФ по новым направлениям развития дорожной отрасли</a:t>
                      </a:r>
                    </a:p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Расширение зоны влияния, через филиальную сеть, на всю территорию Российской Федерации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Ограничение поставок импортного оборудования в РФ</a:t>
                      </a:r>
                    </a:p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Увеличение сроков получения требуемого оборудования из-за продолжительного периода создания аналогов импортного оборудования</a:t>
                      </a:r>
                    </a:p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Финансовая ситуация в стране, средства перенаправляются на другие жизненно-необходимые отрасли промышленности</a:t>
                      </a:r>
                    </a:p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Снижение авторитета института из-за недостаточно эффективного выполнения поставленных задач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307355"/>
                  </a:ext>
                </a:extLst>
              </a:tr>
            </a:tbl>
          </a:graphicData>
        </a:graphic>
      </p:graphicFrame>
      <p:sp>
        <p:nvSpPr>
          <p:cNvPr id="4" name="Номер слайда 2">
            <a:extLst>
              <a:ext uri="{FF2B5EF4-FFF2-40B4-BE49-F238E27FC236}">
                <a16:creationId xmlns:a16="http://schemas.microsoft.com/office/drawing/2014/main" id="{CFE8785E-90DC-4304-FF81-7BA879732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34736FB-D134-9E46-B461-C78872A89F49}" type="slidenum">
              <a:rPr lang="ru-RU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343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1">
            <a:extLst>
              <a:ext uri="{FF2B5EF4-FFF2-40B4-BE49-F238E27FC236}">
                <a16:creationId xmlns:a16="http://schemas.microsoft.com/office/drawing/2014/main" id="{6EAF9019-CB63-41F2-AF7E-3C554E858ECC}"/>
              </a:ext>
            </a:extLst>
          </p:cNvPr>
          <p:cNvSpPr txBox="1"/>
          <p:nvPr/>
        </p:nvSpPr>
        <p:spPr>
          <a:xfrm>
            <a:off x="511503" y="48781"/>
            <a:ext cx="11160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2800" dirty="0">
                <a:solidFill>
                  <a:srgbClr val="025597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SWOT-</a:t>
            </a:r>
            <a:r>
              <a:rPr lang="ru-RU" sz="2800" dirty="0">
                <a:solidFill>
                  <a:srgbClr val="025597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Анализ</a:t>
            </a:r>
            <a:endParaRPr lang="ru-RU" sz="2800" dirty="0">
              <a:solidFill>
                <a:srgbClr val="025597"/>
              </a:solidFill>
              <a:effectLst/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4767CA1E-1284-4D9A-9D8F-6D4C83A6D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055058"/>
              </p:ext>
            </p:extLst>
          </p:nvPr>
        </p:nvGraphicFramePr>
        <p:xfrm>
          <a:off x="511503" y="676275"/>
          <a:ext cx="11270923" cy="581977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915771">
                  <a:extLst>
                    <a:ext uri="{9D8B030D-6E8A-4147-A177-3AD203B41FA5}">
                      <a16:colId xmlns:a16="http://schemas.microsoft.com/office/drawing/2014/main" val="2570609872"/>
                    </a:ext>
                  </a:extLst>
                </a:gridCol>
                <a:gridCol w="4487414">
                  <a:extLst>
                    <a:ext uri="{9D8B030D-6E8A-4147-A177-3AD203B41FA5}">
                      <a16:colId xmlns:a16="http://schemas.microsoft.com/office/drawing/2014/main" val="3286638923"/>
                    </a:ext>
                  </a:extLst>
                </a:gridCol>
                <a:gridCol w="3867738">
                  <a:extLst>
                    <a:ext uri="{9D8B030D-6E8A-4147-A177-3AD203B41FA5}">
                      <a16:colId xmlns:a16="http://schemas.microsoft.com/office/drawing/2014/main" val="3736023678"/>
                    </a:ext>
                  </a:extLst>
                </a:gridCol>
              </a:tblGrid>
              <a:tr h="3233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Возможности (</a:t>
                      </a:r>
                      <a:r>
                        <a:rPr lang="en-US" sz="1200" dirty="0">
                          <a:effectLst/>
                        </a:rPr>
                        <a:t>O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Угроза (</a:t>
                      </a:r>
                      <a:r>
                        <a:rPr lang="en-US" sz="1200" dirty="0">
                          <a:effectLst/>
                        </a:rPr>
                        <a:t>T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9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132491"/>
                  </a:ext>
                </a:extLst>
              </a:tr>
              <a:tr h="9699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Выделение и поддержка программ, нацеленных на получение прибыли института, коммерциализацию разработок.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Финансовая ситуация в стране, средства перенаправляются на другие жизненно-необходимые отрасли промышленности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01296681"/>
                  </a:ext>
                </a:extLst>
              </a:tr>
              <a:tr h="3233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Сильные стороны (</a:t>
                      </a:r>
                      <a:r>
                        <a:rPr lang="en-US" sz="1200" dirty="0">
                          <a:effectLst/>
                        </a:rPr>
                        <a:t>S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Стратегическое действие 1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Стратегическое действие 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9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25814"/>
                  </a:ext>
                </a:extLst>
              </a:tr>
              <a:tr h="1939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Развитая инфраструктура, наличие современнейшего оборудования в области автомобильных дорог.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Наличие современного уникального оборудования является тем ресурсом, который может быть использован на коммерциализацию образовательных программ, реализуемых ФАУ «РОСДОРНИИ»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Сложившаяся ситуация в стране создает условия в рамках которых требуется поиск решений, направленный на коммерциализацию и привлечение дополнительного финансирования в ФАУ «РОСДОРНИИ»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972164"/>
                  </a:ext>
                </a:extLst>
              </a:tr>
              <a:tr h="3233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Слабые стороны (</a:t>
                      </a:r>
                      <a:r>
                        <a:rPr lang="en-US" sz="1200" dirty="0">
                          <a:effectLst/>
                        </a:rPr>
                        <a:t>W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Стратегическое действие 3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Стратегическое действие 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9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783583"/>
                  </a:ext>
                </a:extLst>
              </a:tr>
              <a:tr h="1939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Отсутствие кадровой политики и </a:t>
                      </a:r>
                      <a:r>
                        <a:rPr lang="en-US" sz="1200">
                          <a:effectLst/>
                        </a:rPr>
                        <a:t>HR</a:t>
                      </a:r>
                      <a:r>
                        <a:rPr lang="ru-RU" sz="1200">
                          <a:effectLst/>
                        </a:rPr>
                        <a:t> службы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Отсутствие маркетинговой политики, </a:t>
                      </a:r>
                      <a:r>
                        <a:rPr lang="en-US" sz="1200">
                          <a:effectLst/>
                        </a:rPr>
                        <a:t>PR</a:t>
                      </a:r>
                      <a:r>
                        <a:rPr lang="ru-RU" sz="1200">
                          <a:effectLst/>
                        </a:rPr>
                        <a:t> не достаточен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Поиск новых квалифицированных специалистов, готовых участвовать в коммерциализации образовательных программ и генерирующих новые идеи, способствующие развитию института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Оптимизация кадрового состава института, санация кадров, выделение наиболее эффективных специалистов и поддержка их работы, привлечение специалистов способных принести реальную пользу институту.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66741"/>
                  </a:ext>
                </a:extLst>
              </a:tr>
            </a:tbl>
          </a:graphicData>
        </a:graphic>
      </p:graphicFrame>
      <p:sp>
        <p:nvSpPr>
          <p:cNvPr id="4" name="Номер слайда 2">
            <a:extLst>
              <a:ext uri="{FF2B5EF4-FFF2-40B4-BE49-F238E27FC236}">
                <a16:creationId xmlns:a16="http://schemas.microsoft.com/office/drawing/2014/main" id="{6BDC2011-9DD7-2198-F8B6-D012A318A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34736FB-D134-9E46-B461-C78872A89F49}" type="slidenum">
              <a:rPr lang="ru-RU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425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1">
            <a:extLst>
              <a:ext uri="{FF2B5EF4-FFF2-40B4-BE49-F238E27FC236}">
                <a16:creationId xmlns:a16="http://schemas.microsoft.com/office/drawing/2014/main" id="{6EAF9019-CB63-41F2-AF7E-3C554E858ECC}"/>
              </a:ext>
            </a:extLst>
          </p:cNvPr>
          <p:cNvSpPr txBox="1"/>
          <p:nvPr/>
        </p:nvSpPr>
        <p:spPr>
          <a:xfrm>
            <a:off x="511503" y="48781"/>
            <a:ext cx="11160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2800" dirty="0">
                <a:solidFill>
                  <a:srgbClr val="025597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Анализ («Пять сил Портера»)</a:t>
            </a:r>
            <a:endParaRPr lang="ru-RU" sz="2800" dirty="0">
              <a:solidFill>
                <a:srgbClr val="025597"/>
              </a:solidFill>
              <a:effectLst/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pSp>
        <p:nvGrpSpPr>
          <p:cNvPr id="4" name="Полотно 162">
            <a:extLst>
              <a:ext uri="{FF2B5EF4-FFF2-40B4-BE49-F238E27FC236}">
                <a16:creationId xmlns:a16="http://schemas.microsoft.com/office/drawing/2014/main" id="{46EAD44C-B0BB-49AE-9437-F7D1E5AA2994}"/>
              </a:ext>
            </a:extLst>
          </p:cNvPr>
          <p:cNvGrpSpPr/>
          <p:nvPr/>
        </p:nvGrpSpPr>
        <p:grpSpPr>
          <a:xfrm>
            <a:off x="679779" y="866775"/>
            <a:ext cx="10991849" cy="5638799"/>
            <a:chOff x="0" y="0"/>
            <a:chExt cx="9600565" cy="3886200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BDC2600D-63DB-4FC6-9CE1-6FE95CFB0BBB}"/>
                </a:ext>
              </a:extLst>
            </p:cNvPr>
            <p:cNvSpPr/>
            <p:nvPr/>
          </p:nvSpPr>
          <p:spPr>
            <a:xfrm>
              <a:off x="0" y="0"/>
              <a:ext cx="9600565" cy="388620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6" name="Rectangle 164">
              <a:extLst>
                <a:ext uri="{FF2B5EF4-FFF2-40B4-BE49-F238E27FC236}">
                  <a16:creationId xmlns:a16="http://schemas.microsoft.com/office/drawing/2014/main" id="{7844D316-DE8C-43A7-A2BA-03456D418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135" y="1169475"/>
              <a:ext cx="3771265" cy="13356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u="sng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Компании – конкуренты отрасли</a:t>
              </a:r>
              <a:endPara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endPara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Ассоциация РАДОР</a:t>
              </a:r>
            </a:p>
            <a:p>
              <a:pPr algn="ctr">
                <a:spcAft>
                  <a:spcPts val="0"/>
                </a:spcAft>
              </a:pPr>
              <a:r>
                <a:rPr lang="ru-RU" sz="1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Российский университет транспорта</a:t>
              </a:r>
            </a:p>
            <a:p>
              <a:pPr algn="ctr">
                <a:spcAft>
                  <a:spcPts val="0"/>
                </a:spcAft>
              </a:pPr>
              <a:r>
                <a:rPr lang="ru-RU" sz="1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Московский автодорожный университет (МАДИ ГТУ)</a:t>
              </a:r>
            </a:p>
            <a:p>
              <a:pPr algn="ctr">
                <a:spcAft>
                  <a:spcPts val="0"/>
                </a:spcAft>
              </a:pPr>
              <a:r>
                <a:rPr lang="ru-RU" sz="1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Межотраслевой центр повышения квалификации МЦПК, Институт повышения квалификации, г. Москва, </a:t>
              </a:r>
            </a:p>
            <a:p>
              <a:pPr algn="ctr">
                <a:spcAft>
                  <a:spcPts val="0"/>
                </a:spcAft>
              </a:pPr>
              <a:r>
                <a:rPr lang="ru-RU" sz="1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РУТ МИИТ</a:t>
              </a:r>
            </a:p>
          </p:txBody>
        </p:sp>
        <p:sp>
          <p:nvSpPr>
            <p:cNvPr id="7" name="Rectangle 165">
              <a:extLst>
                <a:ext uri="{FF2B5EF4-FFF2-40B4-BE49-F238E27FC236}">
                  <a16:creationId xmlns:a16="http://schemas.microsoft.com/office/drawing/2014/main" id="{8D25ED9C-2AEB-41E2-A3A6-2DE41286C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5185" y="1226623"/>
              <a:ext cx="2400300" cy="13349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u="sng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Покупатели</a:t>
              </a:r>
              <a:endPara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endPara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Региональные органы власти, </a:t>
              </a:r>
            </a:p>
            <a:p>
              <a:pPr algn="ctr">
                <a:spcAft>
                  <a:spcPts val="0"/>
                </a:spcAft>
              </a:pPr>
              <a:endPara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Дорожно-строительные и эксплуатационные организации,</a:t>
              </a:r>
            </a:p>
            <a:p>
              <a:pPr algn="ctr">
                <a:spcAft>
                  <a:spcPts val="0"/>
                </a:spcAft>
              </a:pPr>
              <a:r>
                <a:rPr lang="ru-RU" sz="1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 algn="ctr">
                <a:spcAft>
                  <a:spcPts val="0"/>
                </a:spcAft>
              </a:pPr>
              <a:r>
                <a:rPr lang="ru-RU" sz="1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Министерства дорожные и транспортные в регионах страны</a:t>
              </a:r>
            </a:p>
          </p:txBody>
        </p:sp>
        <p:sp>
          <p:nvSpPr>
            <p:cNvPr id="8" name="Rectangle 166">
              <a:extLst>
                <a:ext uri="{FF2B5EF4-FFF2-40B4-BE49-F238E27FC236}">
                  <a16:creationId xmlns:a16="http://schemas.microsoft.com/office/drawing/2014/main" id="{877118F6-A9F7-4286-A101-EF958DC53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400" y="83624"/>
              <a:ext cx="5257800" cy="8477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u="sng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Новые конкуренты (рыночные новички)</a:t>
              </a:r>
              <a:endPara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endPara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Дорожные независимые лаборатории в различных регионах страны</a:t>
              </a:r>
            </a:p>
            <a:p>
              <a:pPr algn="ctr">
                <a:spcAft>
                  <a:spcPts val="0"/>
                </a:spcAft>
              </a:pPr>
              <a:r>
                <a:rPr lang="ru-RU" sz="1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Высшие учебные заведения, осуществляющие подготовку кадров для транспортной и дорожной отрасли</a:t>
              </a:r>
            </a:p>
          </p:txBody>
        </p:sp>
        <p:sp>
          <p:nvSpPr>
            <p:cNvPr id="9" name="Rectangle 167">
              <a:extLst>
                <a:ext uri="{FF2B5EF4-FFF2-40B4-BE49-F238E27FC236}">
                  <a16:creationId xmlns:a16="http://schemas.microsoft.com/office/drawing/2014/main" id="{7AC809A4-072F-41CE-A620-3DE2BE87E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492" y="1374262"/>
              <a:ext cx="2171065" cy="9831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u="sng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Поставщики</a:t>
              </a:r>
              <a:endPara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endPara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Крупные торговые компании, осуществляющие поставку первоклассного оборудования для дорожной отрасли</a:t>
              </a:r>
            </a:p>
          </p:txBody>
        </p:sp>
        <p:sp>
          <p:nvSpPr>
            <p:cNvPr id="10" name="Rectangle 168">
              <a:extLst>
                <a:ext uri="{FF2B5EF4-FFF2-40B4-BE49-F238E27FC236}">
                  <a16:creationId xmlns:a16="http://schemas.microsoft.com/office/drawing/2014/main" id="{21A711FD-B794-4EFA-BF64-61372ED82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8190" y="2800351"/>
              <a:ext cx="5257800" cy="10655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u="sng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Субституты (товары-заменители)</a:t>
              </a:r>
              <a:endParaRPr lang="ru-RU" sz="12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200" b="1" u="none" strike="noStrike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ru-RU" sz="12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2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Университеты в регионах страны, осуществляющие образовательную деятельность по программам повышения квалификации в области автомобильных дорог и научно-исследовательские работы</a:t>
              </a:r>
            </a:p>
          </p:txBody>
        </p:sp>
        <p:cxnSp>
          <p:nvCxnSpPr>
            <p:cNvPr id="11" name="Line 169">
              <a:extLst>
                <a:ext uri="{FF2B5EF4-FFF2-40B4-BE49-F238E27FC236}">
                  <a16:creationId xmlns:a16="http://schemas.microsoft.com/office/drawing/2014/main" id="{324F2175-560D-4C7D-A402-898C4BBA089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306320" y="1986084"/>
              <a:ext cx="571500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Line 170">
              <a:extLst>
                <a:ext uri="{FF2B5EF4-FFF2-40B4-BE49-F238E27FC236}">
                  <a16:creationId xmlns:a16="http://schemas.microsoft.com/office/drawing/2014/main" id="{ABEDF213-9467-431D-8F08-58360D211EA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638925" y="1994974"/>
              <a:ext cx="571500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Line 171">
              <a:extLst>
                <a:ext uri="{FF2B5EF4-FFF2-40B4-BE49-F238E27FC236}">
                  <a16:creationId xmlns:a16="http://schemas.microsoft.com/office/drawing/2014/main" id="{182B225F-2D35-4907-8AA5-156911A7EB9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86300" y="921824"/>
              <a:ext cx="635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Line 172">
              <a:extLst>
                <a:ext uri="{FF2B5EF4-FFF2-40B4-BE49-F238E27FC236}">
                  <a16:creationId xmlns:a16="http://schemas.microsoft.com/office/drawing/2014/main" id="{1A97FCE8-EE2B-4D8B-A80D-D4C5A318A5C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667885" y="2503609"/>
              <a:ext cx="6985" cy="2736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5" name="Номер слайда 2">
            <a:extLst>
              <a:ext uri="{FF2B5EF4-FFF2-40B4-BE49-F238E27FC236}">
                <a16:creationId xmlns:a16="http://schemas.microsoft.com/office/drawing/2014/main" id="{D4E89A8C-E96D-F9D8-00FB-5ABF33964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34736FB-D134-9E46-B461-C78872A89F49}" type="slidenum">
              <a:rPr lang="ru-RU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053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1">
            <a:extLst>
              <a:ext uri="{FF2B5EF4-FFF2-40B4-BE49-F238E27FC236}">
                <a16:creationId xmlns:a16="http://schemas.microsoft.com/office/drawing/2014/main" id="{6EAF9019-CB63-41F2-AF7E-3C554E858ECC}"/>
              </a:ext>
            </a:extLst>
          </p:cNvPr>
          <p:cNvSpPr txBox="1"/>
          <p:nvPr/>
        </p:nvSpPr>
        <p:spPr>
          <a:xfrm>
            <a:off x="511503" y="48781"/>
            <a:ext cx="11160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2800" dirty="0">
                <a:solidFill>
                  <a:srgbClr val="025597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Анализ продуктового портфеля</a:t>
            </a:r>
            <a:endParaRPr lang="ru-RU" sz="2800" dirty="0">
              <a:solidFill>
                <a:srgbClr val="025597"/>
              </a:solidFill>
              <a:effectLst/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48C8FC9-576B-4838-BA85-D6F6ECCD5D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059317"/>
              </p:ext>
            </p:extLst>
          </p:nvPr>
        </p:nvGraphicFramePr>
        <p:xfrm>
          <a:off x="438151" y="769951"/>
          <a:ext cx="11233477" cy="561949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76274">
                  <a:extLst>
                    <a:ext uri="{9D8B030D-6E8A-4147-A177-3AD203B41FA5}">
                      <a16:colId xmlns:a16="http://schemas.microsoft.com/office/drawing/2014/main" val="3059758073"/>
                    </a:ext>
                  </a:extLst>
                </a:gridCol>
                <a:gridCol w="4772025">
                  <a:extLst>
                    <a:ext uri="{9D8B030D-6E8A-4147-A177-3AD203B41FA5}">
                      <a16:colId xmlns:a16="http://schemas.microsoft.com/office/drawing/2014/main" val="475620309"/>
                    </a:ext>
                  </a:extLst>
                </a:gridCol>
                <a:gridCol w="5785178">
                  <a:extLst>
                    <a:ext uri="{9D8B030D-6E8A-4147-A177-3AD203B41FA5}">
                      <a16:colId xmlns:a16="http://schemas.microsoft.com/office/drawing/2014/main" val="558828823"/>
                    </a:ext>
                  </a:extLst>
                </a:gridCol>
              </a:tblGrid>
              <a:tr h="2354249">
                <a:tc rowSpan="3">
                  <a:txBody>
                    <a:bodyPr/>
                    <a:lstStyle/>
                    <a:p>
                      <a:pPr marL="71755" marR="53340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           </a:t>
                      </a:r>
                      <a:r>
                        <a:rPr lang="ru-RU" sz="1800" dirty="0">
                          <a:effectLst/>
                        </a:rPr>
                        <a:t>              Темпы роста рынка</a:t>
                      </a:r>
                    </a:p>
                    <a:p>
                      <a:pPr marL="71755" marR="53340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                   Низкий                              Высокий</a:t>
                      </a:r>
                    </a:p>
                    <a:p>
                      <a:pPr marL="71755" marR="533400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34" marR="51134" marT="0" marB="0" vert="vert270"/>
                </a:tc>
                <a:tc>
                  <a:txBody>
                    <a:bodyPr/>
                    <a:lstStyle/>
                    <a:p>
                      <a:pPr marR="533400"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«Звезда»</a:t>
                      </a:r>
                    </a:p>
                    <a:p>
                      <a:pPr marR="53340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 marR="53340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Образовательная программа. Национальный проект «Безопасные качественные дороги». Вводный курс</a:t>
                      </a:r>
                    </a:p>
                    <a:p>
                      <a:pPr marR="53340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 marR="53340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34" marR="51134" marT="0" marB="0"/>
                </a:tc>
                <a:tc>
                  <a:txBody>
                    <a:bodyPr/>
                    <a:lstStyle/>
                    <a:p>
                      <a:pPr marR="533400"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«Трудный ребенок» </a:t>
                      </a:r>
                    </a:p>
                    <a:p>
                      <a:pPr marR="533400"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</a:endParaRPr>
                    </a:p>
                    <a:p>
                      <a:pPr marR="53340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 marR="53340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Уникальные Образовательные программы на коммерческой основе, под запросы регионов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34" marR="51134" marT="0" marB="0"/>
                </a:tc>
                <a:extLst>
                  <a:ext uri="{0D108BD9-81ED-4DB2-BD59-A6C34878D82A}">
                    <a16:rowId xmlns:a16="http://schemas.microsoft.com/office/drawing/2014/main" val="2771769090"/>
                  </a:ext>
                </a:extLst>
              </a:tr>
              <a:tr h="27166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533400"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«Дойная корова»</a:t>
                      </a:r>
                    </a:p>
                    <a:p>
                      <a:pPr marR="53340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R="53340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Образовательная программа. Контроль качества при выполнении дорожных работ на автомобильных дорогах общего пользования регионального значения</a:t>
                      </a:r>
                    </a:p>
                    <a:p>
                      <a:pPr marR="533400"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R="53340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R="53340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34" marR="51134" marT="0" marB="0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R="533400"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«Собака»</a:t>
                      </a:r>
                    </a:p>
                    <a:p>
                      <a:pPr marR="533400"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</a:endParaRPr>
                    </a:p>
                    <a:p>
                      <a:pPr marR="53340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Образовательная программа. Применение технологии информационного моделирования (ТИМ) в дорожном строительстве. </a:t>
                      </a:r>
                    </a:p>
                    <a:p>
                      <a:pPr marR="53340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 marR="53340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 marR="53340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34" marR="51134" marT="0" marB="0"/>
                </a:tc>
                <a:extLst>
                  <a:ext uri="{0D108BD9-81ED-4DB2-BD59-A6C34878D82A}">
                    <a16:rowId xmlns:a16="http://schemas.microsoft.com/office/drawing/2014/main" val="3828229796"/>
                  </a:ext>
                </a:extLst>
              </a:tr>
              <a:tr h="4637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53340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                                    Высокая                                                                               Низкая</a:t>
                      </a:r>
                    </a:p>
                    <a:p>
                      <a:pPr marR="53340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  Доля рынка по отношению к ближайшему конкуренту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34" marR="5113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045171"/>
                  </a:ext>
                </a:extLst>
              </a:tr>
            </a:tbl>
          </a:graphicData>
        </a:graphic>
      </p:graphicFrame>
      <p:pic>
        <p:nvPicPr>
          <p:cNvPr id="5124" name="Рисунок 4">
            <a:extLst>
              <a:ext uri="{FF2B5EF4-FFF2-40B4-BE49-F238E27FC236}">
                <a16:creationId xmlns:a16="http://schemas.microsoft.com/office/drawing/2014/main" id="{10F63C6A-7E9D-4B4D-8938-C4879783555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87" y="2423057"/>
            <a:ext cx="549464" cy="61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Рисунок 5">
            <a:extLst>
              <a:ext uri="{FF2B5EF4-FFF2-40B4-BE49-F238E27FC236}">
                <a16:creationId xmlns:a16="http://schemas.microsoft.com/office/drawing/2014/main" id="{04D31F88-1B4E-4B95-8ED6-899474EA55E4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1903" y="2286277"/>
            <a:ext cx="610515" cy="74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Рисунок 6">
            <a:extLst>
              <a:ext uri="{FF2B5EF4-FFF2-40B4-BE49-F238E27FC236}">
                <a16:creationId xmlns:a16="http://schemas.microsoft.com/office/drawing/2014/main" id="{A2FDA7DA-4315-4162-8B69-29B53B045E1C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829" y="4845861"/>
            <a:ext cx="895422" cy="90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Рисунок 7">
            <a:extLst>
              <a:ext uri="{FF2B5EF4-FFF2-40B4-BE49-F238E27FC236}">
                <a16:creationId xmlns:a16="http://schemas.microsoft.com/office/drawing/2014/main" id="{2396014C-6025-46C7-A23C-F897842DB677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1904" y="4687366"/>
            <a:ext cx="610515" cy="105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2">
            <a:extLst>
              <a:ext uri="{FF2B5EF4-FFF2-40B4-BE49-F238E27FC236}">
                <a16:creationId xmlns:a16="http://schemas.microsoft.com/office/drawing/2014/main" id="{4D210721-5295-B105-E72A-CB176AFF4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34736FB-D134-9E46-B461-C78872A89F49}" type="slidenum">
              <a:rPr lang="ru-RU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060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1">
            <a:extLst>
              <a:ext uri="{FF2B5EF4-FFF2-40B4-BE49-F238E27FC236}">
                <a16:creationId xmlns:a16="http://schemas.microsoft.com/office/drawing/2014/main" id="{6EAF9019-CB63-41F2-AF7E-3C554E858ECC}"/>
              </a:ext>
            </a:extLst>
          </p:cNvPr>
          <p:cNvSpPr txBox="1"/>
          <p:nvPr/>
        </p:nvSpPr>
        <p:spPr>
          <a:xfrm>
            <a:off x="511503" y="48781"/>
            <a:ext cx="11160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2800" dirty="0">
                <a:solidFill>
                  <a:srgbClr val="025597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План стратегического развития управления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1B96E2-438B-AA35-A102-F4261312704D}"/>
              </a:ext>
            </a:extLst>
          </p:cNvPr>
          <p:cNvSpPr/>
          <p:nvPr/>
        </p:nvSpPr>
        <p:spPr>
          <a:xfrm>
            <a:off x="511503" y="845104"/>
            <a:ext cx="1145281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Стратегическая цель 1. Коммерциализация образовательных программ повышения квалификации</a:t>
            </a:r>
          </a:p>
          <a:p>
            <a:endParaRPr lang="ru-RU" dirty="0"/>
          </a:p>
          <a:p>
            <a:r>
              <a:rPr lang="ru-RU" b="1" dirty="0"/>
              <a:t>Качественное описание цели. </a:t>
            </a:r>
            <a:r>
              <a:rPr lang="ru-RU" dirty="0"/>
              <a:t>Формирование проекта  коммерциализации образовательных программ </a:t>
            </a:r>
            <a:br>
              <a:rPr lang="ru-RU" dirty="0"/>
            </a:br>
            <a:r>
              <a:rPr lang="ru-RU" dirty="0"/>
              <a:t>до 2025 года. Разработка не менее 5 образовательных программ на коммерческой основе.</a:t>
            </a:r>
          </a:p>
          <a:p>
            <a:endParaRPr lang="ru-RU" dirty="0"/>
          </a:p>
          <a:p>
            <a:r>
              <a:rPr lang="ru-RU" b="1" dirty="0"/>
              <a:t>Мероприятия. </a:t>
            </a:r>
            <a:r>
              <a:rPr lang="ru-RU" dirty="0"/>
              <a:t>Реализация проекта коммерциализации образовательных программ. Определение востребованной тематики для образовательных программ. Поиск экспертов для разработки программ</a:t>
            </a:r>
          </a:p>
          <a:p>
            <a:endParaRPr lang="ru-RU" dirty="0"/>
          </a:p>
          <a:p>
            <a:r>
              <a:rPr lang="ru-RU" b="1" dirty="0"/>
              <a:t>Источники финансирования. </a:t>
            </a:r>
            <a:r>
              <a:rPr lang="ru-RU" dirty="0"/>
              <a:t>Собственные средства ФАУ «РОСДОРНИИ» </a:t>
            </a:r>
          </a:p>
          <a:p>
            <a:endParaRPr lang="ru-RU" b="1" dirty="0"/>
          </a:p>
          <a:p>
            <a:r>
              <a:rPr lang="ru-RU" b="1" dirty="0"/>
              <a:t>Срок. </a:t>
            </a:r>
            <a:r>
              <a:rPr lang="ru-RU" dirty="0"/>
              <a:t>До 2025 года.</a:t>
            </a:r>
          </a:p>
          <a:p>
            <a:endParaRPr lang="ru-RU" dirty="0"/>
          </a:p>
          <a:p>
            <a:r>
              <a:rPr lang="ru-RU" b="1" dirty="0"/>
              <a:t>Показатели. </a:t>
            </a:r>
            <a:r>
              <a:rPr lang="ru-RU" dirty="0"/>
              <a:t>Объемы доходов от коммерциализации образовательной деятельности ФАУ «РОСДОРНИИ» </a:t>
            </a:r>
          </a:p>
          <a:p>
            <a:endParaRPr lang="ru-RU" b="1" dirty="0"/>
          </a:p>
          <a:p>
            <a:r>
              <a:rPr lang="ru-RU" b="1" dirty="0"/>
              <a:t>Целевые значения. </a:t>
            </a:r>
            <a:r>
              <a:rPr lang="ru-RU" dirty="0"/>
              <a:t>Доход от коммерциализации образовательных программ не менее 10 млн. руб. ежегодно</a:t>
            </a:r>
          </a:p>
          <a:p>
            <a:endParaRPr lang="ru-RU" b="1" dirty="0"/>
          </a:p>
          <a:p>
            <a:pPr algn="just"/>
            <a:r>
              <a:rPr lang="ru-RU" b="1" dirty="0"/>
              <a:t>Ответственный. </a:t>
            </a:r>
            <a:r>
              <a:rPr lang="ru-RU" dirty="0"/>
              <a:t>Начальник управления развития отраслевого образования</a:t>
            </a:r>
          </a:p>
          <a:p>
            <a:endParaRPr lang="ru-RU" dirty="0"/>
          </a:p>
        </p:txBody>
      </p:sp>
      <p:sp>
        <p:nvSpPr>
          <p:cNvPr id="6" name="Номер слайда 2">
            <a:extLst>
              <a:ext uri="{FF2B5EF4-FFF2-40B4-BE49-F238E27FC236}">
                <a16:creationId xmlns:a16="http://schemas.microsoft.com/office/drawing/2014/main" id="{C4EF5762-9FF7-DA60-DF50-52C6F2CC0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34736FB-D134-9E46-B461-C78872A89F49}" type="slidenum">
              <a:rPr lang="ru-RU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602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1">
            <a:extLst>
              <a:ext uri="{FF2B5EF4-FFF2-40B4-BE49-F238E27FC236}">
                <a16:creationId xmlns:a16="http://schemas.microsoft.com/office/drawing/2014/main" id="{6EAF9019-CB63-41F2-AF7E-3C554E858ECC}"/>
              </a:ext>
            </a:extLst>
          </p:cNvPr>
          <p:cNvSpPr txBox="1"/>
          <p:nvPr/>
        </p:nvSpPr>
        <p:spPr>
          <a:xfrm>
            <a:off x="511503" y="48781"/>
            <a:ext cx="11160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2800" dirty="0">
                <a:solidFill>
                  <a:srgbClr val="025597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План стратегического развития управления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1B96E2-438B-AA35-A102-F4261312704D}"/>
              </a:ext>
            </a:extLst>
          </p:cNvPr>
          <p:cNvSpPr/>
          <p:nvPr/>
        </p:nvSpPr>
        <p:spPr>
          <a:xfrm>
            <a:off x="511503" y="906064"/>
            <a:ext cx="1145281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Стратегическая цель 2. Расширение сферы деятельности по направлениям развития отраслевого образования </a:t>
            </a:r>
          </a:p>
          <a:p>
            <a:endParaRPr lang="ru-RU" b="1" dirty="0"/>
          </a:p>
          <a:p>
            <a:r>
              <a:rPr lang="ru-RU" b="1" dirty="0"/>
              <a:t>Качественное описание цели. </a:t>
            </a:r>
            <a:r>
              <a:rPr lang="ru-RU" dirty="0"/>
              <a:t>Создание единой образовательной платформы  для всех высших учебных заведений и колледжей.</a:t>
            </a:r>
          </a:p>
          <a:p>
            <a:endParaRPr lang="ru-RU" dirty="0"/>
          </a:p>
          <a:p>
            <a:r>
              <a:rPr lang="ru-RU" b="1" dirty="0"/>
              <a:t>Мероприятия. </a:t>
            </a:r>
            <a:r>
              <a:rPr lang="ru-RU" dirty="0"/>
              <a:t>Формирование единого образовательного пространства для высших учебных заведений.</a:t>
            </a:r>
          </a:p>
          <a:p>
            <a:endParaRPr lang="ru-RU" dirty="0"/>
          </a:p>
          <a:p>
            <a:r>
              <a:rPr lang="ru-RU" b="1" dirty="0"/>
              <a:t>Источники финансирования. </a:t>
            </a:r>
            <a:r>
              <a:rPr lang="ru-RU" dirty="0"/>
              <a:t>Целевые средства, выделяемые в рамках федерального проекта </a:t>
            </a:r>
          </a:p>
          <a:p>
            <a:endParaRPr lang="ru-RU" b="1" dirty="0"/>
          </a:p>
          <a:p>
            <a:r>
              <a:rPr lang="ru-RU" b="1" dirty="0"/>
              <a:t>Срок. </a:t>
            </a:r>
            <a:r>
              <a:rPr lang="ru-RU" dirty="0"/>
              <a:t>До конца 2022 года.</a:t>
            </a:r>
          </a:p>
          <a:p>
            <a:endParaRPr lang="ru-RU" dirty="0"/>
          </a:p>
          <a:p>
            <a:r>
              <a:rPr lang="ru-RU" b="1" dirty="0"/>
              <a:t>Показатели. </a:t>
            </a:r>
            <a:r>
              <a:rPr lang="ru-RU" dirty="0"/>
              <a:t>Количество слушателей образовательных программ </a:t>
            </a:r>
          </a:p>
          <a:p>
            <a:endParaRPr lang="ru-RU" b="1" dirty="0"/>
          </a:p>
          <a:p>
            <a:r>
              <a:rPr lang="ru-RU" b="1" dirty="0"/>
              <a:t>Целевые значения. </a:t>
            </a:r>
            <a:r>
              <a:rPr lang="ru-RU" dirty="0"/>
              <a:t>Прирост слушателей на 50% по отношению к базовому периоду предыдущего года </a:t>
            </a:r>
          </a:p>
          <a:p>
            <a:endParaRPr lang="ru-RU" b="1" dirty="0"/>
          </a:p>
          <a:p>
            <a:pPr algn="just"/>
            <a:r>
              <a:rPr lang="ru-RU" b="1" dirty="0"/>
              <a:t>Ответственный. </a:t>
            </a:r>
            <a:r>
              <a:rPr lang="ru-RU" dirty="0"/>
              <a:t>Начальник управления развития отраслевого образования</a:t>
            </a:r>
          </a:p>
          <a:p>
            <a:endParaRPr lang="ru-RU" dirty="0"/>
          </a:p>
        </p:txBody>
      </p:sp>
      <p:sp>
        <p:nvSpPr>
          <p:cNvPr id="4" name="Номер слайда 2">
            <a:extLst>
              <a:ext uri="{FF2B5EF4-FFF2-40B4-BE49-F238E27FC236}">
                <a16:creationId xmlns:a16="http://schemas.microsoft.com/office/drawing/2014/main" id="{EFFE9E21-6350-C68F-1C90-91B73267A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34736FB-D134-9E46-B461-C78872A89F49}" type="slidenum">
              <a:rPr lang="ru-RU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5759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1">
            <a:extLst>
              <a:ext uri="{FF2B5EF4-FFF2-40B4-BE49-F238E27FC236}">
                <a16:creationId xmlns:a16="http://schemas.microsoft.com/office/drawing/2014/main" id="{6EAF9019-CB63-41F2-AF7E-3C554E858ECC}"/>
              </a:ext>
            </a:extLst>
          </p:cNvPr>
          <p:cNvSpPr txBox="1"/>
          <p:nvPr/>
        </p:nvSpPr>
        <p:spPr>
          <a:xfrm>
            <a:off x="511503" y="48781"/>
            <a:ext cx="11160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2800" dirty="0">
                <a:solidFill>
                  <a:srgbClr val="025597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План стратегического развития управления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1B96E2-438B-AA35-A102-F4261312704D}"/>
              </a:ext>
            </a:extLst>
          </p:cNvPr>
          <p:cNvSpPr/>
          <p:nvPr/>
        </p:nvSpPr>
        <p:spPr>
          <a:xfrm>
            <a:off x="511503" y="632961"/>
            <a:ext cx="11452815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b="1" dirty="0"/>
              <a:t>Стратегическая цель 3. Повышение качества реализации образовательных программ повышения квалификации</a:t>
            </a:r>
          </a:p>
          <a:p>
            <a:pPr algn="just">
              <a:spcBef>
                <a:spcPts val="1200"/>
              </a:spcBef>
            </a:pPr>
            <a:r>
              <a:rPr lang="ru-RU" b="1" dirty="0"/>
              <a:t>Качественное описание цели. </a:t>
            </a:r>
            <a:r>
              <a:rPr lang="ru-RU" dirty="0"/>
              <a:t>Пересмотр содержания и объема образовательных  программ. Привлечение квалифицированных специалистов. Индивидуальная работа со слушателями. Индивидуальная работа с представителями профессионального сообщества. Выстраивание коммуникации с экспертами.</a:t>
            </a:r>
          </a:p>
          <a:p>
            <a:pPr algn="just">
              <a:spcBef>
                <a:spcPts val="1200"/>
              </a:spcBef>
            </a:pPr>
            <a:r>
              <a:rPr lang="ru-RU" b="1" dirty="0"/>
              <a:t>Мероприятия. </a:t>
            </a:r>
            <a:r>
              <a:rPr lang="ru-RU" dirty="0"/>
              <a:t>Проведение независимой оценки качества образовательных программ. Сбор обратной связи от слушателей. Звонки слушателям, почтовая рассылка с напоминанием. Проведение встреч и совещаний. Анализ загрузки специалистов.</a:t>
            </a:r>
          </a:p>
          <a:p>
            <a:pPr>
              <a:spcBef>
                <a:spcPts val="1200"/>
              </a:spcBef>
            </a:pPr>
            <a:r>
              <a:rPr lang="ru-RU" b="1" dirty="0"/>
              <a:t>Источники финансирования. </a:t>
            </a:r>
            <a:r>
              <a:rPr lang="ru-RU" dirty="0"/>
              <a:t>Целевые средства, выделяемые в рамках федерального проекта </a:t>
            </a:r>
          </a:p>
          <a:p>
            <a:pPr>
              <a:spcBef>
                <a:spcPts val="1200"/>
              </a:spcBef>
            </a:pPr>
            <a:r>
              <a:rPr lang="ru-RU" b="1" dirty="0"/>
              <a:t>Срок.  </a:t>
            </a:r>
            <a:r>
              <a:rPr lang="ru-RU" dirty="0"/>
              <a:t>2022-2024 год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b="1" dirty="0"/>
              <a:t>Показатели. </a:t>
            </a:r>
            <a:r>
              <a:rPr lang="ru-RU" dirty="0"/>
              <a:t>Количество пересдач итогового теста. Удовлетворенность слушателей. Количество замечаний. Сокращение затрат. </a:t>
            </a:r>
            <a:endParaRPr lang="ru-RU" b="1" dirty="0"/>
          </a:p>
          <a:p>
            <a:pPr algn="just"/>
            <a:r>
              <a:rPr lang="ru-RU" b="1" dirty="0"/>
              <a:t>Целевые значения. </a:t>
            </a:r>
            <a:r>
              <a:rPr lang="ru-RU" dirty="0"/>
              <a:t>Количество пересдач у 80% слушателей не превышает 1 попытки. Удовлетворенность содержанием освоенной программой не менее 95%. Снижение количества замечаний до 20% к показателю предыдущего года. Количество программ, отданных на субподряд </a:t>
            </a:r>
            <a:endParaRPr lang="ru-RU" b="1" dirty="0"/>
          </a:p>
          <a:p>
            <a:pPr algn="just">
              <a:spcBef>
                <a:spcPts val="1200"/>
              </a:spcBef>
            </a:pPr>
            <a:r>
              <a:rPr lang="ru-RU" b="1" dirty="0"/>
              <a:t>Ответственный. </a:t>
            </a:r>
            <a:r>
              <a:rPr lang="ru-RU" dirty="0"/>
              <a:t>Начальник управления развития отраслевого образования. Начальник отдела по работе со слушателями. Начальник учебно-методического отдела</a:t>
            </a:r>
          </a:p>
        </p:txBody>
      </p:sp>
      <p:sp>
        <p:nvSpPr>
          <p:cNvPr id="5" name="Номер слайда 2">
            <a:extLst>
              <a:ext uri="{FF2B5EF4-FFF2-40B4-BE49-F238E27FC236}">
                <a16:creationId xmlns:a16="http://schemas.microsoft.com/office/drawing/2014/main" id="{3215C59E-5DB2-20A3-09BA-CFA410E89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34736FB-D134-9E46-B461-C78872A89F49}" type="slidenum">
              <a:rPr lang="ru-RU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8998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1">
            <a:extLst>
              <a:ext uri="{FF2B5EF4-FFF2-40B4-BE49-F238E27FC236}">
                <a16:creationId xmlns:a16="http://schemas.microsoft.com/office/drawing/2014/main" id="{6EAF9019-CB63-41F2-AF7E-3C554E858ECC}"/>
              </a:ext>
            </a:extLst>
          </p:cNvPr>
          <p:cNvSpPr txBox="1"/>
          <p:nvPr/>
        </p:nvSpPr>
        <p:spPr>
          <a:xfrm>
            <a:off x="511503" y="48781"/>
            <a:ext cx="11160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2800" dirty="0">
                <a:solidFill>
                  <a:srgbClr val="025597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План стратегического развития управления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1B96E2-438B-AA35-A102-F4261312704D}"/>
              </a:ext>
            </a:extLst>
          </p:cNvPr>
          <p:cNvSpPr/>
          <p:nvPr/>
        </p:nvSpPr>
        <p:spPr>
          <a:xfrm>
            <a:off x="511503" y="632961"/>
            <a:ext cx="114528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Инициация проекта повышения качества реализации образовательных программ </a:t>
            </a:r>
          </a:p>
          <a:p>
            <a:endParaRPr lang="ru-RU" dirty="0"/>
          </a:p>
          <a:p>
            <a:pPr algn="ctr"/>
            <a:r>
              <a:rPr lang="ru-RU" b="1" dirty="0"/>
              <a:t>Устав проекта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C0E8509A-869D-C4FB-BCF7-93E262748C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943098"/>
              </p:ext>
            </p:extLst>
          </p:nvPr>
        </p:nvGraphicFramePr>
        <p:xfrm>
          <a:off x="531823" y="1653699"/>
          <a:ext cx="11160125" cy="335346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709556">
                  <a:extLst>
                    <a:ext uri="{9D8B030D-6E8A-4147-A177-3AD203B41FA5}">
                      <a16:colId xmlns:a16="http://schemas.microsoft.com/office/drawing/2014/main" val="1766266267"/>
                    </a:ext>
                  </a:extLst>
                </a:gridCol>
                <a:gridCol w="6450569">
                  <a:extLst>
                    <a:ext uri="{9D8B030D-6E8A-4147-A177-3AD203B41FA5}">
                      <a16:colId xmlns:a16="http://schemas.microsoft.com/office/drawing/2014/main" val="2387010731"/>
                    </a:ext>
                  </a:extLst>
                </a:gridCol>
              </a:tblGrid>
              <a:tr h="339979"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Наименование проекта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Программы ДПО - реновация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9816599"/>
                  </a:ext>
                </a:extLst>
              </a:tr>
              <a:tr h="499560"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Планируемое время начала и окончания проекта (месяц/год)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31.05.2022 – 10.12.2022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81087079"/>
                  </a:ext>
                </a:extLst>
              </a:tr>
              <a:tr h="499560"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Оценка бюджета проекта (млн/тыс. руб.)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889000"/>
                      <a:r>
                        <a:rPr lang="ru-RU" sz="1800">
                          <a:effectLst/>
                        </a:rPr>
                        <a:t>10,00 / 10 000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7078929"/>
                  </a:ext>
                </a:extLst>
              </a:tr>
              <a:tr h="357324"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Место/сфера реализации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ФАУ «РОСДОРНИИ»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310205"/>
                  </a:ext>
                </a:extLst>
              </a:tr>
              <a:tr h="357324"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Заказчик проекта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Генеральный директор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53999837"/>
                  </a:ext>
                </a:extLst>
              </a:tr>
              <a:tr h="357324"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Куратор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Зам. Генерального директора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37103969"/>
                  </a:ext>
                </a:extLst>
              </a:tr>
              <a:tr h="499560"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Другие/ключевые участники проекта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Начальник управления отраслевого образования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6319779"/>
                  </a:ext>
                </a:extLst>
              </a:tr>
              <a:tr h="393750"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Дата создания документа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31.05.2022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9435622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CF5A0EB4-6DDD-F981-5431-E3050D5248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78265"/>
              </p:ext>
            </p:extLst>
          </p:nvPr>
        </p:nvGraphicFramePr>
        <p:xfrm>
          <a:off x="491183" y="5860702"/>
          <a:ext cx="11139805" cy="53019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139805">
                  <a:extLst>
                    <a:ext uri="{9D8B030D-6E8A-4147-A177-3AD203B41FA5}">
                      <a16:colId xmlns:a16="http://schemas.microsoft.com/office/drawing/2014/main" val="261077448"/>
                    </a:ext>
                  </a:extLst>
                </a:gridCol>
              </a:tblGrid>
              <a:tr h="530192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Недостаточная эффективность и качество образовательных программ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54610" marB="0" anchor="ctr"/>
                </a:tc>
                <a:extLst>
                  <a:ext uri="{0D108BD9-81ED-4DB2-BD59-A6C34878D82A}">
                    <a16:rowId xmlns:a16="http://schemas.microsoft.com/office/drawing/2014/main" val="3846144635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E74853B-05FF-684C-11F2-D45A3DB7AED9}"/>
              </a:ext>
            </a:extLst>
          </p:cNvPr>
          <p:cNvSpPr/>
          <p:nvPr/>
        </p:nvSpPr>
        <p:spPr>
          <a:xfrm>
            <a:off x="4579442" y="5305901"/>
            <a:ext cx="3316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Причина инициации проекта</a:t>
            </a:r>
          </a:p>
        </p:txBody>
      </p:sp>
      <p:sp>
        <p:nvSpPr>
          <p:cNvPr id="9" name="Номер слайда 2">
            <a:extLst>
              <a:ext uri="{FF2B5EF4-FFF2-40B4-BE49-F238E27FC236}">
                <a16:creationId xmlns:a16="http://schemas.microsoft.com/office/drawing/2014/main" id="{62BDB43F-A8DC-90A7-FCC3-3FB7997D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34736FB-D134-9E46-B461-C78872A89F49}" type="slidenum">
              <a:rPr lang="ru-RU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0502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13">
            <a:extLst>
              <a:ext uri="{FF2B5EF4-FFF2-40B4-BE49-F238E27FC236}">
                <a16:creationId xmlns:a16="http://schemas.microsoft.com/office/drawing/2014/main" id="{9FBC3573-618A-4059-8B14-D68F1D88671C}"/>
              </a:ext>
            </a:extLst>
          </p:cNvPr>
          <p:cNvSpPr/>
          <p:nvPr/>
        </p:nvSpPr>
        <p:spPr>
          <a:xfrm>
            <a:off x="10697190" y="2763748"/>
            <a:ext cx="3842269" cy="7933846"/>
          </a:xfrm>
          <a:custGeom>
            <a:avLst/>
            <a:gdLst>
              <a:gd name="connsiteX0" fmla="*/ 0 w 3444948"/>
              <a:gd name="connsiteY0" fmla="*/ 0 h 7006856"/>
              <a:gd name="connsiteX1" fmla="*/ 3444948 w 3444948"/>
              <a:gd name="connsiteY1" fmla="*/ 0 h 7006856"/>
              <a:gd name="connsiteX2" fmla="*/ 3444948 w 3444948"/>
              <a:gd name="connsiteY2" fmla="*/ 7006856 h 7006856"/>
              <a:gd name="connsiteX3" fmla="*/ 0 w 3444948"/>
              <a:gd name="connsiteY3" fmla="*/ 7006856 h 7006856"/>
              <a:gd name="connsiteX4" fmla="*/ 0 w 3444948"/>
              <a:gd name="connsiteY4" fmla="*/ 0 h 7006856"/>
              <a:gd name="connsiteX0" fmla="*/ 297711 w 3742659"/>
              <a:gd name="connsiteY0" fmla="*/ 0 h 7006856"/>
              <a:gd name="connsiteX1" fmla="*/ 3742659 w 3742659"/>
              <a:gd name="connsiteY1" fmla="*/ 0 h 7006856"/>
              <a:gd name="connsiteX2" fmla="*/ 3742659 w 3742659"/>
              <a:gd name="connsiteY2" fmla="*/ 7006856 h 7006856"/>
              <a:gd name="connsiteX3" fmla="*/ 0 w 3742659"/>
              <a:gd name="connsiteY3" fmla="*/ 4104167 h 7006856"/>
              <a:gd name="connsiteX4" fmla="*/ 297711 w 3742659"/>
              <a:gd name="connsiteY4" fmla="*/ 0 h 7006856"/>
              <a:gd name="connsiteX0" fmla="*/ 255181 w 3700129"/>
              <a:gd name="connsiteY0" fmla="*/ 0 h 7006856"/>
              <a:gd name="connsiteX1" fmla="*/ 3700129 w 3700129"/>
              <a:gd name="connsiteY1" fmla="*/ 0 h 7006856"/>
              <a:gd name="connsiteX2" fmla="*/ 3700129 w 3700129"/>
              <a:gd name="connsiteY2" fmla="*/ 7006856 h 7006856"/>
              <a:gd name="connsiteX3" fmla="*/ 0 w 3700129"/>
              <a:gd name="connsiteY3" fmla="*/ 3912781 h 7006856"/>
              <a:gd name="connsiteX4" fmla="*/ 255181 w 3700129"/>
              <a:gd name="connsiteY4" fmla="*/ 0 h 7006856"/>
              <a:gd name="connsiteX0" fmla="*/ 3359888 w 3700129"/>
              <a:gd name="connsiteY0" fmla="*/ 0 h 7378996"/>
              <a:gd name="connsiteX1" fmla="*/ 3700129 w 3700129"/>
              <a:gd name="connsiteY1" fmla="*/ 372140 h 7378996"/>
              <a:gd name="connsiteX2" fmla="*/ 3700129 w 3700129"/>
              <a:gd name="connsiteY2" fmla="*/ 7378996 h 7378996"/>
              <a:gd name="connsiteX3" fmla="*/ 0 w 3700129"/>
              <a:gd name="connsiteY3" fmla="*/ 4284921 h 7378996"/>
              <a:gd name="connsiteX4" fmla="*/ 3359888 w 3700129"/>
              <a:gd name="connsiteY4" fmla="*/ 0 h 7378996"/>
              <a:gd name="connsiteX0" fmla="*/ 3359888 w 3700129"/>
              <a:gd name="connsiteY0" fmla="*/ 0 h 7421527"/>
              <a:gd name="connsiteX1" fmla="*/ 3700129 w 3700129"/>
              <a:gd name="connsiteY1" fmla="*/ 372140 h 7421527"/>
              <a:gd name="connsiteX2" fmla="*/ 3700129 w 3700129"/>
              <a:gd name="connsiteY2" fmla="*/ 7421527 h 7421527"/>
              <a:gd name="connsiteX3" fmla="*/ 0 w 3700129"/>
              <a:gd name="connsiteY3" fmla="*/ 4284921 h 7421527"/>
              <a:gd name="connsiteX4" fmla="*/ 3359888 w 3700129"/>
              <a:gd name="connsiteY4" fmla="*/ 0 h 7421527"/>
              <a:gd name="connsiteX0" fmla="*/ 3519377 w 3859618"/>
              <a:gd name="connsiteY0" fmla="*/ 0 h 7421527"/>
              <a:gd name="connsiteX1" fmla="*/ 3859618 w 3859618"/>
              <a:gd name="connsiteY1" fmla="*/ 372140 h 7421527"/>
              <a:gd name="connsiteX2" fmla="*/ 3859618 w 3859618"/>
              <a:gd name="connsiteY2" fmla="*/ 7421527 h 7421527"/>
              <a:gd name="connsiteX3" fmla="*/ 0 w 3859618"/>
              <a:gd name="connsiteY3" fmla="*/ 4327451 h 7421527"/>
              <a:gd name="connsiteX4" fmla="*/ 3519377 w 3859618"/>
              <a:gd name="connsiteY4" fmla="*/ 0 h 7421527"/>
              <a:gd name="connsiteX0" fmla="*/ 3519377 w 3859618"/>
              <a:gd name="connsiteY0" fmla="*/ 0 h 7421527"/>
              <a:gd name="connsiteX1" fmla="*/ 3859618 w 3859618"/>
              <a:gd name="connsiteY1" fmla="*/ 372140 h 7421527"/>
              <a:gd name="connsiteX2" fmla="*/ 3646967 w 3859618"/>
              <a:gd name="connsiteY2" fmla="*/ 7421527 h 7421527"/>
              <a:gd name="connsiteX3" fmla="*/ 0 w 3859618"/>
              <a:gd name="connsiteY3" fmla="*/ 4327451 h 7421527"/>
              <a:gd name="connsiteX4" fmla="*/ 3519377 w 3859618"/>
              <a:gd name="connsiteY4" fmla="*/ 0 h 7421527"/>
              <a:gd name="connsiteX0" fmla="*/ 3519377 w 3859618"/>
              <a:gd name="connsiteY0" fmla="*/ 0 h 7227966"/>
              <a:gd name="connsiteX1" fmla="*/ 3859618 w 3859618"/>
              <a:gd name="connsiteY1" fmla="*/ 372140 h 7227966"/>
              <a:gd name="connsiteX2" fmla="*/ 3729301 w 3859618"/>
              <a:gd name="connsiteY2" fmla="*/ 7227966 h 7227966"/>
              <a:gd name="connsiteX3" fmla="*/ 0 w 3859618"/>
              <a:gd name="connsiteY3" fmla="*/ 4327451 h 7227966"/>
              <a:gd name="connsiteX4" fmla="*/ 3519377 w 3859618"/>
              <a:gd name="connsiteY4" fmla="*/ 0 h 7227966"/>
              <a:gd name="connsiteX0" fmla="*/ 3519377 w 3859618"/>
              <a:gd name="connsiteY0" fmla="*/ 0 h 7319653"/>
              <a:gd name="connsiteX1" fmla="*/ 3859618 w 3859618"/>
              <a:gd name="connsiteY1" fmla="*/ 372140 h 7319653"/>
              <a:gd name="connsiteX2" fmla="*/ 3698426 w 3859618"/>
              <a:gd name="connsiteY2" fmla="*/ 7319653 h 7319653"/>
              <a:gd name="connsiteX3" fmla="*/ 0 w 3859618"/>
              <a:gd name="connsiteY3" fmla="*/ 4327451 h 7319653"/>
              <a:gd name="connsiteX4" fmla="*/ 3519377 w 3859618"/>
              <a:gd name="connsiteY4" fmla="*/ 0 h 7319653"/>
              <a:gd name="connsiteX0" fmla="*/ 3313541 w 3653782"/>
              <a:gd name="connsiteY0" fmla="*/ 0 h 7319653"/>
              <a:gd name="connsiteX1" fmla="*/ 3653782 w 3653782"/>
              <a:gd name="connsiteY1" fmla="*/ 372140 h 7319653"/>
              <a:gd name="connsiteX2" fmla="*/ 3492590 w 3653782"/>
              <a:gd name="connsiteY2" fmla="*/ 7319653 h 7319653"/>
              <a:gd name="connsiteX3" fmla="*/ 0 w 3653782"/>
              <a:gd name="connsiteY3" fmla="*/ 4337639 h 7319653"/>
              <a:gd name="connsiteX4" fmla="*/ 3313541 w 3653782"/>
              <a:gd name="connsiteY4" fmla="*/ 0 h 7319653"/>
              <a:gd name="connsiteX0" fmla="*/ 3437042 w 3777283"/>
              <a:gd name="connsiteY0" fmla="*/ 0 h 7319653"/>
              <a:gd name="connsiteX1" fmla="*/ 3777283 w 3777283"/>
              <a:gd name="connsiteY1" fmla="*/ 372140 h 7319653"/>
              <a:gd name="connsiteX2" fmla="*/ 3616091 w 3777283"/>
              <a:gd name="connsiteY2" fmla="*/ 7319653 h 7319653"/>
              <a:gd name="connsiteX3" fmla="*/ 0 w 3777283"/>
              <a:gd name="connsiteY3" fmla="*/ 4368201 h 7319653"/>
              <a:gd name="connsiteX4" fmla="*/ 3437042 w 3777283"/>
              <a:gd name="connsiteY4" fmla="*/ 0 h 7319653"/>
              <a:gd name="connsiteX0" fmla="*/ 3437042 w 3777283"/>
              <a:gd name="connsiteY0" fmla="*/ 0 h 7319653"/>
              <a:gd name="connsiteX1" fmla="*/ 3777283 w 3777283"/>
              <a:gd name="connsiteY1" fmla="*/ 372140 h 7319653"/>
              <a:gd name="connsiteX2" fmla="*/ 3616091 w 3777283"/>
              <a:gd name="connsiteY2" fmla="*/ 7319653 h 7319653"/>
              <a:gd name="connsiteX3" fmla="*/ 0 w 3777283"/>
              <a:gd name="connsiteY3" fmla="*/ 4337639 h 7319653"/>
              <a:gd name="connsiteX4" fmla="*/ 3437042 w 3777283"/>
              <a:gd name="connsiteY4" fmla="*/ 0 h 7319653"/>
              <a:gd name="connsiteX0" fmla="*/ 3437042 w 3616091"/>
              <a:gd name="connsiteY0" fmla="*/ 0 h 7319653"/>
              <a:gd name="connsiteX1" fmla="*/ 3458239 w 3616091"/>
              <a:gd name="connsiteY1" fmla="*/ 107267 h 7319653"/>
              <a:gd name="connsiteX2" fmla="*/ 3616091 w 3616091"/>
              <a:gd name="connsiteY2" fmla="*/ 7319653 h 7319653"/>
              <a:gd name="connsiteX3" fmla="*/ 0 w 3616091"/>
              <a:gd name="connsiteY3" fmla="*/ 4337639 h 7319653"/>
              <a:gd name="connsiteX4" fmla="*/ 3437042 w 3616091"/>
              <a:gd name="connsiteY4" fmla="*/ 0 h 7319653"/>
              <a:gd name="connsiteX0" fmla="*/ 3437042 w 3458239"/>
              <a:gd name="connsiteY0" fmla="*/ 0 h 7044593"/>
              <a:gd name="connsiteX1" fmla="*/ 3458239 w 3458239"/>
              <a:gd name="connsiteY1" fmla="*/ 107267 h 7044593"/>
              <a:gd name="connsiteX2" fmla="*/ 3389673 w 3458239"/>
              <a:gd name="connsiteY2" fmla="*/ 7044593 h 7044593"/>
              <a:gd name="connsiteX3" fmla="*/ 0 w 3458239"/>
              <a:gd name="connsiteY3" fmla="*/ 4337639 h 7044593"/>
              <a:gd name="connsiteX4" fmla="*/ 3437042 w 3458239"/>
              <a:gd name="connsiteY4" fmla="*/ 0 h 7044593"/>
              <a:gd name="connsiteX0" fmla="*/ 3437042 w 3458239"/>
              <a:gd name="connsiteY0" fmla="*/ 0 h 6952906"/>
              <a:gd name="connsiteX1" fmla="*/ 3458239 w 3458239"/>
              <a:gd name="connsiteY1" fmla="*/ 107267 h 6952906"/>
              <a:gd name="connsiteX2" fmla="*/ 3142671 w 3458239"/>
              <a:gd name="connsiteY2" fmla="*/ 6952906 h 6952906"/>
              <a:gd name="connsiteX3" fmla="*/ 0 w 3458239"/>
              <a:gd name="connsiteY3" fmla="*/ 4337639 h 6952906"/>
              <a:gd name="connsiteX4" fmla="*/ 3437042 w 3458239"/>
              <a:gd name="connsiteY4" fmla="*/ 0 h 6952906"/>
              <a:gd name="connsiteX0" fmla="*/ 3437042 w 3437042"/>
              <a:gd name="connsiteY0" fmla="*/ 0 h 6952906"/>
              <a:gd name="connsiteX1" fmla="*/ 3118612 w 3437042"/>
              <a:gd name="connsiteY1" fmla="*/ 168392 h 6952906"/>
              <a:gd name="connsiteX2" fmla="*/ 3142671 w 3437042"/>
              <a:gd name="connsiteY2" fmla="*/ 6952906 h 6952906"/>
              <a:gd name="connsiteX3" fmla="*/ 0 w 3437042"/>
              <a:gd name="connsiteY3" fmla="*/ 4337639 h 6952906"/>
              <a:gd name="connsiteX4" fmla="*/ 3437042 w 3437042"/>
              <a:gd name="connsiteY4" fmla="*/ 0 h 6952906"/>
              <a:gd name="connsiteX0" fmla="*/ 3437042 w 3437042"/>
              <a:gd name="connsiteY0" fmla="*/ 0 h 6952906"/>
              <a:gd name="connsiteX1" fmla="*/ 3139196 w 3437042"/>
              <a:gd name="connsiteY1" fmla="*/ 168392 h 6952906"/>
              <a:gd name="connsiteX2" fmla="*/ 3142671 w 3437042"/>
              <a:gd name="connsiteY2" fmla="*/ 6952906 h 6952906"/>
              <a:gd name="connsiteX3" fmla="*/ 0 w 3437042"/>
              <a:gd name="connsiteY3" fmla="*/ 4337639 h 6952906"/>
              <a:gd name="connsiteX4" fmla="*/ 3437042 w 3437042"/>
              <a:gd name="connsiteY4" fmla="*/ 0 h 6952906"/>
              <a:gd name="connsiteX0" fmla="*/ 3200332 w 3200332"/>
              <a:gd name="connsiteY0" fmla="*/ 116856 h 6784514"/>
              <a:gd name="connsiteX1" fmla="*/ 3139196 w 3200332"/>
              <a:gd name="connsiteY1" fmla="*/ 0 h 6784514"/>
              <a:gd name="connsiteX2" fmla="*/ 3142671 w 3200332"/>
              <a:gd name="connsiteY2" fmla="*/ 6784514 h 6784514"/>
              <a:gd name="connsiteX3" fmla="*/ 0 w 3200332"/>
              <a:gd name="connsiteY3" fmla="*/ 4169247 h 6784514"/>
              <a:gd name="connsiteX4" fmla="*/ 3200332 w 3200332"/>
              <a:gd name="connsiteY4" fmla="*/ 116856 h 6784514"/>
              <a:gd name="connsiteX0" fmla="*/ 3242812 w 3242812"/>
              <a:gd name="connsiteY0" fmla="*/ 116856 h 6784514"/>
              <a:gd name="connsiteX1" fmla="*/ 3181676 w 3242812"/>
              <a:gd name="connsiteY1" fmla="*/ 0 h 6784514"/>
              <a:gd name="connsiteX2" fmla="*/ 3185151 w 3242812"/>
              <a:gd name="connsiteY2" fmla="*/ 6784514 h 6784514"/>
              <a:gd name="connsiteX3" fmla="*/ 0 w 3242812"/>
              <a:gd name="connsiteY3" fmla="*/ 3293044 h 6784514"/>
              <a:gd name="connsiteX4" fmla="*/ 3242812 w 3242812"/>
              <a:gd name="connsiteY4" fmla="*/ 116856 h 6784514"/>
              <a:gd name="connsiteX0" fmla="*/ 3242812 w 3242812"/>
              <a:gd name="connsiteY0" fmla="*/ 116856 h 6867961"/>
              <a:gd name="connsiteX1" fmla="*/ 3181676 w 3242812"/>
              <a:gd name="connsiteY1" fmla="*/ 0 h 6867961"/>
              <a:gd name="connsiteX2" fmla="*/ 3163911 w 3242812"/>
              <a:gd name="connsiteY2" fmla="*/ 6867961 h 6867961"/>
              <a:gd name="connsiteX3" fmla="*/ 0 w 3242812"/>
              <a:gd name="connsiteY3" fmla="*/ 3293044 h 6867961"/>
              <a:gd name="connsiteX4" fmla="*/ 3242812 w 3242812"/>
              <a:gd name="connsiteY4" fmla="*/ 116856 h 6867961"/>
              <a:gd name="connsiteX0" fmla="*/ 3338392 w 3338392"/>
              <a:gd name="connsiteY0" fmla="*/ 273321 h 6867961"/>
              <a:gd name="connsiteX1" fmla="*/ 3181676 w 3338392"/>
              <a:gd name="connsiteY1" fmla="*/ 0 h 6867961"/>
              <a:gd name="connsiteX2" fmla="*/ 3163911 w 3338392"/>
              <a:gd name="connsiteY2" fmla="*/ 6867961 h 6867961"/>
              <a:gd name="connsiteX3" fmla="*/ 0 w 3338392"/>
              <a:gd name="connsiteY3" fmla="*/ 3293044 h 6867961"/>
              <a:gd name="connsiteX4" fmla="*/ 3338392 w 3338392"/>
              <a:gd name="connsiteY4" fmla="*/ 273321 h 6867961"/>
              <a:gd name="connsiteX0" fmla="*/ 3317152 w 3317152"/>
              <a:gd name="connsiteY0" fmla="*/ 158581 h 6867961"/>
              <a:gd name="connsiteX1" fmla="*/ 3181676 w 3317152"/>
              <a:gd name="connsiteY1" fmla="*/ 0 h 6867961"/>
              <a:gd name="connsiteX2" fmla="*/ 3163911 w 3317152"/>
              <a:gd name="connsiteY2" fmla="*/ 6867961 h 6867961"/>
              <a:gd name="connsiteX3" fmla="*/ 0 w 3317152"/>
              <a:gd name="connsiteY3" fmla="*/ 3293044 h 6867961"/>
              <a:gd name="connsiteX4" fmla="*/ 3317152 w 3317152"/>
              <a:gd name="connsiteY4" fmla="*/ 158581 h 6867961"/>
              <a:gd name="connsiteX0" fmla="*/ 3370251 w 3370251"/>
              <a:gd name="connsiteY0" fmla="*/ 158581 h 6867961"/>
              <a:gd name="connsiteX1" fmla="*/ 3234775 w 3370251"/>
              <a:gd name="connsiteY1" fmla="*/ 0 h 6867961"/>
              <a:gd name="connsiteX2" fmla="*/ 3217010 w 3370251"/>
              <a:gd name="connsiteY2" fmla="*/ 6867961 h 6867961"/>
              <a:gd name="connsiteX3" fmla="*/ 0 w 3370251"/>
              <a:gd name="connsiteY3" fmla="*/ 3543388 h 6867961"/>
              <a:gd name="connsiteX4" fmla="*/ 3370251 w 3370251"/>
              <a:gd name="connsiteY4" fmla="*/ 158581 h 6867961"/>
              <a:gd name="connsiteX0" fmla="*/ 3370251 w 3370251"/>
              <a:gd name="connsiteY0" fmla="*/ 158581 h 6867961"/>
              <a:gd name="connsiteX1" fmla="*/ 3234775 w 3370251"/>
              <a:gd name="connsiteY1" fmla="*/ 0 h 6867961"/>
              <a:gd name="connsiteX2" fmla="*/ 3217010 w 3370251"/>
              <a:gd name="connsiteY2" fmla="*/ 6867961 h 6867961"/>
              <a:gd name="connsiteX3" fmla="*/ 0 w 3370251"/>
              <a:gd name="connsiteY3" fmla="*/ 3543388 h 6867961"/>
              <a:gd name="connsiteX4" fmla="*/ 3370251 w 3370251"/>
              <a:gd name="connsiteY4" fmla="*/ 158581 h 6867961"/>
              <a:gd name="connsiteX0" fmla="*/ 3370251 w 3370251"/>
              <a:gd name="connsiteY0" fmla="*/ 158581 h 6867961"/>
              <a:gd name="connsiteX1" fmla="*/ 3234775 w 3370251"/>
              <a:gd name="connsiteY1" fmla="*/ 0 h 6867961"/>
              <a:gd name="connsiteX2" fmla="*/ 3270110 w 3370251"/>
              <a:gd name="connsiteY2" fmla="*/ 6867961 h 6867961"/>
              <a:gd name="connsiteX3" fmla="*/ 0 w 3370251"/>
              <a:gd name="connsiteY3" fmla="*/ 3543388 h 6867961"/>
              <a:gd name="connsiteX4" fmla="*/ 3370251 w 3370251"/>
              <a:gd name="connsiteY4" fmla="*/ 158581 h 6867961"/>
              <a:gd name="connsiteX0" fmla="*/ 3370251 w 3376311"/>
              <a:gd name="connsiteY0" fmla="*/ 158581 h 6774081"/>
              <a:gd name="connsiteX1" fmla="*/ 3234775 w 3376311"/>
              <a:gd name="connsiteY1" fmla="*/ 0 h 6774081"/>
              <a:gd name="connsiteX2" fmla="*/ 3376311 w 3376311"/>
              <a:gd name="connsiteY2" fmla="*/ 6774081 h 6774081"/>
              <a:gd name="connsiteX3" fmla="*/ 0 w 3376311"/>
              <a:gd name="connsiteY3" fmla="*/ 3543388 h 6774081"/>
              <a:gd name="connsiteX4" fmla="*/ 3370251 w 3376311"/>
              <a:gd name="connsiteY4" fmla="*/ 158581 h 6774081"/>
              <a:gd name="connsiteX0" fmla="*/ 3370251 w 3370251"/>
              <a:gd name="connsiteY0" fmla="*/ 158581 h 6878391"/>
              <a:gd name="connsiteX1" fmla="*/ 3234775 w 3370251"/>
              <a:gd name="connsiteY1" fmla="*/ 0 h 6878391"/>
              <a:gd name="connsiteX2" fmla="*/ 3270111 w 3370251"/>
              <a:gd name="connsiteY2" fmla="*/ 6878391 h 6878391"/>
              <a:gd name="connsiteX3" fmla="*/ 0 w 3370251"/>
              <a:gd name="connsiteY3" fmla="*/ 3543388 h 6878391"/>
              <a:gd name="connsiteX4" fmla="*/ 3370251 w 3370251"/>
              <a:gd name="connsiteY4" fmla="*/ 158581 h 6878391"/>
              <a:gd name="connsiteX0" fmla="*/ 3433972 w 3433972"/>
              <a:gd name="connsiteY0" fmla="*/ 262890 h 6878391"/>
              <a:gd name="connsiteX1" fmla="*/ 3234775 w 3433972"/>
              <a:gd name="connsiteY1" fmla="*/ 0 h 6878391"/>
              <a:gd name="connsiteX2" fmla="*/ 3270111 w 3433972"/>
              <a:gd name="connsiteY2" fmla="*/ 6878391 h 6878391"/>
              <a:gd name="connsiteX3" fmla="*/ 0 w 3433972"/>
              <a:gd name="connsiteY3" fmla="*/ 3543388 h 6878391"/>
              <a:gd name="connsiteX4" fmla="*/ 3433972 w 3433972"/>
              <a:gd name="connsiteY4" fmla="*/ 262890 h 6878391"/>
              <a:gd name="connsiteX0" fmla="*/ 3391491 w 3391491"/>
              <a:gd name="connsiteY0" fmla="*/ 116856 h 6878391"/>
              <a:gd name="connsiteX1" fmla="*/ 3234775 w 3391491"/>
              <a:gd name="connsiteY1" fmla="*/ 0 h 6878391"/>
              <a:gd name="connsiteX2" fmla="*/ 3270111 w 3391491"/>
              <a:gd name="connsiteY2" fmla="*/ 6878391 h 6878391"/>
              <a:gd name="connsiteX3" fmla="*/ 0 w 3391491"/>
              <a:gd name="connsiteY3" fmla="*/ 3543388 h 6878391"/>
              <a:gd name="connsiteX4" fmla="*/ 3391491 w 3391491"/>
              <a:gd name="connsiteY4" fmla="*/ 116856 h 687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1491" h="6878391">
                <a:moveTo>
                  <a:pt x="3391491" y="116856"/>
                </a:moveTo>
                <a:lnTo>
                  <a:pt x="3234775" y="0"/>
                </a:lnTo>
                <a:cubicBezTo>
                  <a:pt x="3242795" y="2261505"/>
                  <a:pt x="3262091" y="4616886"/>
                  <a:pt x="3270111" y="6878391"/>
                </a:cubicBezTo>
                <a:lnTo>
                  <a:pt x="0" y="3543388"/>
                </a:lnTo>
                <a:lnTo>
                  <a:pt x="3391491" y="116856"/>
                </a:lnTo>
                <a:close/>
              </a:path>
            </a:pathLst>
          </a:custGeom>
          <a:solidFill>
            <a:srgbClr val="02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88B494-6ACC-48B6-91F8-A770442D3E49}"/>
              </a:ext>
            </a:extLst>
          </p:cNvPr>
          <p:cNvSpPr txBox="1"/>
          <p:nvPr/>
        </p:nvSpPr>
        <p:spPr>
          <a:xfrm>
            <a:off x="550314" y="342614"/>
            <a:ext cx="9849606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400" dirty="0">
                <a:solidFill>
                  <a:srgbClr val="025597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Цель и задачи исследования</a:t>
            </a:r>
            <a:endParaRPr lang="ru-RU" sz="4000" b="1" dirty="0">
              <a:solidFill>
                <a:srgbClr val="025597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1F8C29-B453-46D1-8051-25C00DC95378}"/>
              </a:ext>
            </a:extLst>
          </p:cNvPr>
          <p:cNvSpPr txBox="1"/>
          <p:nvPr/>
        </p:nvSpPr>
        <p:spPr>
          <a:xfrm>
            <a:off x="550315" y="1041023"/>
            <a:ext cx="1099398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b="1" dirty="0"/>
              <a:t>Предмет исследования:</a:t>
            </a:r>
            <a:r>
              <a:rPr lang="ru-RU" dirty="0"/>
              <a:t> методы, инструменты и принципы стратегического развития управления развития отраслевого образования ФАУ «РОСДОРНИИ»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b="1" dirty="0"/>
              <a:t>Объект исследования:</a:t>
            </a:r>
            <a:r>
              <a:rPr lang="ru-RU" dirty="0"/>
              <a:t> управление развития отраслевого образования ФАУ «РОСДОРНИИ»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b="1" dirty="0"/>
              <a:t>Цель работы:</a:t>
            </a:r>
            <a:r>
              <a:rPr lang="ru-RU" dirty="0"/>
              <a:t> разработка плана стратегического развития управления развития отраслевого образования ФАУ «РОСДОРНИИ»</a:t>
            </a:r>
          </a:p>
          <a:p>
            <a:endParaRPr lang="ru-RU" b="1" dirty="0"/>
          </a:p>
          <a:p>
            <a:r>
              <a:rPr lang="ru-RU" b="1" dirty="0"/>
              <a:t>Задачи исследования: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dirty="0"/>
              <a:t>1 Провести </a:t>
            </a:r>
            <a:r>
              <a:rPr lang="ru-RU" b="1" dirty="0"/>
              <a:t>анализ проблемного </a:t>
            </a:r>
            <a:r>
              <a:rPr lang="ru-RU" dirty="0"/>
              <a:t>поля и выявить причины и </a:t>
            </a:r>
            <a:r>
              <a:rPr lang="ru-RU" b="1" dirty="0"/>
              <a:t>сложности реализации </a:t>
            </a:r>
            <a:r>
              <a:rPr lang="ru-RU" dirty="0"/>
              <a:t>планов стратегического развития организации;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dirty="0"/>
              <a:t>2 Провести  </a:t>
            </a:r>
            <a:r>
              <a:rPr lang="ru-RU" b="1" dirty="0"/>
              <a:t>внутренний анализ управления </a:t>
            </a:r>
            <a:r>
              <a:rPr lang="ru-RU" dirty="0"/>
              <a:t>развития отраслевого образования с использованием современных подходов, включающих </a:t>
            </a:r>
            <a:r>
              <a:rPr lang="en-US" b="1" dirty="0"/>
              <a:t>SWOT </a:t>
            </a:r>
            <a:r>
              <a:rPr lang="ru-RU" b="1" dirty="0"/>
              <a:t>и </a:t>
            </a:r>
            <a:r>
              <a:rPr lang="en-US" b="1" dirty="0"/>
              <a:t>PEST </a:t>
            </a:r>
            <a:r>
              <a:rPr lang="ru-RU" b="1" dirty="0"/>
              <a:t>анализ </a:t>
            </a:r>
            <a:r>
              <a:rPr lang="ru-RU" dirty="0"/>
              <a:t>и другие методы оценки внутренней и внешней среды;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dirty="0"/>
              <a:t>3 На основе проведенного анализа </a:t>
            </a:r>
            <a:r>
              <a:rPr lang="ru-RU" b="1" dirty="0"/>
              <a:t>разработать план стратегического </a:t>
            </a:r>
            <a:r>
              <a:rPr lang="ru-RU" dirty="0"/>
              <a:t>развития управления развития отраслевого образования.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ru-RU" dirty="0"/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57F67A95-0FA3-4260-B565-55D534CFBC5A}"/>
              </a:ext>
            </a:extLst>
          </p:cNvPr>
          <p:cNvGrpSpPr/>
          <p:nvPr/>
        </p:nvGrpSpPr>
        <p:grpSpPr>
          <a:xfrm>
            <a:off x="10999235" y="194185"/>
            <a:ext cx="802241" cy="802241"/>
            <a:chOff x="1882548" y="4023069"/>
            <a:chExt cx="802241" cy="802241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2070A6BB-24D8-49DB-AE2F-E6D01B2927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2337" y="4171498"/>
              <a:ext cx="482662" cy="482662"/>
            </a:xfrm>
            <a:prstGeom prst="rect">
              <a:avLst/>
            </a:prstGeom>
          </p:spPr>
        </p:pic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C02AA980-6AA0-419D-9EEA-145236BE22BA}"/>
                </a:ext>
              </a:extLst>
            </p:cNvPr>
            <p:cNvSpPr/>
            <p:nvPr/>
          </p:nvSpPr>
          <p:spPr>
            <a:xfrm>
              <a:off x="1882548" y="4023069"/>
              <a:ext cx="802241" cy="802241"/>
            </a:xfrm>
            <a:prstGeom prst="ellipse">
              <a:avLst/>
            </a:prstGeom>
            <a:noFill/>
            <a:ln w="76200">
              <a:solidFill>
                <a:srgbClr val="009F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7E2E4FE-0289-4A29-835E-DBF291746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36FB-D134-9E46-B461-C78872A89F49}" type="slidenum">
              <a:rPr lang="ru-RU"/>
              <a:t>2</a:t>
            </a:fld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473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1">
            <a:extLst>
              <a:ext uri="{FF2B5EF4-FFF2-40B4-BE49-F238E27FC236}">
                <a16:creationId xmlns:a16="http://schemas.microsoft.com/office/drawing/2014/main" id="{6EAF9019-CB63-41F2-AF7E-3C554E858ECC}"/>
              </a:ext>
            </a:extLst>
          </p:cNvPr>
          <p:cNvSpPr txBox="1"/>
          <p:nvPr/>
        </p:nvSpPr>
        <p:spPr>
          <a:xfrm>
            <a:off x="511503" y="48781"/>
            <a:ext cx="11160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2800" dirty="0">
                <a:solidFill>
                  <a:srgbClr val="025597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План стратегического развития управления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1B96E2-438B-AA35-A102-F4261312704D}"/>
              </a:ext>
            </a:extLst>
          </p:cNvPr>
          <p:cNvSpPr/>
          <p:nvPr/>
        </p:nvSpPr>
        <p:spPr>
          <a:xfrm>
            <a:off x="511503" y="632961"/>
            <a:ext cx="11452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Риски проекта 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E4A7AEA-330C-7029-8D3F-3111AFEF9F1F}"/>
              </a:ext>
            </a:extLst>
          </p:cNvPr>
          <p:cNvSpPr/>
          <p:nvPr/>
        </p:nvSpPr>
        <p:spPr>
          <a:xfrm>
            <a:off x="601191" y="1063253"/>
            <a:ext cx="1098074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1 Не достаточная и не эффективная рекламная кампания</a:t>
            </a:r>
          </a:p>
          <a:p>
            <a:pPr algn="just"/>
            <a:r>
              <a:rPr lang="ru-RU" b="1" dirty="0"/>
              <a:t>Стратегия</a:t>
            </a:r>
            <a:r>
              <a:rPr lang="ru-RU" dirty="0"/>
              <a:t> – снижение риска. Контроль количества слушателей, записавшихся на обучение по образовательным программам.</a:t>
            </a:r>
          </a:p>
          <a:p>
            <a:pPr algn="just"/>
            <a:endParaRPr lang="ru-RU" sz="1000" dirty="0"/>
          </a:p>
          <a:p>
            <a:pPr algn="just"/>
            <a:r>
              <a:rPr lang="ru-RU" b="1" dirty="0"/>
              <a:t>2 Отказ экспертов от участия в реализации образовательных программ.</a:t>
            </a:r>
          </a:p>
          <a:p>
            <a:pPr algn="just"/>
            <a:r>
              <a:rPr lang="ru-RU" b="1" dirty="0"/>
              <a:t>Стратегия –</a:t>
            </a:r>
            <a:r>
              <a:rPr lang="ru-RU" dirty="0"/>
              <a:t> предварительное согласование условий для участия экспертов. Заблаговременное заключение договоров для разработки образовательных программ.</a:t>
            </a:r>
          </a:p>
          <a:p>
            <a:pPr algn="just"/>
            <a:endParaRPr lang="ru-RU" sz="1000" dirty="0"/>
          </a:p>
          <a:p>
            <a:pPr algn="just"/>
            <a:r>
              <a:rPr lang="ru-RU" b="1" dirty="0"/>
              <a:t>3 Срез финансирования по федеральному проекту</a:t>
            </a:r>
          </a:p>
          <a:p>
            <a:pPr algn="just"/>
            <a:r>
              <a:rPr lang="ru-RU" b="1" dirty="0"/>
              <a:t>Стратегия </a:t>
            </a:r>
            <a:r>
              <a:rPr lang="ru-RU" dirty="0"/>
              <a:t>– заблаговременная разработка пула образовательных программ, возможных к реализации на коммерческой основе.</a:t>
            </a:r>
          </a:p>
          <a:p>
            <a:pPr algn="just"/>
            <a:endParaRPr lang="ru-RU" sz="1000" b="1" dirty="0"/>
          </a:p>
          <a:p>
            <a:pPr algn="just"/>
            <a:r>
              <a:rPr lang="ru-RU" b="1" dirty="0"/>
              <a:t>4 Увольнение сотрудников управления.</a:t>
            </a:r>
          </a:p>
          <a:p>
            <a:pPr algn="just"/>
            <a:r>
              <a:rPr lang="ru-RU" b="1" dirty="0"/>
              <a:t>Стратегия</a:t>
            </a:r>
            <a:r>
              <a:rPr lang="ru-RU" dirty="0"/>
              <a:t> – предварительные беседы с сотрудниками, формирование перечня потенциальных претендентов на должности управления.</a:t>
            </a:r>
          </a:p>
          <a:p>
            <a:pPr algn="just"/>
            <a:endParaRPr lang="ru-RU" sz="1000" dirty="0"/>
          </a:p>
          <a:p>
            <a:pPr algn="just"/>
            <a:r>
              <a:rPr lang="ru-RU" b="1" dirty="0"/>
              <a:t>5 Затягивание сроков реализации образовательных программ.</a:t>
            </a:r>
          </a:p>
          <a:p>
            <a:pPr algn="just"/>
            <a:r>
              <a:rPr lang="ru-RU" dirty="0"/>
              <a:t>Стратегия – подготовка четкого плана работ по каждой программе, закрепление ответственных лиц за программой, установка дедлайна по каждой программе.</a:t>
            </a:r>
          </a:p>
          <a:p>
            <a:pPr algn="just"/>
            <a:endParaRPr lang="ru-RU" sz="1000" dirty="0"/>
          </a:p>
          <a:p>
            <a:pPr algn="just"/>
            <a:r>
              <a:rPr lang="ru-RU" b="1" dirty="0"/>
              <a:t>6 Игнорирование запросов на востребованность программ от заинтересованных лиц.</a:t>
            </a:r>
          </a:p>
          <a:p>
            <a:pPr algn="just"/>
            <a:r>
              <a:rPr lang="ru-RU" b="1" dirty="0"/>
              <a:t>Стратегия </a:t>
            </a:r>
            <a:r>
              <a:rPr lang="ru-RU" dirty="0"/>
              <a:t>– предварительное согласование сроков отправки запросов и времени ответа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2">
            <a:extLst>
              <a:ext uri="{FF2B5EF4-FFF2-40B4-BE49-F238E27FC236}">
                <a16:creationId xmlns:a16="http://schemas.microsoft.com/office/drawing/2014/main" id="{3871EC12-6C57-4378-9832-646B5D623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34736FB-D134-9E46-B461-C78872A89F49}" type="slidenum">
              <a:rPr lang="ru-RU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4340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6EB4FD5-4651-401F-B235-393A7AB6D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961"/>
            <a:ext cx="12192000" cy="684207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03AE7CA-9589-4A5D-918C-88128198388F}"/>
              </a:ext>
            </a:extLst>
          </p:cNvPr>
          <p:cNvSpPr/>
          <p:nvPr/>
        </p:nvSpPr>
        <p:spPr>
          <a:xfrm>
            <a:off x="0" y="603315"/>
            <a:ext cx="4892511" cy="1677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B2E59F1-D648-489A-BDFF-0B576EBA8A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6784" y="72174"/>
            <a:ext cx="3196036" cy="1432161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426F6CC3-2794-40F6-8164-FAA85D825E63}"/>
              </a:ext>
            </a:extLst>
          </p:cNvPr>
          <p:cNvCxnSpPr>
            <a:cxnSpLocks/>
          </p:cNvCxnSpPr>
          <p:nvPr/>
        </p:nvCxnSpPr>
        <p:spPr>
          <a:xfrm flipH="1">
            <a:off x="4074676" y="-425301"/>
            <a:ext cx="8465685" cy="7586329"/>
          </a:xfrm>
          <a:prstGeom prst="line">
            <a:avLst/>
          </a:prstGeom>
          <a:ln w="57150">
            <a:solidFill>
              <a:srgbClr val="02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BDF3A74-E7E2-8834-EACD-04A1A8B3A814}"/>
              </a:ext>
            </a:extLst>
          </p:cNvPr>
          <p:cNvSpPr txBox="1"/>
          <p:nvPr/>
        </p:nvSpPr>
        <p:spPr>
          <a:xfrm>
            <a:off x="515933" y="2801023"/>
            <a:ext cx="79956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Начальник управления развития отраслевого </a:t>
            </a:r>
            <a:br>
              <a:rPr lang="ru-RU" sz="2000" dirty="0"/>
            </a:br>
            <a:r>
              <a:rPr lang="ru-RU" sz="2000" dirty="0"/>
              <a:t>образования ФАУ «РОСДОРНИИ»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DF3A74-E7E2-8834-EACD-04A1A8B3A814}"/>
              </a:ext>
            </a:extLst>
          </p:cNvPr>
          <p:cNvSpPr txBox="1"/>
          <p:nvPr/>
        </p:nvSpPr>
        <p:spPr>
          <a:xfrm>
            <a:off x="505300" y="1737877"/>
            <a:ext cx="79956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25597"/>
                </a:solidFill>
                <a:latin typeface="+mj-lt"/>
              </a:rPr>
              <a:t>Благодарю за внимание!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DF3A74-E7E2-8834-EACD-04A1A8B3A814}"/>
              </a:ext>
            </a:extLst>
          </p:cNvPr>
          <p:cNvSpPr txBox="1"/>
          <p:nvPr/>
        </p:nvSpPr>
        <p:spPr>
          <a:xfrm>
            <a:off x="515933" y="3515057"/>
            <a:ext cx="79956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к.т.н., доцент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Игнатьев Алексей Александрович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DF3A74-E7E2-8834-EACD-04A1A8B3A814}"/>
              </a:ext>
            </a:extLst>
          </p:cNvPr>
          <p:cNvSpPr txBox="1"/>
          <p:nvPr/>
        </p:nvSpPr>
        <p:spPr>
          <a:xfrm>
            <a:off x="515933" y="4868503"/>
            <a:ext cx="79956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+7-910-963-73-34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DF3A74-E7E2-8834-EACD-04A1A8B3A814}"/>
              </a:ext>
            </a:extLst>
          </p:cNvPr>
          <p:cNvSpPr txBox="1"/>
          <p:nvPr/>
        </p:nvSpPr>
        <p:spPr>
          <a:xfrm>
            <a:off x="515933" y="5248183"/>
            <a:ext cx="79956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hlinkClick r:id="rId7"/>
              </a:rPr>
              <a:t>Ignatievaa</a:t>
            </a:r>
            <a:r>
              <a:rPr lang="ru-RU" dirty="0">
                <a:hlinkClick r:id="rId7"/>
              </a:rPr>
              <a:t>@</a:t>
            </a:r>
            <a:r>
              <a:rPr lang="en-US" dirty="0" err="1">
                <a:hlinkClick r:id="rId7"/>
              </a:rPr>
              <a:t>rosdornii</a:t>
            </a:r>
            <a:r>
              <a:rPr lang="ru-RU" dirty="0">
                <a:hlinkClick r:id="rId7"/>
              </a:rPr>
              <a:t>.</a:t>
            </a:r>
            <a:r>
              <a:rPr lang="en-US" dirty="0" err="1">
                <a:hlinkClick r:id="rId7"/>
              </a:rPr>
              <a:t>ru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DF3A74-E7E2-8834-EACD-04A1A8B3A814}"/>
              </a:ext>
            </a:extLst>
          </p:cNvPr>
          <p:cNvSpPr txBox="1"/>
          <p:nvPr/>
        </p:nvSpPr>
        <p:spPr>
          <a:xfrm>
            <a:off x="515933" y="4488824"/>
            <a:ext cx="79956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Контакты: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E30FE2-5A71-4615-8F20-AB096AA0E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E2D3-BD8A-49F8-8EB6-23CFB6453FA4}" type="slidenum">
              <a:rPr lang="ru-RU" smtClean="0"/>
              <a:t>21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425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13">
            <a:extLst>
              <a:ext uri="{FF2B5EF4-FFF2-40B4-BE49-F238E27FC236}">
                <a16:creationId xmlns:a16="http://schemas.microsoft.com/office/drawing/2014/main" id="{9FBC3573-618A-4059-8B14-D68F1D88671C}"/>
              </a:ext>
            </a:extLst>
          </p:cNvPr>
          <p:cNvSpPr/>
          <p:nvPr/>
        </p:nvSpPr>
        <p:spPr>
          <a:xfrm>
            <a:off x="10697190" y="2763748"/>
            <a:ext cx="3842269" cy="7933846"/>
          </a:xfrm>
          <a:custGeom>
            <a:avLst/>
            <a:gdLst>
              <a:gd name="connsiteX0" fmla="*/ 0 w 3444948"/>
              <a:gd name="connsiteY0" fmla="*/ 0 h 7006856"/>
              <a:gd name="connsiteX1" fmla="*/ 3444948 w 3444948"/>
              <a:gd name="connsiteY1" fmla="*/ 0 h 7006856"/>
              <a:gd name="connsiteX2" fmla="*/ 3444948 w 3444948"/>
              <a:gd name="connsiteY2" fmla="*/ 7006856 h 7006856"/>
              <a:gd name="connsiteX3" fmla="*/ 0 w 3444948"/>
              <a:gd name="connsiteY3" fmla="*/ 7006856 h 7006856"/>
              <a:gd name="connsiteX4" fmla="*/ 0 w 3444948"/>
              <a:gd name="connsiteY4" fmla="*/ 0 h 7006856"/>
              <a:gd name="connsiteX0" fmla="*/ 297711 w 3742659"/>
              <a:gd name="connsiteY0" fmla="*/ 0 h 7006856"/>
              <a:gd name="connsiteX1" fmla="*/ 3742659 w 3742659"/>
              <a:gd name="connsiteY1" fmla="*/ 0 h 7006856"/>
              <a:gd name="connsiteX2" fmla="*/ 3742659 w 3742659"/>
              <a:gd name="connsiteY2" fmla="*/ 7006856 h 7006856"/>
              <a:gd name="connsiteX3" fmla="*/ 0 w 3742659"/>
              <a:gd name="connsiteY3" fmla="*/ 4104167 h 7006856"/>
              <a:gd name="connsiteX4" fmla="*/ 297711 w 3742659"/>
              <a:gd name="connsiteY4" fmla="*/ 0 h 7006856"/>
              <a:gd name="connsiteX0" fmla="*/ 255181 w 3700129"/>
              <a:gd name="connsiteY0" fmla="*/ 0 h 7006856"/>
              <a:gd name="connsiteX1" fmla="*/ 3700129 w 3700129"/>
              <a:gd name="connsiteY1" fmla="*/ 0 h 7006856"/>
              <a:gd name="connsiteX2" fmla="*/ 3700129 w 3700129"/>
              <a:gd name="connsiteY2" fmla="*/ 7006856 h 7006856"/>
              <a:gd name="connsiteX3" fmla="*/ 0 w 3700129"/>
              <a:gd name="connsiteY3" fmla="*/ 3912781 h 7006856"/>
              <a:gd name="connsiteX4" fmla="*/ 255181 w 3700129"/>
              <a:gd name="connsiteY4" fmla="*/ 0 h 7006856"/>
              <a:gd name="connsiteX0" fmla="*/ 3359888 w 3700129"/>
              <a:gd name="connsiteY0" fmla="*/ 0 h 7378996"/>
              <a:gd name="connsiteX1" fmla="*/ 3700129 w 3700129"/>
              <a:gd name="connsiteY1" fmla="*/ 372140 h 7378996"/>
              <a:gd name="connsiteX2" fmla="*/ 3700129 w 3700129"/>
              <a:gd name="connsiteY2" fmla="*/ 7378996 h 7378996"/>
              <a:gd name="connsiteX3" fmla="*/ 0 w 3700129"/>
              <a:gd name="connsiteY3" fmla="*/ 4284921 h 7378996"/>
              <a:gd name="connsiteX4" fmla="*/ 3359888 w 3700129"/>
              <a:gd name="connsiteY4" fmla="*/ 0 h 7378996"/>
              <a:gd name="connsiteX0" fmla="*/ 3359888 w 3700129"/>
              <a:gd name="connsiteY0" fmla="*/ 0 h 7421527"/>
              <a:gd name="connsiteX1" fmla="*/ 3700129 w 3700129"/>
              <a:gd name="connsiteY1" fmla="*/ 372140 h 7421527"/>
              <a:gd name="connsiteX2" fmla="*/ 3700129 w 3700129"/>
              <a:gd name="connsiteY2" fmla="*/ 7421527 h 7421527"/>
              <a:gd name="connsiteX3" fmla="*/ 0 w 3700129"/>
              <a:gd name="connsiteY3" fmla="*/ 4284921 h 7421527"/>
              <a:gd name="connsiteX4" fmla="*/ 3359888 w 3700129"/>
              <a:gd name="connsiteY4" fmla="*/ 0 h 7421527"/>
              <a:gd name="connsiteX0" fmla="*/ 3519377 w 3859618"/>
              <a:gd name="connsiteY0" fmla="*/ 0 h 7421527"/>
              <a:gd name="connsiteX1" fmla="*/ 3859618 w 3859618"/>
              <a:gd name="connsiteY1" fmla="*/ 372140 h 7421527"/>
              <a:gd name="connsiteX2" fmla="*/ 3859618 w 3859618"/>
              <a:gd name="connsiteY2" fmla="*/ 7421527 h 7421527"/>
              <a:gd name="connsiteX3" fmla="*/ 0 w 3859618"/>
              <a:gd name="connsiteY3" fmla="*/ 4327451 h 7421527"/>
              <a:gd name="connsiteX4" fmla="*/ 3519377 w 3859618"/>
              <a:gd name="connsiteY4" fmla="*/ 0 h 7421527"/>
              <a:gd name="connsiteX0" fmla="*/ 3519377 w 3859618"/>
              <a:gd name="connsiteY0" fmla="*/ 0 h 7421527"/>
              <a:gd name="connsiteX1" fmla="*/ 3859618 w 3859618"/>
              <a:gd name="connsiteY1" fmla="*/ 372140 h 7421527"/>
              <a:gd name="connsiteX2" fmla="*/ 3646967 w 3859618"/>
              <a:gd name="connsiteY2" fmla="*/ 7421527 h 7421527"/>
              <a:gd name="connsiteX3" fmla="*/ 0 w 3859618"/>
              <a:gd name="connsiteY3" fmla="*/ 4327451 h 7421527"/>
              <a:gd name="connsiteX4" fmla="*/ 3519377 w 3859618"/>
              <a:gd name="connsiteY4" fmla="*/ 0 h 7421527"/>
              <a:gd name="connsiteX0" fmla="*/ 3519377 w 3859618"/>
              <a:gd name="connsiteY0" fmla="*/ 0 h 7227966"/>
              <a:gd name="connsiteX1" fmla="*/ 3859618 w 3859618"/>
              <a:gd name="connsiteY1" fmla="*/ 372140 h 7227966"/>
              <a:gd name="connsiteX2" fmla="*/ 3729301 w 3859618"/>
              <a:gd name="connsiteY2" fmla="*/ 7227966 h 7227966"/>
              <a:gd name="connsiteX3" fmla="*/ 0 w 3859618"/>
              <a:gd name="connsiteY3" fmla="*/ 4327451 h 7227966"/>
              <a:gd name="connsiteX4" fmla="*/ 3519377 w 3859618"/>
              <a:gd name="connsiteY4" fmla="*/ 0 h 7227966"/>
              <a:gd name="connsiteX0" fmla="*/ 3519377 w 3859618"/>
              <a:gd name="connsiteY0" fmla="*/ 0 h 7319653"/>
              <a:gd name="connsiteX1" fmla="*/ 3859618 w 3859618"/>
              <a:gd name="connsiteY1" fmla="*/ 372140 h 7319653"/>
              <a:gd name="connsiteX2" fmla="*/ 3698426 w 3859618"/>
              <a:gd name="connsiteY2" fmla="*/ 7319653 h 7319653"/>
              <a:gd name="connsiteX3" fmla="*/ 0 w 3859618"/>
              <a:gd name="connsiteY3" fmla="*/ 4327451 h 7319653"/>
              <a:gd name="connsiteX4" fmla="*/ 3519377 w 3859618"/>
              <a:gd name="connsiteY4" fmla="*/ 0 h 7319653"/>
              <a:gd name="connsiteX0" fmla="*/ 3313541 w 3653782"/>
              <a:gd name="connsiteY0" fmla="*/ 0 h 7319653"/>
              <a:gd name="connsiteX1" fmla="*/ 3653782 w 3653782"/>
              <a:gd name="connsiteY1" fmla="*/ 372140 h 7319653"/>
              <a:gd name="connsiteX2" fmla="*/ 3492590 w 3653782"/>
              <a:gd name="connsiteY2" fmla="*/ 7319653 h 7319653"/>
              <a:gd name="connsiteX3" fmla="*/ 0 w 3653782"/>
              <a:gd name="connsiteY3" fmla="*/ 4337639 h 7319653"/>
              <a:gd name="connsiteX4" fmla="*/ 3313541 w 3653782"/>
              <a:gd name="connsiteY4" fmla="*/ 0 h 7319653"/>
              <a:gd name="connsiteX0" fmla="*/ 3437042 w 3777283"/>
              <a:gd name="connsiteY0" fmla="*/ 0 h 7319653"/>
              <a:gd name="connsiteX1" fmla="*/ 3777283 w 3777283"/>
              <a:gd name="connsiteY1" fmla="*/ 372140 h 7319653"/>
              <a:gd name="connsiteX2" fmla="*/ 3616091 w 3777283"/>
              <a:gd name="connsiteY2" fmla="*/ 7319653 h 7319653"/>
              <a:gd name="connsiteX3" fmla="*/ 0 w 3777283"/>
              <a:gd name="connsiteY3" fmla="*/ 4368201 h 7319653"/>
              <a:gd name="connsiteX4" fmla="*/ 3437042 w 3777283"/>
              <a:gd name="connsiteY4" fmla="*/ 0 h 7319653"/>
              <a:gd name="connsiteX0" fmla="*/ 3437042 w 3777283"/>
              <a:gd name="connsiteY0" fmla="*/ 0 h 7319653"/>
              <a:gd name="connsiteX1" fmla="*/ 3777283 w 3777283"/>
              <a:gd name="connsiteY1" fmla="*/ 372140 h 7319653"/>
              <a:gd name="connsiteX2" fmla="*/ 3616091 w 3777283"/>
              <a:gd name="connsiteY2" fmla="*/ 7319653 h 7319653"/>
              <a:gd name="connsiteX3" fmla="*/ 0 w 3777283"/>
              <a:gd name="connsiteY3" fmla="*/ 4337639 h 7319653"/>
              <a:gd name="connsiteX4" fmla="*/ 3437042 w 3777283"/>
              <a:gd name="connsiteY4" fmla="*/ 0 h 7319653"/>
              <a:gd name="connsiteX0" fmla="*/ 3437042 w 3616091"/>
              <a:gd name="connsiteY0" fmla="*/ 0 h 7319653"/>
              <a:gd name="connsiteX1" fmla="*/ 3458239 w 3616091"/>
              <a:gd name="connsiteY1" fmla="*/ 107267 h 7319653"/>
              <a:gd name="connsiteX2" fmla="*/ 3616091 w 3616091"/>
              <a:gd name="connsiteY2" fmla="*/ 7319653 h 7319653"/>
              <a:gd name="connsiteX3" fmla="*/ 0 w 3616091"/>
              <a:gd name="connsiteY3" fmla="*/ 4337639 h 7319653"/>
              <a:gd name="connsiteX4" fmla="*/ 3437042 w 3616091"/>
              <a:gd name="connsiteY4" fmla="*/ 0 h 7319653"/>
              <a:gd name="connsiteX0" fmla="*/ 3437042 w 3458239"/>
              <a:gd name="connsiteY0" fmla="*/ 0 h 7044593"/>
              <a:gd name="connsiteX1" fmla="*/ 3458239 w 3458239"/>
              <a:gd name="connsiteY1" fmla="*/ 107267 h 7044593"/>
              <a:gd name="connsiteX2" fmla="*/ 3389673 w 3458239"/>
              <a:gd name="connsiteY2" fmla="*/ 7044593 h 7044593"/>
              <a:gd name="connsiteX3" fmla="*/ 0 w 3458239"/>
              <a:gd name="connsiteY3" fmla="*/ 4337639 h 7044593"/>
              <a:gd name="connsiteX4" fmla="*/ 3437042 w 3458239"/>
              <a:gd name="connsiteY4" fmla="*/ 0 h 7044593"/>
              <a:gd name="connsiteX0" fmla="*/ 3437042 w 3458239"/>
              <a:gd name="connsiteY0" fmla="*/ 0 h 6952906"/>
              <a:gd name="connsiteX1" fmla="*/ 3458239 w 3458239"/>
              <a:gd name="connsiteY1" fmla="*/ 107267 h 6952906"/>
              <a:gd name="connsiteX2" fmla="*/ 3142671 w 3458239"/>
              <a:gd name="connsiteY2" fmla="*/ 6952906 h 6952906"/>
              <a:gd name="connsiteX3" fmla="*/ 0 w 3458239"/>
              <a:gd name="connsiteY3" fmla="*/ 4337639 h 6952906"/>
              <a:gd name="connsiteX4" fmla="*/ 3437042 w 3458239"/>
              <a:gd name="connsiteY4" fmla="*/ 0 h 6952906"/>
              <a:gd name="connsiteX0" fmla="*/ 3437042 w 3437042"/>
              <a:gd name="connsiteY0" fmla="*/ 0 h 6952906"/>
              <a:gd name="connsiteX1" fmla="*/ 3118612 w 3437042"/>
              <a:gd name="connsiteY1" fmla="*/ 168392 h 6952906"/>
              <a:gd name="connsiteX2" fmla="*/ 3142671 w 3437042"/>
              <a:gd name="connsiteY2" fmla="*/ 6952906 h 6952906"/>
              <a:gd name="connsiteX3" fmla="*/ 0 w 3437042"/>
              <a:gd name="connsiteY3" fmla="*/ 4337639 h 6952906"/>
              <a:gd name="connsiteX4" fmla="*/ 3437042 w 3437042"/>
              <a:gd name="connsiteY4" fmla="*/ 0 h 6952906"/>
              <a:gd name="connsiteX0" fmla="*/ 3437042 w 3437042"/>
              <a:gd name="connsiteY0" fmla="*/ 0 h 6952906"/>
              <a:gd name="connsiteX1" fmla="*/ 3139196 w 3437042"/>
              <a:gd name="connsiteY1" fmla="*/ 168392 h 6952906"/>
              <a:gd name="connsiteX2" fmla="*/ 3142671 w 3437042"/>
              <a:gd name="connsiteY2" fmla="*/ 6952906 h 6952906"/>
              <a:gd name="connsiteX3" fmla="*/ 0 w 3437042"/>
              <a:gd name="connsiteY3" fmla="*/ 4337639 h 6952906"/>
              <a:gd name="connsiteX4" fmla="*/ 3437042 w 3437042"/>
              <a:gd name="connsiteY4" fmla="*/ 0 h 6952906"/>
              <a:gd name="connsiteX0" fmla="*/ 3200332 w 3200332"/>
              <a:gd name="connsiteY0" fmla="*/ 116856 h 6784514"/>
              <a:gd name="connsiteX1" fmla="*/ 3139196 w 3200332"/>
              <a:gd name="connsiteY1" fmla="*/ 0 h 6784514"/>
              <a:gd name="connsiteX2" fmla="*/ 3142671 w 3200332"/>
              <a:gd name="connsiteY2" fmla="*/ 6784514 h 6784514"/>
              <a:gd name="connsiteX3" fmla="*/ 0 w 3200332"/>
              <a:gd name="connsiteY3" fmla="*/ 4169247 h 6784514"/>
              <a:gd name="connsiteX4" fmla="*/ 3200332 w 3200332"/>
              <a:gd name="connsiteY4" fmla="*/ 116856 h 6784514"/>
              <a:gd name="connsiteX0" fmla="*/ 3242812 w 3242812"/>
              <a:gd name="connsiteY0" fmla="*/ 116856 h 6784514"/>
              <a:gd name="connsiteX1" fmla="*/ 3181676 w 3242812"/>
              <a:gd name="connsiteY1" fmla="*/ 0 h 6784514"/>
              <a:gd name="connsiteX2" fmla="*/ 3185151 w 3242812"/>
              <a:gd name="connsiteY2" fmla="*/ 6784514 h 6784514"/>
              <a:gd name="connsiteX3" fmla="*/ 0 w 3242812"/>
              <a:gd name="connsiteY3" fmla="*/ 3293044 h 6784514"/>
              <a:gd name="connsiteX4" fmla="*/ 3242812 w 3242812"/>
              <a:gd name="connsiteY4" fmla="*/ 116856 h 6784514"/>
              <a:gd name="connsiteX0" fmla="*/ 3242812 w 3242812"/>
              <a:gd name="connsiteY0" fmla="*/ 116856 h 6867961"/>
              <a:gd name="connsiteX1" fmla="*/ 3181676 w 3242812"/>
              <a:gd name="connsiteY1" fmla="*/ 0 h 6867961"/>
              <a:gd name="connsiteX2" fmla="*/ 3163911 w 3242812"/>
              <a:gd name="connsiteY2" fmla="*/ 6867961 h 6867961"/>
              <a:gd name="connsiteX3" fmla="*/ 0 w 3242812"/>
              <a:gd name="connsiteY3" fmla="*/ 3293044 h 6867961"/>
              <a:gd name="connsiteX4" fmla="*/ 3242812 w 3242812"/>
              <a:gd name="connsiteY4" fmla="*/ 116856 h 6867961"/>
              <a:gd name="connsiteX0" fmla="*/ 3338392 w 3338392"/>
              <a:gd name="connsiteY0" fmla="*/ 273321 h 6867961"/>
              <a:gd name="connsiteX1" fmla="*/ 3181676 w 3338392"/>
              <a:gd name="connsiteY1" fmla="*/ 0 h 6867961"/>
              <a:gd name="connsiteX2" fmla="*/ 3163911 w 3338392"/>
              <a:gd name="connsiteY2" fmla="*/ 6867961 h 6867961"/>
              <a:gd name="connsiteX3" fmla="*/ 0 w 3338392"/>
              <a:gd name="connsiteY3" fmla="*/ 3293044 h 6867961"/>
              <a:gd name="connsiteX4" fmla="*/ 3338392 w 3338392"/>
              <a:gd name="connsiteY4" fmla="*/ 273321 h 6867961"/>
              <a:gd name="connsiteX0" fmla="*/ 3317152 w 3317152"/>
              <a:gd name="connsiteY0" fmla="*/ 158581 h 6867961"/>
              <a:gd name="connsiteX1" fmla="*/ 3181676 w 3317152"/>
              <a:gd name="connsiteY1" fmla="*/ 0 h 6867961"/>
              <a:gd name="connsiteX2" fmla="*/ 3163911 w 3317152"/>
              <a:gd name="connsiteY2" fmla="*/ 6867961 h 6867961"/>
              <a:gd name="connsiteX3" fmla="*/ 0 w 3317152"/>
              <a:gd name="connsiteY3" fmla="*/ 3293044 h 6867961"/>
              <a:gd name="connsiteX4" fmla="*/ 3317152 w 3317152"/>
              <a:gd name="connsiteY4" fmla="*/ 158581 h 6867961"/>
              <a:gd name="connsiteX0" fmla="*/ 3370251 w 3370251"/>
              <a:gd name="connsiteY0" fmla="*/ 158581 h 6867961"/>
              <a:gd name="connsiteX1" fmla="*/ 3234775 w 3370251"/>
              <a:gd name="connsiteY1" fmla="*/ 0 h 6867961"/>
              <a:gd name="connsiteX2" fmla="*/ 3217010 w 3370251"/>
              <a:gd name="connsiteY2" fmla="*/ 6867961 h 6867961"/>
              <a:gd name="connsiteX3" fmla="*/ 0 w 3370251"/>
              <a:gd name="connsiteY3" fmla="*/ 3543388 h 6867961"/>
              <a:gd name="connsiteX4" fmla="*/ 3370251 w 3370251"/>
              <a:gd name="connsiteY4" fmla="*/ 158581 h 6867961"/>
              <a:gd name="connsiteX0" fmla="*/ 3370251 w 3370251"/>
              <a:gd name="connsiteY0" fmla="*/ 158581 h 6867961"/>
              <a:gd name="connsiteX1" fmla="*/ 3234775 w 3370251"/>
              <a:gd name="connsiteY1" fmla="*/ 0 h 6867961"/>
              <a:gd name="connsiteX2" fmla="*/ 3217010 w 3370251"/>
              <a:gd name="connsiteY2" fmla="*/ 6867961 h 6867961"/>
              <a:gd name="connsiteX3" fmla="*/ 0 w 3370251"/>
              <a:gd name="connsiteY3" fmla="*/ 3543388 h 6867961"/>
              <a:gd name="connsiteX4" fmla="*/ 3370251 w 3370251"/>
              <a:gd name="connsiteY4" fmla="*/ 158581 h 6867961"/>
              <a:gd name="connsiteX0" fmla="*/ 3370251 w 3370251"/>
              <a:gd name="connsiteY0" fmla="*/ 158581 h 6867961"/>
              <a:gd name="connsiteX1" fmla="*/ 3234775 w 3370251"/>
              <a:gd name="connsiteY1" fmla="*/ 0 h 6867961"/>
              <a:gd name="connsiteX2" fmla="*/ 3270110 w 3370251"/>
              <a:gd name="connsiteY2" fmla="*/ 6867961 h 6867961"/>
              <a:gd name="connsiteX3" fmla="*/ 0 w 3370251"/>
              <a:gd name="connsiteY3" fmla="*/ 3543388 h 6867961"/>
              <a:gd name="connsiteX4" fmla="*/ 3370251 w 3370251"/>
              <a:gd name="connsiteY4" fmla="*/ 158581 h 6867961"/>
              <a:gd name="connsiteX0" fmla="*/ 3370251 w 3376311"/>
              <a:gd name="connsiteY0" fmla="*/ 158581 h 6774081"/>
              <a:gd name="connsiteX1" fmla="*/ 3234775 w 3376311"/>
              <a:gd name="connsiteY1" fmla="*/ 0 h 6774081"/>
              <a:gd name="connsiteX2" fmla="*/ 3376311 w 3376311"/>
              <a:gd name="connsiteY2" fmla="*/ 6774081 h 6774081"/>
              <a:gd name="connsiteX3" fmla="*/ 0 w 3376311"/>
              <a:gd name="connsiteY3" fmla="*/ 3543388 h 6774081"/>
              <a:gd name="connsiteX4" fmla="*/ 3370251 w 3376311"/>
              <a:gd name="connsiteY4" fmla="*/ 158581 h 6774081"/>
              <a:gd name="connsiteX0" fmla="*/ 3370251 w 3370251"/>
              <a:gd name="connsiteY0" fmla="*/ 158581 h 6878391"/>
              <a:gd name="connsiteX1" fmla="*/ 3234775 w 3370251"/>
              <a:gd name="connsiteY1" fmla="*/ 0 h 6878391"/>
              <a:gd name="connsiteX2" fmla="*/ 3270111 w 3370251"/>
              <a:gd name="connsiteY2" fmla="*/ 6878391 h 6878391"/>
              <a:gd name="connsiteX3" fmla="*/ 0 w 3370251"/>
              <a:gd name="connsiteY3" fmla="*/ 3543388 h 6878391"/>
              <a:gd name="connsiteX4" fmla="*/ 3370251 w 3370251"/>
              <a:gd name="connsiteY4" fmla="*/ 158581 h 6878391"/>
              <a:gd name="connsiteX0" fmla="*/ 3433972 w 3433972"/>
              <a:gd name="connsiteY0" fmla="*/ 262890 h 6878391"/>
              <a:gd name="connsiteX1" fmla="*/ 3234775 w 3433972"/>
              <a:gd name="connsiteY1" fmla="*/ 0 h 6878391"/>
              <a:gd name="connsiteX2" fmla="*/ 3270111 w 3433972"/>
              <a:gd name="connsiteY2" fmla="*/ 6878391 h 6878391"/>
              <a:gd name="connsiteX3" fmla="*/ 0 w 3433972"/>
              <a:gd name="connsiteY3" fmla="*/ 3543388 h 6878391"/>
              <a:gd name="connsiteX4" fmla="*/ 3433972 w 3433972"/>
              <a:gd name="connsiteY4" fmla="*/ 262890 h 6878391"/>
              <a:gd name="connsiteX0" fmla="*/ 3391491 w 3391491"/>
              <a:gd name="connsiteY0" fmla="*/ 116856 h 6878391"/>
              <a:gd name="connsiteX1" fmla="*/ 3234775 w 3391491"/>
              <a:gd name="connsiteY1" fmla="*/ 0 h 6878391"/>
              <a:gd name="connsiteX2" fmla="*/ 3270111 w 3391491"/>
              <a:gd name="connsiteY2" fmla="*/ 6878391 h 6878391"/>
              <a:gd name="connsiteX3" fmla="*/ 0 w 3391491"/>
              <a:gd name="connsiteY3" fmla="*/ 3543388 h 6878391"/>
              <a:gd name="connsiteX4" fmla="*/ 3391491 w 3391491"/>
              <a:gd name="connsiteY4" fmla="*/ 116856 h 687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1491" h="6878391">
                <a:moveTo>
                  <a:pt x="3391491" y="116856"/>
                </a:moveTo>
                <a:lnTo>
                  <a:pt x="3234775" y="0"/>
                </a:lnTo>
                <a:cubicBezTo>
                  <a:pt x="3242795" y="2261505"/>
                  <a:pt x="3262091" y="4616886"/>
                  <a:pt x="3270111" y="6878391"/>
                </a:cubicBezTo>
                <a:lnTo>
                  <a:pt x="0" y="3543388"/>
                </a:lnTo>
                <a:lnTo>
                  <a:pt x="3391491" y="116856"/>
                </a:lnTo>
                <a:close/>
              </a:path>
            </a:pathLst>
          </a:custGeom>
          <a:solidFill>
            <a:srgbClr val="02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88B494-6ACC-48B6-91F8-A770442D3E49}"/>
              </a:ext>
            </a:extLst>
          </p:cNvPr>
          <p:cNvSpPr txBox="1"/>
          <p:nvPr/>
        </p:nvSpPr>
        <p:spPr>
          <a:xfrm>
            <a:off x="550314" y="165429"/>
            <a:ext cx="9849606" cy="83099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400" dirty="0">
                <a:solidFill>
                  <a:srgbClr val="025597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Обзор теоретических исследований в области стратегического развития</a:t>
            </a:r>
            <a:endParaRPr lang="ru-RU" sz="4000" b="1" dirty="0">
              <a:solidFill>
                <a:srgbClr val="025597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1F8C29-B453-46D1-8051-25C00DC95378}"/>
              </a:ext>
            </a:extLst>
          </p:cNvPr>
          <p:cNvSpPr txBox="1"/>
          <p:nvPr/>
        </p:nvSpPr>
        <p:spPr>
          <a:xfrm>
            <a:off x="390525" y="1175462"/>
            <a:ext cx="1141095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dirty="0"/>
              <a:t>1. Для </a:t>
            </a:r>
            <a:r>
              <a:rPr lang="ru-RU" b="1" dirty="0"/>
              <a:t>эффективного развития </a:t>
            </a:r>
            <a:r>
              <a:rPr lang="ru-RU" dirty="0"/>
              <a:t>организаций в современных условиях, необходимо </a:t>
            </a:r>
            <a:r>
              <a:rPr lang="ru-RU" b="1" dirty="0"/>
              <a:t>разрабатывать план стратегического развития</a:t>
            </a:r>
            <a:r>
              <a:rPr lang="ru-RU" dirty="0"/>
              <a:t>;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dirty="0"/>
              <a:t>2.  </a:t>
            </a:r>
            <a:r>
              <a:rPr lang="ru-RU" b="1" dirty="0"/>
              <a:t>Без </a:t>
            </a:r>
            <a:r>
              <a:rPr lang="ru-RU" dirty="0"/>
              <a:t>изучения </a:t>
            </a:r>
            <a:r>
              <a:rPr lang="ru-RU" b="1" dirty="0"/>
              <a:t>внешней и внутренней среды </a:t>
            </a:r>
            <a:r>
              <a:rPr lang="ru-RU" dirty="0"/>
              <a:t>организации и определения стратегических целей </a:t>
            </a:r>
            <a:r>
              <a:rPr lang="ru-RU" b="1" dirty="0"/>
              <a:t>нельзя</a:t>
            </a:r>
            <a:r>
              <a:rPr lang="ru-RU" dirty="0"/>
              <a:t> должным образом обеспечить </a:t>
            </a:r>
            <a:r>
              <a:rPr lang="ru-RU" b="1" dirty="0"/>
              <a:t>деятельность топ-менеджмента</a:t>
            </a:r>
            <a:r>
              <a:rPr lang="ru-RU" dirty="0"/>
              <a:t> компании;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3</a:t>
            </a:r>
            <a:r>
              <a:rPr lang="ru-RU" dirty="0"/>
              <a:t>.  В современных условиях существует необходимость рассмотрения </a:t>
            </a:r>
            <a:r>
              <a:rPr lang="ru-RU" b="1" dirty="0"/>
              <a:t>стратегической модели </a:t>
            </a:r>
            <a:r>
              <a:rPr lang="ru-RU" dirty="0"/>
              <a:t>организации с двух позиций: </a:t>
            </a:r>
            <a:r>
              <a:rPr lang="ru-RU" b="1" dirty="0"/>
              <a:t>статической модели и динамической (изменяемой) модели</a:t>
            </a:r>
            <a:r>
              <a:rPr lang="ru-RU" dirty="0"/>
              <a:t>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4.</a:t>
            </a:r>
            <a:r>
              <a:rPr lang="ru-RU" dirty="0"/>
              <a:t> </a:t>
            </a:r>
            <a:r>
              <a:rPr lang="ru-RU" b="1" dirty="0"/>
              <a:t>Качество</a:t>
            </a:r>
            <a:r>
              <a:rPr lang="ru-RU" dirty="0"/>
              <a:t> реализации </a:t>
            </a:r>
            <a:r>
              <a:rPr lang="ru-RU" b="1" dirty="0"/>
              <a:t>плана стратегического </a:t>
            </a:r>
            <a:r>
              <a:rPr lang="ru-RU" dirty="0"/>
              <a:t>развития напрямую зависит </a:t>
            </a:r>
            <a:r>
              <a:rPr lang="ru-RU" b="1" dirty="0"/>
              <a:t>от уровня персонала</a:t>
            </a:r>
            <a:r>
              <a:rPr lang="ru-RU" dirty="0"/>
              <a:t>, насколько он готов к изменениям в организации;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5.</a:t>
            </a:r>
            <a:r>
              <a:rPr lang="ru-RU" dirty="0"/>
              <a:t> </a:t>
            </a:r>
            <a:r>
              <a:rPr lang="ru-RU" b="1" dirty="0"/>
              <a:t>Нет универсального механизма </a:t>
            </a:r>
            <a:r>
              <a:rPr lang="ru-RU" dirty="0"/>
              <a:t>для разработки </a:t>
            </a:r>
            <a:r>
              <a:rPr lang="ru-RU" b="1" dirty="0"/>
              <a:t>плана </a:t>
            </a:r>
            <a:r>
              <a:rPr lang="ru-RU" dirty="0"/>
              <a:t>стратегического развития организации. В каждом конкретном случае </a:t>
            </a:r>
            <a:r>
              <a:rPr lang="ru-RU" b="1" dirty="0"/>
              <a:t>требуются уникальные настройки</a:t>
            </a:r>
            <a:r>
              <a:rPr lang="ru-RU" dirty="0"/>
              <a:t>;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6.</a:t>
            </a:r>
            <a:r>
              <a:rPr lang="ru-RU" dirty="0"/>
              <a:t> </a:t>
            </a:r>
            <a:r>
              <a:rPr lang="ru-RU" b="1" dirty="0"/>
              <a:t>Крайне сложно </a:t>
            </a:r>
            <a:r>
              <a:rPr lang="ru-RU" dirty="0"/>
              <a:t>определить стратегическое </a:t>
            </a:r>
            <a:r>
              <a:rPr lang="ru-RU" b="1" dirty="0"/>
              <a:t>соответствие возможностей </a:t>
            </a:r>
            <a:r>
              <a:rPr lang="ru-RU" dirty="0"/>
              <a:t>организации и </a:t>
            </a:r>
            <a:r>
              <a:rPr lang="ru-RU" b="1" dirty="0"/>
              <a:t>желаемых</a:t>
            </a:r>
            <a:r>
              <a:rPr lang="ru-RU" dirty="0"/>
              <a:t> </a:t>
            </a:r>
            <a:r>
              <a:rPr lang="ru-RU" b="1" dirty="0"/>
              <a:t>целей</a:t>
            </a:r>
            <a:r>
              <a:rPr lang="ru-RU" dirty="0"/>
              <a:t> организации. Без детального анализа данных этого сложно достичь.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57F67A95-0FA3-4260-B565-55D534CFBC5A}"/>
              </a:ext>
            </a:extLst>
          </p:cNvPr>
          <p:cNvGrpSpPr/>
          <p:nvPr/>
        </p:nvGrpSpPr>
        <p:grpSpPr>
          <a:xfrm>
            <a:off x="10999235" y="194185"/>
            <a:ext cx="802241" cy="802241"/>
            <a:chOff x="1882548" y="4023069"/>
            <a:chExt cx="802241" cy="802241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2070A6BB-24D8-49DB-AE2F-E6D01B2927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2337" y="4171498"/>
              <a:ext cx="482662" cy="482662"/>
            </a:xfrm>
            <a:prstGeom prst="rect">
              <a:avLst/>
            </a:prstGeom>
          </p:spPr>
        </p:pic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C02AA980-6AA0-419D-9EEA-145236BE22BA}"/>
                </a:ext>
              </a:extLst>
            </p:cNvPr>
            <p:cNvSpPr/>
            <p:nvPr/>
          </p:nvSpPr>
          <p:spPr>
            <a:xfrm>
              <a:off x="1882548" y="4023069"/>
              <a:ext cx="802241" cy="802241"/>
            </a:xfrm>
            <a:prstGeom prst="ellipse">
              <a:avLst/>
            </a:prstGeom>
            <a:noFill/>
            <a:ln w="76200">
              <a:solidFill>
                <a:srgbClr val="009F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EE1C900-9DC7-4421-89A9-DAFE87FEC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E2D3-BD8A-49F8-8EB6-23CFB6453FA4}" type="slidenum">
              <a:rPr lang="ru-RU" smtClean="0"/>
              <a:t>3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084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13">
            <a:extLst>
              <a:ext uri="{FF2B5EF4-FFF2-40B4-BE49-F238E27FC236}">
                <a16:creationId xmlns:a16="http://schemas.microsoft.com/office/drawing/2014/main" id="{9FBC3573-618A-4059-8B14-D68F1D88671C}"/>
              </a:ext>
            </a:extLst>
          </p:cNvPr>
          <p:cNvSpPr/>
          <p:nvPr/>
        </p:nvSpPr>
        <p:spPr>
          <a:xfrm>
            <a:off x="8907151" y="-680484"/>
            <a:ext cx="3842269" cy="7933846"/>
          </a:xfrm>
          <a:custGeom>
            <a:avLst/>
            <a:gdLst>
              <a:gd name="connsiteX0" fmla="*/ 0 w 3444948"/>
              <a:gd name="connsiteY0" fmla="*/ 0 h 7006856"/>
              <a:gd name="connsiteX1" fmla="*/ 3444948 w 3444948"/>
              <a:gd name="connsiteY1" fmla="*/ 0 h 7006856"/>
              <a:gd name="connsiteX2" fmla="*/ 3444948 w 3444948"/>
              <a:gd name="connsiteY2" fmla="*/ 7006856 h 7006856"/>
              <a:gd name="connsiteX3" fmla="*/ 0 w 3444948"/>
              <a:gd name="connsiteY3" fmla="*/ 7006856 h 7006856"/>
              <a:gd name="connsiteX4" fmla="*/ 0 w 3444948"/>
              <a:gd name="connsiteY4" fmla="*/ 0 h 7006856"/>
              <a:gd name="connsiteX0" fmla="*/ 297711 w 3742659"/>
              <a:gd name="connsiteY0" fmla="*/ 0 h 7006856"/>
              <a:gd name="connsiteX1" fmla="*/ 3742659 w 3742659"/>
              <a:gd name="connsiteY1" fmla="*/ 0 h 7006856"/>
              <a:gd name="connsiteX2" fmla="*/ 3742659 w 3742659"/>
              <a:gd name="connsiteY2" fmla="*/ 7006856 h 7006856"/>
              <a:gd name="connsiteX3" fmla="*/ 0 w 3742659"/>
              <a:gd name="connsiteY3" fmla="*/ 4104167 h 7006856"/>
              <a:gd name="connsiteX4" fmla="*/ 297711 w 3742659"/>
              <a:gd name="connsiteY4" fmla="*/ 0 h 7006856"/>
              <a:gd name="connsiteX0" fmla="*/ 255181 w 3700129"/>
              <a:gd name="connsiteY0" fmla="*/ 0 h 7006856"/>
              <a:gd name="connsiteX1" fmla="*/ 3700129 w 3700129"/>
              <a:gd name="connsiteY1" fmla="*/ 0 h 7006856"/>
              <a:gd name="connsiteX2" fmla="*/ 3700129 w 3700129"/>
              <a:gd name="connsiteY2" fmla="*/ 7006856 h 7006856"/>
              <a:gd name="connsiteX3" fmla="*/ 0 w 3700129"/>
              <a:gd name="connsiteY3" fmla="*/ 3912781 h 7006856"/>
              <a:gd name="connsiteX4" fmla="*/ 255181 w 3700129"/>
              <a:gd name="connsiteY4" fmla="*/ 0 h 7006856"/>
              <a:gd name="connsiteX0" fmla="*/ 3359888 w 3700129"/>
              <a:gd name="connsiteY0" fmla="*/ 0 h 7378996"/>
              <a:gd name="connsiteX1" fmla="*/ 3700129 w 3700129"/>
              <a:gd name="connsiteY1" fmla="*/ 372140 h 7378996"/>
              <a:gd name="connsiteX2" fmla="*/ 3700129 w 3700129"/>
              <a:gd name="connsiteY2" fmla="*/ 7378996 h 7378996"/>
              <a:gd name="connsiteX3" fmla="*/ 0 w 3700129"/>
              <a:gd name="connsiteY3" fmla="*/ 4284921 h 7378996"/>
              <a:gd name="connsiteX4" fmla="*/ 3359888 w 3700129"/>
              <a:gd name="connsiteY4" fmla="*/ 0 h 7378996"/>
              <a:gd name="connsiteX0" fmla="*/ 3359888 w 3700129"/>
              <a:gd name="connsiteY0" fmla="*/ 0 h 7421527"/>
              <a:gd name="connsiteX1" fmla="*/ 3700129 w 3700129"/>
              <a:gd name="connsiteY1" fmla="*/ 372140 h 7421527"/>
              <a:gd name="connsiteX2" fmla="*/ 3700129 w 3700129"/>
              <a:gd name="connsiteY2" fmla="*/ 7421527 h 7421527"/>
              <a:gd name="connsiteX3" fmla="*/ 0 w 3700129"/>
              <a:gd name="connsiteY3" fmla="*/ 4284921 h 7421527"/>
              <a:gd name="connsiteX4" fmla="*/ 3359888 w 3700129"/>
              <a:gd name="connsiteY4" fmla="*/ 0 h 7421527"/>
              <a:gd name="connsiteX0" fmla="*/ 3519377 w 3859618"/>
              <a:gd name="connsiteY0" fmla="*/ 0 h 7421527"/>
              <a:gd name="connsiteX1" fmla="*/ 3859618 w 3859618"/>
              <a:gd name="connsiteY1" fmla="*/ 372140 h 7421527"/>
              <a:gd name="connsiteX2" fmla="*/ 3859618 w 3859618"/>
              <a:gd name="connsiteY2" fmla="*/ 7421527 h 7421527"/>
              <a:gd name="connsiteX3" fmla="*/ 0 w 3859618"/>
              <a:gd name="connsiteY3" fmla="*/ 4327451 h 7421527"/>
              <a:gd name="connsiteX4" fmla="*/ 3519377 w 3859618"/>
              <a:gd name="connsiteY4" fmla="*/ 0 h 7421527"/>
              <a:gd name="connsiteX0" fmla="*/ 3519377 w 3859618"/>
              <a:gd name="connsiteY0" fmla="*/ 0 h 7421527"/>
              <a:gd name="connsiteX1" fmla="*/ 3859618 w 3859618"/>
              <a:gd name="connsiteY1" fmla="*/ 372140 h 7421527"/>
              <a:gd name="connsiteX2" fmla="*/ 3646967 w 3859618"/>
              <a:gd name="connsiteY2" fmla="*/ 7421527 h 7421527"/>
              <a:gd name="connsiteX3" fmla="*/ 0 w 3859618"/>
              <a:gd name="connsiteY3" fmla="*/ 4327451 h 7421527"/>
              <a:gd name="connsiteX4" fmla="*/ 3519377 w 3859618"/>
              <a:gd name="connsiteY4" fmla="*/ 0 h 7421527"/>
              <a:gd name="connsiteX0" fmla="*/ 3519377 w 3859618"/>
              <a:gd name="connsiteY0" fmla="*/ 0 h 7227966"/>
              <a:gd name="connsiteX1" fmla="*/ 3859618 w 3859618"/>
              <a:gd name="connsiteY1" fmla="*/ 372140 h 7227966"/>
              <a:gd name="connsiteX2" fmla="*/ 3729301 w 3859618"/>
              <a:gd name="connsiteY2" fmla="*/ 7227966 h 7227966"/>
              <a:gd name="connsiteX3" fmla="*/ 0 w 3859618"/>
              <a:gd name="connsiteY3" fmla="*/ 4327451 h 7227966"/>
              <a:gd name="connsiteX4" fmla="*/ 3519377 w 3859618"/>
              <a:gd name="connsiteY4" fmla="*/ 0 h 7227966"/>
              <a:gd name="connsiteX0" fmla="*/ 3519377 w 3859618"/>
              <a:gd name="connsiteY0" fmla="*/ 0 h 7319653"/>
              <a:gd name="connsiteX1" fmla="*/ 3859618 w 3859618"/>
              <a:gd name="connsiteY1" fmla="*/ 372140 h 7319653"/>
              <a:gd name="connsiteX2" fmla="*/ 3698426 w 3859618"/>
              <a:gd name="connsiteY2" fmla="*/ 7319653 h 7319653"/>
              <a:gd name="connsiteX3" fmla="*/ 0 w 3859618"/>
              <a:gd name="connsiteY3" fmla="*/ 4327451 h 7319653"/>
              <a:gd name="connsiteX4" fmla="*/ 3519377 w 3859618"/>
              <a:gd name="connsiteY4" fmla="*/ 0 h 7319653"/>
              <a:gd name="connsiteX0" fmla="*/ 3313541 w 3653782"/>
              <a:gd name="connsiteY0" fmla="*/ 0 h 7319653"/>
              <a:gd name="connsiteX1" fmla="*/ 3653782 w 3653782"/>
              <a:gd name="connsiteY1" fmla="*/ 372140 h 7319653"/>
              <a:gd name="connsiteX2" fmla="*/ 3492590 w 3653782"/>
              <a:gd name="connsiteY2" fmla="*/ 7319653 h 7319653"/>
              <a:gd name="connsiteX3" fmla="*/ 0 w 3653782"/>
              <a:gd name="connsiteY3" fmla="*/ 4337639 h 7319653"/>
              <a:gd name="connsiteX4" fmla="*/ 3313541 w 3653782"/>
              <a:gd name="connsiteY4" fmla="*/ 0 h 7319653"/>
              <a:gd name="connsiteX0" fmla="*/ 3437042 w 3777283"/>
              <a:gd name="connsiteY0" fmla="*/ 0 h 7319653"/>
              <a:gd name="connsiteX1" fmla="*/ 3777283 w 3777283"/>
              <a:gd name="connsiteY1" fmla="*/ 372140 h 7319653"/>
              <a:gd name="connsiteX2" fmla="*/ 3616091 w 3777283"/>
              <a:gd name="connsiteY2" fmla="*/ 7319653 h 7319653"/>
              <a:gd name="connsiteX3" fmla="*/ 0 w 3777283"/>
              <a:gd name="connsiteY3" fmla="*/ 4368201 h 7319653"/>
              <a:gd name="connsiteX4" fmla="*/ 3437042 w 3777283"/>
              <a:gd name="connsiteY4" fmla="*/ 0 h 7319653"/>
              <a:gd name="connsiteX0" fmla="*/ 3437042 w 3777283"/>
              <a:gd name="connsiteY0" fmla="*/ 0 h 7319653"/>
              <a:gd name="connsiteX1" fmla="*/ 3777283 w 3777283"/>
              <a:gd name="connsiteY1" fmla="*/ 372140 h 7319653"/>
              <a:gd name="connsiteX2" fmla="*/ 3616091 w 3777283"/>
              <a:gd name="connsiteY2" fmla="*/ 7319653 h 7319653"/>
              <a:gd name="connsiteX3" fmla="*/ 0 w 3777283"/>
              <a:gd name="connsiteY3" fmla="*/ 4337639 h 7319653"/>
              <a:gd name="connsiteX4" fmla="*/ 3437042 w 3777283"/>
              <a:gd name="connsiteY4" fmla="*/ 0 h 7319653"/>
              <a:gd name="connsiteX0" fmla="*/ 3437042 w 3616091"/>
              <a:gd name="connsiteY0" fmla="*/ 0 h 7319653"/>
              <a:gd name="connsiteX1" fmla="*/ 3458239 w 3616091"/>
              <a:gd name="connsiteY1" fmla="*/ 107267 h 7319653"/>
              <a:gd name="connsiteX2" fmla="*/ 3616091 w 3616091"/>
              <a:gd name="connsiteY2" fmla="*/ 7319653 h 7319653"/>
              <a:gd name="connsiteX3" fmla="*/ 0 w 3616091"/>
              <a:gd name="connsiteY3" fmla="*/ 4337639 h 7319653"/>
              <a:gd name="connsiteX4" fmla="*/ 3437042 w 3616091"/>
              <a:gd name="connsiteY4" fmla="*/ 0 h 7319653"/>
              <a:gd name="connsiteX0" fmla="*/ 3437042 w 3458239"/>
              <a:gd name="connsiteY0" fmla="*/ 0 h 7044593"/>
              <a:gd name="connsiteX1" fmla="*/ 3458239 w 3458239"/>
              <a:gd name="connsiteY1" fmla="*/ 107267 h 7044593"/>
              <a:gd name="connsiteX2" fmla="*/ 3389673 w 3458239"/>
              <a:gd name="connsiteY2" fmla="*/ 7044593 h 7044593"/>
              <a:gd name="connsiteX3" fmla="*/ 0 w 3458239"/>
              <a:gd name="connsiteY3" fmla="*/ 4337639 h 7044593"/>
              <a:gd name="connsiteX4" fmla="*/ 3437042 w 3458239"/>
              <a:gd name="connsiteY4" fmla="*/ 0 h 7044593"/>
              <a:gd name="connsiteX0" fmla="*/ 3437042 w 3458239"/>
              <a:gd name="connsiteY0" fmla="*/ 0 h 6952906"/>
              <a:gd name="connsiteX1" fmla="*/ 3458239 w 3458239"/>
              <a:gd name="connsiteY1" fmla="*/ 107267 h 6952906"/>
              <a:gd name="connsiteX2" fmla="*/ 3142671 w 3458239"/>
              <a:gd name="connsiteY2" fmla="*/ 6952906 h 6952906"/>
              <a:gd name="connsiteX3" fmla="*/ 0 w 3458239"/>
              <a:gd name="connsiteY3" fmla="*/ 4337639 h 6952906"/>
              <a:gd name="connsiteX4" fmla="*/ 3437042 w 3458239"/>
              <a:gd name="connsiteY4" fmla="*/ 0 h 6952906"/>
              <a:gd name="connsiteX0" fmla="*/ 3437042 w 3437042"/>
              <a:gd name="connsiteY0" fmla="*/ 0 h 6952906"/>
              <a:gd name="connsiteX1" fmla="*/ 3118612 w 3437042"/>
              <a:gd name="connsiteY1" fmla="*/ 168392 h 6952906"/>
              <a:gd name="connsiteX2" fmla="*/ 3142671 w 3437042"/>
              <a:gd name="connsiteY2" fmla="*/ 6952906 h 6952906"/>
              <a:gd name="connsiteX3" fmla="*/ 0 w 3437042"/>
              <a:gd name="connsiteY3" fmla="*/ 4337639 h 6952906"/>
              <a:gd name="connsiteX4" fmla="*/ 3437042 w 3437042"/>
              <a:gd name="connsiteY4" fmla="*/ 0 h 6952906"/>
              <a:gd name="connsiteX0" fmla="*/ 3437042 w 3437042"/>
              <a:gd name="connsiteY0" fmla="*/ 0 h 6952906"/>
              <a:gd name="connsiteX1" fmla="*/ 3139196 w 3437042"/>
              <a:gd name="connsiteY1" fmla="*/ 168392 h 6952906"/>
              <a:gd name="connsiteX2" fmla="*/ 3142671 w 3437042"/>
              <a:gd name="connsiteY2" fmla="*/ 6952906 h 6952906"/>
              <a:gd name="connsiteX3" fmla="*/ 0 w 3437042"/>
              <a:gd name="connsiteY3" fmla="*/ 4337639 h 6952906"/>
              <a:gd name="connsiteX4" fmla="*/ 3437042 w 3437042"/>
              <a:gd name="connsiteY4" fmla="*/ 0 h 6952906"/>
              <a:gd name="connsiteX0" fmla="*/ 3200332 w 3200332"/>
              <a:gd name="connsiteY0" fmla="*/ 116856 h 6784514"/>
              <a:gd name="connsiteX1" fmla="*/ 3139196 w 3200332"/>
              <a:gd name="connsiteY1" fmla="*/ 0 h 6784514"/>
              <a:gd name="connsiteX2" fmla="*/ 3142671 w 3200332"/>
              <a:gd name="connsiteY2" fmla="*/ 6784514 h 6784514"/>
              <a:gd name="connsiteX3" fmla="*/ 0 w 3200332"/>
              <a:gd name="connsiteY3" fmla="*/ 4169247 h 6784514"/>
              <a:gd name="connsiteX4" fmla="*/ 3200332 w 3200332"/>
              <a:gd name="connsiteY4" fmla="*/ 116856 h 6784514"/>
              <a:gd name="connsiteX0" fmla="*/ 3242812 w 3242812"/>
              <a:gd name="connsiteY0" fmla="*/ 116856 h 6784514"/>
              <a:gd name="connsiteX1" fmla="*/ 3181676 w 3242812"/>
              <a:gd name="connsiteY1" fmla="*/ 0 h 6784514"/>
              <a:gd name="connsiteX2" fmla="*/ 3185151 w 3242812"/>
              <a:gd name="connsiteY2" fmla="*/ 6784514 h 6784514"/>
              <a:gd name="connsiteX3" fmla="*/ 0 w 3242812"/>
              <a:gd name="connsiteY3" fmla="*/ 3293044 h 6784514"/>
              <a:gd name="connsiteX4" fmla="*/ 3242812 w 3242812"/>
              <a:gd name="connsiteY4" fmla="*/ 116856 h 6784514"/>
              <a:gd name="connsiteX0" fmla="*/ 3242812 w 3242812"/>
              <a:gd name="connsiteY0" fmla="*/ 116856 h 6867961"/>
              <a:gd name="connsiteX1" fmla="*/ 3181676 w 3242812"/>
              <a:gd name="connsiteY1" fmla="*/ 0 h 6867961"/>
              <a:gd name="connsiteX2" fmla="*/ 3163911 w 3242812"/>
              <a:gd name="connsiteY2" fmla="*/ 6867961 h 6867961"/>
              <a:gd name="connsiteX3" fmla="*/ 0 w 3242812"/>
              <a:gd name="connsiteY3" fmla="*/ 3293044 h 6867961"/>
              <a:gd name="connsiteX4" fmla="*/ 3242812 w 3242812"/>
              <a:gd name="connsiteY4" fmla="*/ 116856 h 6867961"/>
              <a:gd name="connsiteX0" fmla="*/ 3338392 w 3338392"/>
              <a:gd name="connsiteY0" fmla="*/ 273321 h 6867961"/>
              <a:gd name="connsiteX1" fmla="*/ 3181676 w 3338392"/>
              <a:gd name="connsiteY1" fmla="*/ 0 h 6867961"/>
              <a:gd name="connsiteX2" fmla="*/ 3163911 w 3338392"/>
              <a:gd name="connsiteY2" fmla="*/ 6867961 h 6867961"/>
              <a:gd name="connsiteX3" fmla="*/ 0 w 3338392"/>
              <a:gd name="connsiteY3" fmla="*/ 3293044 h 6867961"/>
              <a:gd name="connsiteX4" fmla="*/ 3338392 w 3338392"/>
              <a:gd name="connsiteY4" fmla="*/ 273321 h 6867961"/>
              <a:gd name="connsiteX0" fmla="*/ 3317152 w 3317152"/>
              <a:gd name="connsiteY0" fmla="*/ 158581 h 6867961"/>
              <a:gd name="connsiteX1" fmla="*/ 3181676 w 3317152"/>
              <a:gd name="connsiteY1" fmla="*/ 0 h 6867961"/>
              <a:gd name="connsiteX2" fmla="*/ 3163911 w 3317152"/>
              <a:gd name="connsiteY2" fmla="*/ 6867961 h 6867961"/>
              <a:gd name="connsiteX3" fmla="*/ 0 w 3317152"/>
              <a:gd name="connsiteY3" fmla="*/ 3293044 h 6867961"/>
              <a:gd name="connsiteX4" fmla="*/ 3317152 w 3317152"/>
              <a:gd name="connsiteY4" fmla="*/ 158581 h 6867961"/>
              <a:gd name="connsiteX0" fmla="*/ 3370251 w 3370251"/>
              <a:gd name="connsiteY0" fmla="*/ 158581 h 6867961"/>
              <a:gd name="connsiteX1" fmla="*/ 3234775 w 3370251"/>
              <a:gd name="connsiteY1" fmla="*/ 0 h 6867961"/>
              <a:gd name="connsiteX2" fmla="*/ 3217010 w 3370251"/>
              <a:gd name="connsiteY2" fmla="*/ 6867961 h 6867961"/>
              <a:gd name="connsiteX3" fmla="*/ 0 w 3370251"/>
              <a:gd name="connsiteY3" fmla="*/ 3543388 h 6867961"/>
              <a:gd name="connsiteX4" fmla="*/ 3370251 w 3370251"/>
              <a:gd name="connsiteY4" fmla="*/ 158581 h 6867961"/>
              <a:gd name="connsiteX0" fmla="*/ 3370251 w 3370251"/>
              <a:gd name="connsiteY0" fmla="*/ 158581 h 6867961"/>
              <a:gd name="connsiteX1" fmla="*/ 3234775 w 3370251"/>
              <a:gd name="connsiteY1" fmla="*/ 0 h 6867961"/>
              <a:gd name="connsiteX2" fmla="*/ 3217010 w 3370251"/>
              <a:gd name="connsiteY2" fmla="*/ 6867961 h 6867961"/>
              <a:gd name="connsiteX3" fmla="*/ 0 w 3370251"/>
              <a:gd name="connsiteY3" fmla="*/ 3543388 h 6867961"/>
              <a:gd name="connsiteX4" fmla="*/ 3370251 w 3370251"/>
              <a:gd name="connsiteY4" fmla="*/ 158581 h 6867961"/>
              <a:gd name="connsiteX0" fmla="*/ 3370251 w 3370251"/>
              <a:gd name="connsiteY0" fmla="*/ 158581 h 6867961"/>
              <a:gd name="connsiteX1" fmla="*/ 3234775 w 3370251"/>
              <a:gd name="connsiteY1" fmla="*/ 0 h 6867961"/>
              <a:gd name="connsiteX2" fmla="*/ 3270110 w 3370251"/>
              <a:gd name="connsiteY2" fmla="*/ 6867961 h 6867961"/>
              <a:gd name="connsiteX3" fmla="*/ 0 w 3370251"/>
              <a:gd name="connsiteY3" fmla="*/ 3543388 h 6867961"/>
              <a:gd name="connsiteX4" fmla="*/ 3370251 w 3370251"/>
              <a:gd name="connsiteY4" fmla="*/ 158581 h 6867961"/>
              <a:gd name="connsiteX0" fmla="*/ 3370251 w 3376311"/>
              <a:gd name="connsiteY0" fmla="*/ 158581 h 6774081"/>
              <a:gd name="connsiteX1" fmla="*/ 3234775 w 3376311"/>
              <a:gd name="connsiteY1" fmla="*/ 0 h 6774081"/>
              <a:gd name="connsiteX2" fmla="*/ 3376311 w 3376311"/>
              <a:gd name="connsiteY2" fmla="*/ 6774081 h 6774081"/>
              <a:gd name="connsiteX3" fmla="*/ 0 w 3376311"/>
              <a:gd name="connsiteY3" fmla="*/ 3543388 h 6774081"/>
              <a:gd name="connsiteX4" fmla="*/ 3370251 w 3376311"/>
              <a:gd name="connsiteY4" fmla="*/ 158581 h 6774081"/>
              <a:gd name="connsiteX0" fmla="*/ 3370251 w 3370251"/>
              <a:gd name="connsiteY0" fmla="*/ 158581 h 6878391"/>
              <a:gd name="connsiteX1" fmla="*/ 3234775 w 3370251"/>
              <a:gd name="connsiteY1" fmla="*/ 0 h 6878391"/>
              <a:gd name="connsiteX2" fmla="*/ 3270111 w 3370251"/>
              <a:gd name="connsiteY2" fmla="*/ 6878391 h 6878391"/>
              <a:gd name="connsiteX3" fmla="*/ 0 w 3370251"/>
              <a:gd name="connsiteY3" fmla="*/ 3543388 h 6878391"/>
              <a:gd name="connsiteX4" fmla="*/ 3370251 w 3370251"/>
              <a:gd name="connsiteY4" fmla="*/ 158581 h 6878391"/>
              <a:gd name="connsiteX0" fmla="*/ 3433972 w 3433972"/>
              <a:gd name="connsiteY0" fmla="*/ 262890 h 6878391"/>
              <a:gd name="connsiteX1" fmla="*/ 3234775 w 3433972"/>
              <a:gd name="connsiteY1" fmla="*/ 0 h 6878391"/>
              <a:gd name="connsiteX2" fmla="*/ 3270111 w 3433972"/>
              <a:gd name="connsiteY2" fmla="*/ 6878391 h 6878391"/>
              <a:gd name="connsiteX3" fmla="*/ 0 w 3433972"/>
              <a:gd name="connsiteY3" fmla="*/ 3543388 h 6878391"/>
              <a:gd name="connsiteX4" fmla="*/ 3433972 w 3433972"/>
              <a:gd name="connsiteY4" fmla="*/ 262890 h 6878391"/>
              <a:gd name="connsiteX0" fmla="*/ 3391491 w 3391491"/>
              <a:gd name="connsiteY0" fmla="*/ 116856 h 6878391"/>
              <a:gd name="connsiteX1" fmla="*/ 3234775 w 3391491"/>
              <a:gd name="connsiteY1" fmla="*/ 0 h 6878391"/>
              <a:gd name="connsiteX2" fmla="*/ 3270111 w 3391491"/>
              <a:gd name="connsiteY2" fmla="*/ 6878391 h 6878391"/>
              <a:gd name="connsiteX3" fmla="*/ 0 w 3391491"/>
              <a:gd name="connsiteY3" fmla="*/ 3543388 h 6878391"/>
              <a:gd name="connsiteX4" fmla="*/ 3391491 w 3391491"/>
              <a:gd name="connsiteY4" fmla="*/ 116856 h 687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1491" h="6878391">
                <a:moveTo>
                  <a:pt x="3391491" y="116856"/>
                </a:moveTo>
                <a:lnTo>
                  <a:pt x="3234775" y="0"/>
                </a:lnTo>
                <a:cubicBezTo>
                  <a:pt x="3242795" y="2261505"/>
                  <a:pt x="3262091" y="4616886"/>
                  <a:pt x="3270111" y="6878391"/>
                </a:cubicBezTo>
                <a:lnTo>
                  <a:pt x="0" y="3543388"/>
                </a:lnTo>
                <a:lnTo>
                  <a:pt x="3391491" y="116856"/>
                </a:lnTo>
                <a:close/>
              </a:path>
            </a:pathLst>
          </a:custGeom>
          <a:solidFill>
            <a:srgbClr val="02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88B494-6ACC-48B6-91F8-A770442D3E49}"/>
              </a:ext>
            </a:extLst>
          </p:cNvPr>
          <p:cNvSpPr txBox="1"/>
          <p:nvPr/>
        </p:nvSpPr>
        <p:spPr>
          <a:xfrm>
            <a:off x="517450" y="465988"/>
            <a:ext cx="9706050" cy="83099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400" dirty="0">
                <a:solidFill>
                  <a:srgbClr val="025597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Федеральное автономное учреждение </a:t>
            </a:r>
            <a:br>
              <a:rPr lang="ru-RU" sz="2400" dirty="0">
                <a:solidFill>
                  <a:srgbClr val="025597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</a:br>
            <a:r>
              <a:rPr lang="ru-RU" sz="2400" dirty="0">
                <a:solidFill>
                  <a:srgbClr val="025597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«Российский дорожный научно-исследовательский институт»</a:t>
            </a:r>
            <a:endParaRPr lang="ru-RU" sz="4000" b="1" dirty="0">
              <a:solidFill>
                <a:srgbClr val="025597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1F8C29-B453-46D1-8051-25C00DC95378}"/>
              </a:ext>
            </a:extLst>
          </p:cNvPr>
          <p:cNvSpPr txBox="1"/>
          <p:nvPr/>
        </p:nvSpPr>
        <p:spPr>
          <a:xfrm>
            <a:off x="432107" y="1598658"/>
            <a:ext cx="6309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50-летний опыт в дорожном хозяйстве:</a:t>
            </a: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006DD986-C86C-404A-909E-BF8A8CB8E85B}"/>
              </a:ext>
            </a:extLst>
          </p:cNvPr>
          <p:cNvGrpSpPr/>
          <p:nvPr/>
        </p:nvGrpSpPr>
        <p:grpSpPr>
          <a:xfrm>
            <a:off x="726021" y="2355926"/>
            <a:ext cx="1872629" cy="1675600"/>
            <a:chOff x="562564" y="2575572"/>
            <a:chExt cx="1872629" cy="1675600"/>
          </a:xfrm>
        </p:grpSpPr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57F67A95-0FA3-4260-B565-55D534CFBC5A}"/>
                </a:ext>
              </a:extLst>
            </p:cNvPr>
            <p:cNvGrpSpPr/>
            <p:nvPr/>
          </p:nvGrpSpPr>
          <p:grpSpPr>
            <a:xfrm>
              <a:off x="1004240" y="2575572"/>
              <a:ext cx="802241" cy="802241"/>
              <a:chOff x="1882548" y="4023069"/>
              <a:chExt cx="802241" cy="802241"/>
            </a:xfrm>
          </p:grpSpPr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2070A6BB-24D8-49DB-AE2F-E6D01B2927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42337" y="4171498"/>
                <a:ext cx="482662" cy="482662"/>
              </a:xfrm>
              <a:prstGeom prst="rect">
                <a:avLst/>
              </a:prstGeom>
            </p:spPr>
          </p:pic>
          <p:sp>
            <p:nvSpPr>
              <p:cNvPr id="30" name="Овал 29">
                <a:extLst>
                  <a:ext uri="{FF2B5EF4-FFF2-40B4-BE49-F238E27FC236}">
                    <a16:creationId xmlns:a16="http://schemas.microsoft.com/office/drawing/2014/main" id="{C02AA980-6AA0-419D-9EEA-145236BE22BA}"/>
                  </a:ext>
                </a:extLst>
              </p:cNvPr>
              <p:cNvSpPr/>
              <p:nvPr/>
            </p:nvSpPr>
            <p:spPr>
              <a:xfrm>
                <a:off x="1882548" y="4023069"/>
                <a:ext cx="802241" cy="802241"/>
              </a:xfrm>
              <a:prstGeom prst="ellipse">
                <a:avLst/>
              </a:prstGeom>
              <a:noFill/>
              <a:ln w="76200">
                <a:solidFill>
                  <a:srgbClr val="009FE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8375061-4DD9-4325-8FBF-4B791EF6A506}"/>
                </a:ext>
              </a:extLst>
            </p:cNvPr>
            <p:cNvSpPr txBox="1"/>
            <p:nvPr/>
          </p:nvSpPr>
          <p:spPr>
            <a:xfrm>
              <a:off x="562564" y="3543286"/>
              <a:ext cx="187262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dirty="0">
                  <a:solidFill>
                    <a:schemeClr val="bg2">
                      <a:lumMod val="1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научная </a:t>
              </a:r>
            </a:p>
            <a:p>
              <a:pPr algn="ctr"/>
              <a:r>
                <a:rPr lang="ru-RU" sz="2000" dirty="0">
                  <a:solidFill>
                    <a:schemeClr val="bg2">
                      <a:lumMod val="1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деятельность</a:t>
              </a: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FB99D37C-0FA8-4F72-8E2C-8C0F20764ED8}"/>
              </a:ext>
            </a:extLst>
          </p:cNvPr>
          <p:cNvGrpSpPr/>
          <p:nvPr/>
        </p:nvGrpSpPr>
        <p:grpSpPr>
          <a:xfrm>
            <a:off x="3395579" y="2355926"/>
            <a:ext cx="1872629" cy="1635765"/>
            <a:chOff x="2845952" y="2606829"/>
            <a:chExt cx="1872629" cy="1635765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3093211C-C257-4386-9CD8-E1E96CEBD189}"/>
                </a:ext>
              </a:extLst>
            </p:cNvPr>
            <p:cNvGrpSpPr/>
            <p:nvPr/>
          </p:nvGrpSpPr>
          <p:grpSpPr>
            <a:xfrm>
              <a:off x="3381145" y="2606829"/>
              <a:ext cx="802241" cy="802241"/>
              <a:chOff x="5293759" y="3048243"/>
              <a:chExt cx="802241" cy="802241"/>
            </a:xfrm>
          </p:grpSpPr>
          <p:sp>
            <p:nvSpPr>
              <p:cNvPr id="25" name="Овал 24">
                <a:extLst>
                  <a:ext uri="{FF2B5EF4-FFF2-40B4-BE49-F238E27FC236}">
                    <a16:creationId xmlns:a16="http://schemas.microsoft.com/office/drawing/2014/main" id="{BAA83A21-1068-4F24-9302-1EB9416B1CAE}"/>
                  </a:ext>
                </a:extLst>
              </p:cNvPr>
              <p:cNvSpPr/>
              <p:nvPr/>
            </p:nvSpPr>
            <p:spPr>
              <a:xfrm>
                <a:off x="5293759" y="3048243"/>
                <a:ext cx="802241" cy="802241"/>
              </a:xfrm>
              <a:prstGeom prst="ellipse">
                <a:avLst/>
              </a:prstGeom>
              <a:noFill/>
              <a:ln w="76200">
                <a:solidFill>
                  <a:srgbClr val="009FE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pic>
            <p:nvPicPr>
              <p:cNvPr id="24" name="Рисунок 23">
                <a:extLst>
                  <a:ext uri="{FF2B5EF4-FFF2-40B4-BE49-F238E27FC236}">
                    <a16:creationId xmlns:a16="http://schemas.microsoft.com/office/drawing/2014/main" id="{40B67658-EF55-4692-B268-190922DA66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29669" y="3170008"/>
                <a:ext cx="530421" cy="530421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A346018-2EBF-4192-A038-D1E8C2CF2E37}"/>
                </a:ext>
              </a:extLst>
            </p:cNvPr>
            <p:cNvSpPr txBox="1"/>
            <p:nvPr/>
          </p:nvSpPr>
          <p:spPr>
            <a:xfrm>
              <a:off x="2845952" y="3534708"/>
              <a:ext cx="187262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dirty="0">
                  <a:solidFill>
                    <a:schemeClr val="bg2">
                      <a:lumMod val="1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проектная</a:t>
              </a:r>
            </a:p>
            <a:p>
              <a:pPr algn="ctr"/>
              <a:r>
                <a:rPr lang="ru-RU" sz="2000" dirty="0">
                  <a:solidFill>
                    <a:schemeClr val="bg2">
                      <a:lumMod val="1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деятельность</a:t>
              </a: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E9815B59-C450-48D0-B1BD-C165EED45957}"/>
              </a:ext>
            </a:extLst>
          </p:cNvPr>
          <p:cNvGrpSpPr/>
          <p:nvPr/>
        </p:nvGrpSpPr>
        <p:grpSpPr>
          <a:xfrm>
            <a:off x="6131648" y="2371568"/>
            <a:ext cx="2082621" cy="1610070"/>
            <a:chOff x="5445848" y="2580842"/>
            <a:chExt cx="2082621" cy="1610070"/>
          </a:xfrm>
        </p:grpSpPr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id="{FCC16A51-E2D7-4CBC-97F7-BD271DA0F87B}"/>
                </a:ext>
              </a:extLst>
            </p:cNvPr>
            <p:cNvGrpSpPr/>
            <p:nvPr/>
          </p:nvGrpSpPr>
          <p:grpSpPr>
            <a:xfrm>
              <a:off x="6086037" y="2580842"/>
              <a:ext cx="802241" cy="802241"/>
              <a:chOff x="4078326" y="3516374"/>
              <a:chExt cx="802241" cy="802241"/>
            </a:xfrm>
          </p:grpSpPr>
          <p:pic>
            <p:nvPicPr>
              <p:cNvPr id="17" name="Рисунок 16">
                <a:extLst>
                  <a:ext uri="{FF2B5EF4-FFF2-40B4-BE49-F238E27FC236}">
                    <a16:creationId xmlns:a16="http://schemas.microsoft.com/office/drawing/2014/main" id="{9DB173A0-3B2C-49CF-A578-0647AF9751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225442" y="3663490"/>
                <a:ext cx="508008" cy="508008"/>
              </a:xfrm>
              <a:prstGeom prst="rect">
                <a:avLst/>
              </a:prstGeom>
            </p:spPr>
          </p:pic>
          <p:sp>
            <p:nvSpPr>
              <p:cNvPr id="22" name="Овал 21">
                <a:extLst>
                  <a:ext uri="{FF2B5EF4-FFF2-40B4-BE49-F238E27FC236}">
                    <a16:creationId xmlns:a16="http://schemas.microsoft.com/office/drawing/2014/main" id="{DB09387C-4AA8-4826-A25D-05E9F00621D0}"/>
                  </a:ext>
                </a:extLst>
              </p:cNvPr>
              <p:cNvSpPr/>
              <p:nvPr/>
            </p:nvSpPr>
            <p:spPr>
              <a:xfrm>
                <a:off x="4078326" y="3516374"/>
                <a:ext cx="802241" cy="802241"/>
              </a:xfrm>
              <a:prstGeom prst="ellipse">
                <a:avLst/>
              </a:prstGeom>
              <a:noFill/>
              <a:ln w="76200">
                <a:solidFill>
                  <a:srgbClr val="009FE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5488C3D-6376-4E57-860B-24173034EC6B}"/>
                </a:ext>
              </a:extLst>
            </p:cNvPr>
            <p:cNvSpPr txBox="1"/>
            <p:nvPr/>
          </p:nvSpPr>
          <p:spPr>
            <a:xfrm>
              <a:off x="5445848" y="3483026"/>
              <a:ext cx="208262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dirty="0">
                  <a:solidFill>
                    <a:schemeClr val="bg2">
                      <a:lumMod val="1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инновационная</a:t>
              </a:r>
            </a:p>
            <a:p>
              <a:pPr algn="ctr"/>
              <a:r>
                <a:rPr lang="ru-RU" sz="2000" dirty="0">
                  <a:solidFill>
                    <a:schemeClr val="bg2">
                      <a:lumMod val="1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деятельность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82AB639-6BF3-648E-AE37-D61EE0C154E3}"/>
              </a:ext>
            </a:extLst>
          </p:cNvPr>
          <p:cNvGrpSpPr/>
          <p:nvPr/>
        </p:nvGrpSpPr>
        <p:grpSpPr>
          <a:xfrm>
            <a:off x="-4346" y="4867968"/>
            <a:ext cx="10788460" cy="878030"/>
            <a:chOff x="-4346" y="5444321"/>
            <a:chExt cx="10788460" cy="878030"/>
          </a:xfrm>
        </p:grpSpPr>
        <p:sp>
          <p:nvSpPr>
            <p:cNvPr id="9" name="Прямоугольник 1">
              <a:extLst>
                <a:ext uri="{FF2B5EF4-FFF2-40B4-BE49-F238E27FC236}">
                  <a16:creationId xmlns:a16="http://schemas.microsoft.com/office/drawing/2014/main" id="{A366D4E3-BE06-49CE-A49F-83F3DC8AFF88}"/>
                </a:ext>
              </a:extLst>
            </p:cNvPr>
            <p:cNvSpPr/>
            <p:nvPr/>
          </p:nvSpPr>
          <p:spPr>
            <a:xfrm>
              <a:off x="-4346" y="5444321"/>
              <a:ext cx="10788460" cy="878030"/>
            </a:xfrm>
            <a:custGeom>
              <a:avLst/>
              <a:gdLst>
                <a:gd name="connsiteX0" fmla="*/ 0 w 7517211"/>
                <a:gd name="connsiteY0" fmla="*/ 0 h 1488534"/>
                <a:gd name="connsiteX1" fmla="*/ 7517211 w 7517211"/>
                <a:gd name="connsiteY1" fmla="*/ 0 h 1488534"/>
                <a:gd name="connsiteX2" fmla="*/ 7517211 w 7517211"/>
                <a:gd name="connsiteY2" fmla="*/ 1488534 h 1488534"/>
                <a:gd name="connsiteX3" fmla="*/ 0 w 7517211"/>
                <a:gd name="connsiteY3" fmla="*/ 1488534 h 1488534"/>
                <a:gd name="connsiteX4" fmla="*/ 0 w 7517211"/>
                <a:gd name="connsiteY4" fmla="*/ 0 h 1488534"/>
                <a:gd name="connsiteX0" fmla="*/ 0 w 9016402"/>
                <a:gd name="connsiteY0" fmla="*/ 0 h 1488534"/>
                <a:gd name="connsiteX1" fmla="*/ 7517211 w 9016402"/>
                <a:gd name="connsiteY1" fmla="*/ 0 h 1488534"/>
                <a:gd name="connsiteX2" fmla="*/ 9016402 w 9016402"/>
                <a:gd name="connsiteY2" fmla="*/ 1467269 h 1488534"/>
                <a:gd name="connsiteX3" fmla="*/ 0 w 9016402"/>
                <a:gd name="connsiteY3" fmla="*/ 1488534 h 1488534"/>
                <a:gd name="connsiteX4" fmla="*/ 0 w 9016402"/>
                <a:gd name="connsiteY4" fmla="*/ 0 h 1488534"/>
                <a:gd name="connsiteX0" fmla="*/ 0 w 9016402"/>
                <a:gd name="connsiteY0" fmla="*/ 0 h 1488534"/>
                <a:gd name="connsiteX1" fmla="*/ 8651017 w 9016402"/>
                <a:gd name="connsiteY1" fmla="*/ 0 h 1488534"/>
                <a:gd name="connsiteX2" fmla="*/ 9016402 w 9016402"/>
                <a:gd name="connsiteY2" fmla="*/ 1467269 h 1488534"/>
                <a:gd name="connsiteX3" fmla="*/ 0 w 9016402"/>
                <a:gd name="connsiteY3" fmla="*/ 1488534 h 1488534"/>
                <a:gd name="connsiteX4" fmla="*/ 0 w 9016402"/>
                <a:gd name="connsiteY4" fmla="*/ 0 h 1488534"/>
                <a:gd name="connsiteX0" fmla="*/ 0 w 9516348"/>
                <a:gd name="connsiteY0" fmla="*/ 0 h 1504205"/>
                <a:gd name="connsiteX1" fmla="*/ 8651017 w 9516348"/>
                <a:gd name="connsiteY1" fmla="*/ 0 h 1504205"/>
                <a:gd name="connsiteX2" fmla="*/ 9516348 w 9516348"/>
                <a:gd name="connsiteY2" fmla="*/ 1504205 h 1504205"/>
                <a:gd name="connsiteX3" fmla="*/ 0 w 9516348"/>
                <a:gd name="connsiteY3" fmla="*/ 1488534 h 1504205"/>
                <a:gd name="connsiteX4" fmla="*/ 0 w 9516348"/>
                <a:gd name="connsiteY4" fmla="*/ 0 h 1504205"/>
                <a:gd name="connsiteX0" fmla="*/ 0 w 9516348"/>
                <a:gd name="connsiteY0" fmla="*/ 0 h 1504205"/>
                <a:gd name="connsiteX1" fmla="*/ 8954086 w 9516348"/>
                <a:gd name="connsiteY1" fmla="*/ 0 h 1504205"/>
                <a:gd name="connsiteX2" fmla="*/ 9516348 w 9516348"/>
                <a:gd name="connsiteY2" fmla="*/ 1504205 h 1504205"/>
                <a:gd name="connsiteX3" fmla="*/ 0 w 9516348"/>
                <a:gd name="connsiteY3" fmla="*/ 1488534 h 1504205"/>
                <a:gd name="connsiteX4" fmla="*/ 0 w 9516348"/>
                <a:gd name="connsiteY4" fmla="*/ 0 h 1504205"/>
                <a:gd name="connsiteX0" fmla="*/ 0 w 9677985"/>
                <a:gd name="connsiteY0" fmla="*/ 0 h 1525104"/>
                <a:gd name="connsiteX1" fmla="*/ 8954086 w 9677985"/>
                <a:gd name="connsiteY1" fmla="*/ 0 h 1525104"/>
                <a:gd name="connsiteX2" fmla="*/ 9677985 w 9677985"/>
                <a:gd name="connsiteY2" fmla="*/ 1525104 h 1525104"/>
                <a:gd name="connsiteX3" fmla="*/ 0 w 9677985"/>
                <a:gd name="connsiteY3" fmla="*/ 1488534 h 1525104"/>
                <a:gd name="connsiteX4" fmla="*/ 0 w 9677985"/>
                <a:gd name="connsiteY4" fmla="*/ 0 h 152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985" h="1525104">
                  <a:moveTo>
                    <a:pt x="0" y="0"/>
                  </a:moveTo>
                  <a:lnTo>
                    <a:pt x="8954086" y="0"/>
                  </a:lnTo>
                  <a:lnTo>
                    <a:pt x="9677985" y="1525104"/>
                  </a:lnTo>
                  <a:lnTo>
                    <a:pt x="0" y="14885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501EB8-2B1B-44CD-A73D-DDE293F3878D}"/>
                </a:ext>
              </a:extLst>
            </p:cNvPr>
            <p:cNvSpPr txBox="1"/>
            <p:nvPr/>
          </p:nvSpPr>
          <p:spPr>
            <a:xfrm>
              <a:off x="546211" y="5652503"/>
              <a:ext cx="7534435" cy="461665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r>
                <a:rPr lang="ru-RU" sz="2400" dirty="0">
                  <a:solidFill>
                    <a:schemeClr val="bg1"/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История института ведёт свое начало с 1969 года</a:t>
              </a:r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7AEB324-AA77-497C-B42E-F5BC04D29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E2D3-BD8A-49F8-8EB6-23CFB6453FA4}" type="slidenum">
              <a:rPr lang="ru-RU" smtClean="0"/>
              <a:t>4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057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314E43A4-4FEC-4F9B-9DC6-52BA774CA1C2}"/>
              </a:ext>
            </a:extLst>
          </p:cNvPr>
          <p:cNvGrpSpPr/>
          <p:nvPr/>
        </p:nvGrpSpPr>
        <p:grpSpPr>
          <a:xfrm>
            <a:off x="-1000092" y="6894365"/>
            <a:ext cx="723091" cy="735344"/>
            <a:chOff x="-178653" y="3047629"/>
            <a:chExt cx="506883" cy="506883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6A86F202-8A11-4F32-8146-E183DBC1C141}"/>
                </a:ext>
              </a:extLst>
            </p:cNvPr>
            <p:cNvSpPr/>
            <p:nvPr/>
          </p:nvSpPr>
          <p:spPr>
            <a:xfrm>
              <a:off x="-178653" y="3047629"/>
              <a:ext cx="506883" cy="506883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Freeform 32">
              <a:extLst>
                <a:ext uri="{FF2B5EF4-FFF2-40B4-BE49-F238E27FC236}">
                  <a16:creationId xmlns:a16="http://schemas.microsoft.com/office/drawing/2014/main" id="{B33BFB93-9EEA-4130-BA78-7BD6267C5151}"/>
                </a:ext>
              </a:extLst>
            </p:cNvPr>
            <p:cNvSpPr>
              <a:spLocks noChangeAspect="1"/>
            </p:cNvSpPr>
            <p:nvPr>
              <p:custDataLst>
                <p:tags r:id="rId2"/>
              </p:custDataLst>
            </p:nvPr>
          </p:nvSpPr>
          <p:spPr bwMode="auto">
            <a:xfrm>
              <a:off x="-6095" y="3136928"/>
              <a:ext cx="186848" cy="328286"/>
            </a:xfrm>
            <a:custGeom>
              <a:avLst/>
              <a:gdLst>
                <a:gd name="T0" fmla="*/ 4 w 106"/>
                <a:gd name="T1" fmla="*/ 169 h 186"/>
                <a:gd name="T2" fmla="*/ 4 w 106"/>
                <a:gd name="T3" fmla="*/ 182 h 186"/>
                <a:gd name="T4" fmla="*/ 18 w 106"/>
                <a:gd name="T5" fmla="*/ 182 h 186"/>
                <a:gd name="T6" fmla="*/ 102 w 106"/>
                <a:gd name="T7" fmla="*/ 100 h 186"/>
                <a:gd name="T8" fmla="*/ 102 w 106"/>
                <a:gd name="T9" fmla="*/ 86 h 186"/>
                <a:gd name="T10" fmla="*/ 18 w 106"/>
                <a:gd name="T11" fmla="*/ 4 h 186"/>
                <a:gd name="T12" fmla="*/ 4 w 106"/>
                <a:gd name="T13" fmla="*/ 4 h 186"/>
                <a:gd name="T14" fmla="*/ 4 w 106"/>
                <a:gd name="T15" fmla="*/ 17 h 186"/>
                <a:gd name="T16" fmla="*/ 79 w 106"/>
                <a:gd name="T17" fmla="*/ 93 h 186"/>
                <a:gd name="T18" fmla="*/ 4 w 106"/>
                <a:gd name="T19" fmla="*/ 169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86">
                  <a:moveTo>
                    <a:pt x="4" y="169"/>
                  </a:moveTo>
                  <a:cubicBezTo>
                    <a:pt x="0" y="172"/>
                    <a:pt x="0" y="178"/>
                    <a:pt x="4" y="182"/>
                  </a:cubicBezTo>
                  <a:cubicBezTo>
                    <a:pt x="8" y="186"/>
                    <a:pt x="14" y="186"/>
                    <a:pt x="18" y="182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106" y="96"/>
                    <a:pt x="106" y="90"/>
                    <a:pt x="102" y="86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4" y="0"/>
                    <a:pt x="8" y="0"/>
                    <a:pt x="4" y="4"/>
                  </a:cubicBezTo>
                  <a:cubicBezTo>
                    <a:pt x="0" y="7"/>
                    <a:pt x="0" y="14"/>
                    <a:pt x="4" y="17"/>
                  </a:cubicBezTo>
                  <a:cubicBezTo>
                    <a:pt x="79" y="93"/>
                    <a:pt x="79" y="93"/>
                    <a:pt x="79" y="93"/>
                  </a:cubicBezTo>
                  <a:lnTo>
                    <a:pt x="4" y="1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B63D731-ED79-48F1-AF19-8B5B2F0DDB6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71525"/>
            <a:ext cx="8991600" cy="5848350"/>
          </a:xfrm>
          <a:prstGeom prst="rect">
            <a:avLst/>
          </a:prstGeom>
          <a:noFill/>
        </p:spPr>
      </p:pic>
      <p:sp>
        <p:nvSpPr>
          <p:cNvPr id="18" name="Прямоугольник 13">
            <a:extLst>
              <a:ext uri="{FF2B5EF4-FFF2-40B4-BE49-F238E27FC236}">
                <a16:creationId xmlns:a16="http://schemas.microsoft.com/office/drawing/2014/main" id="{58029FDD-E637-482E-BAB9-58FD08F00228}"/>
              </a:ext>
            </a:extLst>
          </p:cNvPr>
          <p:cNvSpPr/>
          <p:nvPr/>
        </p:nvSpPr>
        <p:spPr>
          <a:xfrm>
            <a:off x="10697190" y="2763748"/>
            <a:ext cx="3842269" cy="7933846"/>
          </a:xfrm>
          <a:custGeom>
            <a:avLst/>
            <a:gdLst>
              <a:gd name="connsiteX0" fmla="*/ 0 w 3444948"/>
              <a:gd name="connsiteY0" fmla="*/ 0 h 7006856"/>
              <a:gd name="connsiteX1" fmla="*/ 3444948 w 3444948"/>
              <a:gd name="connsiteY1" fmla="*/ 0 h 7006856"/>
              <a:gd name="connsiteX2" fmla="*/ 3444948 w 3444948"/>
              <a:gd name="connsiteY2" fmla="*/ 7006856 h 7006856"/>
              <a:gd name="connsiteX3" fmla="*/ 0 w 3444948"/>
              <a:gd name="connsiteY3" fmla="*/ 7006856 h 7006856"/>
              <a:gd name="connsiteX4" fmla="*/ 0 w 3444948"/>
              <a:gd name="connsiteY4" fmla="*/ 0 h 7006856"/>
              <a:gd name="connsiteX0" fmla="*/ 297711 w 3742659"/>
              <a:gd name="connsiteY0" fmla="*/ 0 h 7006856"/>
              <a:gd name="connsiteX1" fmla="*/ 3742659 w 3742659"/>
              <a:gd name="connsiteY1" fmla="*/ 0 h 7006856"/>
              <a:gd name="connsiteX2" fmla="*/ 3742659 w 3742659"/>
              <a:gd name="connsiteY2" fmla="*/ 7006856 h 7006856"/>
              <a:gd name="connsiteX3" fmla="*/ 0 w 3742659"/>
              <a:gd name="connsiteY3" fmla="*/ 4104167 h 7006856"/>
              <a:gd name="connsiteX4" fmla="*/ 297711 w 3742659"/>
              <a:gd name="connsiteY4" fmla="*/ 0 h 7006856"/>
              <a:gd name="connsiteX0" fmla="*/ 255181 w 3700129"/>
              <a:gd name="connsiteY0" fmla="*/ 0 h 7006856"/>
              <a:gd name="connsiteX1" fmla="*/ 3700129 w 3700129"/>
              <a:gd name="connsiteY1" fmla="*/ 0 h 7006856"/>
              <a:gd name="connsiteX2" fmla="*/ 3700129 w 3700129"/>
              <a:gd name="connsiteY2" fmla="*/ 7006856 h 7006856"/>
              <a:gd name="connsiteX3" fmla="*/ 0 w 3700129"/>
              <a:gd name="connsiteY3" fmla="*/ 3912781 h 7006856"/>
              <a:gd name="connsiteX4" fmla="*/ 255181 w 3700129"/>
              <a:gd name="connsiteY4" fmla="*/ 0 h 7006856"/>
              <a:gd name="connsiteX0" fmla="*/ 3359888 w 3700129"/>
              <a:gd name="connsiteY0" fmla="*/ 0 h 7378996"/>
              <a:gd name="connsiteX1" fmla="*/ 3700129 w 3700129"/>
              <a:gd name="connsiteY1" fmla="*/ 372140 h 7378996"/>
              <a:gd name="connsiteX2" fmla="*/ 3700129 w 3700129"/>
              <a:gd name="connsiteY2" fmla="*/ 7378996 h 7378996"/>
              <a:gd name="connsiteX3" fmla="*/ 0 w 3700129"/>
              <a:gd name="connsiteY3" fmla="*/ 4284921 h 7378996"/>
              <a:gd name="connsiteX4" fmla="*/ 3359888 w 3700129"/>
              <a:gd name="connsiteY4" fmla="*/ 0 h 7378996"/>
              <a:gd name="connsiteX0" fmla="*/ 3359888 w 3700129"/>
              <a:gd name="connsiteY0" fmla="*/ 0 h 7421527"/>
              <a:gd name="connsiteX1" fmla="*/ 3700129 w 3700129"/>
              <a:gd name="connsiteY1" fmla="*/ 372140 h 7421527"/>
              <a:gd name="connsiteX2" fmla="*/ 3700129 w 3700129"/>
              <a:gd name="connsiteY2" fmla="*/ 7421527 h 7421527"/>
              <a:gd name="connsiteX3" fmla="*/ 0 w 3700129"/>
              <a:gd name="connsiteY3" fmla="*/ 4284921 h 7421527"/>
              <a:gd name="connsiteX4" fmla="*/ 3359888 w 3700129"/>
              <a:gd name="connsiteY4" fmla="*/ 0 h 7421527"/>
              <a:gd name="connsiteX0" fmla="*/ 3519377 w 3859618"/>
              <a:gd name="connsiteY0" fmla="*/ 0 h 7421527"/>
              <a:gd name="connsiteX1" fmla="*/ 3859618 w 3859618"/>
              <a:gd name="connsiteY1" fmla="*/ 372140 h 7421527"/>
              <a:gd name="connsiteX2" fmla="*/ 3859618 w 3859618"/>
              <a:gd name="connsiteY2" fmla="*/ 7421527 h 7421527"/>
              <a:gd name="connsiteX3" fmla="*/ 0 w 3859618"/>
              <a:gd name="connsiteY3" fmla="*/ 4327451 h 7421527"/>
              <a:gd name="connsiteX4" fmla="*/ 3519377 w 3859618"/>
              <a:gd name="connsiteY4" fmla="*/ 0 h 7421527"/>
              <a:gd name="connsiteX0" fmla="*/ 3519377 w 3859618"/>
              <a:gd name="connsiteY0" fmla="*/ 0 h 7421527"/>
              <a:gd name="connsiteX1" fmla="*/ 3859618 w 3859618"/>
              <a:gd name="connsiteY1" fmla="*/ 372140 h 7421527"/>
              <a:gd name="connsiteX2" fmla="*/ 3646967 w 3859618"/>
              <a:gd name="connsiteY2" fmla="*/ 7421527 h 7421527"/>
              <a:gd name="connsiteX3" fmla="*/ 0 w 3859618"/>
              <a:gd name="connsiteY3" fmla="*/ 4327451 h 7421527"/>
              <a:gd name="connsiteX4" fmla="*/ 3519377 w 3859618"/>
              <a:gd name="connsiteY4" fmla="*/ 0 h 7421527"/>
              <a:gd name="connsiteX0" fmla="*/ 3519377 w 3859618"/>
              <a:gd name="connsiteY0" fmla="*/ 0 h 7227966"/>
              <a:gd name="connsiteX1" fmla="*/ 3859618 w 3859618"/>
              <a:gd name="connsiteY1" fmla="*/ 372140 h 7227966"/>
              <a:gd name="connsiteX2" fmla="*/ 3729301 w 3859618"/>
              <a:gd name="connsiteY2" fmla="*/ 7227966 h 7227966"/>
              <a:gd name="connsiteX3" fmla="*/ 0 w 3859618"/>
              <a:gd name="connsiteY3" fmla="*/ 4327451 h 7227966"/>
              <a:gd name="connsiteX4" fmla="*/ 3519377 w 3859618"/>
              <a:gd name="connsiteY4" fmla="*/ 0 h 7227966"/>
              <a:gd name="connsiteX0" fmla="*/ 3519377 w 3859618"/>
              <a:gd name="connsiteY0" fmla="*/ 0 h 7319653"/>
              <a:gd name="connsiteX1" fmla="*/ 3859618 w 3859618"/>
              <a:gd name="connsiteY1" fmla="*/ 372140 h 7319653"/>
              <a:gd name="connsiteX2" fmla="*/ 3698426 w 3859618"/>
              <a:gd name="connsiteY2" fmla="*/ 7319653 h 7319653"/>
              <a:gd name="connsiteX3" fmla="*/ 0 w 3859618"/>
              <a:gd name="connsiteY3" fmla="*/ 4327451 h 7319653"/>
              <a:gd name="connsiteX4" fmla="*/ 3519377 w 3859618"/>
              <a:gd name="connsiteY4" fmla="*/ 0 h 7319653"/>
              <a:gd name="connsiteX0" fmla="*/ 3313541 w 3653782"/>
              <a:gd name="connsiteY0" fmla="*/ 0 h 7319653"/>
              <a:gd name="connsiteX1" fmla="*/ 3653782 w 3653782"/>
              <a:gd name="connsiteY1" fmla="*/ 372140 h 7319653"/>
              <a:gd name="connsiteX2" fmla="*/ 3492590 w 3653782"/>
              <a:gd name="connsiteY2" fmla="*/ 7319653 h 7319653"/>
              <a:gd name="connsiteX3" fmla="*/ 0 w 3653782"/>
              <a:gd name="connsiteY3" fmla="*/ 4337639 h 7319653"/>
              <a:gd name="connsiteX4" fmla="*/ 3313541 w 3653782"/>
              <a:gd name="connsiteY4" fmla="*/ 0 h 7319653"/>
              <a:gd name="connsiteX0" fmla="*/ 3437042 w 3777283"/>
              <a:gd name="connsiteY0" fmla="*/ 0 h 7319653"/>
              <a:gd name="connsiteX1" fmla="*/ 3777283 w 3777283"/>
              <a:gd name="connsiteY1" fmla="*/ 372140 h 7319653"/>
              <a:gd name="connsiteX2" fmla="*/ 3616091 w 3777283"/>
              <a:gd name="connsiteY2" fmla="*/ 7319653 h 7319653"/>
              <a:gd name="connsiteX3" fmla="*/ 0 w 3777283"/>
              <a:gd name="connsiteY3" fmla="*/ 4368201 h 7319653"/>
              <a:gd name="connsiteX4" fmla="*/ 3437042 w 3777283"/>
              <a:gd name="connsiteY4" fmla="*/ 0 h 7319653"/>
              <a:gd name="connsiteX0" fmla="*/ 3437042 w 3777283"/>
              <a:gd name="connsiteY0" fmla="*/ 0 h 7319653"/>
              <a:gd name="connsiteX1" fmla="*/ 3777283 w 3777283"/>
              <a:gd name="connsiteY1" fmla="*/ 372140 h 7319653"/>
              <a:gd name="connsiteX2" fmla="*/ 3616091 w 3777283"/>
              <a:gd name="connsiteY2" fmla="*/ 7319653 h 7319653"/>
              <a:gd name="connsiteX3" fmla="*/ 0 w 3777283"/>
              <a:gd name="connsiteY3" fmla="*/ 4337639 h 7319653"/>
              <a:gd name="connsiteX4" fmla="*/ 3437042 w 3777283"/>
              <a:gd name="connsiteY4" fmla="*/ 0 h 7319653"/>
              <a:gd name="connsiteX0" fmla="*/ 3437042 w 3616091"/>
              <a:gd name="connsiteY0" fmla="*/ 0 h 7319653"/>
              <a:gd name="connsiteX1" fmla="*/ 3458239 w 3616091"/>
              <a:gd name="connsiteY1" fmla="*/ 107267 h 7319653"/>
              <a:gd name="connsiteX2" fmla="*/ 3616091 w 3616091"/>
              <a:gd name="connsiteY2" fmla="*/ 7319653 h 7319653"/>
              <a:gd name="connsiteX3" fmla="*/ 0 w 3616091"/>
              <a:gd name="connsiteY3" fmla="*/ 4337639 h 7319653"/>
              <a:gd name="connsiteX4" fmla="*/ 3437042 w 3616091"/>
              <a:gd name="connsiteY4" fmla="*/ 0 h 7319653"/>
              <a:gd name="connsiteX0" fmla="*/ 3437042 w 3458239"/>
              <a:gd name="connsiteY0" fmla="*/ 0 h 7044593"/>
              <a:gd name="connsiteX1" fmla="*/ 3458239 w 3458239"/>
              <a:gd name="connsiteY1" fmla="*/ 107267 h 7044593"/>
              <a:gd name="connsiteX2" fmla="*/ 3389673 w 3458239"/>
              <a:gd name="connsiteY2" fmla="*/ 7044593 h 7044593"/>
              <a:gd name="connsiteX3" fmla="*/ 0 w 3458239"/>
              <a:gd name="connsiteY3" fmla="*/ 4337639 h 7044593"/>
              <a:gd name="connsiteX4" fmla="*/ 3437042 w 3458239"/>
              <a:gd name="connsiteY4" fmla="*/ 0 h 7044593"/>
              <a:gd name="connsiteX0" fmla="*/ 3437042 w 3458239"/>
              <a:gd name="connsiteY0" fmla="*/ 0 h 6952906"/>
              <a:gd name="connsiteX1" fmla="*/ 3458239 w 3458239"/>
              <a:gd name="connsiteY1" fmla="*/ 107267 h 6952906"/>
              <a:gd name="connsiteX2" fmla="*/ 3142671 w 3458239"/>
              <a:gd name="connsiteY2" fmla="*/ 6952906 h 6952906"/>
              <a:gd name="connsiteX3" fmla="*/ 0 w 3458239"/>
              <a:gd name="connsiteY3" fmla="*/ 4337639 h 6952906"/>
              <a:gd name="connsiteX4" fmla="*/ 3437042 w 3458239"/>
              <a:gd name="connsiteY4" fmla="*/ 0 h 6952906"/>
              <a:gd name="connsiteX0" fmla="*/ 3437042 w 3437042"/>
              <a:gd name="connsiteY0" fmla="*/ 0 h 6952906"/>
              <a:gd name="connsiteX1" fmla="*/ 3118612 w 3437042"/>
              <a:gd name="connsiteY1" fmla="*/ 168392 h 6952906"/>
              <a:gd name="connsiteX2" fmla="*/ 3142671 w 3437042"/>
              <a:gd name="connsiteY2" fmla="*/ 6952906 h 6952906"/>
              <a:gd name="connsiteX3" fmla="*/ 0 w 3437042"/>
              <a:gd name="connsiteY3" fmla="*/ 4337639 h 6952906"/>
              <a:gd name="connsiteX4" fmla="*/ 3437042 w 3437042"/>
              <a:gd name="connsiteY4" fmla="*/ 0 h 6952906"/>
              <a:gd name="connsiteX0" fmla="*/ 3437042 w 3437042"/>
              <a:gd name="connsiteY0" fmla="*/ 0 h 6952906"/>
              <a:gd name="connsiteX1" fmla="*/ 3139196 w 3437042"/>
              <a:gd name="connsiteY1" fmla="*/ 168392 h 6952906"/>
              <a:gd name="connsiteX2" fmla="*/ 3142671 w 3437042"/>
              <a:gd name="connsiteY2" fmla="*/ 6952906 h 6952906"/>
              <a:gd name="connsiteX3" fmla="*/ 0 w 3437042"/>
              <a:gd name="connsiteY3" fmla="*/ 4337639 h 6952906"/>
              <a:gd name="connsiteX4" fmla="*/ 3437042 w 3437042"/>
              <a:gd name="connsiteY4" fmla="*/ 0 h 6952906"/>
              <a:gd name="connsiteX0" fmla="*/ 3200332 w 3200332"/>
              <a:gd name="connsiteY0" fmla="*/ 116856 h 6784514"/>
              <a:gd name="connsiteX1" fmla="*/ 3139196 w 3200332"/>
              <a:gd name="connsiteY1" fmla="*/ 0 h 6784514"/>
              <a:gd name="connsiteX2" fmla="*/ 3142671 w 3200332"/>
              <a:gd name="connsiteY2" fmla="*/ 6784514 h 6784514"/>
              <a:gd name="connsiteX3" fmla="*/ 0 w 3200332"/>
              <a:gd name="connsiteY3" fmla="*/ 4169247 h 6784514"/>
              <a:gd name="connsiteX4" fmla="*/ 3200332 w 3200332"/>
              <a:gd name="connsiteY4" fmla="*/ 116856 h 6784514"/>
              <a:gd name="connsiteX0" fmla="*/ 3242812 w 3242812"/>
              <a:gd name="connsiteY0" fmla="*/ 116856 h 6784514"/>
              <a:gd name="connsiteX1" fmla="*/ 3181676 w 3242812"/>
              <a:gd name="connsiteY1" fmla="*/ 0 h 6784514"/>
              <a:gd name="connsiteX2" fmla="*/ 3185151 w 3242812"/>
              <a:gd name="connsiteY2" fmla="*/ 6784514 h 6784514"/>
              <a:gd name="connsiteX3" fmla="*/ 0 w 3242812"/>
              <a:gd name="connsiteY3" fmla="*/ 3293044 h 6784514"/>
              <a:gd name="connsiteX4" fmla="*/ 3242812 w 3242812"/>
              <a:gd name="connsiteY4" fmla="*/ 116856 h 6784514"/>
              <a:gd name="connsiteX0" fmla="*/ 3242812 w 3242812"/>
              <a:gd name="connsiteY0" fmla="*/ 116856 h 6867961"/>
              <a:gd name="connsiteX1" fmla="*/ 3181676 w 3242812"/>
              <a:gd name="connsiteY1" fmla="*/ 0 h 6867961"/>
              <a:gd name="connsiteX2" fmla="*/ 3163911 w 3242812"/>
              <a:gd name="connsiteY2" fmla="*/ 6867961 h 6867961"/>
              <a:gd name="connsiteX3" fmla="*/ 0 w 3242812"/>
              <a:gd name="connsiteY3" fmla="*/ 3293044 h 6867961"/>
              <a:gd name="connsiteX4" fmla="*/ 3242812 w 3242812"/>
              <a:gd name="connsiteY4" fmla="*/ 116856 h 6867961"/>
              <a:gd name="connsiteX0" fmla="*/ 3338392 w 3338392"/>
              <a:gd name="connsiteY0" fmla="*/ 273321 h 6867961"/>
              <a:gd name="connsiteX1" fmla="*/ 3181676 w 3338392"/>
              <a:gd name="connsiteY1" fmla="*/ 0 h 6867961"/>
              <a:gd name="connsiteX2" fmla="*/ 3163911 w 3338392"/>
              <a:gd name="connsiteY2" fmla="*/ 6867961 h 6867961"/>
              <a:gd name="connsiteX3" fmla="*/ 0 w 3338392"/>
              <a:gd name="connsiteY3" fmla="*/ 3293044 h 6867961"/>
              <a:gd name="connsiteX4" fmla="*/ 3338392 w 3338392"/>
              <a:gd name="connsiteY4" fmla="*/ 273321 h 6867961"/>
              <a:gd name="connsiteX0" fmla="*/ 3317152 w 3317152"/>
              <a:gd name="connsiteY0" fmla="*/ 158581 h 6867961"/>
              <a:gd name="connsiteX1" fmla="*/ 3181676 w 3317152"/>
              <a:gd name="connsiteY1" fmla="*/ 0 h 6867961"/>
              <a:gd name="connsiteX2" fmla="*/ 3163911 w 3317152"/>
              <a:gd name="connsiteY2" fmla="*/ 6867961 h 6867961"/>
              <a:gd name="connsiteX3" fmla="*/ 0 w 3317152"/>
              <a:gd name="connsiteY3" fmla="*/ 3293044 h 6867961"/>
              <a:gd name="connsiteX4" fmla="*/ 3317152 w 3317152"/>
              <a:gd name="connsiteY4" fmla="*/ 158581 h 6867961"/>
              <a:gd name="connsiteX0" fmla="*/ 3370251 w 3370251"/>
              <a:gd name="connsiteY0" fmla="*/ 158581 h 6867961"/>
              <a:gd name="connsiteX1" fmla="*/ 3234775 w 3370251"/>
              <a:gd name="connsiteY1" fmla="*/ 0 h 6867961"/>
              <a:gd name="connsiteX2" fmla="*/ 3217010 w 3370251"/>
              <a:gd name="connsiteY2" fmla="*/ 6867961 h 6867961"/>
              <a:gd name="connsiteX3" fmla="*/ 0 w 3370251"/>
              <a:gd name="connsiteY3" fmla="*/ 3543388 h 6867961"/>
              <a:gd name="connsiteX4" fmla="*/ 3370251 w 3370251"/>
              <a:gd name="connsiteY4" fmla="*/ 158581 h 6867961"/>
              <a:gd name="connsiteX0" fmla="*/ 3370251 w 3370251"/>
              <a:gd name="connsiteY0" fmla="*/ 158581 h 6867961"/>
              <a:gd name="connsiteX1" fmla="*/ 3234775 w 3370251"/>
              <a:gd name="connsiteY1" fmla="*/ 0 h 6867961"/>
              <a:gd name="connsiteX2" fmla="*/ 3217010 w 3370251"/>
              <a:gd name="connsiteY2" fmla="*/ 6867961 h 6867961"/>
              <a:gd name="connsiteX3" fmla="*/ 0 w 3370251"/>
              <a:gd name="connsiteY3" fmla="*/ 3543388 h 6867961"/>
              <a:gd name="connsiteX4" fmla="*/ 3370251 w 3370251"/>
              <a:gd name="connsiteY4" fmla="*/ 158581 h 6867961"/>
              <a:gd name="connsiteX0" fmla="*/ 3370251 w 3370251"/>
              <a:gd name="connsiteY0" fmla="*/ 158581 h 6867961"/>
              <a:gd name="connsiteX1" fmla="*/ 3234775 w 3370251"/>
              <a:gd name="connsiteY1" fmla="*/ 0 h 6867961"/>
              <a:gd name="connsiteX2" fmla="*/ 3270110 w 3370251"/>
              <a:gd name="connsiteY2" fmla="*/ 6867961 h 6867961"/>
              <a:gd name="connsiteX3" fmla="*/ 0 w 3370251"/>
              <a:gd name="connsiteY3" fmla="*/ 3543388 h 6867961"/>
              <a:gd name="connsiteX4" fmla="*/ 3370251 w 3370251"/>
              <a:gd name="connsiteY4" fmla="*/ 158581 h 6867961"/>
              <a:gd name="connsiteX0" fmla="*/ 3370251 w 3376311"/>
              <a:gd name="connsiteY0" fmla="*/ 158581 h 6774081"/>
              <a:gd name="connsiteX1" fmla="*/ 3234775 w 3376311"/>
              <a:gd name="connsiteY1" fmla="*/ 0 h 6774081"/>
              <a:gd name="connsiteX2" fmla="*/ 3376311 w 3376311"/>
              <a:gd name="connsiteY2" fmla="*/ 6774081 h 6774081"/>
              <a:gd name="connsiteX3" fmla="*/ 0 w 3376311"/>
              <a:gd name="connsiteY3" fmla="*/ 3543388 h 6774081"/>
              <a:gd name="connsiteX4" fmla="*/ 3370251 w 3376311"/>
              <a:gd name="connsiteY4" fmla="*/ 158581 h 6774081"/>
              <a:gd name="connsiteX0" fmla="*/ 3370251 w 3370251"/>
              <a:gd name="connsiteY0" fmla="*/ 158581 h 6878391"/>
              <a:gd name="connsiteX1" fmla="*/ 3234775 w 3370251"/>
              <a:gd name="connsiteY1" fmla="*/ 0 h 6878391"/>
              <a:gd name="connsiteX2" fmla="*/ 3270111 w 3370251"/>
              <a:gd name="connsiteY2" fmla="*/ 6878391 h 6878391"/>
              <a:gd name="connsiteX3" fmla="*/ 0 w 3370251"/>
              <a:gd name="connsiteY3" fmla="*/ 3543388 h 6878391"/>
              <a:gd name="connsiteX4" fmla="*/ 3370251 w 3370251"/>
              <a:gd name="connsiteY4" fmla="*/ 158581 h 6878391"/>
              <a:gd name="connsiteX0" fmla="*/ 3433972 w 3433972"/>
              <a:gd name="connsiteY0" fmla="*/ 262890 h 6878391"/>
              <a:gd name="connsiteX1" fmla="*/ 3234775 w 3433972"/>
              <a:gd name="connsiteY1" fmla="*/ 0 h 6878391"/>
              <a:gd name="connsiteX2" fmla="*/ 3270111 w 3433972"/>
              <a:gd name="connsiteY2" fmla="*/ 6878391 h 6878391"/>
              <a:gd name="connsiteX3" fmla="*/ 0 w 3433972"/>
              <a:gd name="connsiteY3" fmla="*/ 3543388 h 6878391"/>
              <a:gd name="connsiteX4" fmla="*/ 3433972 w 3433972"/>
              <a:gd name="connsiteY4" fmla="*/ 262890 h 6878391"/>
              <a:gd name="connsiteX0" fmla="*/ 3391491 w 3391491"/>
              <a:gd name="connsiteY0" fmla="*/ 116856 h 6878391"/>
              <a:gd name="connsiteX1" fmla="*/ 3234775 w 3391491"/>
              <a:gd name="connsiteY1" fmla="*/ 0 h 6878391"/>
              <a:gd name="connsiteX2" fmla="*/ 3270111 w 3391491"/>
              <a:gd name="connsiteY2" fmla="*/ 6878391 h 6878391"/>
              <a:gd name="connsiteX3" fmla="*/ 0 w 3391491"/>
              <a:gd name="connsiteY3" fmla="*/ 3543388 h 6878391"/>
              <a:gd name="connsiteX4" fmla="*/ 3391491 w 3391491"/>
              <a:gd name="connsiteY4" fmla="*/ 116856 h 687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1491" h="6878391">
                <a:moveTo>
                  <a:pt x="3391491" y="116856"/>
                </a:moveTo>
                <a:lnTo>
                  <a:pt x="3234775" y="0"/>
                </a:lnTo>
                <a:cubicBezTo>
                  <a:pt x="3242795" y="2261505"/>
                  <a:pt x="3262091" y="4616886"/>
                  <a:pt x="3270111" y="6878391"/>
                </a:cubicBezTo>
                <a:lnTo>
                  <a:pt x="0" y="3543388"/>
                </a:lnTo>
                <a:lnTo>
                  <a:pt x="3391491" y="116856"/>
                </a:lnTo>
                <a:close/>
              </a:path>
            </a:pathLst>
          </a:custGeom>
          <a:solidFill>
            <a:srgbClr val="02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F542B25-1E10-412D-8EF6-74C438B0E9F2}"/>
              </a:ext>
            </a:extLst>
          </p:cNvPr>
          <p:cNvSpPr txBox="1"/>
          <p:nvPr/>
        </p:nvSpPr>
        <p:spPr>
          <a:xfrm>
            <a:off x="555550" y="159603"/>
            <a:ext cx="9706050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400" dirty="0">
                <a:solidFill>
                  <a:srgbClr val="025597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Организационная структура ФАУ «РОСДОРНИИ»</a:t>
            </a:r>
            <a:endParaRPr lang="ru-RU" sz="4000" b="1" dirty="0">
              <a:solidFill>
                <a:srgbClr val="025597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716E8949-23ED-46F9-A483-407A8934604A}"/>
              </a:ext>
            </a:extLst>
          </p:cNvPr>
          <p:cNvSpPr/>
          <p:nvPr/>
        </p:nvSpPr>
        <p:spPr>
          <a:xfrm>
            <a:off x="7505700" y="3952875"/>
            <a:ext cx="1190625" cy="57150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DEF4BAF-06BC-4E8F-9CFC-0BFA45854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E2D3-BD8A-49F8-8EB6-23CFB6453FA4}" type="slidenum">
              <a:rPr lang="ru-RU" smtClean="0"/>
              <a:t>5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932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A2B6145D-7366-5CA4-E1E0-DA5F32D68DBF}"/>
              </a:ext>
            </a:extLst>
          </p:cNvPr>
          <p:cNvGrpSpPr/>
          <p:nvPr/>
        </p:nvGrpSpPr>
        <p:grpSpPr>
          <a:xfrm>
            <a:off x="1171898" y="4280008"/>
            <a:ext cx="10139603" cy="400110"/>
            <a:chOff x="1197298" y="3315018"/>
            <a:chExt cx="10139603" cy="400110"/>
          </a:xfrm>
        </p:grpSpPr>
        <p:sp>
          <p:nvSpPr>
            <p:cNvPr id="17" name="Стрелка: вправо 16">
              <a:extLst>
                <a:ext uri="{FF2B5EF4-FFF2-40B4-BE49-F238E27FC236}">
                  <a16:creationId xmlns:a16="http://schemas.microsoft.com/office/drawing/2014/main" id="{E19CD6A6-92CB-4B01-8979-74F566248DA3}"/>
                </a:ext>
              </a:extLst>
            </p:cNvPr>
            <p:cNvSpPr/>
            <p:nvPr/>
          </p:nvSpPr>
          <p:spPr>
            <a:xfrm>
              <a:off x="1197298" y="3330083"/>
              <a:ext cx="669398" cy="3683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89349E6-844A-1B04-28EB-4192441BBA6F}"/>
                </a:ext>
              </a:extLst>
            </p:cNvPr>
            <p:cNvSpPr txBox="1"/>
            <p:nvPr/>
          </p:nvSpPr>
          <p:spPr>
            <a:xfrm>
              <a:off x="1847646" y="3315018"/>
              <a:ext cx="94892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Рост </a:t>
              </a:r>
              <a:r>
                <a:rPr lang="ru-RU" sz="2000" dirty="0"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требований к </a:t>
              </a:r>
              <a:r>
                <a:rPr lang="ru-RU" sz="2000" b="1" dirty="0"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качеству дорожно-транспортной инфраструктуры</a:t>
              </a:r>
              <a:endParaRPr lang="ru-RU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64605AF0-ED99-715C-780F-D9BABF727C30}"/>
              </a:ext>
            </a:extLst>
          </p:cNvPr>
          <p:cNvGrpSpPr/>
          <p:nvPr/>
        </p:nvGrpSpPr>
        <p:grpSpPr>
          <a:xfrm>
            <a:off x="1171898" y="3534280"/>
            <a:ext cx="9084524" cy="400110"/>
            <a:chOff x="1243283" y="2698006"/>
            <a:chExt cx="9084524" cy="400110"/>
          </a:xfrm>
        </p:grpSpPr>
        <p:sp>
          <p:nvSpPr>
            <p:cNvPr id="5" name="Стрелка: вправо 4">
              <a:extLst>
                <a:ext uri="{FF2B5EF4-FFF2-40B4-BE49-F238E27FC236}">
                  <a16:creationId xmlns:a16="http://schemas.microsoft.com/office/drawing/2014/main" id="{994B8115-839D-E9E8-C93D-ABEE83E906AA}"/>
                </a:ext>
              </a:extLst>
            </p:cNvPr>
            <p:cNvSpPr/>
            <p:nvPr/>
          </p:nvSpPr>
          <p:spPr>
            <a:xfrm>
              <a:off x="1243283" y="2713911"/>
              <a:ext cx="669398" cy="3683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9618A79-0576-E02C-AFE2-C41D536C5D4A}"/>
                </a:ext>
              </a:extLst>
            </p:cNvPr>
            <p:cNvSpPr txBox="1"/>
            <p:nvPr/>
          </p:nvSpPr>
          <p:spPr>
            <a:xfrm>
              <a:off x="1913369" y="2698006"/>
              <a:ext cx="841443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000" b="1" dirty="0"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Дефицит квалифицированных кадров </a:t>
              </a:r>
              <a:r>
                <a:rPr lang="ru-RU" sz="2000" dirty="0"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 дорожном хозяйстве </a:t>
              </a: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47F94D4A-3968-0EA9-5DBF-C46DFA209FD7}"/>
              </a:ext>
            </a:extLst>
          </p:cNvPr>
          <p:cNvGrpSpPr/>
          <p:nvPr/>
        </p:nvGrpSpPr>
        <p:grpSpPr>
          <a:xfrm>
            <a:off x="1171898" y="4992245"/>
            <a:ext cx="10138651" cy="400110"/>
            <a:chOff x="1243971" y="3866730"/>
            <a:chExt cx="10138651" cy="400110"/>
          </a:xfrm>
        </p:grpSpPr>
        <p:sp>
          <p:nvSpPr>
            <p:cNvPr id="19" name="Стрелка: вправо 18">
              <a:extLst>
                <a:ext uri="{FF2B5EF4-FFF2-40B4-BE49-F238E27FC236}">
                  <a16:creationId xmlns:a16="http://schemas.microsoft.com/office/drawing/2014/main" id="{03DB0F2B-A821-9D49-4D07-B05F5CDC2F9A}"/>
                </a:ext>
              </a:extLst>
            </p:cNvPr>
            <p:cNvSpPr/>
            <p:nvPr/>
          </p:nvSpPr>
          <p:spPr>
            <a:xfrm>
              <a:off x="1243971" y="3898540"/>
              <a:ext cx="669398" cy="3683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B64CC8E-8C74-F47E-A58E-EBA0EA8B30E6}"/>
                </a:ext>
              </a:extLst>
            </p:cNvPr>
            <p:cNvSpPr txBox="1"/>
            <p:nvPr/>
          </p:nvSpPr>
          <p:spPr>
            <a:xfrm>
              <a:off x="1893367" y="3866730"/>
              <a:ext cx="94892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Рост </a:t>
              </a:r>
              <a:r>
                <a:rPr lang="ru-RU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объемов дорожного строительства </a:t>
              </a:r>
              <a:r>
                <a:rPr lang="ru-RU" sz="20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 ходе реализации НП БКАД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26DE9020-3B01-5DC0-BB92-4E5F10F38B57}"/>
              </a:ext>
            </a:extLst>
          </p:cNvPr>
          <p:cNvGrpSpPr/>
          <p:nvPr/>
        </p:nvGrpSpPr>
        <p:grpSpPr>
          <a:xfrm>
            <a:off x="-126260" y="2216850"/>
            <a:ext cx="11791738" cy="891652"/>
            <a:chOff x="-142874" y="1590292"/>
            <a:chExt cx="11791738" cy="891652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099303A0-FEE6-DCA7-9B61-1B37B4166CD4}"/>
                </a:ext>
              </a:extLst>
            </p:cNvPr>
            <p:cNvSpPr/>
            <p:nvPr/>
          </p:nvSpPr>
          <p:spPr>
            <a:xfrm>
              <a:off x="-142874" y="1590292"/>
              <a:ext cx="11791738" cy="891652"/>
            </a:xfrm>
            <a:custGeom>
              <a:avLst/>
              <a:gdLst>
                <a:gd name="connsiteX0" fmla="*/ 0 w 11791738"/>
                <a:gd name="connsiteY0" fmla="*/ 0 h 891652"/>
                <a:gd name="connsiteX1" fmla="*/ 11791738 w 11791738"/>
                <a:gd name="connsiteY1" fmla="*/ 0 h 891652"/>
                <a:gd name="connsiteX2" fmla="*/ 11791738 w 11791738"/>
                <a:gd name="connsiteY2" fmla="*/ 891652 h 891652"/>
                <a:gd name="connsiteX3" fmla="*/ 0 w 11791738"/>
                <a:gd name="connsiteY3" fmla="*/ 891652 h 891652"/>
                <a:gd name="connsiteX4" fmla="*/ 0 w 11791738"/>
                <a:gd name="connsiteY4" fmla="*/ 0 h 891652"/>
                <a:gd name="connsiteX0" fmla="*/ 0 w 11791738"/>
                <a:gd name="connsiteY0" fmla="*/ 0 h 891652"/>
                <a:gd name="connsiteX1" fmla="*/ 11791738 w 11791738"/>
                <a:gd name="connsiteY1" fmla="*/ 0 h 891652"/>
                <a:gd name="connsiteX2" fmla="*/ 11271038 w 11791738"/>
                <a:gd name="connsiteY2" fmla="*/ 866252 h 891652"/>
                <a:gd name="connsiteX3" fmla="*/ 0 w 11791738"/>
                <a:gd name="connsiteY3" fmla="*/ 891652 h 891652"/>
                <a:gd name="connsiteX4" fmla="*/ 0 w 11791738"/>
                <a:gd name="connsiteY4" fmla="*/ 0 h 891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1738" h="891652">
                  <a:moveTo>
                    <a:pt x="0" y="0"/>
                  </a:moveTo>
                  <a:lnTo>
                    <a:pt x="11791738" y="0"/>
                  </a:lnTo>
                  <a:lnTo>
                    <a:pt x="11271038" y="866252"/>
                  </a:lnTo>
                  <a:lnTo>
                    <a:pt x="0" y="8916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CA2B7E1-9E2F-E348-6ADE-9E566EB20D9A}"/>
                </a:ext>
              </a:extLst>
            </p:cNvPr>
            <p:cNvSpPr txBox="1"/>
            <p:nvPr/>
          </p:nvSpPr>
          <p:spPr>
            <a:xfrm>
              <a:off x="1717251" y="1682175"/>
              <a:ext cx="951833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0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Высокие требования к качеству образования, уровням образования </a:t>
              </a:r>
              <a:br>
                <a:rPr lang="ru-RU" sz="20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</a:br>
              <a:r>
                <a:rPr lang="ru-RU" sz="20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и профессиональной подготовке будущих дорожников из-за:</a:t>
              </a:r>
            </a:p>
          </p:txBody>
        </p:sp>
      </p:grpSp>
      <p:sp>
        <p:nvSpPr>
          <p:cNvPr id="11" name="TextBox 21">
            <a:extLst>
              <a:ext uri="{FF2B5EF4-FFF2-40B4-BE49-F238E27FC236}">
                <a16:creationId xmlns:a16="http://schemas.microsoft.com/office/drawing/2014/main" id="{44B65A90-1CAD-DEC9-EA08-FD60EE78B34B}"/>
              </a:ext>
            </a:extLst>
          </p:cNvPr>
          <p:cNvSpPr txBox="1"/>
          <p:nvPr/>
        </p:nvSpPr>
        <p:spPr>
          <a:xfrm>
            <a:off x="515938" y="477228"/>
            <a:ext cx="11160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2800" dirty="0">
                <a:solidFill>
                  <a:srgbClr val="025597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Управление развития отраслевого образования </a:t>
            </a:r>
            <a:br>
              <a:rPr lang="ru-RU" sz="2800" dirty="0">
                <a:solidFill>
                  <a:srgbClr val="025597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</a:br>
            <a:r>
              <a:rPr lang="ru-RU" sz="2800" dirty="0">
                <a:solidFill>
                  <a:srgbClr val="025597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ФАУ «РОСДОРНИИ»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C018C34-32D4-7EF8-1B7B-DD452B4B72C3}"/>
              </a:ext>
            </a:extLst>
          </p:cNvPr>
          <p:cNvSpPr/>
          <p:nvPr/>
        </p:nvSpPr>
        <p:spPr>
          <a:xfrm>
            <a:off x="526523" y="1262743"/>
            <a:ext cx="669399" cy="5595257"/>
          </a:xfrm>
          <a:custGeom>
            <a:avLst/>
            <a:gdLst>
              <a:gd name="connsiteX0" fmla="*/ 0 w 669399"/>
              <a:gd name="connsiteY0" fmla="*/ 0 h 5595257"/>
              <a:gd name="connsiteX1" fmla="*/ 669399 w 669399"/>
              <a:gd name="connsiteY1" fmla="*/ 0 h 5595257"/>
              <a:gd name="connsiteX2" fmla="*/ 669399 w 669399"/>
              <a:gd name="connsiteY2" fmla="*/ 5595257 h 5595257"/>
              <a:gd name="connsiteX3" fmla="*/ 0 w 669399"/>
              <a:gd name="connsiteY3" fmla="*/ 5595257 h 5595257"/>
              <a:gd name="connsiteX4" fmla="*/ 0 w 669399"/>
              <a:gd name="connsiteY4" fmla="*/ 0 h 5595257"/>
              <a:gd name="connsiteX0" fmla="*/ 0 w 669399"/>
              <a:gd name="connsiteY0" fmla="*/ 0 h 5595257"/>
              <a:gd name="connsiteX1" fmla="*/ 661779 w 669399"/>
              <a:gd name="connsiteY1" fmla="*/ 518160 h 5595257"/>
              <a:gd name="connsiteX2" fmla="*/ 669399 w 669399"/>
              <a:gd name="connsiteY2" fmla="*/ 5595257 h 5595257"/>
              <a:gd name="connsiteX3" fmla="*/ 0 w 669399"/>
              <a:gd name="connsiteY3" fmla="*/ 5595257 h 5595257"/>
              <a:gd name="connsiteX4" fmla="*/ 0 w 669399"/>
              <a:gd name="connsiteY4" fmla="*/ 0 h 5595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399" h="5595257">
                <a:moveTo>
                  <a:pt x="0" y="0"/>
                </a:moveTo>
                <a:lnTo>
                  <a:pt x="661779" y="518160"/>
                </a:lnTo>
                <a:lnTo>
                  <a:pt x="669399" y="5595257"/>
                </a:lnTo>
                <a:lnTo>
                  <a:pt x="0" y="5595257"/>
                </a:lnTo>
                <a:lnTo>
                  <a:pt x="0" y="0"/>
                </a:lnTo>
                <a:close/>
              </a:path>
            </a:pathLst>
          </a:custGeom>
          <a:solidFill>
            <a:srgbClr val="02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ACC3C91-1F9D-4D40-929F-66BDB9CF5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E2D3-BD8A-49F8-8EB6-23CFB6453FA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07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5C1BAE68-D977-573C-1FE5-5B621CB9A393}"/>
              </a:ext>
            </a:extLst>
          </p:cNvPr>
          <p:cNvCxnSpPr>
            <a:cxnSpLocks/>
            <a:endCxn id="49" idx="1"/>
          </p:cNvCxnSpPr>
          <p:nvPr/>
        </p:nvCxnSpPr>
        <p:spPr>
          <a:xfrm>
            <a:off x="3675081" y="5085904"/>
            <a:ext cx="1788760" cy="1066806"/>
          </a:xfrm>
          <a:prstGeom prst="straightConnector1">
            <a:avLst/>
          </a:prstGeom>
          <a:ln w="381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83330F9-9A7A-ED11-6F1C-7EC3703310F1}"/>
              </a:ext>
            </a:extLst>
          </p:cNvPr>
          <p:cNvSpPr/>
          <p:nvPr/>
        </p:nvSpPr>
        <p:spPr>
          <a:xfrm>
            <a:off x="515937" y="196850"/>
            <a:ext cx="11160125" cy="159883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9F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3586EA-6118-59C9-03C0-1DEF5F8F75C6}"/>
              </a:ext>
            </a:extLst>
          </p:cNvPr>
          <p:cNvSpPr txBox="1"/>
          <p:nvPr/>
        </p:nvSpPr>
        <p:spPr>
          <a:xfrm>
            <a:off x="1738086" y="315797"/>
            <a:ext cx="96390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ФАУ «РОСДОРНИИ» разработана </a:t>
            </a:r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система повышения квалификации </a:t>
            </a:r>
            <a:b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для работников дорожного хозяйства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ориентированная на обучение </a:t>
            </a:r>
            <a:b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применению новых и наилучших технологий, материалов и технологических </a:t>
            </a:r>
            <a:b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решений повторного применения ( CПK)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179973-8F07-3EC2-88AF-BE10EDD91E2C}"/>
              </a:ext>
            </a:extLst>
          </p:cNvPr>
          <p:cNvSpPr txBox="1"/>
          <p:nvPr/>
        </p:nvSpPr>
        <p:spPr>
          <a:xfrm>
            <a:off x="662441" y="233514"/>
            <a:ext cx="8529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>
                <a:solidFill>
                  <a:srgbClr val="009FE3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!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250368A2-AE94-83BB-430F-5914033EAB94}"/>
              </a:ext>
            </a:extLst>
          </p:cNvPr>
          <p:cNvGrpSpPr/>
          <p:nvPr/>
        </p:nvGrpSpPr>
        <p:grpSpPr>
          <a:xfrm>
            <a:off x="515937" y="2591619"/>
            <a:ext cx="4031097" cy="3714790"/>
            <a:chOff x="4724504" y="2322508"/>
            <a:chExt cx="2987113" cy="2752724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499424AC-C825-8CD7-432D-DF94F6B8F989}"/>
                </a:ext>
              </a:extLst>
            </p:cNvPr>
            <p:cNvSpPr/>
            <p:nvPr/>
          </p:nvSpPr>
          <p:spPr>
            <a:xfrm>
              <a:off x="4724504" y="2322508"/>
              <a:ext cx="2752724" cy="275272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25597"/>
                </a:solidFill>
              </a:endParaRPr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25CEDBF3-8505-0B9A-E4DF-965EFE078080}"/>
                </a:ext>
              </a:extLst>
            </p:cNvPr>
            <p:cNvSpPr/>
            <p:nvPr/>
          </p:nvSpPr>
          <p:spPr>
            <a:xfrm>
              <a:off x="5302973" y="2900981"/>
              <a:ext cx="1595787" cy="159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C532946F-1750-AE6F-386F-85C498A750E1}"/>
                </a:ext>
              </a:extLst>
            </p:cNvPr>
            <p:cNvCxnSpPr>
              <a:cxnSpLocks/>
            </p:cNvCxnSpPr>
            <p:nvPr/>
          </p:nvCxnSpPr>
          <p:spPr>
            <a:xfrm>
              <a:off x="5302973" y="2535260"/>
              <a:ext cx="1673418" cy="2360455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34843935-D7BA-0C3C-50AE-56390AA787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7220" y="2322508"/>
              <a:ext cx="1794304" cy="275272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8D0C41F7-4B24-EABF-5527-1677C3A724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24504" y="3731842"/>
              <a:ext cx="2987113" cy="16896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7D1317F6-3812-F8FA-EBD1-B585FB37A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6782" y="4025102"/>
              <a:ext cx="350576" cy="350576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0B1665DF-E9E8-9A5F-FEA2-51296F123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9549" y="3087558"/>
              <a:ext cx="349464" cy="349464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01238095-B9E3-2087-10E3-75BDDAEE5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4950" y="2440294"/>
              <a:ext cx="349464" cy="349464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B3191BF5-0AAF-793C-53DF-3A0CFB0B2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4950" y="4607990"/>
              <a:ext cx="349464" cy="349464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780816E4-6F8D-E264-3F11-7DD8CCCF3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9416" y="4077383"/>
              <a:ext cx="349464" cy="349464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BA466E8F-F0B1-3BD7-EF10-4FF32ED95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12721" y="3052017"/>
              <a:ext cx="347724" cy="349464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BA05EB78-9A31-5716-ECA2-1C6B59CAE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2337" y="3246500"/>
              <a:ext cx="797059" cy="797059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4F7D060-FC0B-18A8-EE84-1F6493339D4F}"/>
              </a:ext>
            </a:extLst>
          </p:cNvPr>
          <p:cNvSpPr txBox="1"/>
          <p:nvPr/>
        </p:nvSpPr>
        <p:spPr>
          <a:xfrm>
            <a:off x="5423026" y="1914636"/>
            <a:ext cx="63308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spcAft>
                <a:spcPts val="0"/>
              </a:spcAft>
            </a:pPr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мониторинг кадровой потребности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предприятий дорожного хозяйства, в том числе анализ и обобщение компетенций, необходимых работникам для занятия определённых должностей</a:t>
            </a:r>
          </a:p>
        </p:txBody>
      </p: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014A7B8C-F3A5-A0DA-CB94-027FB9C3C584}"/>
              </a:ext>
            </a:extLst>
          </p:cNvPr>
          <p:cNvCxnSpPr>
            <a:cxnSpLocks/>
            <a:stCxn id="10" idx="0"/>
          </p:cNvCxnSpPr>
          <p:nvPr/>
        </p:nvCxnSpPr>
        <p:spPr>
          <a:xfrm>
            <a:off x="2373332" y="2591619"/>
            <a:ext cx="3049695" cy="4149"/>
          </a:xfrm>
          <a:prstGeom prst="straightConnector1">
            <a:avLst/>
          </a:prstGeom>
          <a:ln w="381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F480FA2F-CB0C-D577-9063-7359268FA04B}"/>
              </a:ext>
            </a:extLst>
          </p:cNvPr>
          <p:cNvSpPr txBox="1"/>
          <p:nvPr/>
        </p:nvSpPr>
        <p:spPr>
          <a:xfrm>
            <a:off x="5463841" y="5644878"/>
            <a:ext cx="59133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формирование современной материально-технической базы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учебного процесса </a:t>
            </a:r>
            <a:b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многое другое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D6AA25-C987-451F-A919-0EC40E65B559}"/>
              </a:ext>
            </a:extLst>
          </p:cNvPr>
          <p:cNvSpPr txBox="1"/>
          <p:nvPr/>
        </p:nvSpPr>
        <p:spPr>
          <a:xfrm>
            <a:off x="5423027" y="3782950"/>
            <a:ext cx="64140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spcAft>
                <a:spcPts val="0"/>
              </a:spcAft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разработка и реализация комплекса </a:t>
            </a:r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программ повышения квалификации и профессиональной подготовки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учитывающих современные требования к содержанию подготовки кадров </a:t>
            </a:r>
            <a:b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дорожном хозяйстве</a:t>
            </a:r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85F10685-871C-44FB-81EF-B9716B392566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3993981" y="3678208"/>
            <a:ext cx="1429046" cy="920350"/>
          </a:xfrm>
          <a:prstGeom prst="straightConnector1">
            <a:avLst/>
          </a:prstGeom>
          <a:ln w="381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Номер слайда 27">
            <a:extLst>
              <a:ext uri="{FF2B5EF4-FFF2-40B4-BE49-F238E27FC236}">
                <a16:creationId xmlns:a16="http://schemas.microsoft.com/office/drawing/2014/main" id="{B83C9521-18E3-4D08-9225-B052E8D2C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E2D3-BD8A-49F8-8EB6-23CFB6453FA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71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1">
            <a:extLst>
              <a:ext uri="{FF2B5EF4-FFF2-40B4-BE49-F238E27FC236}">
                <a16:creationId xmlns:a16="http://schemas.microsoft.com/office/drawing/2014/main" id="{FF310E6B-0964-A23D-CBCD-9260365E6323}"/>
              </a:ext>
            </a:extLst>
          </p:cNvPr>
          <p:cNvSpPr txBox="1"/>
          <p:nvPr/>
        </p:nvSpPr>
        <p:spPr>
          <a:xfrm>
            <a:off x="515938" y="477228"/>
            <a:ext cx="11160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2800" dirty="0">
                <a:solidFill>
                  <a:srgbClr val="025597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Результаты СПК за 2021 год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05E16C-8AA6-E266-C393-19A0AEB0F54B}"/>
              </a:ext>
            </a:extLst>
          </p:cNvPr>
          <p:cNvSpPr txBox="1"/>
          <p:nvPr/>
        </p:nvSpPr>
        <p:spPr>
          <a:xfrm>
            <a:off x="1168759" y="2154398"/>
            <a:ext cx="76986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дополнительная профессиональная </a:t>
            </a:r>
            <a:br>
              <a:rPr lang="ru-RU" sz="2400" dirty="0"/>
            </a:br>
            <a:r>
              <a:rPr lang="ru-RU" sz="2400" dirty="0"/>
              <a:t>программа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22327E-B010-DA5F-D959-81AEE0A20F11}"/>
              </a:ext>
            </a:extLst>
          </p:cNvPr>
          <p:cNvSpPr txBox="1"/>
          <p:nvPr/>
        </p:nvSpPr>
        <p:spPr>
          <a:xfrm>
            <a:off x="515938" y="1400930"/>
            <a:ext cx="1681162" cy="707886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4000" dirty="0">
                <a:solidFill>
                  <a:srgbClr val="025597"/>
                </a:solidFill>
                <a:latin typeface="+mj-lt"/>
              </a:rPr>
              <a:t>5 161 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916035-3C24-DE75-BBF3-9A6A41C41DAC}"/>
              </a:ext>
            </a:extLst>
          </p:cNvPr>
          <p:cNvSpPr txBox="1"/>
          <p:nvPr/>
        </p:nvSpPr>
        <p:spPr>
          <a:xfrm>
            <a:off x="1803400" y="1570207"/>
            <a:ext cx="8267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работник дорожного хозяйства прошел обучение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A92AE0-2DD4-BDCC-7656-182861F68687}"/>
              </a:ext>
            </a:extLst>
          </p:cNvPr>
          <p:cNvSpPr txBox="1"/>
          <p:nvPr/>
        </p:nvSpPr>
        <p:spPr>
          <a:xfrm>
            <a:off x="554934" y="2108816"/>
            <a:ext cx="801585" cy="707886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4000" dirty="0">
                <a:solidFill>
                  <a:srgbClr val="025597"/>
                </a:solidFill>
                <a:latin typeface="+mj-lt"/>
              </a:rPr>
              <a:t>21</a:t>
            </a: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EB898794-E670-E839-2114-DEFEDF6C3A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8421177"/>
              </p:ext>
            </p:extLst>
          </p:nvPr>
        </p:nvGraphicFramePr>
        <p:xfrm>
          <a:off x="6260204" y="1724880"/>
          <a:ext cx="6413500" cy="4736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612AD7CC-3033-8072-5D39-17ABB7FFA4D1}"/>
              </a:ext>
            </a:extLst>
          </p:cNvPr>
          <p:cNvGrpSpPr/>
          <p:nvPr/>
        </p:nvGrpSpPr>
        <p:grpSpPr>
          <a:xfrm>
            <a:off x="514709" y="4134009"/>
            <a:ext cx="5831093" cy="495300"/>
            <a:chOff x="514709" y="3413778"/>
            <a:chExt cx="5831093" cy="495300"/>
          </a:xfrm>
        </p:grpSpPr>
        <p:grpSp>
          <p:nvGrpSpPr>
            <p:cNvPr id="22" name="Рисунок 20" descr="флажок установлен контур">
              <a:extLst>
                <a:ext uri="{FF2B5EF4-FFF2-40B4-BE49-F238E27FC236}">
                  <a16:creationId xmlns:a16="http://schemas.microsoft.com/office/drawing/2014/main" id="{68E15DDC-D890-9A02-12C2-0FDDA9F7FB0E}"/>
                </a:ext>
              </a:extLst>
            </p:cNvPr>
            <p:cNvGrpSpPr/>
            <p:nvPr/>
          </p:nvGrpSpPr>
          <p:grpSpPr>
            <a:xfrm>
              <a:off x="514709" y="3413778"/>
              <a:ext cx="495300" cy="495300"/>
              <a:chOff x="514709" y="3413778"/>
              <a:chExt cx="495300" cy="495300"/>
            </a:xfrm>
            <a:solidFill>
              <a:srgbClr val="00B050"/>
            </a:solidFill>
          </p:grpSpPr>
          <p:sp>
            <p:nvSpPr>
              <p:cNvPr id="23" name="Полилиния: фигура 22">
                <a:extLst>
                  <a:ext uri="{FF2B5EF4-FFF2-40B4-BE49-F238E27FC236}">
                    <a16:creationId xmlns:a16="http://schemas.microsoft.com/office/drawing/2014/main" id="{BB2223C1-F0A8-213F-9A73-543C6FAEC27E}"/>
                  </a:ext>
                </a:extLst>
              </p:cNvPr>
              <p:cNvSpPr/>
              <p:nvPr/>
            </p:nvSpPr>
            <p:spPr>
              <a:xfrm>
                <a:off x="514709" y="3413778"/>
                <a:ext cx="495300" cy="495300"/>
              </a:xfrm>
              <a:custGeom>
                <a:avLst/>
                <a:gdLst>
                  <a:gd name="connsiteX0" fmla="*/ 476250 w 495300"/>
                  <a:gd name="connsiteY0" fmla="*/ 19050 h 495300"/>
                  <a:gd name="connsiteX1" fmla="*/ 476250 w 495300"/>
                  <a:gd name="connsiteY1" fmla="*/ 476250 h 495300"/>
                  <a:gd name="connsiteX2" fmla="*/ 19050 w 495300"/>
                  <a:gd name="connsiteY2" fmla="*/ 476250 h 495300"/>
                  <a:gd name="connsiteX3" fmla="*/ 19050 w 495300"/>
                  <a:gd name="connsiteY3" fmla="*/ 19050 h 495300"/>
                  <a:gd name="connsiteX4" fmla="*/ 476250 w 495300"/>
                  <a:gd name="connsiteY4" fmla="*/ 19050 h 495300"/>
                  <a:gd name="connsiteX5" fmla="*/ 495300 w 495300"/>
                  <a:gd name="connsiteY5" fmla="*/ 0 h 495300"/>
                  <a:gd name="connsiteX6" fmla="*/ 0 w 495300"/>
                  <a:gd name="connsiteY6" fmla="*/ 0 h 495300"/>
                  <a:gd name="connsiteX7" fmla="*/ 0 w 495300"/>
                  <a:gd name="connsiteY7" fmla="*/ 495300 h 495300"/>
                  <a:gd name="connsiteX8" fmla="*/ 495300 w 495300"/>
                  <a:gd name="connsiteY8" fmla="*/ 495300 h 495300"/>
                  <a:gd name="connsiteX9" fmla="*/ 495300 w 495300"/>
                  <a:gd name="connsiteY9" fmla="*/ 0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5300" h="495300">
                    <a:moveTo>
                      <a:pt x="476250" y="19050"/>
                    </a:moveTo>
                    <a:lnTo>
                      <a:pt x="476250" y="476250"/>
                    </a:lnTo>
                    <a:lnTo>
                      <a:pt x="19050" y="476250"/>
                    </a:lnTo>
                    <a:lnTo>
                      <a:pt x="19050" y="19050"/>
                    </a:lnTo>
                    <a:lnTo>
                      <a:pt x="476250" y="19050"/>
                    </a:lnTo>
                    <a:moveTo>
                      <a:pt x="495300" y="0"/>
                    </a:moveTo>
                    <a:lnTo>
                      <a:pt x="0" y="0"/>
                    </a:lnTo>
                    <a:lnTo>
                      <a:pt x="0" y="495300"/>
                    </a:lnTo>
                    <a:lnTo>
                      <a:pt x="495300" y="495300"/>
                    </a:lnTo>
                    <a:lnTo>
                      <a:pt x="49530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" name="Полилиния: фигура 23">
                <a:extLst>
                  <a:ext uri="{FF2B5EF4-FFF2-40B4-BE49-F238E27FC236}">
                    <a16:creationId xmlns:a16="http://schemas.microsoft.com/office/drawing/2014/main" id="{0F6415A4-BEC2-CE09-574E-BBA176F3FEDC}"/>
                  </a:ext>
                </a:extLst>
              </p:cNvPr>
              <p:cNvSpPr/>
              <p:nvPr/>
            </p:nvSpPr>
            <p:spPr>
              <a:xfrm>
                <a:off x="593699" y="3530868"/>
                <a:ext cx="337318" cy="244040"/>
              </a:xfrm>
              <a:custGeom>
                <a:avLst/>
                <a:gdLst>
                  <a:gd name="connsiteX0" fmla="*/ 106747 w 337318"/>
                  <a:gd name="connsiteY0" fmla="*/ 244040 h 244040"/>
                  <a:gd name="connsiteX1" fmla="*/ 0 w 337318"/>
                  <a:gd name="connsiteY1" fmla="*/ 137293 h 244040"/>
                  <a:gd name="connsiteX2" fmla="*/ 13468 w 337318"/>
                  <a:gd name="connsiteY2" fmla="*/ 123825 h 244040"/>
                  <a:gd name="connsiteX3" fmla="*/ 106747 w 337318"/>
                  <a:gd name="connsiteY3" fmla="*/ 217103 h 244040"/>
                  <a:gd name="connsiteX4" fmla="*/ 323850 w 337318"/>
                  <a:gd name="connsiteY4" fmla="*/ 0 h 244040"/>
                  <a:gd name="connsiteX5" fmla="*/ 337318 w 337318"/>
                  <a:gd name="connsiteY5" fmla="*/ 13468 h 244040"/>
                  <a:gd name="connsiteX6" fmla="*/ 106747 w 337318"/>
                  <a:gd name="connsiteY6" fmla="*/ 244040 h 244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7318" h="244040">
                    <a:moveTo>
                      <a:pt x="106747" y="244040"/>
                    </a:moveTo>
                    <a:lnTo>
                      <a:pt x="0" y="137293"/>
                    </a:lnTo>
                    <a:lnTo>
                      <a:pt x="13468" y="123825"/>
                    </a:lnTo>
                    <a:lnTo>
                      <a:pt x="106747" y="217103"/>
                    </a:lnTo>
                    <a:lnTo>
                      <a:pt x="323850" y="0"/>
                    </a:lnTo>
                    <a:lnTo>
                      <a:pt x="337318" y="13468"/>
                    </a:lnTo>
                    <a:lnTo>
                      <a:pt x="106747" y="24404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71DA1C8-9673-BE39-62EA-29237AF6EC3D}"/>
                </a:ext>
              </a:extLst>
            </p:cNvPr>
            <p:cNvSpPr txBox="1"/>
            <p:nvPr/>
          </p:nvSpPr>
          <p:spPr>
            <a:xfrm>
              <a:off x="1083162" y="3476762"/>
              <a:ext cx="52626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/>
                <a:t>не менее 20% работников от 18 до 35 лет 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4F7D6D4-7BE6-05D8-259E-A62FEB404889}"/>
              </a:ext>
            </a:extLst>
          </p:cNvPr>
          <p:cNvSpPr txBox="1"/>
          <p:nvPr/>
        </p:nvSpPr>
        <p:spPr>
          <a:xfrm>
            <a:off x="426066" y="3429000"/>
            <a:ext cx="338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25597"/>
                </a:solidFill>
                <a:latin typeface="+mj-lt"/>
              </a:rPr>
              <a:t>Выполненные планы:</a:t>
            </a: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BCCE6998-2EDC-8690-93CF-8A0E360B86C4}"/>
              </a:ext>
            </a:extLst>
          </p:cNvPr>
          <p:cNvGrpSpPr/>
          <p:nvPr/>
        </p:nvGrpSpPr>
        <p:grpSpPr>
          <a:xfrm>
            <a:off x="514709" y="4821192"/>
            <a:ext cx="6905343" cy="707886"/>
            <a:chOff x="515938" y="5109976"/>
            <a:chExt cx="6905343" cy="707886"/>
          </a:xfrm>
        </p:grpSpPr>
        <p:grpSp>
          <p:nvGrpSpPr>
            <p:cNvPr id="26" name="Рисунок 20" descr="флажок установлен контур">
              <a:extLst>
                <a:ext uri="{FF2B5EF4-FFF2-40B4-BE49-F238E27FC236}">
                  <a16:creationId xmlns:a16="http://schemas.microsoft.com/office/drawing/2014/main" id="{768228B8-3C9F-8B07-78C1-B6C1E2A62677}"/>
                </a:ext>
              </a:extLst>
            </p:cNvPr>
            <p:cNvGrpSpPr/>
            <p:nvPr/>
          </p:nvGrpSpPr>
          <p:grpSpPr>
            <a:xfrm>
              <a:off x="515938" y="5224809"/>
              <a:ext cx="495300" cy="495300"/>
              <a:chOff x="514709" y="3413778"/>
              <a:chExt cx="495300" cy="495300"/>
            </a:xfrm>
            <a:solidFill>
              <a:srgbClr val="00B050"/>
            </a:solidFill>
          </p:grpSpPr>
          <p:sp>
            <p:nvSpPr>
              <p:cNvPr id="27" name="Полилиния: фигура 26">
                <a:extLst>
                  <a:ext uri="{FF2B5EF4-FFF2-40B4-BE49-F238E27FC236}">
                    <a16:creationId xmlns:a16="http://schemas.microsoft.com/office/drawing/2014/main" id="{FC70557D-DF6B-C891-CC2B-3008B07B0CA2}"/>
                  </a:ext>
                </a:extLst>
              </p:cNvPr>
              <p:cNvSpPr/>
              <p:nvPr/>
            </p:nvSpPr>
            <p:spPr>
              <a:xfrm>
                <a:off x="514709" y="3413778"/>
                <a:ext cx="495300" cy="495300"/>
              </a:xfrm>
              <a:custGeom>
                <a:avLst/>
                <a:gdLst>
                  <a:gd name="connsiteX0" fmla="*/ 476250 w 495300"/>
                  <a:gd name="connsiteY0" fmla="*/ 19050 h 495300"/>
                  <a:gd name="connsiteX1" fmla="*/ 476250 w 495300"/>
                  <a:gd name="connsiteY1" fmla="*/ 476250 h 495300"/>
                  <a:gd name="connsiteX2" fmla="*/ 19050 w 495300"/>
                  <a:gd name="connsiteY2" fmla="*/ 476250 h 495300"/>
                  <a:gd name="connsiteX3" fmla="*/ 19050 w 495300"/>
                  <a:gd name="connsiteY3" fmla="*/ 19050 h 495300"/>
                  <a:gd name="connsiteX4" fmla="*/ 476250 w 495300"/>
                  <a:gd name="connsiteY4" fmla="*/ 19050 h 495300"/>
                  <a:gd name="connsiteX5" fmla="*/ 495300 w 495300"/>
                  <a:gd name="connsiteY5" fmla="*/ 0 h 495300"/>
                  <a:gd name="connsiteX6" fmla="*/ 0 w 495300"/>
                  <a:gd name="connsiteY6" fmla="*/ 0 h 495300"/>
                  <a:gd name="connsiteX7" fmla="*/ 0 w 495300"/>
                  <a:gd name="connsiteY7" fmla="*/ 495300 h 495300"/>
                  <a:gd name="connsiteX8" fmla="*/ 495300 w 495300"/>
                  <a:gd name="connsiteY8" fmla="*/ 495300 h 495300"/>
                  <a:gd name="connsiteX9" fmla="*/ 495300 w 495300"/>
                  <a:gd name="connsiteY9" fmla="*/ 0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5300" h="495300">
                    <a:moveTo>
                      <a:pt x="476250" y="19050"/>
                    </a:moveTo>
                    <a:lnTo>
                      <a:pt x="476250" y="476250"/>
                    </a:lnTo>
                    <a:lnTo>
                      <a:pt x="19050" y="476250"/>
                    </a:lnTo>
                    <a:lnTo>
                      <a:pt x="19050" y="19050"/>
                    </a:lnTo>
                    <a:lnTo>
                      <a:pt x="476250" y="19050"/>
                    </a:lnTo>
                    <a:moveTo>
                      <a:pt x="495300" y="0"/>
                    </a:moveTo>
                    <a:lnTo>
                      <a:pt x="0" y="0"/>
                    </a:lnTo>
                    <a:lnTo>
                      <a:pt x="0" y="495300"/>
                    </a:lnTo>
                    <a:lnTo>
                      <a:pt x="495300" y="495300"/>
                    </a:lnTo>
                    <a:lnTo>
                      <a:pt x="49530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8" name="Полилиния: фигура 27">
                <a:extLst>
                  <a:ext uri="{FF2B5EF4-FFF2-40B4-BE49-F238E27FC236}">
                    <a16:creationId xmlns:a16="http://schemas.microsoft.com/office/drawing/2014/main" id="{3757FC5D-9248-1C90-D81E-A967EA78F0BE}"/>
                  </a:ext>
                </a:extLst>
              </p:cNvPr>
              <p:cNvSpPr/>
              <p:nvPr/>
            </p:nvSpPr>
            <p:spPr>
              <a:xfrm>
                <a:off x="593699" y="3530868"/>
                <a:ext cx="337318" cy="244040"/>
              </a:xfrm>
              <a:custGeom>
                <a:avLst/>
                <a:gdLst>
                  <a:gd name="connsiteX0" fmla="*/ 106747 w 337318"/>
                  <a:gd name="connsiteY0" fmla="*/ 244040 h 244040"/>
                  <a:gd name="connsiteX1" fmla="*/ 0 w 337318"/>
                  <a:gd name="connsiteY1" fmla="*/ 137293 h 244040"/>
                  <a:gd name="connsiteX2" fmla="*/ 13468 w 337318"/>
                  <a:gd name="connsiteY2" fmla="*/ 123825 h 244040"/>
                  <a:gd name="connsiteX3" fmla="*/ 106747 w 337318"/>
                  <a:gd name="connsiteY3" fmla="*/ 217103 h 244040"/>
                  <a:gd name="connsiteX4" fmla="*/ 323850 w 337318"/>
                  <a:gd name="connsiteY4" fmla="*/ 0 h 244040"/>
                  <a:gd name="connsiteX5" fmla="*/ 337318 w 337318"/>
                  <a:gd name="connsiteY5" fmla="*/ 13468 h 244040"/>
                  <a:gd name="connsiteX6" fmla="*/ 106747 w 337318"/>
                  <a:gd name="connsiteY6" fmla="*/ 244040 h 244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7318" h="244040">
                    <a:moveTo>
                      <a:pt x="106747" y="244040"/>
                    </a:moveTo>
                    <a:lnTo>
                      <a:pt x="0" y="137293"/>
                    </a:lnTo>
                    <a:lnTo>
                      <a:pt x="13468" y="123825"/>
                    </a:lnTo>
                    <a:lnTo>
                      <a:pt x="106747" y="217103"/>
                    </a:lnTo>
                    <a:lnTo>
                      <a:pt x="323850" y="0"/>
                    </a:lnTo>
                    <a:lnTo>
                      <a:pt x="337318" y="13468"/>
                    </a:lnTo>
                    <a:lnTo>
                      <a:pt x="106747" y="24404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E18CCF0-71BA-770D-7650-29160D96FE62}"/>
                </a:ext>
              </a:extLst>
            </p:cNvPr>
            <p:cNvSpPr txBox="1"/>
            <p:nvPr/>
          </p:nvSpPr>
          <p:spPr>
            <a:xfrm>
              <a:off x="1084391" y="5109976"/>
              <a:ext cx="633689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000" dirty="0"/>
                <a:t>годовой показатель ФП ОМРДХ </a:t>
              </a:r>
              <a:br>
                <a:rPr lang="ru-RU" sz="2000" dirty="0"/>
              </a:br>
              <a:r>
                <a:rPr lang="ru-RU" sz="2000" dirty="0"/>
                <a:t>не менее 2 000 человек</a:t>
              </a: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4FB65764-8679-5969-FE20-29EC85BAAD60}"/>
              </a:ext>
            </a:extLst>
          </p:cNvPr>
          <p:cNvGrpSpPr/>
          <p:nvPr/>
        </p:nvGrpSpPr>
        <p:grpSpPr>
          <a:xfrm>
            <a:off x="0" y="5610225"/>
            <a:ext cx="4979988" cy="495300"/>
            <a:chOff x="0" y="5610225"/>
            <a:chExt cx="4979988" cy="495300"/>
          </a:xfrm>
        </p:grpSpPr>
        <p:sp>
          <p:nvSpPr>
            <p:cNvPr id="36" name="Стрелка: пятиугольник 35">
              <a:extLst>
                <a:ext uri="{FF2B5EF4-FFF2-40B4-BE49-F238E27FC236}">
                  <a16:creationId xmlns:a16="http://schemas.microsoft.com/office/drawing/2014/main" id="{F76292DA-58D8-7E75-1F1B-5E799E4F1E29}"/>
                </a:ext>
              </a:extLst>
            </p:cNvPr>
            <p:cNvSpPr/>
            <p:nvPr/>
          </p:nvSpPr>
          <p:spPr>
            <a:xfrm>
              <a:off x="0" y="5610225"/>
              <a:ext cx="4979988" cy="495300"/>
            </a:xfrm>
            <a:prstGeom prst="homePlat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870ACA8-B72D-CF2D-3932-EC1B261E92F1}"/>
                </a:ext>
              </a:extLst>
            </p:cNvPr>
            <p:cNvSpPr txBox="1"/>
            <p:nvPr/>
          </p:nvSpPr>
          <p:spPr>
            <a:xfrm>
              <a:off x="429241" y="5673209"/>
              <a:ext cx="313355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перевыполнен в 2,5 раза </a:t>
              </a:r>
            </a:p>
          </p:txBody>
        </p:sp>
      </p:grp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2C17CA9-A95F-49C1-9DCD-163E97E3A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E2D3-BD8A-49F8-8EB6-23CFB6453FA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06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0D15FA4-B2EC-467D-9C9A-A3D444780A40}"/>
              </a:ext>
            </a:extLst>
          </p:cNvPr>
          <p:cNvSpPr/>
          <p:nvPr/>
        </p:nvSpPr>
        <p:spPr>
          <a:xfrm>
            <a:off x="385761" y="800845"/>
            <a:ext cx="1142047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</a:pPr>
            <a:r>
              <a:rPr lang="ru-RU" dirty="0"/>
              <a:t>По результатам удовлетворенности обучения можно выделить </a:t>
            </a:r>
            <a:r>
              <a:rPr lang="ru-RU" b="1" dirty="0"/>
              <a:t>три характерных группы </a:t>
            </a:r>
            <a:r>
              <a:rPr lang="ru-RU" dirty="0"/>
              <a:t>программ: </a:t>
            </a:r>
          </a:p>
          <a:p>
            <a:pPr marL="285750" indent="-285750" algn="just">
              <a:spcBef>
                <a:spcPts val="1800"/>
              </a:spcBef>
              <a:buFontTx/>
              <a:buChar char="-"/>
            </a:pPr>
            <a:r>
              <a:rPr lang="ru-RU" dirty="0"/>
              <a:t>с удовлетворенностью меньше 90%;   - 4 программы</a:t>
            </a:r>
          </a:p>
          <a:p>
            <a:pPr marL="285750" indent="-285750" algn="just">
              <a:spcBef>
                <a:spcPts val="1800"/>
              </a:spcBef>
              <a:buFontTx/>
              <a:buChar char="-"/>
            </a:pPr>
            <a:r>
              <a:rPr lang="ru-RU" dirty="0"/>
              <a:t>- с удовлетворенность от 90 до 94%;  - 8 программ</a:t>
            </a:r>
          </a:p>
          <a:p>
            <a:pPr marL="285750" indent="-285750" algn="just">
              <a:spcBef>
                <a:spcPts val="1800"/>
              </a:spcBef>
              <a:buFontTx/>
              <a:buChar char="-"/>
            </a:pPr>
            <a:r>
              <a:rPr lang="ru-RU" dirty="0"/>
              <a:t>- с удовлетворенностью 95% и выше  - 9 программ</a:t>
            </a:r>
          </a:p>
          <a:p>
            <a:pPr algn="just">
              <a:spcBef>
                <a:spcPts val="1800"/>
              </a:spcBef>
            </a:pPr>
            <a:r>
              <a:rPr lang="ru-RU" b="1" dirty="0"/>
              <a:t>Огромный разрыв </a:t>
            </a:r>
            <a:r>
              <a:rPr lang="ru-RU" dirty="0"/>
              <a:t>между количеством поданных заявок на обучение и количеством обучающихся, а самое главное количеством выпускников (на самой востребованной программе обучения с количеством заявок </a:t>
            </a:r>
            <a:r>
              <a:rPr lang="ru-RU" b="1" dirty="0"/>
              <a:t>2342 </a:t>
            </a:r>
            <a:r>
              <a:rPr lang="ru-RU" b="1" dirty="0" err="1"/>
              <a:t>шт</a:t>
            </a:r>
            <a:r>
              <a:rPr lang="ru-RU" b="1" dirty="0"/>
              <a:t>, </a:t>
            </a:r>
            <a:r>
              <a:rPr lang="ru-RU" dirty="0"/>
              <a:t>выпускников </a:t>
            </a:r>
            <a:r>
              <a:rPr lang="ru-RU" b="1" dirty="0"/>
              <a:t>503 человека</a:t>
            </a:r>
            <a:r>
              <a:rPr lang="ru-RU" dirty="0"/>
              <a:t>, что составляет всего </a:t>
            </a:r>
            <a:r>
              <a:rPr lang="ru-RU" b="1" dirty="0"/>
              <a:t>21%</a:t>
            </a:r>
            <a:r>
              <a:rPr lang="ru-RU" dirty="0"/>
              <a:t>)</a:t>
            </a:r>
          </a:p>
          <a:p>
            <a:pPr algn="just">
              <a:spcBef>
                <a:spcPts val="1800"/>
              </a:spcBef>
            </a:pPr>
            <a:r>
              <a:rPr lang="ru-RU" b="1" dirty="0"/>
              <a:t>Общее количество </a:t>
            </a:r>
            <a:r>
              <a:rPr lang="ru-RU" dirty="0"/>
              <a:t>обучившихся по всем реализуемым образовательным программам составило </a:t>
            </a:r>
            <a:r>
              <a:rPr lang="ru-RU" b="1" dirty="0"/>
              <a:t>5161</a:t>
            </a:r>
            <a:r>
              <a:rPr lang="ru-RU" dirty="0"/>
              <a:t> человек, что более чем </a:t>
            </a:r>
            <a:r>
              <a:rPr lang="ru-RU" b="1" dirty="0"/>
              <a:t>в 2 раза </a:t>
            </a:r>
            <a:r>
              <a:rPr lang="ru-RU" dirty="0"/>
              <a:t>превышает установленный показатель Министерства транспорта РФ, однако, общее </a:t>
            </a:r>
            <a:r>
              <a:rPr lang="ru-RU" b="1" dirty="0"/>
              <a:t>количество заявок </a:t>
            </a:r>
            <a:r>
              <a:rPr lang="ru-RU" dirty="0"/>
              <a:t>составило </a:t>
            </a:r>
            <a:r>
              <a:rPr lang="ru-RU" b="1" dirty="0"/>
              <a:t>13468 ед. </a:t>
            </a:r>
            <a:r>
              <a:rPr lang="ru-RU" dirty="0"/>
              <a:t>Процент обучившихся составил </a:t>
            </a:r>
            <a:r>
              <a:rPr lang="ru-RU" b="1" dirty="0"/>
              <a:t>38%</a:t>
            </a:r>
            <a:r>
              <a:rPr lang="ru-RU" dirty="0"/>
              <a:t>, что является очень низким показателем, требующим принятия новых решений. </a:t>
            </a:r>
          </a:p>
          <a:p>
            <a:pPr algn="just">
              <a:spcBef>
                <a:spcPts val="1800"/>
              </a:spcBef>
            </a:pPr>
            <a:r>
              <a:rPr lang="ru-RU" dirty="0"/>
              <a:t>В целом слушатели </a:t>
            </a:r>
            <a:r>
              <a:rPr lang="ru-RU" b="1" dirty="0"/>
              <a:t>положительно</a:t>
            </a:r>
            <a:r>
              <a:rPr lang="ru-RU" dirty="0"/>
              <a:t> относятся к предоставлению обратной связи после прохождения курсов обучения. Однако </a:t>
            </a:r>
            <a:r>
              <a:rPr lang="ru-RU" b="1" dirty="0"/>
              <a:t>перечень вопросов </a:t>
            </a:r>
            <a:r>
              <a:rPr lang="ru-RU" dirty="0"/>
              <a:t>обратной связи </a:t>
            </a:r>
            <a:r>
              <a:rPr lang="ru-RU" b="1" dirty="0"/>
              <a:t>не позволяет </a:t>
            </a:r>
            <a:r>
              <a:rPr lang="ru-RU" dirty="0"/>
              <a:t>сделать полноценный </a:t>
            </a:r>
            <a:r>
              <a:rPr lang="ru-RU" b="1" dirty="0"/>
              <a:t>анализ</a:t>
            </a:r>
            <a:r>
              <a:rPr lang="ru-RU" dirty="0"/>
              <a:t>.</a:t>
            </a:r>
          </a:p>
        </p:txBody>
      </p:sp>
      <p:sp>
        <p:nvSpPr>
          <p:cNvPr id="28" name="TextBox 21">
            <a:extLst>
              <a:ext uri="{FF2B5EF4-FFF2-40B4-BE49-F238E27FC236}">
                <a16:creationId xmlns:a16="http://schemas.microsoft.com/office/drawing/2014/main" id="{6EAF9019-CB63-41F2-AF7E-3C554E858ECC}"/>
              </a:ext>
            </a:extLst>
          </p:cNvPr>
          <p:cNvSpPr txBox="1"/>
          <p:nvPr/>
        </p:nvSpPr>
        <p:spPr>
          <a:xfrm>
            <a:off x="515937" y="181953"/>
            <a:ext cx="11160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2800" dirty="0">
                <a:solidFill>
                  <a:srgbClr val="025597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Анализ результатов обучения</a:t>
            </a:r>
          </a:p>
        </p:txBody>
      </p:sp>
      <p:sp>
        <p:nvSpPr>
          <p:cNvPr id="6" name="Номер слайда 2">
            <a:extLst>
              <a:ext uri="{FF2B5EF4-FFF2-40B4-BE49-F238E27FC236}">
                <a16:creationId xmlns:a16="http://schemas.microsoft.com/office/drawing/2014/main" id="{C77FB232-3850-EAAC-2016-1B66D1324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34736FB-D134-9E46-B461-C78872A89F49}" type="slidenum">
              <a:rPr lang="ru-RU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996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199A3FD-61A8-4027-A10A-A713E7A5A744}:32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199A3FD-61A8-4027-A10A-A713E7A5A744}:32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199A3FD-61A8-4027-A10A-A713E7A5A744}:32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199A3FD-61A8-4027-A10A-A713E7A5A744}:32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199A3FD-61A8-4027-A10A-A713E7A5A744}:32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TXxg0GBm-DBthV345AXWMw&quot;,&quot;gi&quot;:&quot;FGqgo8LJlWW1vXT3-lNxyg&quot;,&quot;ti&quot;:&quot;ui_elements&quot;,&quot;vs&quot;:{&quot;f&quot;:[22],&quot;i&quot;:{&quot;d&quot;:&quot;TXxg0GBm-DBthV345AXWMw&quot;,&quot;p&quot;:true}}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199A3FD-61A8-4027-A10A-A713E7A5A744}:32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ДОРНИИ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2304</TotalTime>
  <Words>2297</Words>
  <Application>Microsoft Macintosh PowerPoint</Application>
  <PresentationFormat>Широкоэкранный</PresentationFormat>
  <Paragraphs>383</Paragraphs>
  <Slides>21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Calibri</vt:lpstr>
      <vt:lpstr>Roboto</vt:lpstr>
      <vt:lpstr>Arial</vt:lpstr>
      <vt:lpstr>Roboto Black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гаврилюк</dc:creator>
  <cp:lastModifiedBy>Алексей Игнатьев</cp:lastModifiedBy>
  <cp:revision>190</cp:revision>
  <dcterms:created xsi:type="dcterms:W3CDTF">2022-06-14T08:36:42Z</dcterms:created>
  <dcterms:modified xsi:type="dcterms:W3CDTF">2022-06-23T18:04:25Z</dcterms:modified>
</cp:coreProperties>
</file>