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36" r:id="rId2"/>
    <p:sldId id="671" r:id="rId3"/>
    <p:sldId id="654" r:id="rId4"/>
    <p:sldId id="673" r:id="rId5"/>
    <p:sldId id="659" r:id="rId6"/>
    <p:sldId id="633" r:id="rId7"/>
    <p:sldId id="634" r:id="rId8"/>
    <p:sldId id="635" r:id="rId9"/>
    <p:sldId id="660" r:id="rId10"/>
    <p:sldId id="653" r:id="rId11"/>
    <p:sldId id="642" r:id="rId12"/>
    <p:sldId id="668" r:id="rId13"/>
    <p:sldId id="667" r:id="rId14"/>
    <p:sldId id="646" r:id="rId15"/>
    <p:sldId id="669" r:id="rId16"/>
    <p:sldId id="670" r:id="rId17"/>
    <p:sldId id="661" r:id="rId18"/>
    <p:sldId id="637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47C"/>
    <a:srgbClr val="336699"/>
    <a:srgbClr val="0F1F2F"/>
    <a:srgbClr val="264468"/>
    <a:srgbClr val="D3E2F1"/>
    <a:srgbClr val="DDDDDD"/>
    <a:srgbClr val="85AED7"/>
    <a:srgbClr val="1E3F60"/>
    <a:srgbClr val="D1D1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72" autoAdjust="0"/>
    <p:restoredTop sz="88161" autoAdjust="0"/>
  </p:normalViewPr>
  <p:slideViewPr>
    <p:cSldViewPr>
      <p:cViewPr varScale="1">
        <p:scale>
          <a:sx n="100" d="100"/>
          <a:sy n="100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ov-sr-fs1\Public\Redirect\ANKudina\&#1055;&#1088;&#1077;&#1079;&#1080;&#1076;&#1077;&#1085;&#1090;&#1089;&#1082;&#1072;&#1103;%20&#1087;&#1088;&#1086;&#1075;&#1088;&#1072;&#1084;&#1084;&#1072;\&#1054;&#1073;&#1091;&#1095;&#1077;&#1085;&#1080;&#1077;\&#1044;&#1080;&#1087;&#1083;&#1086;&#1084;\&#1044;&#1080;&#1087;&#1083;&#1086;&#1084;%20&#1050;&#1091;&#1076;&#1080;&#1085;&#1072;,%20&#1055;&#1072;&#1088;&#1096;&#1091;&#1082;&#1086;&#1074;&#1072;\&#1058;&#1072;&#1073;&#1083;&#1080;&#1094;&#1099;%20(&#1087;&#1086;&#1089;&#1083;%20&#1074;&#1072;&#1088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ke-fs1.ake.ru\N$\&#1055;&#1069;&#1054;\&#1055;&#1083;&#1072;&#1085;&#1086;&#1074;&#1086;-&#1069;&#1082;&#1086;&#1085;&#1086;&#1084;&#1080;&#1095;&#1077;&#1089;&#1082;&#1080;&#1081;%20&#1086;&#1090;&#1076;&#1077;&#1083;\&#1041;&#1040;&#1051;&#1040;&#1053;&#1057;&#1054;&#1042;&#1067;&#1045;%20&#1080;%20&#1055;&#1056;&#1045;&#1047;&#1045;&#1053;&#1058;&#1040;&#1062;&#1048;&#1048;\2019\08.04.2019_&#1057;&#1044;\&#1087;&#1083;&#1072;&#1085;%20&#1087;&#1088;&#1086;&#1075;&#1085;&#1086;&#1079;%20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'Пок-ли ликвидности'!$A$14</c:f>
              <c:strCache>
                <c:ptCount val="1"/>
                <c:pt idx="0">
                  <c:v>Коэффициент текущей ликвидности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'Пок-ли ликвидности'!$B$13:$D$13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'Пок-ли ликвидности'!$B$14:$D$14</c:f>
              <c:numCache>
                <c:formatCode>General</c:formatCode>
                <c:ptCount val="3"/>
                <c:pt idx="0">
                  <c:v>0.70000000000000018</c:v>
                </c:pt>
                <c:pt idx="1">
                  <c:v>0.70000000000000018</c:v>
                </c:pt>
                <c:pt idx="2">
                  <c:v>0.4900000000000001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22-449E-8301-50C4A37F54EC}"/>
            </c:ext>
          </c:extLst>
        </c:ser>
        <c:ser>
          <c:idx val="1"/>
          <c:order val="1"/>
          <c:tx>
            <c:strRef>
              <c:f>'Пок-ли ликвидности'!$A$15</c:f>
              <c:strCache>
                <c:ptCount val="1"/>
                <c:pt idx="0">
                  <c:v>Коэффициент срочной ликвидности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'Пок-ли ликвидности'!$B$13:$D$13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'Пок-ли ликвидности'!$B$15:$D$15</c:f>
              <c:numCache>
                <c:formatCode>General</c:formatCode>
                <c:ptCount val="3"/>
                <c:pt idx="0">
                  <c:v>0.56999999999999995</c:v>
                </c:pt>
                <c:pt idx="1">
                  <c:v>0.62000000000000022</c:v>
                </c:pt>
                <c:pt idx="2">
                  <c:v>0.41000000000000009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22-449E-8301-50C4A37F54EC}"/>
            </c:ext>
          </c:extLst>
        </c:ser>
        <c:ser>
          <c:idx val="2"/>
          <c:order val="2"/>
          <c:tx>
            <c:strRef>
              <c:f>'Пок-ли ликвидности'!$A$16</c:f>
              <c:strCache>
                <c:ptCount val="1"/>
                <c:pt idx="0">
                  <c:v>Коэффициент абсолютной ликвидности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'Пок-ли ликвидности'!$B$13:$D$13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'Пок-ли ликвидности'!$B$16:$D$16</c:f>
              <c:numCache>
                <c:formatCode>General</c:formatCode>
                <c:ptCount val="3"/>
                <c:pt idx="0">
                  <c:v>7.0000000000000021E-2</c:v>
                </c:pt>
                <c:pt idx="1">
                  <c:v>6.0000000000000019E-2</c:v>
                </c:pt>
                <c:pt idx="2">
                  <c:v>4.0000000000000015E-2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22-449E-8301-50C4A37F54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4703104"/>
        <c:axId val="104704640"/>
      </c:lineChart>
      <c:catAx>
        <c:axId val="104703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4704640"/>
        <c:crosses val="autoZero"/>
        <c:auto val="1"/>
        <c:lblAlgn val="ctr"/>
        <c:lblOffset val="100"/>
        <c:noMultiLvlLbl val="0"/>
      </c:catAx>
      <c:valAx>
        <c:axId val="10470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70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9742219149042268E-2"/>
          <c:w val="0.91787493306120005"/>
          <c:h val="0.64739615361522274"/>
        </c:manualLayout>
      </c:layout>
      <c:pie3DChart>
        <c:varyColors val="1"/>
        <c:ser>
          <c:idx val="0"/>
          <c:order val="0"/>
          <c:tx>
            <c:strRef>
              <c:f>Лист2!$B$36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0469-4D6F-B436-7D175285EE53}"/>
              </c:ext>
            </c:extLst>
          </c:dPt>
          <c:dPt>
            <c:idx val="1"/>
            <c:bubble3D val="0"/>
            <c:spPr>
              <a:solidFill>
                <a:srgbClr val="264468"/>
              </a:solidFill>
            </c:spPr>
            <c:extLst>
              <c:ext xmlns:c16="http://schemas.microsoft.com/office/drawing/2014/chart" uri="{C3380CC4-5D6E-409C-BE32-E72D297353CC}">
                <c16:uniqueId val="{00000003-0469-4D6F-B436-7D175285EE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aseline="0" dirty="0" smtClean="0"/>
                      <a:t> </a:t>
                    </a:r>
                    <a:fld id="{0D201152-CB1A-4FF5-A2FD-01A5EBC4AAA5}" type="PERCENTAGE">
                      <a:rPr lang="en-US" sz="1200" baseline="0"/>
                      <a:pPr/>
                      <a:t>[ПРОЦЕНТ]</a:t>
                    </a:fld>
                    <a:endParaRPr lang="en-US" sz="1200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69-4D6F-B436-7D175285EE53}"/>
                </c:ext>
              </c:extLst>
            </c:dLbl>
            <c:dLbl>
              <c:idx val="1"/>
              <c:layout>
                <c:manualLayout>
                  <c:x val="0.15911731719392558"/>
                  <c:y val="3.6945723882362974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fld id="{1A7DCB36-8F85-45B2-B1AF-D53385F78C8A}" type="PERCENTAGE">
                      <a:rPr lang="en-US" sz="1200" baseline="0" smtClean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4945994281153"/>
                      <c:h val="0.19143116484466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69-4D6F-B436-7D175285E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Лист2!$C$35:$D$35</c:f>
              <c:strCache>
                <c:ptCount val="2"/>
                <c:pt idx="0">
                  <c:v>Население и приравненные к нему потребители</c:v>
                </c:pt>
                <c:pt idx="1">
                  <c:v>Прочие потребители </c:v>
                </c:pt>
              </c:strCache>
            </c:strRef>
          </c:cat>
          <c:val>
            <c:numRef>
              <c:f>Лист2!$C$36:$D$36</c:f>
              <c:numCache>
                <c:formatCode>#,##0</c:formatCode>
                <c:ptCount val="2"/>
                <c:pt idx="0">
                  <c:v>866.45426199999906</c:v>
                </c:pt>
                <c:pt idx="1">
                  <c:v>691.26714578309895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69-4D6F-B436-7D175285EE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4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2019, %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КТП 81-9-51, Топчиха</c:v>
                </c:pt>
                <c:pt idx="1">
                  <c:v>КТП 81-9-49, Топчиха</c:v>
                </c:pt>
                <c:pt idx="2">
                  <c:v>КТП 36-1-3, Бобровка</c:v>
                </c:pt>
                <c:pt idx="3">
                  <c:v>КТП 10-5-8, Камень-на-Оби</c:v>
                </c:pt>
                <c:pt idx="4">
                  <c:v>ТП-111, Рубцовск</c:v>
                </c:pt>
                <c:pt idx="5">
                  <c:v>Итого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0.40110000000000001</c:v>
                </c:pt>
                <c:pt idx="1">
                  <c:v>0.26720000000000005</c:v>
                </c:pt>
                <c:pt idx="2">
                  <c:v>0.32030000000000003</c:v>
                </c:pt>
                <c:pt idx="3">
                  <c:v>0.17910000000000001</c:v>
                </c:pt>
                <c:pt idx="4">
                  <c:v>0.30830000000000007</c:v>
                </c:pt>
                <c:pt idx="5">
                  <c:v>0.29500000000000004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0-428E-99F1-C24B8C76E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полугодие 2019, %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9632225079812835E-2"/>
                  <c:y val="1.767231633333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49-4325-A243-D1A074A667D7}"/>
                </c:ext>
              </c:extLst>
            </c:dLbl>
            <c:dLbl>
              <c:idx val="1"/>
              <c:layout>
                <c:manualLayout>
                  <c:x val="2.9096635395570527E-2"/>
                  <c:y val="2.7995228887056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49-4325-A243-D1A074A667D7}"/>
                </c:ext>
              </c:extLst>
            </c:dLbl>
            <c:dLbl>
              <c:idx val="2"/>
              <c:layout>
                <c:manualLayout>
                  <c:x val="2.2791651252172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49-4325-A243-D1A074A667D7}"/>
                </c:ext>
              </c:extLst>
            </c:dLbl>
            <c:dLbl>
              <c:idx val="3"/>
              <c:layout>
                <c:manualLayout>
                  <c:x val="2.926361924478851E-2"/>
                  <c:y val="-1.9625907848225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49-4325-A243-D1A074A667D7}"/>
                </c:ext>
              </c:extLst>
            </c:dLbl>
            <c:dLbl>
              <c:idx val="4"/>
              <c:layout>
                <c:manualLayout>
                  <c:x val="3.6725034262723173E-2"/>
                  <c:y val="-5.5990457774113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9-4325-A243-D1A074A667D7}"/>
                </c:ext>
              </c:extLst>
            </c:dLbl>
            <c:dLbl>
              <c:idx val="5"/>
              <c:layout>
                <c:manualLayout>
                  <c:x val="2.7512891693754826E-2"/>
                  <c:y val="-1.9625907848226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9-4325-A243-D1A074A667D7}"/>
                </c:ext>
              </c:extLst>
            </c:dLbl>
            <c:dLbl>
              <c:idx val="6"/>
              <c:layout>
                <c:manualLayout>
                  <c:x val="5.782599747569039E-3"/>
                  <c:y val="2.7995125762040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090-428E-99F1-C24B8C76EF8F}"/>
                </c:ext>
              </c:extLst>
            </c:dLbl>
            <c:dLbl>
              <c:idx val="7"/>
              <c:layout>
                <c:manualLayout>
                  <c:x val="-1.0601310403300866E-16"/>
                  <c:y val="1.1198050304816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090-428E-99F1-C24B8C76EF8F}"/>
                </c:ext>
              </c:extLst>
            </c:dLbl>
            <c:dLbl>
              <c:idx val="8"/>
              <c:layout>
                <c:manualLayout>
                  <c:x val="1.0119549558245806E-2"/>
                  <c:y val="5.599025152408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090-428E-99F1-C24B8C76EF8F}"/>
                </c:ext>
              </c:extLst>
            </c:dLbl>
            <c:dLbl>
              <c:idx val="9"/>
              <c:layout>
                <c:manualLayout>
                  <c:x val="2.8912998737844098E-3"/>
                  <c:y val="-2.7995125762040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090-428E-99F1-C24B8C76EF8F}"/>
                </c:ext>
              </c:extLst>
            </c:dLbl>
            <c:dLbl>
              <c:idx val="10"/>
              <c:layout>
                <c:manualLayout>
                  <c:x val="5.782599747569039E-3"/>
                  <c:y val="2.7995125762039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90-428E-99F1-C24B8C76E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КТП 81-9-51, Топчиха</c:v>
                </c:pt>
                <c:pt idx="1">
                  <c:v>КТП 81-9-49, Топчиха</c:v>
                </c:pt>
                <c:pt idx="2">
                  <c:v>КТП 36-1-3, Бобровка</c:v>
                </c:pt>
                <c:pt idx="3">
                  <c:v>КТП 10-5-8, Камень-на-Оби</c:v>
                </c:pt>
                <c:pt idx="4">
                  <c:v>ТП-111, Рубцовск</c:v>
                </c:pt>
                <c:pt idx="5">
                  <c:v>Итого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9.0900000000000022E-2</c:v>
                </c:pt>
                <c:pt idx="1">
                  <c:v>6.5299999999999997E-2</c:v>
                </c:pt>
                <c:pt idx="2">
                  <c:v>0.1105</c:v>
                </c:pt>
                <c:pt idx="3">
                  <c:v>2.2300000000000004E-2</c:v>
                </c:pt>
                <c:pt idx="4">
                  <c:v>0.13</c:v>
                </c:pt>
                <c:pt idx="5">
                  <c:v>8.4000000000000019E-2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90-428E-99F1-C24B8C76E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889984"/>
        <c:axId val="66895872"/>
      </c:barChart>
      <c:catAx>
        <c:axId val="6688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95872"/>
        <c:crosses val="autoZero"/>
        <c:auto val="1"/>
        <c:lblAlgn val="ctr"/>
        <c:lblOffset val="100"/>
        <c:noMultiLvlLbl val="0"/>
      </c:catAx>
      <c:valAx>
        <c:axId val="66895872"/>
        <c:scaling>
          <c:orientation val="minMax"/>
          <c:max val="0.55000000000000004"/>
          <c:min val="0"/>
        </c:scaling>
        <c:delete val="1"/>
        <c:axPos val="l"/>
        <c:numFmt formatCode="0.0%" sourceLinked="1"/>
        <c:majorTickMark val="none"/>
        <c:minorTickMark val="none"/>
        <c:tickLblPos val="none"/>
        <c:crossAx val="668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7CA61-303C-4AED-81EE-29607141E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8730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608D9-6FA2-40BA-ADFF-A51E8257900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9496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88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787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95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915 стационарных</a:t>
            </a:r>
            <a:r>
              <a:rPr lang="ru-RU" baseline="0" dirty="0" smtClean="0"/>
              <a:t> автоматизированных рабочих мест</a:t>
            </a:r>
          </a:p>
          <a:p>
            <a:r>
              <a:rPr lang="ru-RU" baseline="0" dirty="0" smtClean="0"/>
              <a:t>650 мобильных устройств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899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B9D58-5A70-4074-8CA2-91A8325786D6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519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2 949 копий 1С бухгалтерия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791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802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80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93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37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80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92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60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471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802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608D9-6FA2-40BA-ADFF-A51E8257900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06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19000">
              <a:schemeClr val="bg1">
                <a:lumMod val="9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-1258" r="3508" b="-1"/>
          <a:stretch/>
        </p:blipFill>
        <p:spPr>
          <a:xfrm>
            <a:off x="-105867" y="-106152"/>
            <a:ext cx="9249867" cy="6964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703" y="5622312"/>
            <a:ext cx="1217878" cy="721652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187624" y="234710"/>
            <a:ext cx="7072362" cy="164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ГОСУДАРСВЕННОЕ БЮДЖЕТНОЕ  ОБРАЗОВАТЕЛЬНОЕ</a:t>
            </a: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 ВЫСШЕГО ОБРАЗОВАНИЯ</a:t>
            </a: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«АЛТАЙСКИЙ ГОСУДАРСТВЕННЫЙ УНИВЕРСИТЕТ»</a:t>
            </a: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ПЕРЕПОДГОТОВКИ И ПОВЫШЕНИЯ КВАЛИФИКАЦИИ ГОСУДАРСТВЕННЫХ И МУНИЦИПАЛЬНЫХ СЛУЖАЩИХ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6252" y="3101829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Цифровизация</a:t>
            </a:r>
            <a:r>
              <a:rPr lang="ru-RU" sz="2000" b="1" dirty="0"/>
              <a:t> как инструмент трансформации стратегического развития компании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(</a:t>
            </a:r>
            <a:r>
              <a:rPr lang="ru-RU" sz="2000" b="1" dirty="0"/>
              <a:t>на материалах АО СК Алтайкрайэнерго.)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221455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ВЫПУСКНАЯ АТТЕСТАЦИОННАЯ РАБОТА ПО ПРОГРАММЕ ПРОФЕССИОНАЛЬНОЙ ПЕРЕПОДГОТОВКИ «ФИНАНСОВЫЙ МЕНЕДЖМЕНТ»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50057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Выполнил: слушатель Президентской программы</a:t>
            </a:r>
          </a:p>
          <a:p>
            <a:r>
              <a:rPr lang="ru-RU" b="1" dirty="0" smtClean="0"/>
              <a:t> Кравченко В.С., начальник участка АО «СК Алтайкрайэнерго»</a:t>
            </a:r>
          </a:p>
          <a:p>
            <a:r>
              <a:rPr lang="ru-RU" b="1" dirty="0" smtClean="0"/>
              <a:t> Научный руководитель : </a:t>
            </a:r>
            <a:r>
              <a:rPr lang="ru-RU" b="1" dirty="0" err="1" smtClean="0"/>
              <a:t>к.э.н</a:t>
            </a:r>
            <a:r>
              <a:rPr lang="ru-RU" b="1" dirty="0" smtClean="0"/>
              <a:t>., доцент Балашова С.П.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51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-1258" r="3508" b="-1"/>
          <a:stretch/>
        </p:blipFill>
        <p:spPr>
          <a:xfrm>
            <a:off x="-35264" y="-166511"/>
            <a:ext cx="9249867" cy="6964152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324187"/>
            <a:ext cx="2133600" cy="396260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>
                <a:solidFill>
                  <a:schemeClr val="tx1"/>
                </a:solidFill>
              </a:rPr>
              <a:pPr algn="ctr"/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9512" y="798927"/>
            <a:ext cx="3571900" cy="805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 smtClean="0">
                <a:solidFill>
                  <a:srgbClr val="26447C"/>
                </a:solidFill>
                <a:latin typeface="Times New Roman" pitchFamily="18" charset="0"/>
                <a:cs typeface="Times New Roman" pitchFamily="18" charset="0"/>
              </a:rPr>
              <a:t>Баланс электроэнергии</a:t>
            </a:r>
          </a:p>
          <a:p>
            <a:r>
              <a:rPr lang="ru-RU" sz="1900" b="1" dirty="0" smtClean="0">
                <a:solidFill>
                  <a:srgbClr val="2644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«СК Алтайкрайэнерго»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 видам потребителей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 2019 год, млн кВтч  </a:t>
            </a:r>
          </a:p>
          <a:p>
            <a:pPr algn="l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34274"/>
              </p:ext>
            </p:extLst>
          </p:nvPr>
        </p:nvGraphicFramePr>
        <p:xfrm>
          <a:off x="577605" y="1500506"/>
          <a:ext cx="2775713" cy="245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751412" y="704437"/>
            <a:ext cx="511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 уровня потерь 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объектах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ЭСХ 0,4 кВ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реализации проекта </a:t>
            </a:r>
            <a:r>
              <a:rPr lang="ru-RU" sz="1400" b="1" dirty="0">
                <a:solidFill>
                  <a:srgbClr val="26447C"/>
                </a:solidFill>
                <a:latin typeface="Times New Roman" pitchFamily="18" charset="0"/>
                <a:cs typeface="Times New Roman" pitchFamily="18" charset="0"/>
              </a:rPr>
              <a:t>«Выносные щиты учета»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356285458"/>
              </p:ext>
            </p:extLst>
          </p:nvPr>
        </p:nvGraphicFramePr>
        <p:xfrm>
          <a:off x="4149505" y="1122157"/>
          <a:ext cx="4994495" cy="266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1043608" y="100111"/>
            <a:ext cx="7040829" cy="346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«Выносные щиты учета (ВЩУ)»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79220" y="4140870"/>
            <a:ext cx="7978334" cy="442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 smtClean="0">
                <a:solidFill>
                  <a:srgbClr val="26447C"/>
                </a:solidFill>
                <a:latin typeface="Times New Roman" pitchFamily="18" charset="0"/>
                <a:cs typeface="Times New Roman" pitchFamily="18" charset="0"/>
              </a:rPr>
              <a:t>Стоимостные показатели проекта «Выносные щиты учета»</a:t>
            </a:r>
            <a:endParaRPr lang="ru-RU" sz="1800" b="1" dirty="0">
              <a:solidFill>
                <a:srgbClr val="2644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846032"/>
              </p:ext>
            </p:extLst>
          </p:nvPr>
        </p:nvGraphicFramePr>
        <p:xfrm>
          <a:off x="827584" y="4570013"/>
          <a:ext cx="7744590" cy="1716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8645">
                  <a:extLst>
                    <a:ext uri="{9D8B030D-6E8A-4147-A177-3AD203B41FA5}">
                      <a16:colId xmlns:a16="http://schemas.microsoft.com/office/drawing/2014/main" val="1838378158"/>
                    </a:ext>
                  </a:extLst>
                </a:gridCol>
                <a:gridCol w="1581524">
                  <a:extLst>
                    <a:ext uri="{9D8B030D-6E8A-4147-A177-3AD203B41FA5}">
                      <a16:colId xmlns:a16="http://schemas.microsoft.com/office/drawing/2014/main" val="185824622"/>
                    </a:ext>
                  </a:extLst>
                </a:gridCol>
                <a:gridCol w="1454421">
                  <a:extLst>
                    <a:ext uri="{9D8B030D-6E8A-4147-A177-3AD203B41FA5}">
                      <a16:colId xmlns:a16="http://schemas.microsoft.com/office/drawing/2014/main" val="2804138773"/>
                    </a:ext>
                  </a:extLst>
                </a:gridCol>
              </a:tblGrid>
              <a:tr h="4028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194744"/>
                  </a:ext>
                </a:extLst>
              </a:tr>
              <a:tr h="4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Совокупный годовой эффект снижения потерь по </a:t>
                      </a:r>
                      <a:r>
                        <a:rPr lang="ru-RU" sz="13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КТП, приведенным </a:t>
                      </a:r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диаграмме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3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кВтч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477845"/>
                  </a:ext>
                </a:extLst>
              </a:tr>
              <a:tr h="4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Совокупный годовой эффект снижения потерь по КТП </a:t>
                      </a:r>
                      <a:r>
                        <a:rPr lang="ru-RU" sz="13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приведенным на диаграмме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37596"/>
                  </a:ext>
                </a:extLst>
              </a:tr>
              <a:tr h="242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проект "ВЩУ" по КТП на диаграмме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628239"/>
                  </a:ext>
                </a:extLst>
              </a:tr>
              <a:tr h="242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Совокупные инвестиции в проект "ВЩУ" в 2018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984228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122836"/>
            <a:ext cx="433864" cy="2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-1258" r="3508" b="-1"/>
          <a:stretch/>
        </p:blipFill>
        <p:spPr>
          <a:xfrm>
            <a:off x="-35264" y="-166511"/>
            <a:ext cx="9249867" cy="6964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9" y="3367602"/>
            <a:ext cx="3812777" cy="1769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876">
            <a:off x="2846692" y="3044039"/>
            <a:ext cx="1290376" cy="579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92" y="981167"/>
            <a:ext cx="837544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Font typeface="Wingdings" panose="05000000000000000000" pitchFamily="2" charset="2"/>
              <a:buChar char="§"/>
            </a:pPr>
            <a:r>
              <a:rPr lang="ru-RU" sz="1600" dirty="0">
                <a:ea typeface="SABPEK" pitchFamily="2" charset="-128"/>
                <a:cs typeface="SABPEK" pitchFamily="2" charset="-128"/>
              </a:rPr>
              <a:t>Существенное сокращение затрат </a:t>
            </a:r>
            <a:r>
              <a:rPr lang="ru-RU" sz="1600" dirty="0" smtClean="0">
                <a:ea typeface="SABPEK" pitchFamily="2" charset="-128"/>
                <a:cs typeface="SABPEK" pitchFamily="2" charset="-128"/>
              </a:rPr>
              <a:t> на ГСМ, спецтехнику, трудозатрат</a:t>
            </a:r>
          </a:p>
          <a:p>
            <a:pPr marL="257175" indent="-257175" 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SABPEK" pitchFamily="2" charset="-128"/>
                <a:cs typeface="SABPEK" pitchFamily="2" charset="-128"/>
              </a:rPr>
              <a:t>Снижение рисков угрозы жизни при работе с высоким напряжением </a:t>
            </a:r>
          </a:p>
          <a:p>
            <a:pPr marL="257175" indent="-257175" 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SABPEK" pitchFamily="2" charset="-128"/>
                <a:cs typeface="SABPEK" pitchFamily="2" charset="-128"/>
              </a:rPr>
              <a:t>Увеличение количества обрабатываемых объектов за единицу времени</a:t>
            </a:r>
            <a:endParaRPr lang="ru-RU" sz="1600" dirty="0">
              <a:ea typeface="SABPEK" pitchFamily="2" charset="-128"/>
              <a:cs typeface="SABPEK" pitchFamily="2" charset="-128"/>
            </a:endParaRPr>
          </a:p>
          <a:p>
            <a:pPr marL="257175" indent="-257175" 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SABPEK" pitchFamily="2" charset="-128"/>
                <a:cs typeface="SABPEK" pitchFamily="2" charset="-128"/>
              </a:rPr>
              <a:t>Улучшение качества производимых работ: снижение аварийности, увеличение оперативности в результате </a:t>
            </a:r>
            <a:r>
              <a:rPr lang="ru-RU" sz="1600" dirty="0" err="1" smtClean="0">
                <a:ea typeface="SABPEK" pitchFamily="2" charset="-128"/>
                <a:cs typeface="SABPEK" pitchFamily="2" charset="-128"/>
              </a:rPr>
              <a:t>видеофиксации</a:t>
            </a:r>
            <a:r>
              <a:rPr lang="ru-RU" sz="1600" dirty="0" smtClean="0">
                <a:ea typeface="SABPEK" pitchFamily="2" charset="-128"/>
                <a:cs typeface="SABPEK" pitchFamily="2" charset="-128"/>
              </a:rPr>
              <a:t> </a:t>
            </a:r>
            <a:endParaRPr lang="ru-RU" sz="1600" dirty="0">
              <a:ea typeface="SABPEK" pitchFamily="2" charset="-128"/>
              <a:cs typeface="SABPEK" pitchFamily="2" charset="-128"/>
            </a:endParaRPr>
          </a:p>
          <a:p>
            <a:pPr marL="257175" indent="-257175" algn="ctr">
              <a:spcBef>
                <a:spcPts val="900"/>
              </a:spcBef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26447C"/>
              </a:solidFill>
              <a:ea typeface="SABPEK" pitchFamily="2" charset="-128"/>
              <a:cs typeface="SABPEK" pitchFamily="2" charset="-128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" r="20093"/>
          <a:stretch/>
        </p:blipFill>
        <p:spPr>
          <a:xfrm>
            <a:off x="7092280" y="4941168"/>
            <a:ext cx="1811635" cy="13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303674" y="299178"/>
            <a:ext cx="8587556" cy="487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 b="1" cap="all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Эффекты от реализации мероприятий по цифровизации в рамках ПК САБПЭК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2703955"/>
            <a:ext cx="1440175" cy="2029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324187"/>
            <a:ext cx="2133600" cy="396260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>
                <a:solidFill>
                  <a:schemeClr val="tx1"/>
                </a:solidFill>
              </a:rPr>
              <a:pPr algn="ctr"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122836"/>
            <a:ext cx="433864" cy="2570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11509" y="5052842"/>
            <a:ext cx="3004916" cy="1223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/>
          <a:srcRect l="10739" t="8020" r="26537" b="17108"/>
          <a:stretch/>
        </p:blipFill>
        <p:spPr>
          <a:xfrm>
            <a:off x="4612088" y="3208040"/>
            <a:ext cx="2341738" cy="157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5265" y="-52118"/>
            <a:ext cx="9254530" cy="6962235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4126290" y="1339435"/>
            <a:ext cx="221456" cy="3050381"/>
          </a:xfrm>
          <a:prstGeom prst="rightBrace">
            <a:avLst>
              <a:gd name="adj1" fmla="val 342743"/>
              <a:gd name="adj2" fmla="val 49766"/>
            </a:avLst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SABPEK" pitchFamily="2" charset="-128"/>
              <a:ea typeface="SABPEK" pitchFamily="2" charset="-128"/>
              <a:cs typeface="SABPEK" pitchFamily="2" charset="-128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86866" y="1472097"/>
            <a:ext cx="3514730" cy="2320409"/>
            <a:chOff x="359785" y="2428875"/>
            <a:chExt cx="4197927" cy="305124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85" y="2428875"/>
              <a:ext cx="4197927" cy="288607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3544" y="4756826"/>
              <a:ext cx="963388" cy="723291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245383" y="4171382"/>
            <a:ext cx="8922197" cy="185691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57175" indent="-257175">
              <a:spcBef>
                <a:spcPts val="45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Внедрение системы </a:t>
            </a:r>
            <a:r>
              <a:rPr lang="ru-RU" sz="1400" dirty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обработки </a:t>
            </a:r>
            <a:br>
              <a:rPr lang="ru-RU" sz="1400" dirty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сигналов </a:t>
            </a:r>
            <a:r>
              <a:rPr lang="ru-RU" sz="1400" dirty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с различных датчиков</a:t>
            </a:r>
          </a:p>
          <a:p>
            <a:pPr marL="257175" indent="-257175">
              <a:spcBef>
                <a:spcPts val="45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Внедрение системы отслеживания движения автотранспорта</a:t>
            </a:r>
          </a:p>
          <a:p>
            <a:pPr marL="257175" indent="-257175">
              <a:spcBef>
                <a:spcPts val="45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Внедрение системы </a:t>
            </a:r>
            <a:r>
              <a:rPr lang="ru-RU" sz="1400" dirty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пожарной безопасности</a:t>
            </a:r>
          </a:p>
          <a:p>
            <a:pPr marL="257175" indent="-257175">
              <a:spcBef>
                <a:spcPts val="45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Внедрение системы </a:t>
            </a:r>
            <a:r>
              <a:rPr lang="ru-RU" sz="1400" dirty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контроля и управления </a:t>
            </a:r>
            <a:r>
              <a:rPr lang="ru-RU" sz="1400" dirty="0" smtClean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доступом</a:t>
            </a:r>
          </a:p>
          <a:p>
            <a:pPr marL="257175" indent="-257175">
              <a:spcBef>
                <a:spcPts val="45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Внедрение охранная системы</a:t>
            </a:r>
          </a:p>
          <a:p>
            <a:pPr marL="257175" indent="-257175">
              <a:spcBef>
                <a:spcPts val="45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Внедрение системы </a:t>
            </a:r>
            <a:r>
              <a:rPr lang="ru-RU" sz="1400" dirty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видеонаблюдения</a:t>
            </a:r>
          </a:p>
          <a:p>
            <a:pPr marL="257175" indent="-257175">
              <a:spcBef>
                <a:spcPts val="45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Внедрение системы </a:t>
            </a:r>
            <a:r>
              <a:rPr lang="ru-RU" sz="1400" dirty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обработки данных с различных датчиков</a:t>
            </a:r>
          </a:p>
          <a:p>
            <a:pPr marL="257175" indent="-257175">
              <a:spcBef>
                <a:spcPts val="45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Внедрение мобильных решений </a:t>
            </a:r>
            <a:r>
              <a:rPr lang="ru-RU" sz="1400" dirty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создание групп </a:t>
            </a:r>
            <a:r>
              <a:rPr lang="ru-RU" sz="1400" dirty="0">
                <a:latin typeface="Times New Roman" panose="02020603050405020304" pitchFamily="18" charset="0"/>
                <a:ea typeface="SABPEK" pitchFamily="2" charset="-128"/>
                <a:cs typeface="Times New Roman" panose="02020603050405020304" pitchFamily="18" charset="0"/>
              </a:rPr>
              <a:t>быстрого реагирования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68964" y="-9573"/>
            <a:ext cx="8875036" cy="1102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 b="1" cap="all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Результаты реализации мероприятий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 цифровизации в рамках ПК САБПЭК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324187"/>
            <a:ext cx="2133600" cy="396260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>
                <a:solidFill>
                  <a:schemeClr val="tx1"/>
                </a:solidFill>
              </a:rPr>
              <a:pPr algn="ctr"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122836"/>
            <a:ext cx="433864" cy="257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73" y="1472097"/>
            <a:ext cx="3803720" cy="22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0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86426"/>
            <a:ext cx="9254530" cy="6962235"/>
          </a:xfrm>
          <a:prstGeom prst="rect">
            <a:avLst/>
          </a:prstGeom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272960" y="166939"/>
            <a:ext cx="8782217" cy="461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 b="1" cap="all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Комплекс мобильных решений в рамках ПК САБПЭК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168777" y="4837363"/>
            <a:ext cx="1612870" cy="1542559"/>
            <a:chOff x="1168664" y="2885657"/>
            <a:chExt cx="1882247" cy="21119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935" y="2885657"/>
              <a:ext cx="1021655" cy="16397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1168664" y="4689818"/>
              <a:ext cx="18822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ea typeface="SABPEK" pitchFamily="2" charset="-128"/>
                  <a:cs typeface="SABPEK" pitchFamily="2" charset="-128"/>
                </a:rPr>
                <a:t>Более 600 планшетов</a:t>
              </a:r>
              <a:endParaRPr lang="ru-RU" sz="1400" b="1" dirty="0">
                <a:ea typeface="SABPEK" pitchFamily="2" charset="-128"/>
                <a:cs typeface="SABPEK" pitchFamily="2" charset="-128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115253" y="4653508"/>
            <a:ext cx="2347080" cy="1817318"/>
            <a:chOff x="6740081" y="2796526"/>
            <a:chExt cx="2370669" cy="218489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081" y="2796526"/>
              <a:ext cx="2370669" cy="18680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6951943" y="4673642"/>
              <a:ext cx="18982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ea typeface="SABPEK" pitchFamily="2" charset="-128"/>
                  <a:cs typeface="SABPEK" pitchFamily="2" charset="-128"/>
                </a:rPr>
                <a:t>Более 50 смартфонов</a:t>
              </a:r>
              <a:endParaRPr lang="ru-RU" sz="1400" b="1" dirty="0">
                <a:ea typeface="SABPEK" pitchFamily="2" charset="-128"/>
                <a:cs typeface="SABPEK" pitchFamily="2" charset="-128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089029" y="3003830"/>
            <a:ext cx="2111622" cy="1530677"/>
            <a:chOff x="4231112" y="3078501"/>
            <a:chExt cx="2353529" cy="1893888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40" y="3078501"/>
              <a:ext cx="1610814" cy="1424251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4231112" y="4664612"/>
              <a:ext cx="23535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ea typeface="SABPEK" pitchFamily="2" charset="-128"/>
                  <a:cs typeface="SABPEK" pitchFamily="2" charset="-128"/>
                </a:rPr>
                <a:t>Более </a:t>
              </a:r>
              <a:r>
                <a:rPr lang="en-US" sz="1400" b="1" dirty="0" smtClean="0">
                  <a:ea typeface="SABPEK" pitchFamily="2" charset="-128"/>
                  <a:cs typeface="SABPEK" pitchFamily="2" charset="-128"/>
                </a:rPr>
                <a:t>20</a:t>
              </a:r>
              <a:r>
                <a:rPr lang="ru-RU" sz="1400" b="1" dirty="0" smtClean="0">
                  <a:ea typeface="SABPEK" pitchFamily="2" charset="-128"/>
                  <a:cs typeface="SABPEK" pitchFamily="2" charset="-128"/>
                </a:rPr>
                <a:t>0 термопринтеров</a:t>
              </a:r>
              <a:endParaRPr lang="ru-RU" sz="1400" b="1" dirty="0">
                <a:ea typeface="SABPEK" pitchFamily="2" charset="-128"/>
                <a:cs typeface="SABPEK" pitchFamily="2" charset="-128"/>
              </a:endParaRPr>
            </a:p>
          </p:txBody>
        </p:sp>
      </p:grpSp>
      <p:sp>
        <p:nvSpPr>
          <p:cNvPr id="4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324187"/>
            <a:ext cx="2133600" cy="396260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>
                <a:solidFill>
                  <a:schemeClr val="tx1"/>
                </a:solidFill>
              </a:rPr>
              <a:pPr algn="ctr"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710" y="900031"/>
            <a:ext cx="2151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САБПЭК </a:t>
            </a:r>
            <a:r>
              <a:rPr lang="en-US" b="1" dirty="0">
                <a:latin typeface="Arial" panose="020B0604020202020204" pitchFamily="34" charset="0"/>
              </a:rPr>
              <a:t>Mobile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сбыту электроэнергии на розничном рынке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40336" y="1592529"/>
            <a:ext cx="2158807" cy="2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2060"/>
                </a:solidFill>
              </a:defRPr>
            </a:lvl1pPr>
          </a:lstStyle>
          <a:p>
            <a:endParaRPr lang="ru-RU" dirty="0">
              <a:solidFill>
                <a:schemeClr val="tx1"/>
              </a:solidFill>
              <a:ea typeface="SABPEK" pitchFamily="2" charset="-128"/>
              <a:cs typeface="SABPEK" pitchFamily="2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48431" y="867558"/>
            <a:ext cx="28295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2060"/>
                </a:solidFill>
              </a:defRPr>
            </a:lvl1pPr>
          </a:lstStyle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САБПЭК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</a:t>
            </a:r>
            <a:r>
              <a:rPr lang="ru-RU" sz="1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приложением для внесения данных модуль комплекса обслуживания энергооборудования</a:t>
            </a:r>
            <a:endPara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67525" y="873750"/>
            <a:ext cx="28317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САБПЭК </a:t>
            </a:r>
            <a:r>
              <a:rPr lang="ru-RU" b="1" dirty="0" err="1">
                <a:latin typeface="Arial" panose="020B0604020202020204" pitchFamily="34" charset="0"/>
              </a:rPr>
              <a:t>Дефектовка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приложением для внесения данных в систему САБПЭК по дефектным ведомостям энергооборудования.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501" y="2969997"/>
            <a:ext cx="218274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САБПЭК </a:t>
            </a:r>
            <a:r>
              <a:rPr lang="en-US" b="1" dirty="0">
                <a:latin typeface="Arial" panose="020B0604020202020204" pitchFamily="34" charset="0"/>
              </a:rPr>
              <a:t>Dashboard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  веб-страницу и отображает различную информацию из разных источников данных в режиме реального времени.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06595" y="2921054"/>
            <a:ext cx="301888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САБПЭК Технический учет  </a:t>
            </a:r>
          </a:p>
          <a:p>
            <a:r>
              <a:rPr lang="ru-RU" dirty="0" smtClean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приложение для внесения данных в систему САБПЭК по точкам технического учета.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122836"/>
            <a:ext cx="433864" cy="2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5265" y="-52118"/>
            <a:ext cx="9254530" cy="6962235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80133" y="3839623"/>
            <a:ext cx="7220818" cy="122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ea typeface="SABPEK" pitchFamily="2" charset="-128"/>
              <a:cs typeface="SABPEK" pitchFamily="2" charset="-128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910513" y="1683774"/>
            <a:ext cx="1450305" cy="2091690"/>
            <a:chOff x="3127452" y="1102032"/>
            <a:chExt cx="1933740" cy="278892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452" y="1102032"/>
              <a:ext cx="1933740" cy="1060211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3989559" y="2179859"/>
              <a:ext cx="223362" cy="1711093"/>
              <a:chOff x="3989559" y="2170027"/>
              <a:chExt cx="223362" cy="1711093"/>
            </a:xfrm>
          </p:grpSpPr>
          <p:cxnSp>
            <p:nvCxnSpPr>
              <p:cNvPr id="15" name="Прямая соединительная линия 14"/>
              <p:cNvCxnSpPr>
                <a:endCxn id="19" idx="4"/>
              </p:cNvCxnSpPr>
              <p:nvPr/>
            </p:nvCxnSpPr>
            <p:spPr>
              <a:xfrm flipV="1">
                <a:off x="4099560" y="3141147"/>
                <a:ext cx="1680" cy="739973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Блок-схема: узел 18"/>
              <p:cNvSpPr/>
              <p:nvPr/>
            </p:nvSpPr>
            <p:spPr>
              <a:xfrm>
                <a:off x="3989559" y="2917785"/>
                <a:ext cx="223362" cy="223362"/>
              </a:xfrm>
              <a:prstGeom prst="flowChartConnector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ea typeface="SABPEK" pitchFamily="2" charset="-128"/>
                  <a:cs typeface="SABPEK" pitchFamily="2" charset="-128"/>
                </a:endParaRPr>
              </a:p>
            </p:txBody>
          </p: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4099560" y="2170027"/>
                <a:ext cx="1680" cy="739973"/>
              </a:xfrm>
              <a:prstGeom prst="line">
                <a:avLst/>
              </a:prstGeom>
              <a:ln w="34925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/>
            <p:cNvGrpSpPr/>
            <p:nvPr/>
          </p:nvGrpSpPr>
          <p:grpSpPr>
            <a:xfrm>
              <a:off x="4086375" y="2618689"/>
              <a:ext cx="613171" cy="437963"/>
              <a:chOff x="4086375" y="2618689"/>
              <a:chExt cx="613171" cy="437963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4086375" y="2759936"/>
                <a:ext cx="218918" cy="2799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4086375" y="2959223"/>
                <a:ext cx="442280" cy="806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921" y="2618689"/>
                <a:ext cx="486625" cy="437963"/>
              </a:xfrm>
              <a:prstGeom prst="rect">
                <a:avLst/>
              </a:prstGeom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1721070" y="2965277"/>
            <a:ext cx="510969" cy="814523"/>
            <a:chOff x="2678220" y="2810703"/>
            <a:chExt cx="681292" cy="108603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220" y="2810703"/>
              <a:ext cx="681292" cy="681292"/>
            </a:xfrm>
            <a:prstGeom prst="rect">
              <a:avLst/>
            </a:prstGeom>
          </p:spPr>
        </p:pic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3030179" y="3608439"/>
              <a:ext cx="0" cy="288294"/>
            </a:xfrm>
            <a:prstGeom prst="line">
              <a:avLst/>
            </a:prstGeom>
            <a:ln w="3492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531864" y="2428875"/>
            <a:ext cx="1123949" cy="1350926"/>
            <a:chOff x="876300" y="2095499"/>
            <a:chExt cx="1498599" cy="180123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192" y="2095499"/>
              <a:ext cx="1177707" cy="117770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" y="2198688"/>
              <a:ext cx="1244600" cy="1244600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498600" y="3546477"/>
              <a:ext cx="0" cy="350257"/>
            </a:xfrm>
            <a:prstGeom prst="line">
              <a:avLst/>
            </a:prstGeom>
            <a:ln w="3492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9183" y="1447800"/>
            <a:ext cx="991468" cy="2327749"/>
            <a:chOff x="532243" y="787400"/>
            <a:chExt cx="1321957" cy="310366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3000" y="787400"/>
              <a:ext cx="711200" cy="629265"/>
            </a:xfrm>
            <a:prstGeom prst="rect">
              <a:avLst/>
            </a:prstGeom>
          </p:spPr>
        </p:pic>
        <p:grpSp>
          <p:nvGrpSpPr>
            <p:cNvPr id="130" name="Группа 129"/>
            <p:cNvGrpSpPr/>
            <p:nvPr/>
          </p:nvGrpSpPr>
          <p:grpSpPr>
            <a:xfrm>
              <a:off x="532243" y="1226482"/>
              <a:ext cx="356760" cy="2664583"/>
              <a:chOff x="379843" y="1251882"/>
              <a:chExt cx="356760" cy="2664583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flipH="1" flipV="1">
                <a:off x="379843" y="1251882"/>
                <a:ext cx="26952" cy="2664583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392866" y="1251882"/>
                <a:ext cx="343737" cy="0"/>
              </a:xfrm>
              <a:prstGeom prst="line">
                <a:avLst/>
              </a:prstGeom>
              <a:ln w="34925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3491596" y="1785026"/>
            <a:ext cx="422468" cy="1990439"/>
            <a:chOff x="5353552" y="1237034"/>
            <a:chExt cx="563291" cy="2653919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45"/>
            <a:stretch/>
          </p:blipFill>
          <p:spPr>
            <a:xfrm>
              <a:off x="5353552" y="1237034"/>
              <a:ext cx="563291" cy="483612"/>
            </a:xfrm>
            <a:prstGeom prst="rect">
              <a:avLst/>
            </a:prstGeom>
          </p:spPr>
        </p:pic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5635198" y="1792162"/>
              <a:ext cx="21229" cy="2098791"/>
            </a:xfrm>
            <a:prstGeom prst="line">
              <a:avLst/>
            </a:prstGeom>
            <a:ln w="34925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4931735" y="3209431"/>
            <a:ext cx="570770" cy="562541"/>
            <a:chOff x="7303236" y="3136241"/>
            <a:chExt cx="761026" cy="75005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489" y="3136241"/>
              <a:ext cx="540773" cy="541605"/>
            </a:xfrm>
            <a:prstGeom prst="rect">
              <a:avLst/>
            </a:prstGeom>
          </p:spPr>
        </p:pic>
        <p:grpSp>
          <p:nvGrpSpPr>
            <p:cNvPr id="69" name="Группа 68"/>
            <p:cNvGrpSpPr/>
            <p:nvPr/>
          </p:nvGrpSpPr>
          <p:grpSpPr>
            <a:xfrm>
              <a:off x="7303236" y="3369273"/>
              <a:ext cx="168760" cy="517023"/>
              <a:chOff x="7224580" y="3369273"/>
              <a:chExt cx="168760" cy="517023"/>
            </a:xfrm>
          </p:grpSpPr>
          <p:cxnSp>
            <p:nvCxnSpPr>
              <p:cNvPr id="59" name="Прямая соединительная линия 58"/>
              <p:cNvCxnSpPr/>
              <p:nvPr/>
            </p:nvCxnSpPr>
            <p:spPr>
              <a:xfrm flipH="1" flipV="1">
                <a:off x="7224580" y="3387832"/>
                <a:ext cx="4180" cy="498464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flipH="1">
                <a:off x="7224581" y="3369273"/>
                <a:ext cx="168759" cy="3967"/>
              </a:xfrm>
              <a:prstGeom prst="line">
                <a:avLst/>
              </a:prstGeom>
              <a:ln w="34925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Группа 24"/>
          <p:cNvGrpSpPr/>
          <p:nvPr/>
        </p:nvGrpSpPr>
        <p:grpSpPr>
          <a:xfrm>
            <a:off x="5701419" y="3360468"/>
            <a:ext cx="481178" cy="419332"/>
            <a:chOff x="8329480" y="3337624"/>
            <a:chExt cx="641571" cy="559109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064" y="3337624"/>
              <a:ext cx="327987" cy="327987"/>
            </a:xfrm>
            <a:prstGeom prst="rect">
              <a:avLst/>
            </a:prstGeom>
          </p:spPr>
        </p:pic>
        <p:grpSp>
          <p:nvGrpSpPr>
            <p:cNvPr id="70" name="Группа 69"/>
            <p:cNvGrpSpPr/>
            <p:nvPr/>
          </p:nvGrpSpPr>
          <p:grpSpPr>
            <a:xfrm>
              <a:off x="8329480" y="3494074"/>
              <a:ext cx="168760" cy="402659"/>
              <a:chOff x="7224580" y="3369273"/>
              <a:chExt cx="168760" cy="402659"/>
            </a:xfrm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 flipH="1" flipV="1">
                <a:off x="7224580" y="3387832"/>
                <a:ext cx="1" cy="3841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H="1">
                <a:off x="7224581" y="3369273"/>
                <a:ext cx="168759" cy="3967"/>
              </a:xfrm>
              <a:prstGeom prst="line">
                <a:avLst/>
              </a:prstGeom>
              <a:ln w="34925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Группа 17"/>
          <p:cNvGrpSpPr/>
          <p:nvPr/>
        </p:nvGrpSpPr>
        <p:grpSpPr>
          <a:xfrm>
            <a:off x="4141991" y="1961699"/>
            <a:ext cx="3241475" cy="1813206"/>
            <a:chOff x="6250245" y="1472599"/>
            <a:chExt cx="4261718" cy="2417608"/>
          </a:xfrm>
        </p:grpSpPr>
        <p:sp>
          <p:nvSpPr>
            <p:cNvPr id="53" name="TextBox 52"/>
            <p:cNvSpPr txBox="1"/>
            <p:nvPr/>
          </p:nvSpPr>
          <p:spPr>
            <a:xfrm>
              <a:off x="9104967" y="1472599"/>
              <a:ext cx="1406996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26447C"/>
                  </a:solidFill>
                  <a:ea typeface="SABPEK" pitchFamily="2" charset="-128"/>
                  <a:cs typeface="SABPEK" pitchFamily="2" charset="-128"/>
                </a:rPr>
                <a:t>АСКУЭ, ИСУ</a:t>
              </a:r>
              <a:endParaRPr lang="ru-RU" sz="1400" b="1" dirty="0">
                <a:solidFill>
                  <a:srgbClr val="26447C"/>
                </a:solidFill>
                <a:ea typeface="SABPEK" pitchFamily="2" charset="-128"/>
                <a:cs typeface="SABPEK" pitchFamily="2" charset="-128"/>
              </a:endParaRPr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6250245" y="1676564"/>
              <a:ext cx="2751979" cy="2213643"/>
              <a:chOff x="6250245" y="1676564"/>
              <a:chExt cx="2751979" cy="2213643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 flipV="1">
                <a:off x="6250245" y="1707062"/>
                <a:ext cx="1248" cy="218314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flipV="1">
                <a:off x="6252403" y="1676564"/>
                <a:ext cx="2749821" cy="21395"/>
              </a:xfrm>
              <a:prstGeom prst="line">
                <a:avLst/>
              </a:prstGeom>
              <a:ln w="34925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Группа 19"/>
          <p:cNvGrpSpPr/>
          <p:nvPr/>
        </p:nvGrpSpPr>
        <p:grpSpPr>
          <a:xfrm>
            <a:off x="4304983" y="2204227"/>
            <a:ext cx="1205162" cy="1574705"/>
            <a:chOff x="6467566" y="1795969"/>
            <a:chExt cx="1606883" cy="209960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498" y="1795969"/>
              <a:ext cx="1241951" cy="959962"/>
            </a:xfrm>
            <a:prstGeom prst="rect">
              <a:avLst/>
            </a:prstGeom>
          </p:spPr>
        </p:pic>
        <p:grpSp>
          <p:nvGrpSpPr>
            <p:cNvPr id="84" name="Группа 83"/>
            <p:cNvGrpSpPr/>
            <p:nvPr/>
          </p:nvGrpSpPr>
          <p:grpSpPr>
            <a:xfrm>
              <a:off x="6467566" y="2629178"/>
              <a:ext cx="278515" cy="1266397"/>
              <a:chOff x="7228760" y="2619899"/>
              <a:chExt cx="278515" cy="1266397"/>
            </a:xfrm>
          </p:grpSpPr>
          <p:cxnSp>
            <p:nvCxnSpPr>
              <p:cNvPr id="85" name="Прямая соединительная линия 84"/>
              <p:cNvCxnSpPr/>
              <p:nvPr/>
            </p:nvCxnSpPr>
            <p:spPr>
              <a:xfrm flipV="1">
                <a:off x="7228760" y="2619899"/>
                <a:ext cx="1904" cy="1266397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 flipH="1">
                <a:off x="7228761" y="2619899"/>
                <a:ext cx="278514" cy="1"/>
              </a:xfrm>
              <a:prstGeom prst="line">
                <a:avLst/>
              </a:prstGeom>
              <a:ln w="34925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Группа 20"/>
          <p:cNvGrpSpPr/>
          <p:nvPr/>
        </p:nvGrpSpPr>
        <p:grpSpPr>
          <a:xfrm>
            <a:off x="4546894" y="2830279"/>
            <a:ext cx="1806533" cy="944598"/>
            <a:chOff x="6790114" y="2630705"/>
            <a:chExt cx="2408711" cy="1259464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6790114" y="3017643"/>
              <a:ext cx="1658561" cy="872526"/>
              <a:chOff x="7216793" y="3013771"/>
              <a:chExt cx="1658561" cy="872526"/>
            </a:xfrm>
          </p:grpSpPr>
          <p:cxnSp>
            <p:nvCxnSpPr>
              <p:cNvPr id="91" name="Прямая соединительная линия 90"/>
              <p:cNvCxnSpPr/>
              <p:nvPr/>
            </p:nvCxnSpPr>
            <p:spPr>
              <a:xfrm flipH="1" flipV="1">
                <a:off x="7216793" y="3028638"/>
                <a:ext cx="11967" cy="85765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H="1">
                <a:off x="7224581" y="3013771"/>
                <a:ext cx="1650773" cy="3967"/>
              </a:xfrm>
              <a:prstGeom prst="line">
                <a:avLst/>
              </a:prstGeom>
              <a:ln w="34925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7060" y="2630705"/>
              <a:ext cx="791765" cy="593824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17172" y="4011932"/>
            <a:ext cx="1246819" cy="1466742"/>
            <a:chOff x="266703" y="4206241"/>
            <a:chExt cx="1662423" cy="195565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266703" y="5109407"/>
              <a:ext cx="1662423" cy="1052492"/>
              <a:chOff x="914830" y="4941794"/>
              <a:chExt cx="1662423" cy="1052492"/>
            </a:xfrm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914830" y="4941794"/>
                <a:ext cx="1657356" cy="1052492"/>
              </a:xfrm>
              <a:prstGeom prst="rect">
                <a:avLst/>
              </a:prstGeom>
              <a:noFill/>
              <a:ln w="6350">
                <a:solidFill>
                  <a:srgbClr val="264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solidFill>
                    <a:srgbClr val="26447C"/>
                  </a:solidFill>
                  <a:ea typeface="SABPEK" pitchFamily="2" charset="-128"/>
                  <a:cs typeface="SABPEK" pitchFamily="2" charset="-128"/>
                </a:endParaRPr>
              </a:p>
              <a:p>
                <a:r>
                  <a:rPr lang="en-US" sz="1400" b="1" dirty="0" smtClean="0">
                    <a:solidFill>
                      <a:srgbClr val="26447C"/>
                    </a:solidFill>
                    <a:ea typeface="SABPEK" pitchFamily="2" charset="-128"/>
                    <a:cs typeface="SABPEK" pitchFamily="2" charset="-128"/>
                  </a:rPr>
                  <a:t>1C</a:t>
                </a:r>
                <a:r>
                  <a:rPr lang="ru-RU" sz="1400" b="1" dirty="0" smtClean="0">
                    <a:solidFill>
                      <a:srgbClr val="26447C"/>
                    </a:solidFill>
                    <a:ea typeface="SABPEK" pitchFamily="2" charset="-128"/>
                    <a:cs typeface="SABPEK" pitchFamily="2" charset="-128"/>
                  </a:rPr>
                  <a:t> ЗУП </a:t>
                </a:r>
              </a:p>
              <a:p>
                <a:r>
                  <a:rPr lang="ru-RU" sz="1400" b="1" dirty="0" smtClean="0">
                    <a:solidFill>
                      <a:srgbClr val="26447C"/>
                    </a:solidFill>
                    <a:ea typeface="SABPEK" pitchFamily="2" charset="-128"/>
                    <a:cs typeface="SABPEK" pitchFamily="2" charset="-128"/>
                  </a:rPr>
                  <a:t>Бухгалтерия</a:t>
                </a:r>
              </a:p>
              <a:p>
                <a:r>
                  <a:rPr lang="ru-RU" sz="1400" b="1" dirty="0" smtClean="0">
                    <a:solidFill>
                      <a:srgbClr val="26447C"/>
                    </a:solidFill>
                    <a:ea typeface="SABPEK" pitchFamily="2" charset="-128"/>
                    <a:cs typeface="SABPEK" pitchFamily="2" charset="-128"/>
                  </a:rPr>
                  <a:t>Бюджет</a:t>
                </a:r>
              </a:p>
              <a:p>
                <a:pPr algn="ctr"/>
                <a:endParaRPr lang="ru-RU" sz="1400" b="1" dirty="0">
                  <a:solidFill>
                    <a:schemeClr val="tx1"/>
                  </a:solidFill>
                  <a:ea typeface="SABPEK" pitchFamily="2" charset="-128"/>
                  <a:cs typeface="SABPEK" pitchFamily="2" charset="-128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044792" y="5028101"/>
                <a:ext cx="1532461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rgbClr val="002060"/>
                    </a:solidFill>
                  </a:defRPr>
                </a:lvl1pPr>
              </a:lstStyle>
              <a:p>
                <a:endParaRPr lang="ru-RU" dirty="0">
                  <a:ea typeface="SABPEK" pitchFamily="2" charset="-128"/>
                  <a:cs typeface="SABPEK" pitchFamily="2" charset="-128"/>
                </a:endParaRPr>
              </a:p>
            </p:txBody>
          </p:sp>
        </p:grpSp>
        <p:cxnSp>
          <p:nvCxnSpPr>
            <p:cNvPr id="114" name="Прямая соединительная линия 113"/>
            <p:cNvCxnSpPr/>
            <p:nvPr/>
          </p:nvCxnSpPr>
          <p:spPr>
            <a:xfrm flipV="1">
              <a:off x="889003" y="4206241"/>
              <a:ext cx="0" cy="705082"/>
            </a:xfrm>
            <a:prstGeom prst="line">
              <a:avLst/>
            </a:prstGeom>
            <a:ln w="34925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1507249" y="4010293"/>
            <a:ext cx="1511562" cy="1484086"/>
            <a:chOff x="2461949" y="4186605"/>
            <a:chExt cx="2015414" cy="1978781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2461949" y="5094194"/>
              <a:ext cx="2015414" cy="1071192"/>
              <a:chOff x="914830" y="4941794"/>
              <a:chExt cx="2015414" cy="1071192"/>
            </a:xfrm>
          </p:grpSpPr>
          <p:sp>
            <p:nvSpPr>
              <p:cNvPr id="106" name="Прямоугольник 105"/>
              <p:cNvSpPr/>
              <p:nvPr/>
            </p:nvSpPr>
            <p:spPr>
              <a:xfrm>
                <a:off x="914830" y="4941794"/>
                <a:ext cx="2015414" cy="1052492"/>
              </a:xfrm>
              <a:prstGeom prst="rect">
                <a:avLst/>
              </a:prstGeom>
              <a:noFill/>
              <a:ln w="6350">
                <a:solidFill>
                  <a:srgbClr val="264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>
                  <a:ea typeface="SABPEK" pitchFamily="2" charset="-128"/>
                  <a:cs typeface="SABPEK" pitchFamily="2" charset="-128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044791" y="5028101"/>
                <a:ext cx="1761593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ru-RU" dirty="0" smtClean="0">
                    <a:solidFill>
                      <a:srgbClr val="26447C"/>
                    </a:solidFill>
                    <a:ea typeface="SABPEK" pitchFamily="2" charset="-128"/>
                    <a:cs typeface="SABPEK" pitchFamily="2" charset="-128"/>
                  </a:rPr>
                  <a:t>Программный</a:t>
                </a:r>
              </a:p>
              <a:p>
                <a:r>
                  <a:rPr lang="ru-RU" dirty="0" smtClean="0">
                    <a:solidFill>
                      <a:srgbClr val="26447C"/>
                    </a:solidFill>
                    <a:ea typeface="SABPEK" pitchFamily="2" charset="-128"/>
                    <a:cs typeface="SABPEK" pitchFamily="2" charset="-128"/>
                  </a:rPr>
                  <a:t> комплекс </a:t>
                </a:r>
                <a:endParaRPr lang="ru-RU" dirty="0">
                  <a:solidFill>
                    <a:srgbClr val="26447C"/>
                  </a:solidFill>
                  <a:ea typeface="SABPEK" pitchFamily="2" charset="-128"/>
                  <a:cs typeface="SABPEK" pitchFamily="2" charset="-128"/>
                </a:endParaRPr>
              </a:p>
              <a:p>
                <a:r>
                  <a:rPr lang="ru-RU" dirty="0">
                    <a:solidFill>
                      <a:srgbClr val="26447C"/>
                    </a:solidFill>
                    <a:ea typeface="SABPEK" pitchFamily="2" charset="-128"/>
                    <a:cs typeface="SABPEK" pitchFamily="2" charset="-128"/>
                  </a:rPr>
                  <a:t>Стек-</a:t>
                </a:r>
                <a:r>
                  <a:rPr lang="ru-RU" dirty="0" err="1">
                    <a:solidFill>
                      <a:srgbClr val="26447C"/>
                    </a:solidFill>
                    <a:ea typeface="SABPEK" pitchFamily="2" charset="-128"/>
                    <a:cs typeface="SABPEK" pitchFamily="2" charset="-128"/>
                  </a:rPr>
                  <a:t>Энерго</a:t>
                </a:r>
                <a:endParaRPr lang="ru-RU" dirty="0">
                  <a:solidFill>
                    <a:srgbClr val="26447C"/>
                  </a:solidFill>
                  <a:ea typeface="SABPEK" pitchFamily="2" charset="-128"/>
                  <a:cs typeface="SABPEK" pitchFamily="2" charset="-128"/>
                </a:endParaRPr>
              </a:p>
            </p:txBody>
          </p:sp>
        </p:grpSp>
        <p:cxnSp>
          <p:nvCxnSpPr>
            <p:cNvPr id="116" name="Прямая соединительная линия 115"/>
            <p:cNvCxnSpPr/>
            <p:nvPr/>
          </p:nvCxnSpPr>
          <p:spPr>
            <a:xfrm flipV="1">
              <a:off x="2984503" y="4186605"/>
              <a:ext cx="0" cy="705082"/>
            </a:xfrm>
            <a:prstGeom prst="line">
              <a:avLst/>
            </a:prstGeom>
            <a:ln w="34925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3069863" y="4007733"/>
            <a:ext cx="1511561" cy="1484966"/>
            <a:chOff x="4771331" y="4200643"/>
            <a:chExt cx="2015414" cy="1979954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4771331" y="5109407"/>
              <a:ext cx="2015414" cy="1071190"/>
              <a:chOff x="914830" y="4941794"/>
              <a:chExt cx="2015414" cy="1071190"/>
            </a:xfrm>
          </p:grpSpPr>
          <p:sp>
            <p:nvSpPr>
              <p:cNvPr id="103" name="Прямоугольник 102"/>
              <p:cNvSpPr/>
              <p:nvPr/>
            </p:nvSpPr>
            <p:spPr>
              <a:xfrm>
                <a:off x="914830" y="4941794"/>
                <a:ext cx="2015414" cy="1052492"/>
              </a:xfrm>
              <a:prstGeom prst="rect">
                <a:avLst/>
              </a:prstGeom>
              <a:noFill/>
              <a:ln w="6350">
                <a:solidFill>
                  <a:srgbClr val="264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>
                  <a:ea typeface="SABPEK" pitchFamily="2" charset="-128"/>
                  <a:cs typeface="SABPEK" pitchFamily="2" charset="-128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044790" y="5028099"/>
                <a:ext cx="176159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ru-RU" dirty="0" smtClean="0">
                    <a:solidFill>
                      <a:srgbClr val="26447C"/>
                    </a:solidFill>
                    <a:ea typeface="SABPEK" pitchFamily="2" charset="-128"/>
                    <a:cs typeface="SABPEK" pitchFamily="2" charset="-128"/>
                  </a:rPr>
                  <a:t>Программный</a:t>
                </a:r>
              </a:p>
              <a:p>
                <a:r>
                  <a:rPr lang="ru-RU" dirty="0" smtClean="0">
                    <a:solidFill>
                      <a:srgbClr val="26447C"/>
                    </a:solidFill>
                    <a:ea typeface="SABPEK" pitchFamily="2" charset="-128"/>
                    <a:cs typeface="SABPEK" pitchFamily="2" charset="-128"/>
                  </a:rPr>
                  <a:t>комплекс</a:t>
                </a:r>
                <a:endParaRPr lang="ru-RU" dirty="0">
                  <a:solidFill>
                    <a:srgbClr val="26447C"/>
                  </a:solidFill>
                  <a:ea typeface="SABPEK" pitchFamily="2" charset="-128"/>
                  <a:cs typeface="SABPEK" pitchFamily="2" charset="-128"/>
                </a:endParaRPr>
              </a:p>
              <a:p>
                <a:r>
                  <a:rPr lang="ru-RU" dirty="0">
                    <a:solidFill>
                      <a:srgbClr val="26447C"/>
                    </a:solidFill>
                    <a:ea typeface="SABPEK" pitchFamily="2" charset="-128"/>
                    <a:cs typeface="SABPEK" pitchFamily="2" charset="-128"/>
                  </a:rPr>
                  <a:t>САБПЭК</a:t>
                </a:r>
              </a:p>
            </p:txBody>
          </p:sp>
        </p:grpSp>
        <p:cxnSp>
          <p:nvCxnSpPr>
            <p:cNvPr id="117" name="Прямая соединительная линия 116"/>
            <p:cNvCxnSpPr/>
            <p:nvPr/>
          </p:nvCxnSpPr>
          <p:spPr>
            <a:xfrm flipV="1">
              <a:off x="4913992" y="4200643"/>
              <a:ext cx="0" cy="705082"/>
            </a:xfrm>
            <a:prstGeom prst="line">
              <a:avLst/>
            </a:prstGeom>
            <a:ln w="34925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4419836" y="4014825"/>
            <a:ext cx="1835857" cy="747900"/>
            <a:chOff x="6778019" y="4210100"/>
            <a:chExt cx="2447809" cy="997200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 flipV="1">
              <a:off x="6778019" y="4210100"/>
              <a:ext cx="8726" cy="43884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Группа 30"/>
            <p:cNvGrpSpPr/>
            <p:nvPr/>
          </p:nvGrpSpPr>
          <p:grpSpPr>
            <a:xfrm>
              <a:off x="6786745" y="4584866"/>
              <a:ext cx="2439083" cy="622434"/>
              <a:chOff x="6786745" y="4584866"/>
              <a:chExt cx="2439083" cy="622434"/>
            </a:xfrm>
          </p:grpSpPr>
          <p:grpSp>
            <p:nvGrpSpPr>
              <p:cNvPr id="108" name="Группа 107"/>
              <p:cNvGrpSpPr/>
              <p:nvPr/>
            </p:nvGrpSpPr>
            <p:grpSpPr>
              <a:xfrm>
                <a:off x="7210414" y="4584866"/>
                <a:ext cx="2015414" cy="622434"/>
                <a:chOff x="914830" y="4941794"/>
                <a:chExt cx="2015414" cy="622434"/>
              </a:xfrm>
            </p:grpSpPr>
            <p:sp>
              <p:nvSpPr>
                <p:cNvPr id="109" name="Прямоугольник 108"/>
                <p:cNvSpPr/>
                <p:nvPr/>
              </p:nvSpPr>
              <p:spPr>
                <a:xfrm>
                  <a:off x="914830" y="4941794"/>
                  <a:ext cx="2015414" cy="622434"/>
                </a:xfrm>
                <a:prstGeom prst="rect">
                  <a:avLst/>
                </a:prstGeom>
                <a:noFill/>
                <a:ln w="6350">
                  <a:solidFill>
                    <a:srgbClr val="2644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>
                    <a:ea typeface="SABPEK" pitchFamily="2" charset="-128"/>
                    <a:cs typeface="SABPEK" pitchFamily="2" charset="-128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1044791" y="5028101"/>
                  <a:ext cx="1411071" cy="410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002060"/>
                      </a:solidFill>
                    </a:defRPr>
                  </a:lvl1pPr>
                </a:lstStyle>
                <a:p>
                  <a:r>
                    <a:rPr lang="en-US" dirty="0">
                      <a:solidFill>
                        <a:srgbClr val="26447C"/>
                      </a:solidFill>
                      <a:ea typeface="SABPEK" pitchFamily="2" charset="-128"/>
                      <a:cs typeface="SABPEK" pitchFamily="2" charset="-128"/>
                    </a:rPr>
                    <a:t>WEB </a:t>
                  </a:r>
                  <a:r>
                    <a:rPr lang="ru-RU" dirty="0" smtClean="0">
                      <a:solidFill>
                        <a:srgbClr val="26447C"/>
                      </a:solidFill>
                      <a:ea typeface="SABPEK" pitchFamily="2" charset="-128"/>
                      <a:cs typeface="SABPEK" pitchFamily="2" charset="-128"/>
                    </a:rPr>
                    <a:t>Сайты</a:t>
                  </a:r>
                  <a:endParaRPr lang="ru-RU" dirty="0">
                    <a:solidFill>
                      <a:srgbClr val="26447C"/>
                    </a:solidFill>
                    <a:ea typeface="SABPEK" pitchFamily="2" charset="-128"/>
                    <a:cs typeface="SABPEK" pitchFamily="2" charset="-128"/>
                  </a:endParaRPr>
                </a:p>
              </p:txBody>
            </p:sp>
          </p:grp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6786745" y="4659645"/>
                <a:ext cx="329967" cy="963"/>
              </a:xfrm>
              <a:prstGeom prst="line">
                <a:avLst/>
              </a:prstGeom>
              <a:ln w="34925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Группа 35"/>
          <p:cNvGrpSpPr/>
          <p:nvPr/>
        </p:nvGrpSpPr>
        <p:grpSpPr>
          <a:xfrm>
            <a:off x="4926199" y="4014823"/>
            <a:ext cx="1913859" cy="1721037"/>
            <a:chOff x="7138530" y="4210100"/>
            <a:chExt cx="2551809" cy="2294716"/>
          </a:xfrm>
        </p:grpSpPr>
        <p:cxnSp>
          <p:nvCxnSpPr>
            <p:cNvPr id="123" name="Прямая соединительная линия 122"/>
            <p:cNvCxnSpPr/>
            <p:nvPr/>
          </p:nvCxnSpPr>
          <p:spPr>
            <a:xfrm flipH="1" flipV="1">
              <a:off x="9685756" y="4210100"/>
              <a:ext cx="4583" cy="145572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Группа 31"/>
            <p:cNvGrpSpPr/>
            <p:nvPr/>
          </p:nvGrpSpPr>
          <p:grpSpPr>
            <a:xfrm>
              <a:off x="7138530" y="5519931"/>
              <a:ext cx="2547226" cy="984885"/>
              <a:chOff x="7138530" y="5519931"/>
              <a:chExt cx="2547226" cy="984885"/>
            </a:xfrm>
          </p:grpSpPr>
          <p:grpSp>
            <p:nvGrpSpPr>
              <p:cNvPr id="111" name="Группа 110"/>
              <p:cNvGrpSpPr/>
              <p:nvPr/>
            </p:nvGrpSpPr>
            <p:grpSpPr>
              <a:xfrm>
                <a:off x="7138530" y="5519931"/>
                <a:ext cx="2192136" cy="984885"/>
                <a:chOff x="842946" y="4937473"/>
                <a:chExt cx="2192136" cy="984885"/>
              </a:xfrm>
            </p:grpSpPr>
            <p:sp>
              <p:nvSpPr>
                <p:cNvPr id="112" name="Прямоугольник 111"/>
                <p:cNvSpPr/>
                <p:nvPr/>
              </p:nvSpPr>
              <p:spPr>
                <a:xfrm>
                  <a:off x="914830" y="4941794"/>
                  <a:ext cx="2015414" cy="622434"/>
                </a:xfrm>
                <a:prstGeom prst="rect">
                  <a:avLst/>
                </a:prstGeom>
                <a:noFill/>
                <a:ln w="6350">
                  <a:solidFill>
                    <a:srgbClr val="2644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>
                    <a:ea typeface="SABPEK" pitchFamily="2" charset="-128"/>
                    <a:cs typeface="SABPEK" pitchFamily="2" charset="-128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842946" y="4937473"/>
                  <a:ext cx="2192136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002060"/>
                      </a:solidFill>
                    </a:defRPr>
                  </a:lvl1pPr>
                </a:lstStyle>
                <a:p>
                  <a:r>
                    <a:rPr lang="ru-RU" dirty="0" smtClean="0">
                      <a:solidFill>
                        <a:srgbClr val="26447C"/>
                      </a:solidFill>
                      <a:ea typeface="SABPEK" pitchFamily="2" charset="-128"/>
                      <a:cs typeface="SABPEK" pitchFamily="2" charset="-128"/>
                    </a:rPr>
                    <a:t>Система </a:t>
                  </a:r>
                </a:p>
                <a:p>
                  <a:r>
                    <a:rPr lang="ru-RU" dirty="0" smtClean="0">
                      <a:solidFill>
                        <a:srgbClr val="26447C"/>
                      </a:solidFill>
                      <a:ea typeface="SABPEK" pitchFamily="2" charset="-128"/>
                      <a:cs typeface="SABPEK" pitchFamily="2" charset="-128"/>
                    </a:rPr>
                    <a:t>видеонаблюдения</a:t>
                  </a:r>
                </a:p>
                <a:p>
                  <a:endParaRPr lang="ru-RU" dirty="0">
                    <a:solidFill>
                      <a:srgbClr val="26447C"/>
                    </a:solidFill>
                    <a:ea typeface="SABPEK" pitchFamily="2" charset="-128"/>
                    <a:cs typeface="SABPEK" pitchFamily="2" charset="-128"/>
                  </a:endParaRPr>
                </a:p>
              </p:txBody>
            </p:sp>
          </p:grpSp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9355789" y="5665820"/>
                <a:ext cx="329967" cy="963"/>
              </a:xfrm>
              <a:prstGeom prst="line">
                <a:avLst/>
              </a:prstGeom>
              <a:ln w="34925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Группа 2"/>
          <p:cNvGrpSpPr/>
          <p:nvPr/>
        </p:nvGrpSpPr>
        <p:grpSpPr>
          <a:xfrm>
            <a:off x="312471" y="3745589"/>
            <a:ext cx="7307530" cy="307777"/>
            <a:chOff x="416627" y="3851123"/>
            <a:chExt cx="9743373" cy="410369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416627" y="3911600"/>
              <a:ext cx="9743373" cy="4864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416627" y="4191001"/>
              <a:ext cx="9743373" cy="4864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Прямоугольник 131"/>
            <p:cNvSpPr/>
            <p:nvPr/>
          </p:nvSpPr>
          <p:spPr>
            <a:xfrm>
              <a:off x="3849720" y="3851123"/>
              <a:ext cx="2561556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26447C"/>
                  </a:solidFill>
                  <a:ea typeface="SABPEK" pitchFamily="2" charset="-128"/>
                  <a:cs typeface="SABPEK" pitchFamily="2" charset="-128"/>
                </a:rPr>
                <a:t>интеграционная шина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7874969" y="4270384"/>
            <a:ext cx="137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sz="1200" dirty="0">
                <a:solidFill>
                  <a:srgbClr val="26447C"/>
                </a:solidFill>
                <a:ea typeface="SABPEK" pitchFamily="2" charset="-128"/>
                <a:cs typeface="SABPEK" pitchFamily="2" charset="-128"/>
              </a:rPr>
              <a:t>Однократный</a:t>
            </a:r>
          </a:p>
          <a:p>
            <a:pPr algn="ctr"/>
            <a:r>
              <a:rPr lang="ru-RU" sz="1200" dirty="0">
                <a:solidFill>
                  <a:srgbClr val="26447C"/>
                </a:solidFill>
                <a:ea typeface="SABPEK" pitchFamily="2" charset="-128"/>
                <a:cs typeface="SABPEK" pitchFamily="2" charset="-128"/>
              </a:rPr>
              <a:t>Ввод данных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873647" y="1586317"/>
            <a:ext cx="136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sz="1200" dirty="0">
                <a:solidFill>
                  <a:srgbClr val="26447C"/>
                </a:solidFill>
                <a:ea typeface="SABPEK" pitchFamily="2" charset="-128"/>
                <a:cs typeface="SABPEK" pitchFamily="2" charset="-128"/>
              </a:rPr>
              <a:t>Единая точка взаимодействия с клиентами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854981" y="2298072"/>
            <a:ext cx="131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sz="1200" dirty="0">
                <a:solidFill>
                  <a:srgbClr val="26447C"/>
                </a:solidFill>
                <a:ea typeface="SABPEK" pitchFamily="2" charset="-128"/>
                <a:cs typeface="SABPEK" pitchFamily="2" charset="-128"/>
              </a:rPr>
              <a:t>Короткая коммуникация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840542" y="4867298"/>
            <a:ext cx="144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sz="1200" dirty="0">
                <a:solidFill>
                  <a:srgbClr val="26447C"/>
                </a:solidFill>
                <a:ea typeface="SABPEK" pitchFamily="2" charset="-128"/>
                <a:cs typeface="SABPEK" pitchFamily="2" charset="-128"/>
              </a:rPr>
              <a:t>Прозрачность </a:t>
            </a:r>
            <a:endParaRPr lang="ru-RU" sz="1200" dirty="0" smtClean="0">
              <a:solidFill>
                <a:srgbClr val="26447C"/>
              </a:solidFill>
              <a:ea typeface="SABPEK" pitchFamily="2" charset="-128"/>
              <a:cs typeface="SABPEK" pitchFamily="2" charset="-128"/>
            </a:endParaRPr>
          </a:p>
          <a:p>
            <a:pPr algn="ctr"/>
            <a:r>
              <a:rPr lang="ru-RU" sz="1200" dirty="0" smtClean="0">
                <a:solidFill>
                  <a:srgbClr val="26447C"/>
                </a:solidFill>
                <a:ea typeface="SABPEK" pitchFamily="2" charset="-128"/>
                <a:cs typeface="SABPEK" pitchFamily="2" charset="-128"/>
              </a:rPr>
              <a:t>бизнес-процессов</a:t>
            </a:r>
            <a:endParaRPr lang="ru-RU" sz="1200" dirty="0">
              <a:solidFill>
                <a:srgbClr val="26447C"/>
              </a:solidFill>
              <a:ea typeface="SABPEK" pitchFamily="2" charset="-128"/>
              <a:cs typeface="SABPEK" pitchFamily="2" charset="-128"/>
            </a:endParaRPr>
          </a:p>
          <a:p>
            <a:pPr algn="ctr"/>
            <a:r>
              <a:rPr lang="ru-RU" sz="1200" dirty="0">
                <a:solidFill>
                  <a:srgbClr val="26447C"/>
                </a:solidFill>
                <a:ea typeface="SABPEK" pitchFamily="2" charset="-128"/>
                <a:cs typeface="SABPEK" pitchFamily="2" charset="-128"/>
              </a:rPr>
              <a:t>Доступная логистика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884866" y="2938813"/>
            <a:ext cx="1258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sz="1200" dirty="0">
                <a:solidFill>
                  <a:srgbClr val="26447C"/>
                </a:solidFill>
                <a:ea typeface="SABPEK" pitchFamily="2" charset="-128"/>
                <a:cs typeface="SABPEK" pitchFamily="2" charset="-128"/>
              </a:rPr>
              <a:t>Оперативность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8011799" y="3659571"/>
            <a:ext cx="125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sz="1200" dirty="0">
                <a:solidFill>
                  <a:srgbClr val="26447C"/>
                </a:solidFill>
                <a:ea typeface="SABPEK" pitchFamily="2" charset="-128"/>
                <a:cs typeface="SABPEK" pitchFamily="2" charset="-128"/>
              </a:rPr>
              <a:t>Универсальная интеграция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7638842" y="1783167"/>
            <a:ext cx="444385" cy="3490373"/>
            <a:chOff x="10185122" y="1234556"/>
            <a:chExt cx="592513" cy="4653830"/>
          </a:xfrm>
        </p:grpSpPr>
        <p:cxnSp>
          <p:nvCxnSpPr>
            <p:cNvPr id="147" name="Прямая соединительная линия 146"/>
            <p:cNvCxnSpPr/>
            <p:nvPr/>
          </p:nvCxnSpPr>
          <p:spPr>
            <a:xfrm flipH="1">
              <a:off x="10194412" y="4027297"/>
              <a:ext cx="184592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37"/>
            <p:cNvGrpSpPr/>
            <p:nvPr/>
          </p:nvGrpSpPr>
          <p:grpSpPr>
            <a:xfrm>
              <a:off x="10185122" y="1234556"/>
              <a:ext cx="592513" cy="4653830"/>
              <a:chOff x="10185122" y="1234556"/>
              <a:chExt cx="592513" cy="4653830"/>
            </a:xfrm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 flipV="1">
                <a:off x="10185122" y="1249090"/>
                <a:ext cx="0" cy="4639296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единительная линия 143"/>
              <p:cNvCxnSpPr/>
              <p:nvPr/>
            </p:nvCxnSpPr>
            <p:spPr>
              <a:xfrm flipH="1">
                <a:off x="10210246" y="2954534"/>
                <a:ext cx="192853" cy="0"/>
              </a:xfrm>
              <a:prstGeom prst="line">
                <a:avLst/>
              </a:prstGeom>
              <a:ln w="34925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144"/>
              <p:cNvCxnSpPr/>
              <p:nvPr/>
            </p:nvCxnSpPr>
            <p:spPr>
              <a:xfrm flipH="1">
                <a:off x="10185123" y="2162243"/>
                <a:ext cx="193881" cy="3967"/>
              </a:xfrm>
              <a:prstGeom prst="line">
                <a:avLst/>
              </a:prstGeom>
              <a:ln w="34925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/>
              <p:nvPr/>
            </p:nvCxnSpPr>
            <p:spPr>
              <a:xfrm flipH="1">
                <a:off x="10190188" y="1234556"/>
                <a:ext cx="168759" cy="3967"/>
              </a:xfrm>
              <a:prstGeom prst="line">
                <a:avLst/>
              </a:prstGeom>
              <a:ln w="34925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H="1">
                <a:off x="10210246" y="4811654"/>
                <a:ext cx="168758" cy="0"/>
              </a:xfrm>
              <a:prstGeom prst="line">
                <a:avLst/>
              </a:prstGeom>
              <a:ln w="34925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10190189" y="5888384"/>
                <a:ext cx="252427" cy="1"/>
              </a:xfrm>
              <a:prstGeom prst="line">
                <a:avLst/>
              </a:prstGeom>
              <a:ln w="34925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>
                <a:off x="10401438" y="3546477"/>
                <a:ext cx="1" cy="883046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flipH="1" flipV="1">
                <a:off x="10401438" y="3642738"/>
                <a:ext cx="367722" cy="5956"/>
              </a:xfrm>
              <a:prstGeom prst="line">
                <a:avLst/>
              </a:prstGeom>
              <a:ln w="158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 flipH="1">
                <a:off x="10407890" y="3804766"/>
                <a:ext cx="318454" cy="1438"/>
              </a:xfrm>
              <a:prstGeom prst="line">
                <a:avLst/>
              </a:prstGeom>
              <a:ln w="15875">
                <a:headEnd type="diamon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 flipH="1">
                <a:off x="10405339" y="4203958"/>
                <a:ext cx="372296" cy="2309"/>
              </a:xfrm>
              <a:prstGeom prst="line">
                <a:avLst/>
              </a:prstGeom>
              <a:ln w="15875">
                <a:headEnd type="arrow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163"/>
              <p:cNvCxnSpPr/>
              <p:nvPr/>
            </p:nvCxnSpPr>
            <p:spPr>
              <a:xfrm flipH="1">
                <a:off x="10403099" y="4362339"/>
                <a:ext cx="323245" cy="1"/>
              </a:xfrm>
              <a:prstGeom prst="line">
                <a:avLst/>
              </a:prstGeom>
              <a:ln w="15875"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Группа 25"/>
          <p:cNvGrpSpPr/>
          <p:nvPr/>
        </p:nvGrpSpPr>
        <p:grpSpPr>
          <a:xfrm>
            <a:off x="6464963" y="3337918"/>
            <a:ext cx="488495" cy="444857"/>
            <a:chOff x="9347539" y="3307557"/>
            <a:chExt cx="651327" cy="593143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9347539" y="3498041"/>
              <a:ext cx="168760" cy="402659"/>
              <a:chOff x="7224580" y="3369273"/>
              <a:chExt cx="168760" cy="402659"/>
            </a:xfrm>
          </p:grpSpPr>
          <p:cxnSp>
            <p:nvCxnSpPr>
              <p:cNvPr id="80" name="Прямая соединительная линия 79"/>
              <p:cNvCxnSpPr/>
              <p:nvPr/>
            </p:nvCxnSpPr>
            <p:spPr>
              <a:xfrm flipH="1" flipV="1">
                <a:off x="7224580" y="3387832"/>
                <a:ext cx="1" cy="3841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flipH="1">
                <a:off x="7224581" y="3369273"/>
                <a:ext cx="168759" cy="3967"/>
              </a:xfrm>
              <a:prstGeom prst="line">
                <a:avLst/>
              </a:prstGeom>
              <a:ln w="34925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9189" y="3307557"/>
              <a:ext cx="549677" cy="366451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775009" y="4014825"/>
            <a:ext cx="533304" cy="1761280"/>
            <a:chOff x="9033345" y="4210100"/>
            <a:chExt cx="711072" cy="2348373"/>
          </a:xfrm>
        </p:grpSpPr>
        <p:cxnSp>
          <p:nvCxnSpPr>
            <p:cNvPr id="115" name="Прямая соединительная линия 114"/>
            <p:cNvCxnSpPr/>
            <p:nvPr/>
          </p:nvCxnSpPr>
          <p:spPr>
            <a:xfrm flipH="1" flipV="1">
              <a:off x="9739833" y="4210100"/>
              <a:ext cx="4584" cy="2217722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9409866" y="6427822"/>
              <a:ext cx="329967" cy="963"/>
            </a:xfrm>
            <a:prstGeom prst="line">
              <a:avLst/>
            </a:prstGeom>
            <a:ln w="34925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9033345" y="6219918"/>
              <a:ext cx="37446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002060"/>
                  </a:solidFill>
                  <a:ea typeface="SABPEK" pitchFamily="2" charset="-128"/>
                  <a:cs typeface="SABPEK" pitchFamily="2" charset="-128"/>
                </a:rPr>
                <a:t>…</a:t>
              </a:r>
              <a:endParaRPr lang="ru-RU" sz="1050" b="1" dirty="0">
                <a:solidFill>
                  <a:srgbClr val="002060"/>
                </a:solidFill>
                <a:ea typeface="SABPEK" pitchFamily="2" charset="-128"/>
                <a:cs typeface="SABPEK" pitchFamily="2" charset="-128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28062" y="3325373"/>
            <a:ext cx="421864" cy="453407"/>
            <a:chOff x="9370756" y="3300662"/>
            <a:chExt cx="562485" cy="604543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 flipH="1" flipV="1">
              <a:off x="9370756" y="3521105"/>
              <a:ext cx="1" cy="38410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flipH="1">
              <a:off x="9370757" y="3502546"/>
              <a:ext cx="168759" cy="3967"/>
            </a:xfrm>
            <a:prstGeom prst="line">
              <a:avLst/>
            </a:prstGeom>
            <a:ln w="34925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9558780" y="3300662"/>
              <a:ext cx="37446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002060"/>
                  </a:solidFill>
                  <a:ea typeface="SABPEK" pitchFamily="2" charset="-128"/>
                  <a:cs typeface="SABPEK" pitchFamily="2" charset="-128"/>
                </a:rPr>
                <a:t>…</a:t>
              </a:r>
              <a:endParaRPr lang="ru-RU" sz="1050" b="1" dirty="0">
                <a:solidFill>
                  <a:srgbClr val="002060"/>
                </a:solidFill>
                <a:ea typeface="SABPEK" pitchFamily="2" charset="-128"/>
                <a:cs typeface="SABPEK" pitchFamily="2" charset="-128"/>
              </a:endParaRPr>
            </a:p>
          </p:txBody>
        </p:sp>
      </p:grpSp>
      <p:sp>
        <p:nvSpPr>
          <p:cNvPr id="135" name="Заголовок 1"/>
          <p:cNvSpPr txBox="1">
            <a:spLocks/>
          </p:cNvSpPr>
          <p:nvPr/>
        </p:nvSpPr>
        <p:spPr>
          <a:xfrm>
            <a:off x="0" y="142852"/>
            <a:ext cx="9144064" cy="670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 b="1" cap="all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ru-RU" sz="19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Единое информационное 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пространство </a:t>
            </a:r>
          </a:p>
          <a:p>
            <a:pPr algn="ctr"/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АО «СК Алтайкрайэнерго»</a:t>
            </a:r>
            <a:endParaRPr lang="ru-RU" sz="190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324187"/>
            <a:ext cx="2133600" cy="396260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>
                <a:solidFill>
                  <a:schemeClr val="tx1"/>
                </a:solidFill>
              </a:rPr>
              <a:pPr algn="ctr"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2" name="Рисунок 1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122836"/>
            <a:ext cx="433864" cy="2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265" y="-52118"/>
            <a:ext cx="9254530" cy="696223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08777"/>
            <a:ext cx="8541206" cy="658971"/>
          </a:xfrm>
        </p:spPr>
        <p:txBody>
          <a:bodyPr>
            <a:normAutofit/>
          </a:bodyPr>
          <a:lstStyle/>
          <a:p>
            <a:r>
              <a:rPr lang="ru-RU" sz="17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Стоимостные показатели на вручение уведомлений </a:t>
            </a:r>
            <a:br>
              <a:rPr lang="ru-RU" sz="17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физическим лицам за год, тыс. рублей</a:t>
            </a:r>
            <a:endParaRPr lang="ru-RU" sz="1700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250665"/>
              </p:ext>
            </p:extLst>
          </p:nvPr>
        </p:nvGraphicFramePr>
        <p:xfrm>
          <a:off x="428594" y="3640453"/>
          <a:ext cx="8338788" cy="2068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9661">
                  <a:extLst>
                    <a:ext uri="{9D8B030D-6E8A-4147-A177-3AD203B41FA5}">
                      <a16:colId xmlns:a16="http://schemas.microsoft.com/office/drawing/2014/main" val="2443873877"/>
                    </a:ext>
                  </a:extLst>
                </a:gridCol>
                <a:gridCol w="980621">
                  <a:extLst>
                    <a:ext uri="{9D8B030D-6E8A-4147-A177-3AD203B41FA5}">
                      <a16:colId xmlns:a16="http://schemas.microsoft.com/office/drawing/2014/main" val="597965033"/>
                    </a:ext>
                  </a:extLst>
                </a:gridCol>
                <a:gridCol w="1540975">
                  <a:extLst>
                    <a:ext uri="{9D8B030D-6E8A-4147-A177-3AD203B41FA5}">
                      <a16:colId xmlns:a16="http://schemas.microsoft.com/office/drawing/2014/main" val="4256850415"/>
                    </a:ext>
                  </a:extLst>
                </a:gridCol>
                <a:gridCol w="1190754">
                  <a:extLst>
                    <a:ext uri="{9D8B030D-6E8A-4147-A177-3AD203B41FA5}">
                      <a16:colId xmlns:a16="http://schemas.microsoft.com/office/drawing/2014/main" val="1373477161"/>
                    </a:ext>
                  </a:extLst>
                </a:gridCol>
                <a:gridCol w="1786777">
                  <a:extLst>
                    <a:ext uri="{9D8B030D-6E8A-4147-A177-3AD203B41FA5}">
                      <a16:colId xmlns:a16="http://schemas.microsoft.com/office/drawing/2014/main" val="2779314467"/>
                    </a:ext>
                  </a:extLst>
                </a:gridCol>
              </a:tblGrid>
              <a:tr h="837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затрат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Экономический эффект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Затраты на внедрение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Эффективность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затрат на внедрение,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80596"/>
                  </a:ext>
                </a:extLst>
              </a:tr>
              <a:tr h="6776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Доставка первичных документов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бумажном носителе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2 028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176360"/>
                  </a:ext>
                </a:extLst>
              </a:tr>
              <a:tr h="5531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электронного документооборота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526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1 502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2 503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48683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00430" y="6215082"/>
            <a:ext cx="2133600" cy="365125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>
                <a:solidFill>
                  <a:schemeClr val="tx1"/>
                </a:solidFill>
              </a:rPr>
              <a:pPr algn="ctr"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11677" y="2021626"/>
            <a:ext cx="2888870" cy="776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85720" y="2970751"/>
            <a:ext cx="8481662" cy="58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 smtClean="0">
                <a:solidFill>
                  <a:srgbClr val="26447C"/>
                </a:solidFill>
                <a:latin typeface="Times New Roman" pitchFamily="18" charset="0"/>
                <a:cs typeface="Times New Roman" pitchFamily="18" charset="0"/>
              </a:rPr>
              <a:t>Стоимостные показатели на вручение первичных документов </a:t>
            </a:r>
          </a:p>
          <a:p>
            <a:r>
              <a:rPr lang="ru-RU" sz="1700" b="1" dirty="0" smtClean="0">
                <a:solidFill>
                  <a:srgbClr val="26447C"/>
                </a:solidFill>
                <a:latin typeface="Times New Roman" pitchFamily="18" charset="0"/>
                <a:cs typeface="Times New Roman" pitchFamily="18" charset="0"/>
              </a:rPr>
              <a:t>юридическим лицам за год, тыс. рублей</a:t>
            </a:r>
            <a:endParaRPr lang="ru-RU" sz="1700" b="1" dirty="0" smtClean="0">
              <a:solidFill>
                <a:srgbClr val="2644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57621"/>
              </p:ext>
            </p:extLst>
          </p:nvPr>
        </p:nvGraphicFramePr>
        <p:xfrm>
          <a:off x="428595" y="952381"/>
          <a:ext cx="8338787" cy="1618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5111">
                  <a:extLst>
                    <a:ext uri="{9D8B030D-6E8A-4147-A177-3AD203B41FA5}">
                      <a16:colId xmlns:a16="http://schemas.microsoft.com/office/drawing/2014/main" val="194577180"/>
                    </a:ext>
                  </a:extLst>
                </a:gridCol>
                <a:gridCol w="884238">
                  <a:extLst>
                    <a:ext uri="{9D8B030D-6E8A-4147-A177-3AD203B41FA5}">
                      <a16:colId xmlns:a16="http://schemas.microsoft.com/office/drawing/2014/main" val="1375684396"/>
                    </a:ext>
                  </a:extLst>
                </a:gridCol>
                <a:gridCol w="1559796">
                  <a:extLst>
                    <a:ext uri="{9D8B030D-6E8A-4147-A177-3AD203B41FA5}">
                      <a16:colId xmlns:a16="http://schemas.microsoft.com/office/drawing/2014/main" val="1806907687"/>
                    </a:ext>
                  </a:extLst>
                </a:gridCol>
                <a:gridCol w="1326761">
                  <a:extLst>
                    <a:ext uri="{9D8B030D-6E8A-4147-A177-3AD203B41FA5}">
                      <a16:colId xmlns:a16="http://schemas.microsoft.com/office/drawing/2014/main" val="2221521620"/>
                    </a:ext>
                  </a:extLst>
                </a:gridCol>
                <a:gridCol w="1812881">
                  <a:extLst>
                    <a:ext uri="{9D8B030D-6E8A-4147-A177-3AD203B41FA5}">
                      <a16:colId xmlns:a16="http://schemas.microsoft.com/office/drawing/2014/main" val="1240165391"/>
                    </a:ext>
                  </a:extLst>
                </a:gridCol>
              </a:tblGrid>
              <a:tr h="604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затрат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Экономический эффект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внедрение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затрат на внедрение,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255050"/>
                  </a:ext>
                </a:extLst>
              </a:tr>
              <a:tr h="5354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Вручение уведомлений на бумажном носителе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3 799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05992"/>
                  </a:ext>
                </a:extLst>
              </a:tr>
              <a:tr h="4432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SMS-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рассылка уведомлений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413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2 386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2 386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91395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122836"/>
            <a:ext cx="433864" cy="2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-1258" r="3508" b="-1"/>
          <a:stretch/>
        </p:blipFill>
        <p:spPr>
          <a:xfrm>
            <a:off x="-252536" y="-199954"/>
            <a:ext cx="9609811" cy="7235151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324187"/>
            <a:ext cx="2133600" cy="396260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/>
              <a:pPr algn="ctr"/>
              <a:t>16</a:t>
            </a:fld>
            <a:endParaRPr lang="ru-RU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04800" y="0"/>
            <a:ext cx="86859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Преобразование финансового управления с использованием элементов цифровизации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794392" y="970935"/>
            <a:ext cx="5204015" cy="539723"/>
          </a:xfrm>
          <a:custGeom>
            <a:avLst/>
            <a:gdLst>
              <a:gd name="connsiteX0" fmla="*/ 0 w 1559739"/>
              <a:gd name="connsiteY0" fmla="*/ 0 h 935843"/>
              <a:gd name="connsiteX1" fmla="*/ 1559739 w 1559739"/>
              <a:gd name="connsiteY1" fmla="*/ 0 h 935843"/>
              <a:gd name="connsiteX2" fmla="*/ 1559739 w 1559739"/>
              <a:gd name="connsiteY2" fmla="*/ 935843 h 935843"/>
              <a:gd name="connsiteX3" fmla="*/ 0 w 1559739"/>
              <a:gd name="connsiteY3" fmla="*/ 935843 h 935843"/>
              <a:gd name="connsiteX4" fmla="*/ 0 w 1559739"/>
              <a:gd name="connsiteY4" fmla="*/ 0 h 9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739" h="935843">
                <a:moveTo>
                  <a:pt x="0" y="0"/>
                </a:moveTo>
                <a:lnTo>
                  <a:pt x="1559739" y="0"/>
                </a:lnTo>
                <a:lnTo>
                  <a:pt x="1559739" y="935843"/>
                </a:lnTo>
                <a:lnTo>
                  <a:pt x="0" y="935843"/>
                </a:lnTo>
                <a:lnTo>
                  <a:pt x="0" y="0"/>
                </a:lnTo>
                <a:close/>
              </a:path>
            </a:pathLst>
          </a:custGeom>
          <a:solidFill>
            <a:srgbClr val="85AE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Внедрены бизнес-процесс бюджетирования ФХД, </a:t>
            </a:r>
            <a:r>
              <a:rPr lang="ru-RU" sz="1400" b="1" dirty="0">
                <a:solidFill>
                  <a:schemeClr val="tx1"/>
                </a:solidFill>
              </a:rPr>
              <a:t>система контроллинга и финансовой ответственности</a:t>
            </a:r>
            <a:endParaRPr lang="ru-RU" sz="1400" b="1" kern="1200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377959" y="1117532"/>
            <a:ext cx="329946" cy="2383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94392" y="1570201"/>
            <a:ext cx="5204015" cy="527959"/>
          </a:xfrm>
          <a:custGeom>
            <a:avLst/>
            <a:gdLst>
              <a:gd name="connsiteX0" fmla="*/ 0 w 1559739"/>
              <a:gd name="connsiteY0" fmla="*/ 0 h 935843"/>
              <a:gd name="connsiteX1" fmla="*/ 1559739 w 1559739"/>
              <a:gd name="connsiteY1" fmla="*/ 0 h 935843"/>
              <a:gd name="connsiteX2" fmla="*/ 1559739 w 1559739"/>
              <a:gd name="connsiteY2" fmla="*/ 935843 h 935843"/>
              <a:gd name="connsiteX3" fmla="*/ 0 w 1559739"/>
              <a:gd name="connsiteY3" fmla="*/ 935843 h 935843"/>
              <a:gd name="connsiteX4" fmla="*/ 0 w 1559739"/>
              <a:gd name="connsiteY4" fmla="*/ 0 h 9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739" h="935843">
                <a:moveTo>
                  <a:pt x="0" y="0"/>
                </a:moveTo>
                <a:lnTo>
                  <a:pt x="1559739" y="0"/>
                </a:lnTo>
                <a:lnTo>
                  <a:pt x="1559739" y="935843"/>
                </a:lnTo>
                <a:lnTo>
                  <a:pt x="0" y="935843"/>
                </a:lnTo>
                <a:lnTo>
                  <a:pt x="0" y="0"/>
                </a:lnTo>
                <a:close/>
              </a:path>
            </a:pathLst>
          </a:custGeom>
          <a:solidFill>
            <a:srgbClr val="85AE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dk1"/>
                </a:solidFill>
              </a:rPr>
              <a:t>Настроена методологическая поддержка подразделений </a:t>
            </a:r>
            <a:r>
              <a:rPr lang="ru-RU" sz="1400" b="1" dirty="0" smtClean="0">
                <a:solidFill>
                  <a:schemeClr val="dk1"/>
                </a:solidFill>
              </a:rPr>
              <a:t>по направлению бюджетирования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377959" y="1742629"/>
            <a:ext cx="329946" cy="2383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3800668" y="2171389"/>
            <a:ext cx="5204015" cy="569956"/>
          </a:xfrm>
          <a:custGeom>
            <a:avLst/>
            <a:gdLst>
              <a:gd name="connsiteX0" fmla="*/ 0 w 1559739"/>
              <a:gd name="connsiteY0" fmla="*/ 0 h 935843"/>
              <a:gd name="connsiteX1" fmla="*/ 1559739 w 1559739"/>
              <a:gd name="connsiteY1" fmla="*/ 0 h 935843"/>
              <a:gd name="connsiteX2" fmla="*/ 1559739 w 1559739"/>
              <a:gd name="connsiteY2" fmla="*/ 935843 h 935843"/>
              <a:gd name="connsiteX3" fmla="*/ 0 w 1559739"/>
              <a:gd name="connsiteY3" fmla="*/ 935843 h 935843"/>
              <a:gd name="connsiteX4" fmla="*/ 0 w 1559739"/>
              <a:gd name="connsiteY4" fmla="*/ 0 h 9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739" h="935843">
                <a:moveTo>
                  <a:pt x="0" y="0"/>
                </a:moveTo>
                <a:lnTo>
                  <a:pt x="1559739" y="0"/>
                </a:lnTo>
                <a:lnTo>
                  <a:pt x="1559739" y="935843"/>
                </a:lnTo>
                <a:lnTo>
                  <a:pt x="0" y="935843"/>
                </a:lnTo>
                <a:lnTo>
                  <a:pt x="0" y="0"/>
                </a:lnTo>
                <a:close/>
              </a:path>
            </a:pathLst>
          </a:custGeom>
          <a:solidFill>
            <a:srgbClr val="85AE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dk1"/>
                </a:solidFill>
              </a:rPr>
              <a:t>Проведено организационное перепроектирование с централизацией управленческих функций, разработана и внедрена новая организационная структура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3369482" y="2313001"/>
            <a:ext cx="329946" cy="2383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3786773" y="2812235"/>
            <a:ext cx="5204015" cy="535503"/>
          </a:xfrm>
          <a:custGeom>
            <a:avLst/>
            <a:gdLst>
              <a:gd name="connsiteX0" fmla="*/ 0 w 1559739"/>
              <a:gd name="connsiteY0" fmla="*/ 0 h 935843"/>
              <a:gd name="connsiteX1" fmla="*/ 1559739 w 1559739"/>
              <a:gd name="connsiteY1" fmla="*/ 0 h 935843"/>
              <a:gd name="connsiteX2" fmla="*/ 1559739 w 1559739"/>
              <a:gd name="connsiteY2" fmla="*/ 935843 h 935843"/>
              <a:gd name="connsiteX3" fmla="*/ 0 w 1559739"/>
              <a:gd name="connsiteY3" fmla="*/ 935843 h 935843"/>
              <a:gd name="connsiteX4" fmla="*/ 0 w 1559739"/>
              <a:gd name="connsiteY4" fmla="*/ 0 h 9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739" h="935843">
                <a:moveTo>
                  <a:pt x="0" y="0"/>
                </a:moveTo>
                <a:lnTo>
                  <a:pt x="1559739" y="0"/>
                </a:lnTo>
                <a:lnTo>
                  <a:pt x="1559739" y="935843"/>
                </a:lnTo>
                <a:lnTo>
                  <a:pt x="0" y="935843"/>
                </a:lnTo>
                <a:lnTo>
                  <a:pt x="0" y="0"/>
                </a:lnTo>
                <a:close/>
              </a:path>
            </a:pathLst>
          </a:custGeom>
          <a:solidFill>
            <a:srgbClr val="85AE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Централизацию </a:t>
            </a:r>
            <a:r>
              <a:rPr lang="ru-RU" sz="1400" b="1" dirty="0">
                <a:solidFill>
                  <a:schemeClr val="tx1"/>
                </a:solidFill>
              </a:rPr>
              <a:t>всех расчетных счет </a:t>
            </a:r>
            <a:r>
              <a:rPr lang="ru-RU" sz="1400" b="1" dirty="0" smtClean="0">
                <a:solidFill>
                  <a:schemeClr val="tx1"/>
                </a:solidFill>
              </a:rPr>
              <a:t>Общества и управление движением денежных средств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3370341" y="2949000"/>
            <a:ext cx="329946" cy="2383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3794390" y="3417622"/>
            <a:ext cx="5204015" cy="569956"/>
          </a:xfrm>
          <a:custGeom>
            <a:avLst/>
            <a:gdLst>
              <a:gd name="connsiteX0" fmla="*/ 0 w 1559739"/>
              <a:gd name="connsiteY0" fmla="*/ 0 h 935843"/>
              <a:gd name="connsiteX1" fmla="*/ 1559739 w 1559739"/>
              <a:gd name="connsiteY1" fmla="*/ 0 h 935843"/>
              <a:gd name="connsiteX2" fmla="*/ 1559739 w 1559739"/>
              <a:gd name="connsiteY2" fmla="*/ 935843 h 935843"/>
              <a:gd name="connsiteX3" fmla="*/ 0 w 1559739"/>
              <a:gd name="connsiteY3" fmla="*/ 935843 h 935843"/>
              <a:gd name="connsiteX4" fmla="*/ 0 w 1559739"/>
              <a:gd name="connsiteY4" fmla="*/ 0 h 9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739" h="935843">
                <a:moveTo>
                  <a:pt x="0" y="0"/>
                </a:moveTo>
                <a:lnTo>
                  <a:pt x="1559739" y="0"/>
                </a:lnTo>
                <a:lnTo>
                  <a:pt x="1559739" y="935843"/>
                </a:lnTo>
                <a:lnTo>
                  <a:pt x="0" y="935843"/>
                </a:lnTo>
                <a:lnTo>
                  <a:pt x="0" y="0"/>
                </a:lnTo>
                <a:close/>
              </a:path>
            </a:pathLst>
          </a:custGeom>
          <a:solidFill>
            <a:srgbClr val="85AE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dk1"/>
                </a:solidFill>
              </a:rPr>
              <a:t>Разработана </a:t>
            </a:r>
            <a:r>
              <a:rPr lang="ru-RU" sz="1400" b="1" dirty="0" smtClean="0">
                <a:solidFill>
                  <a:schemeClr val="dk1"/>
                </a:solidFill>
              </a:rPr>
              <a:t>методика </a:t>
            </a:r>
            <a:r>
              <a:rPr lang="ru-RU" sz="1400" b="1" dirty="0">
                <a:solidFill>
                  <a:schemeClr val="dk1"/>
                </a:solidFill>
              </a:rPr>
              <a:t>ведения раздельного учета </a:t>
            </a:r>
            <a:r>
              <a:rPr lang="ru-RU" sz="1400" b="1" dirty="0" smtClean="0">
                <a:solidFill>
                  <a:schemeClr val="dk1"/>
                </a:solidFill>
              </a:rPr>
              <a:t> и автоматизирован </a:t>
            </a:r>
            <a:r>
              <a:rPr lang="ru-RU" sz="1400" b="1" dirty="0">
                <a:solidFill>
                  <a:schemeClr val="tx1"/>
                </a:solidFill>
              </a:rPr>
              <a:t>механизм распределения затрат </a:t>
            </a:r>
            <a:r>
              <a:rPr lang="ru-RU" sz="1400" b="1" dirty="0" smtClean="0">
                <a:solidFill>
                  <a:schemeClr val="dk1"/>
                </a:solidFill>
              </a:rPr>
              <a:t>в программном </a:t>
            </a:r>
            <a:r>
              <a:rPr lang="ru-RU" sz="1400" b="1" dirty="0" smtClean="0">
                <a:solidFill>
                  <a:schemeClr val="tx1"/>
                </a:solidFill>
              </a:rPr>
              <a:t>комплексе 1С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3377958" y="3581675"/>
            <a:ext cx="329946" cy="2383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3802009" y="4068670"/>
            <a:ext cx="5204015" cy="569956"/>
          </a:xfrm>
          <a:custGeom>
            <a:avLst/>
            <a:gdLst>
              <a:gd name="connsiteX0" fmla="*/ 0 w 1559739"/>
              <a:gd name="connsiteY0" fmla="*/ 0 h 935843"/>
              <a:gd name="connsiteX1" fmla="*/ 1559739 w 1559739"/>
              <a:gd name="connsiteY1" fmla="*/ 0 h 935843"/>
              <a:gd name="connsiteX2" fmla="*/ 1559739 w 1559739"/>
              <a:gd name="connsiteY2" fmla="*/ 935843 h 935843"/>
              <a:gd name="connsiteX3" fmla="*/ 0 w 1559739"/>
              <a:gd name="connsiteY3" fmla="*/ 935843 h 935843"/>
              <a:gd name="connsiteX4" fmla="*/ 0 w 1559739"/>
              <a:gd name="connsiteY4" fmla="*/ 0 h 9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739" h="935843">
                <a:moveTo>
                  <a:pt x="0" y="0"/>
                </a:moveTo>
                <a:lnTo>
                  <a:pt x="1559739" y="0"/>
                </a:lnTo>
                <a:lnTo>
                  <a:pt x="1559739" y="935843"/>
                </a:lnTo>
                <a:lnTo>
                  <a:pt x="0" y="935843"/>
                </a:lnTo>
                <a:lnTo>
                  <a:pt x="0" y="0"/>
                </a:lnTo>
                <a:close/>
              </a:path>
            </a:pathLst>
          </a:custGeom>
          <a:solidFill>
            <a:srgbClr val="85AE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Централизован процесс </a:t>
            </a:r>
            <a:r>
              <a:rPr lang="ru-RU" sz="1400" b="1" dirty="0">
                <a:solidFill>
                  <a:schemeClr val="tx1"/>
                </a:solidFill>
              </a:rPr>
              <a:t>начисления заработной платы на </a:t>
            </a:r>
            <a:r>
              <a:rPr lang="ru-RU" sz="1400" b="1" dirty="0" smtClean="0">
                <a:solidFill>
                  <a:schemeClr val="tx1"/>
                </a:solidFill>
              </a:rPr>
              <a:t>в ПК  </a:t>
            </a:r>
            <a:r>
              <a:rPr lang="ru-RU" sz="1400" b="1" dirty="0">
                <a:solidFill>
                  <a:schemeClr val="tx1"/>
                </a:solidFill>
              </a:rPr>
              <a:t>1С 8 ЗУП </a:t>
            </a:r>
            <a:r>
              <a:rPr lang="ru-RU" sz="1400" b="1" dirty="0" smtClean="0">
                <a:solidFill>
                  <a:schemeClr val="tx1"/>
                </a:solidFill>
              </a:rPr>
              <a:t>, </a:t>
            </a:r>
            <a:r>
              <a:rPr lang="ru-RU" sz="1400" b="1" dirty="0">
                <a:solidFill>
                  <a:schemeClr val="tx1"/>
                </a:solidFill>
              </a:rPr>
              <a:t>унификация видов начислений и отчетных форм </a:t>
            </a:r>
            <a:endParaRPr lang="ru-RU" sz="1400" b="1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3370822" y="4240198"/>
            <a:ext cx="329946" cy="2383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3786772" y="4756234"/>
            <a:ext cx="5204015" cy="558669"/>
          </a:xfrm>
          <a:custGeom>
            <a:avLst/>
            <a:gdLst>
              <a:gd name="connsiteX0" fmla="*/ 0 w 1559739"/>
              <a:gd name="connsiteY0" fmla="*/ 0 h 935843"/>
              <a:gd name="connsiteX1" fmla="*/ 1559739 w 1559739"/>
              <a:gd name="connsiteY1" fmla="*/ 0 h 935843"/>
              <a:gd name="connsiteX2" fmla="*/ 1559739 w 1559739"/>
              <a:gd name="connsiteY2" fmla="*/ 935843 h 935843"/>
              <a:gd name="connsiteX3" fmla="*/ 0 w 1559739"/>
              <a:gd name="connsiteY3" fmla="*/ 935843 h 935843"/>
              <a:gd name="connsiteX4" fmla="*/ 0 w 1559739"/>
              <a:gd name="connsiteY4" fmla="*/ 0 h 9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739" h="935843">
                <a:moveTo>
                  <a:pt x="0" y="0"/>
                </a:moveTo>
                <a:lnTo>
                  <a:pt x="1559739" y="0"/>
                </a:lnTo>
                <a:lnTo>
                  <a:pt x="1559739" y="935843"/>
                </a:lnTo>
                <a:lnTo>
                  <a:pt x="0" y="935843"/>
                </a:lnTo>
                <a:lnTo>
                  <a:pt x="0" y="0"/>
                </a:lnTo>
                <a:close/>
              </a:path>
            </a:pathLst>
          </a:custGeom>
          <a:solidFill>
            <a:srgbClr val="85AE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Систематизация прочих видов </a:t>
            </a:r>
            <a:r>
              <a:rPr lang="ru-RU" sz="1400" b="1" dirty="0" smtClean="0">
                <a:solidFill>
                  <a:schemeClr val="tx1"/>
                </a:solidFill>
              </a:rPr>
              <a:t>деятельности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по </a:t>
            </a:r>
            <a:r>
              <a:rPr lang="ru-RU" sz="1400" b="1" dirty="0">
                <a:solidFill>
                  <a:schemeClr val="tx1"/>
                </a:solidFill>
              </a:rPr>
              <a:t>оказанию работ/услуг на </a:t>
            </a:r>
            <a:r>
              <a:rPr lang="ru-RU" sz="1400" b="1" dirty="0" smtClean="0">
                <a:solidFill>
                  <a:schemeClr val="tx1"/>
                </a:solidFill>
              </a:rPr>
              <a:t>сторону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3817626" y="6141933"/>
            <a:ext cx="5204015" cy="582783"/>
          </a:xfrm>
          <a:custGeom>
            <a:avLst/>
            <a:gdLst>
              <a:gd name="connsiteX0" fmla="*/ 0 w 1559739"/>
              <a:gd name="connsiteY0" fmla="*/ 0 h 935843"/>
              <a:gd name="connsiteX1" fmla="*/ 1559739 w 1559739"/>
              <a:gd name="connsiteY1" fmla="*/ 0 h 935843"/>
              <a:gd name="connsiteX2" fmla="*/ 1559739 w 1559739"/>
              <a:gd name="connsiteY2" fmla="*/ 935843 h 935843"/>
              <a:gd name="connsiteX3" fmla="*/ 0 w 1559739"/>
              <a:gd name="connsiteY3" fmla="*/ 935843 h 935843"/>
              <a:gd name="connsiteX4" fmla="*/ 0 w 1559739"/>
              <a:gd name="connsiteY4" fmla="*/ 0 h 9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739" h="935843">
                <a:moveTo>
                  <a:pt x="0" y="0"/>
                </a:moveTo>
                <a:lnTo>
                  <a:pt x="1559739" y="0"/>
                </a:lnTo>
                <a:lnTo>
                  <a:pt x="1559739" y="935843"/>
                </a:lnTo>
                <a:lnTo>
                  <a:pt x="0" y="935843"/>
                </a:lnTo>
                <a:lnTo>
                  <a:pt x="0" y="0"/>
                </a:lnTo>
                <a:close/>
              </a:path>
            </a:pathLst>
          </a:custGeom>
          <a:solidFill>
            <a:srgbClr val="85AE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chemeClr val="dk1"/>
                </a:solidFill>
              </a:rPr>
              <a:t>Систематизирована и усовершенствована </a:t>
            </a:r>
            <a:r>
              <a:rPr lang="ru-RU" sz="1400" b="1" dirty="0" smtClean="0">
                <a:solidFill>
                  <a:schemeClr val="dk1"/>
                </a:solidFill>
              </a:rPr>
              <a:t>деятельность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по </a:t>
            </a:r>
            <a:r>
              <a:rPr lang="ru-RU" sz="1400" b="1" dirty="0">
                <a:solidFill>
                  <a:schemeClr val="dk1"/>
                </a:solidFill>
              </a:rPr>
              <a:t>тарифообразованию</a:t>
            </a:r>
            <a:endParaRPr lang="ru-RU" sz="1400" b="1" dirty="0"/>
          </a:p>
        </p:txBody>
      </p:sp>
      <p:sp>
        <p:nvSpPr>
          <p:cNvPr id="48" name="Стрелка вправо 47"/>
          <p:cNvSpPr/>
          <p:nvPr/>
        </p:nvSpPr>
        <p:spPr>
          <a:xfrm>
            <a:off x="3317169" y="5142603"/>
            <a:ext cx="329946" cy="2383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3377959" y="5920279"/>
            <a:ext cx="329946" cy="2383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7580" y="980474"/>
            <a:ext cx="3140658" cy="512274"/>
          </a:xfrm>
          <a:prstGeom prst="rect">
            <a:avLst/>
          </a:prstGeom>
          <a:ln w="25400">
            <a:solidFill>
              <a:srgbClr val="336699"/>
            </a:solidFill>
          </a:ln>
        </p:spPr>
        <p:txBody>
          <a:bodyPr vert="horz" lIns="76078" tIns="38040" rIns="76078" bIns="3804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26447C"/>
                </a:solidFill>
              </a:rPr>
              <a:t>Отсутствие бизнес-процессов планирования, учета, анализа ФХД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35197" y="1577144"/>
            <a:ext cx="3140659" cy="512274"/>
          </a:xfrm>
          <a:prstGeom prst="rect">
            <a:avLst/>
          </a:prstGeom>
          <a:ln w="25400">
            <a:solidFill>
              <a:srgbClr val="336699"/>
            </a:solidFill>
          </a:ln>
        </p:spPr>
        <p:txBody>
          <a:bodyPr vert="horz" lIns="76078" tIns="38040" rIns="76078" bIns="38040" rtlCol="0" anchor="ctr">
            <a:noAutofit/>
          </a:bodyPr>
          <a:lstStyle/>
          <a:p>
            <a:pPr algn="ctr"/>
            <a:r>
              <a:rPr lang="ru-RU" sz="1400" b="1" dirty="0">
                <a:solidFill>
                  <a:srgbClr val="26447C"/>
                </a:solidFill>
              </a:rPr>
              <a:t>М</a:t>
            </a:r>
            <a:r>
              <a:rPr lang="ru-RU" sz="1400" b="1" dirty="0" smtClean="0">
                <a:solidFill>
                  <a:srgbClr val="26447C"/>
                </a:solidFill>
              </a:rPr>
              <a:t>етодологическая оторванность подразделений</a:t>
            </a:r>
            <a:endParaRPr lang="ru-RU" sz="1400" b="1" dirty="0">
              <a:solidFill>
                <a:srgbClr val="26447C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27580" y="2189367"/>
            <a:ext cx="3140659" cy="527480"/>
          </a:xfrm>
          <a:prstGeom prst="rect">
            <a:avLst/>
          </a:prstGeom>
          <a:ln w="25400">
            <a:solidFill>
              <a:srgbClr val="336699"/>
            </a:solidFill>
          </a:ln>
        </p:spPr>
        <p:txBody>
          <a:bodyPr vert="horz" lIns="76078" tIns="38040" rIns="76078" bIns="3804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26447C"/>
                </a:solidFill>
              </a:rPr>
              <a:t>Отсутствие едино стратегии, правил, норм и методов работы</a:t>
            </a:r>
            <a:endParaRPr lang="ru-RU" sz="1400" b="1" dirty="0">
              <a:solidFill>
                <a:srgbClr val="26447C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30283" y="2822162"/>
            <a:ext cx="3137955" cy="512274"/>
          </a:xfrm>
          <a:prstGeom prst="rect">
            <a:avLst/>
          </a:prstGeom>
          <a:ln w="25400">
            <a:solidFill>
              <a:srgbClr val="336699"/>
            </a:solidFill>
          </a:ln>
        </p:spPr>
        <p:txBody>
          <a:bodyPr vert="horz" lIns="76078" tIns="38040" rIns="76078" bIns="3804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26447C"/>
                </a:solidFill>
              </a:rPr>
              <a:t>Отсутствие системы управление движением денежных средств</a:t>
            </a:r>
            <a:endParaRPr lang="ru-RU" sz="1400" b="1" dirty="0">
              <a:solidFill>
                <a:srgbClr val="26447C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35196" y="3426128"/>
            <a:ext cx="3140659" cy="551656"/>
          </a:xfrm>
          <a:prstGeom prst="rect">
            <a:avLst/>
          </a:prstGeom>
          <a:ln w="25400">
            <a:solidFill>
              <a:srgbClr val="336699"/>
            </a:solidFill>
          </a:ln>
        </p:spPr>
        <p:txBody>
          <a:bodyPr vert="horz" lIns="76078" tIns="38040" rIns="76078" bIns="3804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26447C"/>
                </a:solidFill>
              </a:rPr>
              <a:t>Не обеспечено  ведение раздельного учета доходов и расходов</a:t>
            </a:r>
            <a:endParaRPr lang="ru-RU" sz="1400" b="1" dirty="0">
              <a:solidFill>
                <a:srgbClr val="26447C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35196" y="4077820"/>
            <a:ext cx="3140659" cy="551656"/>
          </a:xfrm>
          <a:prstGeom prst="rect">
            <a:avLst/>
          </a:prstGeom>
          <a:ln w="25400">
            <a:solidFill>
              <a:srgbClr val="336699"/>
            </a:solidFill>
          </a:ln>
        </p:spPr>
        <p:txBody>
          <a:bodyPr vert="horz" lIns="76078" tIns="38040" rIns="76078" bIns="38040" rtlCol="0" anchor="ctr">
            <a:noAutofit/>
          </a:bodyPr>
          <a:lstStyle/>
          <a:p>
            <a:pPr algn="ctr"/>
            <a:r>
              <a:rPr lang="ru-RU" sz="1400" b="1" dirty="0">
                <a:solidFill>
                  <a:srgbClr val="26447C"/>
                </a:solidFill>
              </a:rPr>
              <a:t>Отсутствие единого подхода к </a:t>
            </a:r>
            <a:r>
              <a:rPr lang="ru-RU" sz="1400" b="1" dirty="0" smtClean="0">
                <a:solidFill>
                  <a:srgbClr val="26447C"/>
                </a:solidFill>
              </a:rPr>
              <a:t>начислению </a:t>
            </a:r>
            <a:r>
              <a:rPr lang="ru-RU" sz="1400" b="1" dirty="0">
                <a:solidFill>
                  <a:srgbClr val="26447C"/>
                </a:solidFill>
              </a:rPr>
              <a:t>заработной </a:t>
            </a:r>
            <a:r>
              <a:rPr lang="ru-RU" sz="1400" b="1" dirty="0" smtClean="0">
                <a:solidFill>
                  <a:srgbClr val="26447C"/>
                </a:solidFill>
              </a:rPr>
              <a:t>платы</a:t>
            </a:r>
            <a:endParaRPr lang="ru-RU" sz="1400" b="1" dirty="0">
              <a:solidFill>
                <a:srgbClr val="26447C"/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135196" y="4766048"/>
            <a:ext cx="3140659" cy="614861"/>
          </a:xfrm>
          <a:prstGeom prst="rect">
            <a:avLst/>
          </a:prstGeom>
          <a:ln w="25400">
            <a:solidFill>
              <a:srgbClr val="336699"/>
            </a:solidFill>
          </a:ln>
        </p:spPr>
        <p:txBody>
          <a:bodyPr vert="horz" lIns="76078" tIns="38040" rIns="76078" bIns="3804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26447C"/>
                </a:solidFill>
              </a:rPr>
              <a:t>Отсутствие систематизации прочих видов деятельности</a:t>
            </a:r>
            <a:endParaRPr lang="ru-RU" sz="1400" b="1" dirty="0">
              <a:solidFill>
                <a:srgbClr val="26447C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3368539" y="6424335"/>
            <a:ext cx="329946" cy="2383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3817626" y="5432511"/>
            <a:ext cx="5188398" cy="614611"/>
          </a:xfrm>
          <a:custGeom>
            <a:avLst/>
            <a:gdLst>
              <a:gd name="connsiteX0" fmla="*/ 0 w 1559739"/>
              <a:gd name="connsiteY0" fmla="*/ 0 h 935843"/>
              <a:gd name="connsiteX1" fmla="*/ 1559739 w 1559739"/>
              <a:gd name="connsiteY1" fmla="*/ 0 h 935843"/>
              <a:gd name="connsiteX2" fmla="*/ 1559739 w 1559739"/>
              <a:gd name="connsiteY2" fmla="*/ 935843 h 935843"/>
              <a:gd name="connsiteX3" fmla="*/ 0 w 1559739"/>
              <a:gd name="connsiteY3" fmla="*/ 935843 h 935843"/>
              <a:gd name="connsiteX4" fmla="*/ 0 w 1559739"/>
              <a:gd name="connsiteY4" fmla="*/ 0 h 9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739" h="935843">
                <a:moveTo>
                  <a:pt x="0" y="0"/>
                </a:moveTo>
                <a:lnTo>
                  <a:pt x="1559739" y="0"/>
                </a:lnTo>
                <a:lnTo>
                  <a:pt x="1559739" y="935843"/>
                </a:lnTo>
                <a:lnTo>
                  <a:pt x="0" y="935843"/>
                </a:lnTo>
                <a:lnTo>
                  <a:pt x="0" y="0"/>
                </a:lnTo>
                <a:close/>
              </a:path>
            </a:pathLst>
          </a:custGeom>
          <a:solidFill>
            <a:srgbClr val="85AE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chemeClr val="dk1"/>
                </a:solidFill>
              </a:rPr>
              <a:t>Разработана и внедрена система внутреннего бенчмаркинга основных показателей деятельности подразделений</a:t>
            </a:r>
            <a:endParaRPr lang="ru-RU" sz="1400" b="1" dirty="0"/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135197" y="5517482"/>
            <a:ext cx="3079482" cy="472664"/>
          </a:xfrm>
          <a:prstGeom prst="rect">
            <a:avLst/>
          </a:prstGeom>
          <a:ln w="25400">
            <a:solidFill>
              <a:srgbClr val="336699"/>
            </a:solidFill>
          </a:ln>
        </p:spPr>
        <p:txBody>
          <a:bodyPr vert="horz" lIns="76078" tIns="38040" rIns="76078" bIns="3804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26447C"/>
                </a:solidFill>
              </a:rPr>
              <a:t>Отсутствие системы внутреннего </a:t>
            </a:r>
            <a:r>
              <a:rPr lang="ru-RU" sz="1400" b="1" dirty="0" err="1" smtClean="0">
                <a:solidFill>
                  <a:srgbClr val="26447C"/>
                </a:solidFill>
              </a:rPr>
              <a:t>бенчмаркинга</a:t>
            </a:r>
            <a:endParaRPr lang="ru-RU" sz="1400" b="1" dirty="0">
              <a:solidFill>
                <a:srgbClr val="26447C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135196" y="6109368"/>
            <a:ext cx="3140659" cy="579747"/>
          </a:xfrm>
          <a:prstGeom prst="rect">
            <a:avLst/>
          </a:prstGeom>
          <a:ln w="25400">
            <a:solidFill>
              <a:srgbClr val="336699"/>
            </a:solidFill>
          </a:ln>
        </p:spPr>
        <p:txBody>
          <a:bodyPr vert="horz" lIns="76078" tIns="38040" rIns="76078" bIns="3804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26447C"/>
                </a:solidFill>
              </a:rPr>
              <a:t>Отсутствие систематизации деятельности по </a:t>
            </a:r>
            <a:r>
              <a:rPr lang="ru-RU" sz="1400" b="1" dirty="0" err="1" smtClean="0">
                <a:solidFill>
                  <a:srgbClr val="26447C"/>
                </a:solidFill>
              </a:rPr>
              <a:t>тарифообразованию</a:t>
            </a:r>
            <a:r>
              <a:rPr lang="ru-RU" sz="1400" b="1" dirty="0" smtClean="0">
                <a:solidFill>
                  <a:srgbClr val="26447C"/>
                </a:solidFill>
              </a:rPr>
              <a:t> </a:t>
            </a:r>
            <a:endParaRPr lang="ru-RU" sz="1400" b="1" dirty="0">
              <a:solidFill>
                <a:srgbClr val="26447C"/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14282" y="642918"/>
            <a:ext cx="300039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algn="l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786314" y="714356"/>
            <a:ext cx="300039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</a:p>
          <a:p>
            <a:pPr algn="l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108" y="6385421"/>
            <a:ext cx="433864" cy="2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-1258" r="3508" b="-1"/>
          <a:stretch/>
        </p:blipFill>
        <p:spPr>
          <a:xfrm>
            <a:off x="-35264" y="-166511"/>
            <a:ext cx="9249867" cy="6964152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324187"/>
            <a:ext cx="2133600" cy="396260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>
                <a:solidFill>
                  <a:schemeClr val="tx1"/>
                </a:solidFill>
              </a:rPr>
              <a:pPr algn="ctr"/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95536" y="131342"/>
            <a:ext cx="7948561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264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эффекты от внедрения программного комплекса «</a:t>
            </a:r>
            <a:r>
              <a:rPr lang="ru-RU" sz="2800" b="1" dirty="0" err="1" smtClean="0">
                <a:solidFill>
                  <a:srgbClr val="264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Бит.Финанс</a:t>
            </a:r>
            <a:r>
              <a:rPr lang="ru-RU" sz="2800" b="1" dirty="0" smtClean="0">
                <a:solidFill>
                  <a:srgbClr val="264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12" y="980728"/>
            <a:ext cx="8568952" cy="368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дублирующих функций в отдельных программных продуктах</a:t>
            </a:r>
          </a:p>
          <a:p>
            <a:pPr algn="ctr"/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sz="1400" i="1" dirty="0" smtClean="0">
                <a:solidFill>
                  <a:srgbClr val="0F1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внесение справочников контрагентов, статей доходов и расходов, статей затрат, статей движения денежных средств  </a:t>
            </a:r>
            <a:endParaRPr lang="ru-RU" sz="1400" i="1" dirty="0">
              <a:solidFill>
                <a:srgbClr val="0F1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 startAt="2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издержек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i="1" dirty="0">
                <a:solidFill>
                  <a:srgbClr val="0F1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экономия на оформлении, хранении и </a:t>
            </a:r>
            <a:r>
              <a:rPr lang="ru-RU" sz="1400" i="1" dirty="0" smtClean="0">
                <a:solidFill>
                  <a:srgbClr val="0F1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 обслуживании </a:t>
            </a:r>
            <a:r>
              <a:rPr lang="ru-RU" sz="1400" i="1" dirty="0">
                <a:solidFill>
                  <a:srgbClr val="0F1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бумажных носителей </a:t>
            </a:r>
            <a:r>
              <a:rPr lang="ru-RU" sz="1400" i="1" dirty="0" smtClean="0">
                <a:solidFill>
                  <a:srgbClr val="0F1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i="1" dirty="0">
                <a:solidFill>
                  <a:srgbClr val="0F1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  1,2 </a:t>
            </a:r>
            <a:r>
              <a:rPr lang="ru-RU" sz="1400" i="1" dirty="0" smtClean="0">
                <a:solidFill>
                  <a:srgbClr val="0F1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r>
              <a:rPr lang="ru-RU" sz="1400" i="1" dirty="0">
                <a:solidFill>
                  <a:srgbClr val="0F1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i="1" dirty="0" smtClean="0">
                <a:solidFill>
                  <a:srgbClr val="0F1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Возможность перераспределения трудовых обязанностей персонала в связи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оптимизацией производственных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бизнес-процессов</a:t>
            </a:r>
          </a:p>
          <a:p>
            <a:pPr algn="ctr"/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Наличие оперативного контроля за исполнением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</a:p>
          <a:p>
            <a:pPr algn="ctr"/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Наличие гибкой аналитики</a:t>
            </a:r>
          </a:p>
          <a:p>
            <a:pPr indent="450000" algn="just"/>
            <a:endParaRPr lang="ru-RU" b="1" dirty="0">
              <a:solidFill>
                <a:srgbClr val="0F1F2F"/>
              </a:solidFill>
            </a:endParaRPr>
          </a:p>
          <a:p>
            <a:pPr indent="450000" algn="just"/>
            <a:endParaRPr lang="ru-RU" sz="2000" b="1" dirty="0" smtClean="0">
              <a:solidFill>
                <a:srgbClr val="0F1F2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122836"/>
            <a:ext cx="433864" cy="2570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64" y="4124121"/>
            <a:ext cx="3203848" cy="2122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2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-1258" r="3508" b="-1"/>
          <a:stretch/>
        </p:blipFill>
        <p:spPr>
          <a:xfrm>
            <a:off x="-115511" y="-106152"/>
            <a:ext cx="9249867" cy="6964152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324187"/>
            <a:ext cx="2133600" cy="396260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>
                <a:solidFill>
                  <a:schemeClr val="tx1"/>
                </a:solidFill>
              </a:rPr>
              <a:pPr algn="ctr"/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6252" y="2540400"/>
            <a:ext cx="77048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algn="ctr"/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122836"/>
            <a:ext cx="433864" cy="2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5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-1258" r="3508" b="-1"/>
          <a:stretch/>
        </p:blipFill>
        <p:spPr>
          <a:xfrm>
            <a:off x="-105867" y="-106152"/>
            <a:ext cx="9249867" cy="6964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703" y="5622312"/>
            <a:ext cx="1217878" cy="7216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6" r="494" b="49182"/>
          <a:stretch/>
        </p:blipFill>
        <p:spPr>
          <a:xfrm>
            <a:off x="-105867" y="76200"/>
            <a:ext cx="9249867" cy="66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7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-1258" r="3508" b="-1"/>
          <a:stretch/>
        </p:blipFill>
        <p:spPr>
          <a:xfrm>
            <a:off x="-105867" y="-106152"/>
            <a:ext cx="9249867" cy="69641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29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Цель,  объект, предмет, задачи работы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20634" y="1227106"/>
            <a:ext cx="4219604" cy="4929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dirty="0" smtClean="0"/>
              <a:t>Цель работы</a:t>
            </a:r>
            <a:r>
              <a:rPr lang="ru-RU" sz="1900" dirty="0" smtClean="0"/>
              <a:t>: </a:t>
            </a:r>
          </a:p>
          <a:p>
            <a:pPr marL="0" indent="0">
              <a:buNone/>
            </a:pPr>
            <a:r>
              <a:rPr lang="ru-RU" sz="1900" dirty="0"/>
              <a:t>разработка рекомендаций по повышению эффективности стратегического развития деятельности компании в рамках </a:t>
            </a:r>
            <a:r>
              <a:rPr lang="ru-RU" sz="1900" dirty="0" smtClean="0"/>
              <a:t>цифровизации.</a:t>
            </a:r>
          </a:p>
          <a:p>
            <a:pPr marL="0" indent="0">
              <a:buNone/>
            </a:pPr>
            <a:r>
              <a:rPr lang="ru-RU" sz="1900" b="1" dirty="0" smtClean="0"/>
              <a:t>Объект исследования – </a:t>
            </a:r>
            <a:r>
              <a:rPr lang="ru-RU" sz="1900" dirty="0" smtClean="0"/>
              <a:t>Акционерное общество </a:t>
            </a:r>
          </a:p>
          <a:p>
            <a:pPr marL="0" indent="0">
              <a:buNone/>
            </a:pPr>
            <a:r>
              <a:rPr lang="ru-RU" sz="1900" dirty="0" smtClean="0"/>
              <a:t>«СК Алтайкрайэнерго».</a:t>
            </a:r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r>
              <a:rPr lang="ru-RU" sz="1900" b="1" dirty="0" smtClean="0"/>
              <a:t>Предмет исследования </a:t>
            </a:r>
            <a:r>
              <a:rPr lang="ru-RU" sz="1900" dirty="0"/>
              <a:t>–экономическое обоснование </a:t>
            </a:r>
            <a:r>
              <a:rPr lang="ru-RU" sz="1900" dirty="0" smtClean="0"/>
              <a:t>комплекса теоретических основ цифровизации </a:t>
            </a:r>
            <a:endParaRPr lang="ru-RU" sz="19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b="1" dirty="0" smtClean="0"/>
              <a:t>Задачи:</a:t>
            </a:r>
          </a:p>
          <a:p>
            <a:r>
              <a:rPr lang="ru-RU" sz="1900" dirty="0"/>
              <a:t>исследовать теоретические основы </a:t>
            </a:r>
            <a:r>
              <a:rPr lang="ru-RU" sz="1900" dirty="0" smtClean="0"/>
              <a:t>цифровизации;</a:t>
            </a:r>
            <a:endParaRPr lang="ru-RU" sz="1900" dirty="0"/>
          </a:p>
          <a:p>
            <a:r>
              <a:rPr lang="ru-RU" sz="1900" dirty="0"/>
              <a:t> </a:t>
            </a:r>
            <a:r>
              <a:rPr lang="ru-RU" sz="1900" dirty="0" smtClean="0"/>
              <a:t>выявить характеристики цифровизации на предприятиях электроэнергетики;</a:t>
            </a:r>
            <a:endParaRPr lang="ru-RU" sz="1900" dirty="0"/>
          </a:p>
          <a:p>
            <a:r>
              <a:rPr lang="ru-RU" sz="1900" dirty="0" smtClean="0"/>
              <a:t>провести </a:t>
            </a:r>
            <a:r>
              <a:rPr lang="ru-RU" sz="1900" dirty="0"/>
              <a:t>анализ деятельность АО «СК Алтайкрайэнерго</a:t>
            </a:r>
            <a:r>
              <a:rPr lang="ru-RU" sz="1900" dirty="0" smtClean="0"/>
              <a:t>»</a:t>
            </a:r>
            <a:endParaRPr lang="ru-RU" sz="1900" dirty="0"/>
          </a:p>
          <a:p>
            <a:r>
              <a:rPr lang="ru-RU" sz="1900" dirty="0" smtClean="0"/>
              <a:t>провести экономическое </a:t>
            </a:r>
            <a:r>
              <a:rPr lang="ru-RU" sz="1900" dirty="0"/>
              <a:t>обоснование комплекса </a:t>
            </a:r>
            <a:r>
              <a:rPr lang="ru-RU" sz="1900" dirty="0" smtClean="0"/>
              <a:t>мероприятий по </a:t>
            </a:r>
            <a:r>
              <a:rPr lang="ru-RU" sz="1900" dirty="0"/>
              <a:t>цифровизации </a:t>
            </a:r>
            <a:r>
              <a:rPr lang="ru-RU" sz="1900" dirty="0" smtClean="0"/>
              <a:t> </a:t>
            </a:r>
          </a:p>
          <a:p>
            <a:pPr marL="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     АО </a:t>
            </a:r>
            <a:r>
              <a:rPr lang="ru-RU" sz="1900" dirty="0"/>
              <a:t>«СК Алтайкрайэнерго</a:t>
            </a:r>
            <a:r>
              <a:rPr lang="ru-RU" sz="1900" dirty="0" smtClean="0"/>
              <a:t>».</a:t>
            </a:r>
            <a:endParaRPr lang="ru-RU" sz="1900" dirty="0"/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286248" y="6357958"/>
            <a:ext cx="757214" cy="292079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>
                <a:solidFill>
                  <a:schemeClr val="tx1"/>
                </a:solidFill>
              </a:rPr>
              <a:pPr algn="ctr"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61977"/>
            <a:ext cx="711157" cy="4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46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217" y="-52118"/>
            <a:ext cx="9248434" cy="69622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8781" y="1193761"/>
            <a:ext cx="433920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36699"/>
                </a:solidFill>
              </a:rPr>
              <a:t>Компания создана </a:t>
            </a:r>
            <a:r>
              <a:rPr lang="ru-RU" sz="1600" b="1" dirty="0" smtClean="0">
                <a:solidFill>
                  <a:srgbClr val="336699"/>
                </a:solidFill>
              </a:rPr>
              <a:t>25 </a:t>
            </a:r>
            <a:r>
              <a:rPr lang="ru-RU" sz="1600" b="1" dirty="0" smtClean="0">
                <a:solidFill>
                  <a:srgbClr val="336699"/>
                </a:solidFill>
              </a:rPr>
              <a:t>мая 1965 года.</a:t>
            </a:r>
          </a:p>
          <a:p>
            <a:pPr algn="just" fontAlgn="base"/>
            <a:endParaRPr lang="ru-RU" sz="1600" b="1" dirty="0" smtClean="0">
              <a:solidFill>
                <a:srgbClr val="336699"/>
              </a:solidFill>
            </a:endParaRPr>
          </a:p>
          <a:p>
            <a:pPr algn="just" fontAlgn="base"/>
            <a:r>
              <a:rPr lang="ru-RU" sz="1600" b="1" dirty="0" smtClean="0"/>
              <a:t>Основные виды деятельности – </a:t>
            </a:r>
            <a:r>
              <a:rPr lang="ru-RU" sz="1600" b="1" dirty="0"/>
              <a:t>покупка электрической энергии на оптовом и розничных рынках электрической энергии (мощности</a:t>
            </a:r>
            <a:r>
              <a:rPr lang="ru-RU" sz="1600" b="1" dirty="0" smtClean="0"/>
              <a:t>), передача электрической энергии, </a:t>
            </a:r>
            <a:r>
              <a:rPr lang="ru-RU" sz="1600" b="1" dirty="0"/>
              <a:t>реализация (продажа) электрической энергии на оптовом и розничных рынках электрической энергии (мощности) </a:t>
            </a:r>
            <a:r>
              <a:rPr lang="ru-RU" sz="1600" b="1" dirty="0" smtClean="0"/>
              <a:t>потребителям, технологическое присоединение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851" y="5663418"/>
            <a:ext cx="1752403" cy="61555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6699"/>
                </a:solidFill>
              </a:rPr>
              <a:t>7 </a:t>
            </a:r>
            <a:r>
              <a:rPr lang="ru-RU" sz="1400" b="1" dirty="0" smtClean="0">
                <a:solidFill>
                  <a:srgbClr val="336699"/>
                </a:solidFill>
              </a:rPr>
              <a:t>355 </a:t>
            </a:r>
            <a:r>
              <a:rPr lang="ru-RU" sz="1400" b="1" dirty="0">
                <a:solidFill>
                  <a:srgbClr val="336699"/>
                </a:solidFill>
              </a:rPr>
              <a:t>км </a:t>
            </a:r>
            <a:endParaRPr lang="ru-RU" sz="1400" b="1" dirty="0" smtClean="0">
              <a:solidFill>
                <a:srgbClr val="336699"/>
              </a:solidFill>
            </a:endParaRPr>
          </a:p>
          <a:p>
            <a:pPr algn="ctr"/>
            <a:r>
              <a:rPr lang="ru-RU" sz="1000" b="1" dirty="0" smtClean="0"/>
              <a:t>Протяженность воздушных </a:t>
            </a:r>
          </a:p>
          <a:p>
            <a:pPr algn="ctr"/>
            <a:r>
              <a:rPr lang="ru-RU" sz="1000" b="1" dirty="0" smtClean="0"/>
              <a:t>линий электропередачи</a:t>
            </a:r>
            <a:endParaRPr lang="ru-RU" sz="1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50673" y="5663418"/>
            <a:ext cx="1721946" cy="61555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6699"/>
                </a:solidFill>
              </a:rPr>
              <a:t>1 </a:t>
            </a:r>
            <a:r>
              <a:rPr lang="ru-RU" sz="1400" b="1" dirty="0" smtClean="0">
                <a:solidFill>
                  <a:srgbClr val="336699"/>
                </a:solidFill>
              </a:rPr>
              <a:t>473 </a:t>
            </a:r>
            <a:r>
              <a:rPr lang="ru-RU" sz="1400" b="1" dirty="0">
                <a:solidFill>
                  <a:srgbClr val="336699"/>
                </a:solidFill>
              </a:rPr>
              <a:t>км </a:t>
            </a:r>
            <a:endParaRPr lang="ru-RU" sz="1400" b="1" dirty="0" smtClean="0">
              <a:solidFill>
                <a:srgbClr val="336699"/>
              </a:solidFill>
            </a:endParaRPr>
          </a:p>
          <a:p>
            <a:pPr algn="ctr"/>
            <a:r>
              <a:rPr lang="ru-RU" sz="1000" b="1" dirty="0" smtClean="0"/>
              <a:t>Протяженность кабельных </a:t>
            </a:r>
          </a:p>
          <a:p>
            <a:pPr algn="ctr"/>
            <a:r>
              <a:rPr lang="ru-RU" sz="1000" b="1" dirty="0" smtClean="0"/>
              <a:t>линий электропередачи</a:t>
            </a:r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48768" y="5663418"/>
            <a:ext cx="2010487" cy="61555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6699"/>
                </a:solidFill>
              </a:rPr>
              <a:t>3 342 </a:t>
            </a:r>
          </a:p>
          <a:p>
            <a:pPr algn="ctr"/>
            <a:r>
              <a:rPr lang="ru-RU" sz="1000" b="1" dirty="0" smtClean="0"/>
              <a:t>Трансформаторных и </a:t>
            </a:r>
          </a:p>
          <a:p>
            <a:pPr algn="ctr"/>
            <a:r>
              <a:rPr lang="ru-RU" sz="1000" b="1" dirty="0" smtClean="0"/>
              <a:t>распределительных подстанций</a:t>
            </a:r>
            <a:endParaRPr lang="ru-RU" sz="1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03679" y="4904116"/>
            <a:ext cx="752129" cy="46166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6699"/>
                </a:solidFill>
              </a:rPr>
              <a:t>9</a:t>
            </a:r>
          </a:p>
          <a:p>
            <a:pPr algn="ctr"/>
            <a:r>
              <a:rPr lang="ru-RU" sz="1000" b="1" dirty="0" smtClean="0"/>
              <a:t>Филиалов</a:t>
            </a:r>
            <a:endParaRPr lang="ru-RU" sz="1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604875" y="5259960"/>
            <a:ext cx="915635" cy="61555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6699"/>
                </a:solidFill>
              </a:rPr>
              <a:t>1 645</a:t>
            </a:r>
          </a:p>
          <a:p>
            <a:pPr algn="ctr"/>
            <a:r>
              <a:rPr lang="ru-RU" sz="1000" b="1" dirty="0" smtClean="0"/>
              <a:t>Сотрудников</a:t>
            </a:r>
          </a:p>
          <a:p>
            <a:pPr algn="ctr"/>
            <a:endParaRPr lang="ru-RU" sz="1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58105" y="4699055"/>
            <a:ext cx="2035670" cy="67710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6699"/>
                </a:solidFill>
              </a:rPr>
              <a:t>9 городов </a:t>
            </a:r>
          </a:p>
          <a:p>
            <a:pPr algn="ctr"/>
            <a:r>
              <a:rPr lang="ru-RU" sz="1400" b="1" dirty="0" smtClean="0">
                <a:solidFill>
                  <a:srgbClr val="336699"/>
                </a:solidFill>
              </a:rPr>
              <a:t>96 населенных пунктов</a:t>
            </a:r>
          </a:p>
          <a:p>
            <a:pPr algn="ctr"/>
            <a:r>
              <a:rPr lang="ru-RU" sz="1000" b="1" dirty="0" smtClean="0"/>
              <a:t>Территория обслуживания</a:t>
            </a:r>
            <a:endParaRPr lang="ru-RU" sz="1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55726" y="4915524"/>
            <a:ext cx="1889019" cy="46166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6699"/>
                </a:solidFill>
              </a:rPr>
              <a:t>11 567</a:t>
            </a:r>
          </a:p>
          <a:p>
            <a:pPr algn="ctr"/>
            <a:r>
              <a:rPr lang="ru-RU" sz="1000" b="1" dirty="0" smtClean="0"/>
              <a:t>Юридических абонентов</a:t>
            </a:r>
            <a:endParaRPr lang="ru-RU" sz="1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622404" y="4915883"/>
            <a:ext cx="1889019" cy="46166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6699"/>
                </a:solidFill>
              </a:rPr>
              <a:t>323 865</a:t>
            </a:r>
          </a:p>
          <a:p>
            <a:pPr algn="ctr"/>
            <a:r>
              <a:rPr lang="ru-RU" sz="1000" b="1" dirty="0" smtClean="0"/>
              <a:t>Физических абонентов</a:t>
            </a:r>
            <a:endParaRPr lang="ru-RU" sz="1000" b="1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73792" y="266022"/>
            <a:ext cx="79485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АЛТАЙКРАЙЭНЕРГО</a:t>
            </a:r>
            <a:endParaRPr lang="ru-RU" sz="2800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324187"/>
            <a:ext cx="2133600" cy="396260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/>
              <a:pPr algn="ctr"/>
              <a:t>4</a:t>
            </a:fld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516" y="1519619"/>
            <a:ext cx="4066484" cy="3096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5933745" y="5663418"/>
            <a:ext cx="1473480" cy="61555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6699"/>
                </a:solidFill>
              </a:rPr>
              <a:t>61%</a:t>
            </a:r>
            <a:endParaRPr lang="ru-RU" sz="1400" b="1" dirty="0">
              <a:solidFill>
                <a:srgbClr val="336699"/>
              </a:solidFill>
            </a:endParaRPr>
          </a:p>
          <a:p>
            <a:pPr algn="ctr"/>
            <a:r>
              <a:rPr lang="ru-RU" sz="1000" b="1" dirty="0" smtClean="0"/>
              <a:t>Износ Электросетевого</a:t>
            </a:r>
          </a:p>
          <a:p>
            <a:pPr algn="ctr"/>
            <a:r>
              <a:rPr lang="ru-RU" sz="1000" b="1" dirty="0" smtClean="0"/>
              <a:t>оборудования</a:t>
            </a:r>
            <a:endParaRPr lang="ru-RU" sz="1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77642" y="4914582"/>
            <a:ext cx="679994" cy="46166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6699"/>
                </a:solidFill>
              </a:rPr>
              <a:t>56</a:t>
            </a:r>
          </a:p>
          <a:p>
            <a:pPr algn="ctr"/>
            <a:r>
              <a:rPr lang="ru-RU" sz="1000" b="1" dirty="0" smtClean="0"/>
              <a:t>Участков</a:t>
            </a:r>
            <a:endParaRPr lang="ru-RU" sz="1000" b="1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122836"/>
            <a:ext cx="433864" cy="2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-1258" r="3508" b="-1"/>
          <a:stretch/>
        </p:blipFill>
        <p:spPr>
          <a:xfrm>
            <a:off x="-35264" y="-166511"/>
            <a:ext cx="9249867" cy="6964152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324187"/>
            <a:ext cx="2133600" cy="396260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>
                <a:solidFill>
                  <a:schemeClr val="tx1"/>
                </a:solidFill>
              </a:rPr>
              <a:pPr algn="ctr"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17083" y="4995"/>
            <a:ext cx="8581271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Технико-экономические показатели АО «СК Алтайкрайэнерго»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957408"/>
              </p:ext>
            </p:extLst>
          </p:nvPr>
        </p:nvGraphicFramePr>
        <p:xfrm>
          <a:off x="467544" y="839853"/>
          <a:ext cx="8605621" cy="4717392"/>
        </p:xfrm>
        <a:graphic>
          <a:graphicData uri="http://schemas.openxmlformats.org/drawingml/2006/table">
            <a:tbl>
              <a:tblPr/>
              <a:tblGrid>
                <a:gridCol w="4456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77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 </a:t>
                      </a: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Ед. измерения</a:t>
                      </a: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2019г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Списочная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персонала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1856</a:t>
                      </a: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1661</a:t>
                      </a: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Средняя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заработная плата</a:t>
                      </a: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руб.</a:t>
                      </a: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25836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28935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34744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Основные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средства, в том числе:</a:t>
                      </a: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млн. руб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3675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3877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37" marR="7937" marT="7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Воздушные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линии электропередач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км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6601,1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6948,5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7314,2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247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Кабельные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линии электропередач 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км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1145,5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1205,7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1269,2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Понизительные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подстанции 110/10кВ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Понизительные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подстанции 35/10-6кВ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Трансформаторные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подстанции ПС-20-6 кВ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Распределительные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пункты 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Трансформаторные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подстанции 20-10-6/0,4кВ 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2927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3081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3244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Силовые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трансформаторы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3373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3551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3738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122836"/>
            <a:ext cx="433864" cy="2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-1258" r="3508" b="-1"/>
          <a:stretch/>
        </p:blipFill>
        <p:spPr>
          <a:xfrm>
            <a:off x="-35264" y="-166511"/>
            <a:ext cx="9249867" cy="6964152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324187"/>
            <a:ext cx="2133600" cy="396260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>
                <a:solidFill>
                  <a:schemeClr val="tx1"/>
                </a:solidFill>
              </a:rPr>
              <a:pPr algn="ctr"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0947" y="0"/>
            <a:ext cx="79485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Финансово-экономические показатели АО «СК Алтайкрайэнерго»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158" y="3857628"/>
            <a:ext cx="86357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показателей рентабельности </a:t>
            </a:r>
          </a:p>
          <a:p>
            <a:pPr algn="ctr"/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«СК Алтайкрайэнерго» за 2017-2019 гг., %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2907" y="513561"/>
            <a:ext cx="82295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показателей ликвидности АО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 Алтайкрайэнерго» за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2017-2019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16387"/>
              </p:ext>
            </p:extLst>
          </p:nvPr>
        </p:nvGraphicFramePr>
        <p:xfrm>
          <a:off x="1208771" y="4633739"/>
          <a:ext cx="7363402" cy="1531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0776">
                  <a:extLst>
                    <a:ext uri="{9D8B030D-6E8A-4147-A177-3AD203B41FA5}">
                      <a16:colId xmlns:a16="http://schemas.microsoft.com/office/drawing/2014/main" val="1514208994"/>
                    </a:ext>
                  </a:extLst>
                </a:gridCol>
                <a:gridCol w="1421137">
                  <a:extLst>
                    <a:ext uri="{9D8B030D-6E8A-4147-A177-3AD203B41FA5}">
                      <a16:colId xmlns:a16="http://schemas.microsoft.com/office/drawing/2014/main" val="3447015161"/>
                    </a:ext>
                  </a:extLst>
                </a:gridCol>
                <a:gridCol w="1313631">
                  <a:extLst>
                    <a:ext uri="{9D8B030D-6E8A-4147-A177-3AD203B41FA5}">
                      <a16:colId xmlns:a16="http://schemas.microsoft.com/office/drawing/2014/main" val="1991928657"/>
                    </a:ext>
                  </a:extLst>
                </a:gridCol>
                <a:gridCol w="1597858">
                  <a:extLst>
                    <a:ext uri="{9D8B030D-6E8A-4147-A177-3AD203B41FA5}">
                      <a16:colId xmlns:a16="http://schemas.microsoft.com/office/drawing/2014/main" val="667160954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928532"/>
                  </a:ext>
                </a:extLst>
              </a:tr>
              <a:tr h="306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Рентабельность продаж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403970"/>
                  </a:ext>
                </a:extLst>
              </a:tr>
              <a:tr h="367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Рентабельность активов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675161"/>
                  </a:ext>
                </a:extLst>
              </a:tr>
              <a:tr h="544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Рентабельность собственного капитала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103846"/>
                  </a:ext>
                </a:extLst>
              </a:tr>
            </a:tbl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890759"/>
              </p:ext>
            </p:extLst>
          </p:nvPr>
        </p:nvGraphicFramePr>
        <p:xfrm>
          <a:off x="1645398" y="998280"/>
          <a:ext cx="5374874" cy="260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122836"/>
            <a:ext cx="433864" cy="2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-1258" r="3508" b="-1"/>
          <a:stretch/>
        </p:blipFill>
        <p:spPr>
          <a:xfrm>
            <a:off x="-35264" y="-166511"/>
            <a:ext cx="9249867" cy="6964152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324187"/>
            <a:ext cx="2133600" cy="396260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>
                <a:solidFill>
                  <a:schemeClr val="tx1"/>
                </a:solidFill>
              </a:rPr>
              <a:pPr algn="ctr"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0947" y="0"/>
            <a:ext cx="85195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ИНТЕЛЛЕКТУАЛЬНОЙ СИСТЕМЫ УЧЕТА (ИСУ)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043532"/>
            <a:ext cx="7776863" cy="49057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4810" y="307181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SABPEK" pitchFamily="2" charset="-128"/>
                <a:cs typeface="Times New Roman" pitchFamily="18" charset="0"/>
              </a:rPr>
              <a:t> ИСУ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SABPEK" pitchFamily="2" charset="-128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122836"/>
            <a:ext cx="433864" cy="2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-1258" r="3508" b="-1"/>
          <a:stretch/>
        </p:blipFill>
        <p:spPr>
          <a:xfrm>
            <a:off x="-35264" y="-166511"/>
            <a:ext cx="9249867" cy="6964152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324187"/>
            <a:ext cx="2133600" cy="396260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>
                <a:solidFill>
                  <a:schemeClr val="tx1"/>
                </a:solidFill>
              </a:rPr>
              <a:pPr algn="ctr"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83568" y="0"/>
            <a:ext cx="756594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«Интеллектуальные системы учета (ИСУ)»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7914" y="789413"/>
            <a:ext cx="855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Годовой уровень потерь до и после внедрения проекта «ИСУ» на примере 2019 г.</a:t>
            </a:r>
            <a:endParaRPr lang="ru-RU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62263"/>
              </p:ext>
            </p:extLst>
          </p:nvPr>
        </p:nvGraphicFramePr>
        <p:xfrm>
          <a:off x="285720" y="1214422"/>
          <a:ext cx="8390735" cy="4222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6812">
                  <a:extLst>
                    <a:ext uri="{9D8B030D-6E8A-4147-A177-3AD203B41FA5}">
                      <a16:colId xmlns:a16="http://schemas.microsoft.com/office/drawing/2014/main" val="2563473545"/>
                    </a:ext>
                  </a:extLst>
                </a:gridCol>
                <a:gridCol w="1667827">
                  <a:extLst>
                    <a:ext uri="{9D8B030D-6E8A-4147-A177-3AD203B41FA5}">
                      <a16:colId xmlns:a16="http://schemas.microsoft.com/office/drawing/2014/main" val="10801474"/>
                    </a:ext>
                  </a:extLst>
                </a:gridCol>
                <a:gridCol w="1181377">
                  <a:extLst>
                    <a:ext uri="{9D8B030D-6E8A-4147-A177-3AD203B41FA5}">
                      <a16:colId xmlns:a16="http://schemas.microsoft.com/office/drawing/2014/main" val="317719239"/>
                    </a:ext>
                  </a:extLst>
                </a:gridCol>
                <a:gridCol w="922265">
                  <a:extLst>
                    <a:ext uri="{9D8B030D-6E8A-4147-A177-3AD203B41FA5}">
                      <a16:colId xmlns:a16="http://schemas.microsoft.com/office/drawing/2014/main" val="922439971"/>
                    </a:ext>
                  </a:extLst>
                </a:gridCol>
                <a:gridCol w="918706">
                  <a:extLst>
                    <a:ext uri="{9D8B030D-6E8A-4147-A177-3AD203B41FA5}">
                      <a16:colId xmlns:a16="http://schemas.microsoft.com/office/drawing/2014/main" val="1802679676"/>
                    </a:ext>
                  </a:extLst>
                </a:gridCol>
                <a:gridCol w="938740">
                  <a:extLst>
                    <a:ext uri="{9D8B030D-6E8A-4147-A177-3AD203B41FA5}">
                      <a16:colId xmlns:a16="http://schemas.microsoft.com/office/drawing/2014/main" val="1712656624"/>
                    </a:ext>
                  </a:extLst>
                </a:gridCol>
                <a:gridCol w="955008">
                  <a:extLst>
                    <a:ext uri="{9D8B030D-6E8A-4147-A177-3AD203B41FA5}">
                      <a16:colId xmlns:a16="http://schemas.microsoft.com/office/drawing/2014/main" val="2543846292"/>
                    </a:ext>
                  </a:extLst>
                </a:gridCol>
              </a:tblGrid>
              <a:tr h="38442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«СК Алтайкрайэнерго»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Присоединен-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ные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ИСУ объекты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Стоимость объекта ИСУ,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Потери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577316"/>
                  </a:ext>
                </a:extLst>
              </a:tr>
              <a:tr h="370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внедрения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внедрения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790209"/>
                  </a:ext>
                </a:extLst>
              </a:tr>
              <a:tr h="383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840192"/>
                  </a:ext>
                </a:extLst>
              </a:tr>
              <a:tr h="417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Бийские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МЭС»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 20 кВ Б-308, Б-309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42863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6 541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2 390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550347"/>
                  </a:ext>
                </a:extLst>
              </a:tr>
              <a:tr h="383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Бийские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МЭС»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Заречная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34508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4 076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424831"/>
                  </a:ext>
                </a:extLst>
              </a:tr>
              <a:tr h="417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Новоалтайские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МЭС»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ПС«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Пригород-ная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36092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2 763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036054"/>
                  </a:ext>
                </a:extLst>
              </a:tr>
              <a:tr h="417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Новоалтайские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МЭС»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рп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Тальменка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40804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18,71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7 716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3 192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957746"/>
                  </a:ext>
                </a:extLst>
              </a:tr>
              <a:tr h="370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Алейские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МЭС»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Топчиха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18362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15,47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031197"/>
                  </a:ext>
                </a:extLst>
              </a:tr>
              <a:tr h="417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Кулундинские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МЭС»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п.Благовещен-ка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44201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7 185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5 399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000312"/>
                  </a:ext>
                </a:extLst>
              </a:tr>
              <a:tr h="378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3752,72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1781,16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19789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122836"/>
            <a:ext cx="433864" cy="2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-1258" r="3508" b="-1"/>
          <a:stretch/>
        </p:blipFill>
        <p:spPr>
          <a:xfrm>
            <a:off x="-35264" y="-166511"/>
            <a:ext cx="9249867" cy="6964152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324187"/>
            <a:ext cx="2133600" cy="396260"/>
          </a:xfrm>
        </p:spPr>
        <p:txBody>
          <a:bodyPr/>
          <a:lstStyle/>
          <a:p>
            <a:pPr algn="ctr"/>
            <a:fld id="{725C68B6-61C2-468F-89AB-4B9F7531AA68}" type="slidenum">
              <a:rPr lang="ru-RU" smtClean="0">
                <a:solidFill>
                  <a:schemeClr val="tx1"/>
                </a:solidFill>
              </a:rPr>
              <a:pPr algn="ctr"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15388" y="16748"/>
            <a:ext cx="7948561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«Интеллектуальные системы учета (ИСУ)»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145716"/>
              </p:ext>
            </p:extLst>
          </p:nvPr>
        </p:nvGraphicFramePr>
        <p:xfrm>
          <a:off x="285720" y="1500174"/>
          <a:ext cx="8664823" cy="3687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val="2080117068"/>
                    </a:ext>
                  </a:extLst>
                </a:gridCol>
                <a:gridCol w="2144850">
                  <a:extLst>
                    <a:ext uri="{9D8B030D-6E8A-4147-A177-3AD203B41FA5}">
                      <a16:colId xmlns:a16="http://schemas.microsoft.com/office/drawing/2014/main" val="2516806634"/>
                    </a:ext>
                  </a:extLst>
                </a:gridCol>
                <a:gridCol w="1526874">
                  <a:extLst>
                    <a:ext uri="{9D8B030D-6E8A-4147-A177-3AD203B41FA5}">
                      <a16:colId xmlns:a16="http://schemas.microsoft.com/office/drawing/2014/main" val="4267652796"/>
                    </a:ext>
                  </a:extLst>
                </a:gridCol>
                <a:gridCol w="1328235">
                  <a:extLst>
                    <a:ext uri="{9D8B030D-6E8A-4147-A177-3AD203B41FA5}">
                      <a16:colId xmlns:a16="http://schemas.microsoft.com/office/drawing/2014/main" val="2515583007"/>
                    </a:ext>
                  </a:extLst>
                </a:gridCol>
                <a:gridCol w="1307410">
                  <a:extLst>
                    <a:ext uri="{9D8B030D-6E8A-4147-A177-3AD203B41FA5}">
                      <a16:colId xmlns:a16="http://schemas.microsoft.com/office/drawing/2014/main" val="3594393871"/>
                    </a:ext>
                  </a:extLst>
                </a:gridCol>
              </a:tblGrid>
              <a:tr h="35719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Филиал 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«СК Алтайкрайэнерго»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Присоединенные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ИСУ объекты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Стоимость потерь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748002"/>
                  </a:ext>
                </a:extLst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внедрения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 внедрения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экономия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239393"/>
                  </a:ext>
                </a:extLst>
              </a:tr>
              <a:tr h="5706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Бийские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МЭС»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 20 кВ Б-308, Б-309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965081"/>
                  </a:ext>
                </a:extLst>
              </a:tr>
              <a:tr h="2853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Бийские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МЭС»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 «Заречная»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718333"/>
                  </a:ext>
                </a:extLst>
              </a:tr>
              <a:tr h="4439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Новоалтайские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МЭС»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 «Пригородная»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423706"/>
                  </a:ext>
                </a:extLst>
              </a:tr>
              <a:tr h="4439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Новоалтайские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МЭС»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рп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Тальменка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414244"/>
                  </a:ext>
                </a:extLst>
              </a:tr>
              <a:tr h="2853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Алейские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МЭС»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Топчиха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379729"/>
                  </a:ext>
                </a:extLst>
              </a:tr>
              <a:tr h="4439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Кулундинские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МЭС»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Благовещенка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625057"/>
                  </a:ext>
                </a:extLst>
              </a:tr>
              <a:tr h="2853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84419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720" y="85723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экономический эффект до и после внедрения проекта «ИСУ» </a:t>
            </a:r>
          </a:p>
          <a:p>
            <a:pPr algn="ctr"/>
            <a:r>
              <a:rPr lang="ru-RU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2019 г., млн. руб.</a:t>
            </a:r>
            <a:endParaRPr lang="ru-RU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122836"/>
            <a:ext cx="433864" cy="2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8731</TotalTime>
  <Words>1452</Words>
  <Application>Microsoft Office PowerPoint</Application>
  <PresentationFormat>Экран (4:3)</PresentationFormat>
  <Paragraphs>429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SABPEK</vt:lpstr>
      <vt:lpstr>Times New Roman</vt:lpstr>
      <vt:lpstr>Wingdings</vt:lpstr>
      <vt:lpstr>Тема Office</vt:lpstr>
      <vt:lpstr>Презентация PowerPoint</vt:lpstr>
      <vt:lpstr>Презентация PowerPoint</vt:lpstr>
      <vt:lpstr>Цель,  объект, предмет, задачи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Стоимостные показатели на вручение уведомлений  физическим лицам за год, тыс. рублей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Vip</dc:creator>
  <cp:lastModifiedBy>Бакланова Яна Геннадьевна</cp:lastModifiedBy>
  <cp:revision>960</cp:revision>
  <cp:lastPrinted>2019-07-10T00:20:16Z</cp:lastPrinted>
  <dcterms:modified xsi:type="dcterms:W3CDTF">2020-12-03T11:05:30Z</dcterms:modified>
</cp:coreProperties>
</file>