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2"/>
  </p:notesMasterIdLst>
  <p:sldIdLst>
    <p:sldId id="258" r:id="rId2"/>
    <p:sldId id="283" r:id="rId3"/>
    <p:sldId id="284" r:id="rId4"/>
    <p:sldId id="259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7" r:id="rId17"/>
    <p:sldId id="296" r:id="rId18"/>
    <p:sldId id="280" r:id="rId19"/>
    <p:sldId id="298" r:id="rId20"/>
    <p:sldId id="299" r:id="rId2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0" autoAdjust="0"/>
    <p:restoredTop sz="93950" autoAdjust="0"/>
  </p:normalViewPr>
  <p:slideViewPr>
    <p:cSldViewPr snapToGrid="0">
      <p:cViewPr varScale="1">
        <p:scale>
          <a:sx n="65" d="100"/>
          <a:sy n="65" d="100"/>
        </p:scale>
        <p:origin x="9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4;&#1085;&#1089;\Desktop\&#1057;&#1057;&#1055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4;&#1085;&#1089;\Desktop\&#1057;&#1057;&#105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96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/>
              <a:t>Ввод жилья, РФ (млн. м2) </a:t>
            </a:r>
            <a:r>
              <a:rPr lang="en-US"/>
              <a:t>2015-2019</a:t>
            </a:r>
            <a:r>
              <a:rPr lang="ru-RU"/>
              <a:t>гг.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Ввод жилья РФ, млн. м2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85.3</c:v>
                </c:pt>
                <c:pt idx="1">
                  <c:v>80.2</c:v>
                </c:pt>
                <c:pt idx="2">
                  <c:v>79.2</c:v>
                </c:pt>
                <c:pt idx="3">
                  <c:v>75.7</c:v>
                </c:pt>
                <c:pt idx="4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80-49E9-A0FD-411535AC6A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08910208"/>
        <c:axId val="509597184"/>
      </c:lineChart>
      <c:catAx>
        <c:axId val="50891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9597184"/>
        <c:crosses val="autoZero"/>
        <c:auto val="1"/>
        <c:lblAlgn val="ctr"/>
        <c:lblOffset val="100"/>
        <c:noMultiLvlLbl val="0"/>
      </c:catAx>
      <c:valAx>
        <c:axId val="509597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891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96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/>
              <a:t>Ввод жилья, АК (млн. м2) </a:t>
            </a:r>
            <a:r>
              <a:rPr lang="en-US"/>
              <a:t>2015-2019</a:t>
            </a:r>
            <a:r>
              <a:rPr lang="ru-RU"/>
              <a:t>гг.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Ввод жилья, АК (млн. м2)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0.89</c:v>
                </c:pt>
                <c:pt idx="1">
                  <c:v>0.75</c:v>
                </c:pt>
                <c:pt idx="2">
                  <c:v>0.63</c:v>
                </c:pt>
                <c:pt idx="3">
                  <c:v>0.79</c:v>
                </c:pt>
                <c:pt idx="4">
                  <c:v>0.76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7E-4D6F-AACB-70DBADAD697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4035712"/>
        <c:axId val="194038400"/>
      </c:lineChart>
      <c:catAx>
        <c:axId val="19403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038400"/>
        <c:crosses val="autoZero"/>
        <c:auto val="1"/>
        <c:lblAlgn val="ctr"/>
        <c:lblOffset val="100"/>
        <c:noMultiLvlLbl val="0"/>
      </c:catAx>
      <c:valAx>
        <c:axId val="19403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03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96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/>
              <a:t>Ввод жилья, Барнаул (млн. м2) </a:t>
            </a:r>
            <a:r>
              <a:rPr lang="en-US"/>
              <a:t>2015-2019</a:t>
            </a:r>
            <a:r>
              <a:rPr lang="ru-RU"/>
              <a:t>гг.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Ввод жилья, Барнаул (млн. м2)
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0.61</c:v>
                </c:pt>
                <c:pt idx="1">
                  <c:v>0.48</c:v>
                </c:pt>
                <c:pt idx="2">
                  <c:v>0.38</c:v>
                </c:pt>
                <c:pt idx="3">
                  <c:v>0.52</c:v>
                </c:pt>
                <c:pt idx="4">
                  <c:v>0.49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F8-45EE-A126-A6677E9971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3599360"/>
        <c:axId val="193630976"/>
      </c:lineChart>
      <c:catAx>
        <c:axId val="19359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630976"/>
        <c:crosses val="autoZero"/>
        <c:auto val="1"/>
        <c:lblAlgn val="ctr"/>
        <c:lblOffset val="100"/>
        <c:noMultiLvlLbl val="0"/>
      </c:catAx>
      <c:valAx>
        <c:axId val="19363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59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367938364388803"/>
          <c:y val="8.2455903103097999E-2"/>
          <c:w val="0.52588774769212521"/>
          <c:h val="0.82885993836156879"/>
        </c:manualLayout>
      </c:layout>
      <c:radarChart>
        <c:radarStyle val="marker"/>
        <c:varyColors val="0"/>
        <c:ser>
          <c:idx val="0"/>
          <c:order val="0"/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'График 1'!$B$4:$B$7</c:f>
              <c:strCache>
                <c:ptCount val="4"/>
                <c:pt idx="0">
                  <c:v>Стратегическая карта №1 - Основные фонды</c:v>
                </c:pt>
                <c:pt idx="1">
                  <c:v>Стратегическая карта №2 - Персонал</c:v>
                </c:pt>
                <c:pt idx="2">
                  <c:v>Стратегическая карта №3 - Инновации</c:v>
                </c:pt>
                <c:pt idx="3">
                  <c:v>Стратегическая карта №4 - Финансы</c:v>
                </c:pt>
              </c:strCache>
            </c:strRef>
          </c:cat>
          <c:val>
            <c:numRef>
              <c:f>'График 1'!$C$4:$C$7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0-4951-8772-06BED30A44DF}"/>
            </c:ext>
          </c:extLst>
        </c:ser>
        <c:ser>
          <c:idx val="1"/>
          <c:order val="1"/>
          <c:marker>
            <c:symbol val="none"/>
          </c:marker>
          <c:dLbls>
            <c:dLbl>
              <c:idx val="0"/>
              <c:layout>
                <c:manualLayout>
                  <c:x val="5.960617349654071E-2"/>
                  <c:y val="4.5911047345767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A60-4951-8772-06BED30A44DF}"/>
                </c:ext>
              </c:extLst>
            </c:dLbl>
            <c:dLbl>
              <c:idx val="1"/>
              <c:layout>
                <c:manualLayout>
                  <c:x val="-4.0447046301224053E-2"/>
                  <c:y val="0.13629842180774737"/>
                </c:manualLayout>
              </c:layout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513487237724877E-2"/>
                      <c:h val="3.21521933144296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A60-4951-8772-06BED30A44DF}"/>
                </c:ext>
              </c:extLst>
            </c:dLbl>
            <c:dLbl>
              <c:idx val="2"/>
              <c:layout>
                <c:manualLayout>
                  <c:x val="-4.8962213943587012E-2"/>
                  <c:y val="-6.5997130559540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A60-4951-8772-06BED30A44DF}"/>
                </c:ext>
              </c:extLst>
            </c:dLbl>
            <c:spPr>
              <a:solidFill>
                <a:schemeClr val="accent1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'График 1'!$B$4:$B$7</c:f>
              <c:strCache>
                <c:ptCount val="4"/>
                <c:pt idx="0">
                  <c:v>Стратегическая карта №1 - Основные фонды</c:v>
                </c:pt>
                <c:pt idx="1">
                  <c:v>Стратегическая карта №2 - Персонал</c:v>
                </c:pt>
                <c:pt idx="2">
                  <c:v>Стратегическая карта №3 - Инновации</c:v>
                </c:pt>
                <c:pt idx="3">
                  <c:v>Стратегическая карта №4 - Финансы</c:v>
                </c:pt>
              </c:strCache>
            </c:strRef>
          </c:cat>
          <c:val>
            <c:numRef>
              <c:f>'График 1'!$D$4:$D$7</c:f>
              <c:numCache>
                <c:formatCode>0.000</c:formatCode>
                <c:ptCount val="4"/>
                <c:pt idx="0">
                  <c:v>0.5491304347826087</c:v>
                </c:pt>
                <c:pt idx="1">
                  <c:v>0.83999999999999986</c:v>
                </c:pt>
                <c:pt idx="2">
                  <c:v>0.43000000000000005</c:v>
                </c:pt>
                <c:pt idx="3">
                  <c:v>0.59565217391304348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60-4951-8772-06BED30A4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920280"/>
        <c:axId val="112915968"/>
      </c:radarChart>
      <c:catAx>
        <c:axId val="112920280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112915968"/>
        <c:crosses val="autoZero"/>
        <c:auto val="1"/>
        <c:lblAlgn val="ctr"/>
        <c:lblOffset val="100"/>
        <c:noMultiLvlLbl val="0"/>
      </c:catAx>
      <c:valAx>
        <c:axId val="112915968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12920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538253301094149"/>
          <c:y val="0.23632078988691693"/>
          <c:w val="0.44758464331743492"/>
          <c:h val="0.79035516130103967"/>
        </c:manualLayout>
      </c:layout>
      <c:radarChart>
        <c:radarStyle val="marker"/>
        <c:varyColors val="0"/>
        <c:ser>
          <c:idx val="0"/>
          <c:order val="0"/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'График 2'!$B$4:$B$7</c:f>
              <c:strCache>
                <c:ptCount val="4"/>
                <c:pt idx="0">
                  <c:v>Стратегическая карта №1 - Рынок покупателей</c:v>
                </c:pt>
                <c:pt idx="1">
                  <c:v>Стратегическая карта №2 - Инвестиционная привлекательность отрасли</c:v>
                </c:pt>
                <c:pt idx="2">
                  <c:v>Стратегическая карта №3 - Институциональные факторы в отрасли</c:v>
                </c:pt>
                <c:pt idx="3">
                  <c:v>Стратегическая карта №4 - Доступность оборудования, запасных частей, сырья и материалов</c:v>
                </c:pt>
              </c:strCache>
            </c:strRef>
          </c:cat>
          <c:val>
            <c:numRef>
              <c:f>'График 2'!$C$4:$C$7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8B-4E74-8778-3301F3FC7EFE}"/>
            </c:ext>
          </c:extLst>
        </c:ser>
        <c:ser>
          <c:idx val="1"/>
          <c:order val="1"/>
          <c:marker>
            <c:symbol val="none"/>
          </c:marker>
          <c:dLbls>
            <c:dLbl>
              <c:idx val="0"/>
              <c:layout>
                <c:manualLayout>
                  <c:x val="5.960617349654071E-2"/>
                  <c:y val="4.5911047345767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A8B-4E74-8778-3301F3FC7EFE}"/>
                </c:ext>
              </c:extLst>
            </c:dLbl>
            <c:dLbl>
              <c:idx val="1"/>
              <c:layout>
                <c:manualLayout>
                  <c:x val="-4.0447046301224053E-2"/>
                  <c:y val="0.13629842180774737"/>
                </c:manualLayout>
              </c:layout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513487237724877E-2"/>
                      <c:h val="3.21521933144296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A8B-4E74-8778-3301F3FC7EFE}"/>
                </c:ext>
              </c:extLst>
            </c:dLbl>
            <c:dLbl>
              <c:idx val="2"/>
              <c:layout>
                <c:manualLayout>
                  <c:x val="-4.8962213943587012E-2"/>
                  <c:y val="-6.5997130559540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A8B-4E74-8778-3301F3FC7EFE}"/>
                </c:ext>
              </c:extLst>
            </c:dLbl>
            <c:spPr>
              <a:solidFill>
                <a:schemeClr val="accent1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'График 2'!$B$4:$B$7</c:f>
              <c:strCache>
                <c:ptCount val="4"/>
                <c:pt idx="0">
                  <c:v>Стратегическая карта №1 - Рынок покупателей</c:v>
                </c:pt>
                <c:pt idx="1">
                  <c:v>Стратегическая карта №2 - Инвестиционная привлекательность отрасли</c:v>
                </c:pt>
                <c:pt idx="2">
                  <c:v>Стратегическая карта №3 - Институциональные факторы в отрасли</c:v>
                </c:pt>
                <c:pt idx="3">
                  <c:v>Стратегическая карта №4 - Доступность оборудования, запасных частей, сырья и материалов</c:v>
                </c:pt>
              </c:strCache>
            </c:strRef>
          </c:cat>
          <c:val>
            <c:numRef>
              <c:f>'График 2'!$D$4:$D$7</c:f>
              <c:numCache>
                <c:formatCode>0.000</c:formatCode>
                <c:ptCount val="4"/>
                <c:pt idx="0">
                  <c:v>0.6369999999999999</c:v>
                </c:pt>
                <c:pt idx="1">
                  <c:v>0.40521739130434781</c:v>
                </c:pt>
                <c:pt idx="2">
                  <c:v>0.36086956521739127</c:v>
                </c:pt>
                <c:pt idx="3">
                  <c:v>0.66800000000000004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8B-4E74-8778-3301F3FC7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920280"/>
        <c:axId val="112915968"/>
      </c:radarChart>
      <c:catAx>
        <c:axId val="112920280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112915968"/>
        <c:crosses val="autoZero"/>
        <c:auto val="1"/>
        <c:lblAlgn val="ctr"/>
        <c:lblOffset val="100"/>
        <c:noMultiLvlLbl val="0"/>
      </c:catAx>
      <c:valAx>
        <c:axId val="112915968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112920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54C73-692C-4561-8DFF-A73F3DC2D1F1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F1A87-91A3-431D-8945-9DDC3A5D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758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F1A87-91A3-431D-8945-9DDC3A5D6CE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7F598-B7F1-4273-9DF8-F553BE367A2B}" type="datetime1">
              <a:rPr lang="ru-RU" smtClean="0">
                <a:solidFill>
                  <a:srgbClr val="002060"/>
                </a:solidFill>
              </a:rPr>
              <a:t>04.12.2020</a:t>
            </a:fld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958-AFE7-4E3A-9568-EFBACCBF2C96}" type="slidenum">
              <a:rPr lang="ru-RU" smtClean="0">
                <a:solidFill>
                  <a:srgbClr val="002060"/>
                </a:solidFill>
              </a:rPr>
              <a:pPr/>
              <a:t>‹#›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1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982B-9B4F-42A7-BF88-70071DEC23D5}" type="datetime1">
              <a:rPr lang="ru-RU" smtClean="0">
                <a:solidFill>
                  <a:srgbClr val="002060"/>
                </a:solidFill>
              </a:rPr>
              <a:t>04.12.2020</a:t>
            </a:fld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958-AFE7-4E3A-9568-EFBACCBF2C96}" type="slidenum">
              <a:rPr lang="ru-RU" smtClean="0">
                <a:solidFill>
                  <a:srgbClr val="002060"/>
                </a:solidFill>
              </a:rPr>
              <a:pPr/>
              <a:t>‹#›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5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CDF51-0C72-45E9-ABCD-8F16A3DCA692}" type="datetime1">
              <a:rPr lang="ru-RU" smtClean="0">
                <a:solidFill>
                  <a:srgbClr val="002060"/>
                </a:solidFill>
              </a:rPr>
              <a:t>04.12.2020</a:t>
            </a:fld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958-AFE7-4E3A-9568-EFBACCBF2C96}" type="slidenum">
              <a:rPr lang="ru-RU" smtClean="0">
                <a:solidFill>
                  <a:srgbClr val="002060"/>
                </a:solidFill>
              </a:rPr>
              <a:pPr/>
              <a:t>‹#›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60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002060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002060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A9E9-C4D7-4A69-8D2E-D24E7FB93968}" type="datetime1">
              <a:rPr lang="ru-RU" smtClean="0">
                <a:solidFill>
                  <a:srgbClr val="002060"/>
                </a:solidFill>
              </a:rPr>
              <a:t>04.12.2020</a:t>
            </a:fld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958-AFE7-4E3A-9568-EFBACCBF2C96}" type="slidenum">
              <a:rPr lang="ru-RU" smtClean="0">
                <a:solidFill>
                  <a:srgbClr val="002060"/>
                </a:solidFill>
              </a:rPr>
              <a:pPr/>
              <a:t>‹#›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9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1905-E5D4-4FFC-865B-43E66DF0DA31}" type="datetime1">
              <a:rPr lang="ru-RU" smtClean="0">
                <a:solidFill>
                  <a:srgbClr val="002060"/>
                </a:solidFill>
              </a:rPr>
              <a:t>04.12.2020</a:t>
            </a:fld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958-AFE7-4E3A-9568-EFBACCBF2C96}" type="slidenum">
              <a:rPr lang="ru-RU" smtClean="0">
                <a:solidFill>
                  <a:srgbClr val="002060"/>
                </a:solidFill>
              </a:rPr>
              <a:pPr/>
              <a:t>‹#›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57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002060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002060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8E0C-67B7-44B8-BFC1-B803DAD735AF}" type="datetime1">
              <a:rPr lang="ru-RU" smtClean="0">
                <a:solidFill>
                  <a:srgbClr val="002060"/>
                </a:solidFill>
              </a:rPr>
              <a:t>04.12.2020</a:t>
            </a:fld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958-AFE7-4E3A-9568-EFBACCBF2C96}" type="slidenum">
              <a:rPr lang="ru-RU" smtClean="0">
                <a:solidFill>
                  <a:srgbClr val="002060"/>
                </a:solidFill>
              </a:rPr>
              <a:pPr/>
              <a:t>‹#›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83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CDA2-A653-439A-8D0F-E2D3B0A1446D}" type="datetime1">
              <a:rPr lang="ru-RU" smtClean="0">
                <a:solidFill>
                  <a:srgbClr val="002060"/>
                </a:solidFill>
              </a:rPr>
              <a:t>04.12.2020</a:t>
            </a:fld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958-AFE7-4E3A-9568-EFBACCBF2C96}" type="slidenum">
              <a:rPr lang="ru-RU" smtClean="0">
                <a:solidFill>
                  <a:srgbClr val="002060"/>
                </a:solidFill>
              </a:rPr>
              <a:pPr/>
              <a:t>‹#›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278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4A72-3660-465C-B420-970221AE75EE}" type="datetime1">
              <a:rPr lang="ru-RU" smtClean="0">
                <a:solidFill>
                  <a:srgbClr val="002060"/>
                </a:solidFill>
              </a:rPr>
              <a:t>04.12.2020</a:t>
            </a:fld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958-AFE7-4E3A-9568-EFBACCBF2C96}" type="slidenum">
              <a:rPr lang="ru-RU" smtClean="0">
                <a:solidFill>
                  <a:srgbClr val="002060"/>
                </a:solidFill>
              </a:rPr>
              <a:pPr/>
              <a:t>‹#›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74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E4E9-5E24-4AEB-BA0B-FC5DBE31E22B}" type="datetime1">
              <a:rPr lang="ru-RU" smtClean="0">
                <a:solidFill>
                  <a:srgbClr val="002060"/>
                </a:solidFill>
              </a:rPr>
              <a:t>04.12.2020</a:t>
            </a:fld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958-AFE7-4E3A-9568-EFBACCBF2C96}" type="slidenum">
              <a:rPr lang="ru-RU" smtClean="0">
                <a:solidFill>
                  <a:srgbClr val="002060"/>
                </a:solidFill>
              </a:rPr>
              <a:pPr/>
              <a:t>‹#›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8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D3B70-9BC2-4F00-947F-298A277D4DD8}" type="datetime1">
              <a:rPr lang="ru-RU" smtClean="0">
                <a:solidFill>
                  <a:srgbClr val="002060"/>
                </a:solidFill>
              </a:rPr>
              <a:t>04.12.2020</a:t>
            </a:fld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32DA958-AFE7-4E3A-9568-EFBACCBF2C96}" type="slidenum">
              <a:rPr lang="ru-RU" smtClean="0">
                <a:solidFill>
                  <a:srgbClr val="002060"/>
                </a:solidFill>
              </a:rPr>
              <a:pPr/>
              <a:t>‹#›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6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B2C3-40E1-42DB-A007-B0CF4559C1F8}" type="datetime1">
              <a:rPr lang="ru-RU" smtClean="0">
                <a:solidFill>
                  <a:srgbClr val="002060"/>
                </a:solidFill>
              </a:rPr>
              <a:t>04.12.2020</a:t>
            </a:fld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958-AFE7-4E3A-9568-EFBACCBF2C96}" type="slidenum">
              <a:rPr lang="ru-RU" smtClean="0">
                <a:solidFill>
                  <a:srgbClr val="002060"/>
                </a:solidFill>
              </a:rPr>
              <a:pPr/>
              <a:t>‹#›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46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ECB7-1D28-4BAE-A0D5-551DCE4C558B}" type="datetime1">
              <a:rPr lang="ru-RU" smtClean="0">
                <a:solidFill>
                  <a:srgbClr val="002060"/>
                </a:solidFill>
              </a:rPr>
              <a:t>04.12.2020</a:t>
            </a:fld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958-AFE7-4E3A-9568-EFBACCBF2C96}" type="slidenum">
              <a:rPr lang="ru-RU" smtClean="0">
                <a:solidFill>
                  <a:srgbClr val="002060"/>
                </a:solidFill>
              </a:rPr>
              <a:pPr/>
              <a:t>‹#›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6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9812-E90A-4FCF-AB82-B9D6B0AF288E}" type="datetime1">
              <a:rPr lang="ru-RU" smtClean="0">
                <a:solidFill>
                  <a:srgbClr val="002060"/>
                </a:solidFill>
              </a:rPr>
              <a:t>04.12.2020</a:t>
            </a:fld>
            <a:endParaRPr lang="ru-RU">
              <a:solidFill>
                <a:srgbClr val="00206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958-AFE7-4E3A-9568-EFBACCBF2C96}" type="slidenum">
              <a:rPr lang="ru-RU" smtClean="0">
                <a:solidFill>
                  <a:srgbClr val="002060"/>
                </a:solidFill>
              </a:rPr>
              <a:pPr/>
              <a:t>‹#›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9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657D-E287-4DF1-B23D-3F288B30F50B}" type="datetime1">
              <a:rPr lang="ru-RU" smtClean="0">
                <a:solidFill>
                  <a:srgbClr val="002060"/>
                </a:solidFill>
              </a:rPr>
              <a:t>04.12.2020</a:t>
            </a:fld>
            <a:endParaRPr lang="ru-RU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958-AFE7-4E3A-9568-EFBACCBF2C96}" type="slidenum">
              <a:rPr lang="ru-RU" smtClean="0">
                <a:solidFill>
                  <a:srgbClr val="002060"/>
                </a:solidFill>
              </a:rPr>
              <a:pPr/>
              <a:t>‹#›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94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AE7C-AC9D-4CA6-8CDA-2421E189B3D4}" type="datetime1">
              <a:rPr lang="ru-RU" smtClean="0">
                <a:solidFill>
                  <a:srgbClr val="002060"/>
                </a:solidFill>
              </a:rPr>
              <a:t>04.12.2020</a:t>
            </a:fld>
            <a:endParaRPr lang="ru-RU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958-AFE7-4E3A-9568-EFBACCBF2C96}" type="slidenum">
              <a:rPr lang="ru-RU" smtClean="0">
                <a:solidFill>
                  <a:srgbClr val="002060"/>
                </a:solidFill>
              </a:rPr>
              <a:pPr/>
              <a:t>‹#›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312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0BE2-ADEA-43D2-8AE8-19FF1C39CE22}" type="datetime1">
              <a:rPr lang="ru-RU" smtClean="0">
                <a:solidFill>
                  <a:srgbClr val="002060"/>
                </a:solidFill>
              </a:rPr>
              <a:t>04.12.2020</a:t>
            </a:fld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958-AFE7-4E3A-9568-EFBACCBF2C96}" type="slidenum">
              <a:rPr lang="ru-RU" smtClean="0">
                <a:solidFill>
                  <a:srgbClr val="002060"/>
                </a:solidFill>
              </a:rPr>
              <a:pPr/>
              <a:t>‹#›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9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C089-C755-4480-979E-EA491532B81B}" type="datetime1">
              <a:rPr lang="ru-RU" smtClean="0">
                <a:solidFill>
                  <a:srgbClr val="002060"/>
                </a:solidFill>
              </a:rPr>
              <a:t>04.12.2020</a:t>
            </a:fld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958-AFE7-4E3A-9568-EFBACCBF2C96}" type="slidenum">
              <a:rPr lang="ru-RU" smtClean="0">
                <a:solidFill>
                  <a:srgbClr val="002060"/>
                </a:solidFill>
              </a:rPr>
              <a:pPr/>
              <a:t>‹#›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2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6E7EF4-62B4-4102-9177-AB2A4F5A7127}" type="datetime1">
              <a:rPr lang="ru-RU" smtClean="0">
                <a:solidFill>
                  <a:srgbClr val="002060"/>
                </a:solidFill>
              </a:rPr>
              <a:t>04.12.2020</a:t>
            </a:fld>
            <a:endParaRPr lang="ru-RU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2DA958-AFE7-4E3A-9568-EFBACCBF2C96}" type="slidenum">
              <a:rPr lang="ru-RU" smtClean="0">
                <a:solidFill>
                  <a:srgbClr val="002060"/>
                </a:solidFill>
              </a:rPr>
              <a:pPr/>
              <a:t>‹#›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0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hyperlink" Target="&#1046;&#1041;&#1048;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202" y="5907949"/>
            <a:ext cx="1097425" cy="8129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240" y="5907949"/>
            <a:ext cx="1572537" cy="87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8039" y="359769"/>
            <a:ext cx="7098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Тема: Инвестиционная </a:t>
            </a:r>
            <a:r>
              <a:rPr lang="ru-RU" dirty="0"/>
              <a:t>стратегия развития предприятия в промышленности строительных материалов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на примере ООО «Барнаульский комбинат </a:t>
            </a:r>
          </a:p>
          <a:p>
            <a:r>
              <a:rPr lang="ru-RU" dirty="0"/>
              <a:t>железобетонных изделий №1 им. В.И. Мудрика»)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82675" y="6488668"/>
            <a:ext cx="1821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Барнаул, 2020</a:t>
            </a:r>
            <a:endParaRPr lang="ru-RU" sz="1750" dirty="0"/>
          </a:p>
        </p:txBody>
      </p:sp>
      <p:sp>
        <p:nvSpPr>
          <p:cNvPr id="9" name="TextBox 8"/>
          <p:cNvSpPr txBox="1"/>
          <p:nvPr/>
        </p:nvSpPr>
        <p:spPr>
          <a:xfrm>
            <a:off x="4218039" y="4921803"/>
            <a:ext cx="96749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Слушатель: Овсянников Кирилл Сергеевич</a:t>
            </a:r>
          </a:p>
          <a:p>
            <a:r>
              <a:rPr lang="ru-RU" sz="1600" dirty="0" smtClean="0"/>
              <a:t>Научный руководитель: к.э.н., доцент Самсонов Руслан Александрович</a:t>
            </a:r>
            <a:endParaRPr lang="ru-RU" sz="1600" dirty="0"/>
          </a:p>
        </p:txBody>
      </p:sp>
      <p:pic>
        <p:nvPicPr>
          <p:cNvPr id="12" name="Рисунок 1" descr="http://www.asu.ru/files/news/thumbs/0001498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9" t="111" r="15895" b="15370"/>
          <a:stretch/>
        </p:blipFill>
        <p:spPr bwMode="auto">
          <a:xfrm>
            <a:off x="314632" y="4493342"/>
            <a:ext cx="1219199" cy="110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pp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3" y="5537356"/>
            <a:ext cx="1219199" cy="118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C:\Users\Овсянников-КС\Desktop\ПП\диплом\Panorama-2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16925" b="-2090"/>
          <a:stretch/>
        </p:blipFill>
        <p:spPr bwMode="auto">
          <a:xfrm>
            <a:off x="4139381" y="1837097"/>
            <a:ext cx="7266038" cy="3084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958-AFE7-4E3A-9568-EFBACCBF2C96}" type="slidenum">
              <a:rPr lang="ru-RU" smtClean="0">
                <a:solidFill>
                  <a:srgbClr val="002060"/>
                </a:solidFill>
              </a:rPr>
              <a:pPr/>
              <a:t>1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2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7556" y="425202"/>
            <a:ext cx="9577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417B"/>
                </a:solidFill>
                <a:latin typeface="HeliosC"/>
              </a:rPr>
              <a:t>Стратегический ромб ССП внешняя проекция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43067890"/>
              </p:ext>
            </p:extLst>
          </p:nvPr>
        </p:nvGraphicFramePr>
        <p:xfrm>
          <a:off x="2192594" y="914400"/>
          <a:ext cx="8721212" cy="5850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958-AFE7-4E3A-9568-EFBACCBF2C96}" type="slidenum">
              <a:rPr lang="ru-RU" smtClean="0">
                <a:solidFill>
                  <a:srgbClr val="002060"/>
                </a:solidFill>
              </a:rPr>
              <a:pPr/>
              <a:t>10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752803"/>
              </p:ext>
            </p:extLst>
          </p:nvPr>
        </p:nvGraphicFramePr>
        <p:xfrm>
          <a:off x="1441397" y="1527022"/>
          <a:ext cx="10455634" cy="42641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886">
                  <a:extLst>
                    <a:ext uri="{9D8B030D-6E8A-4147-A177-3AD203B41FA5}">
                      <a16:colId xmlns:a16="http://schemas.microsoft.com/office/drawing/2014/main" val="3134905385"/>
                    </a:ext>
                  </a:extLst>
                </a:gridCol>
                <a:gridCol w="1324622">
                  <a:extLst>
                    <a:ext uri="{9D8B030D-6E8A-4147-A177-3AD203B41FA5}">
                      <a16:colId xmlns:a16="http://schemas.microsoft.com/office/drawing/2014/main" val="3072601174"/>
                    </a:ext>
                  </a:extLst>
                </a:gridCol>
                <a:gridCol w="1227699">
                  <a:extLst>
                    <a:ext uri="{9D8B030D-6E8A-4147-A177-3AD203B41FA5}">
                      <a16:colId xmlns:a16="http://schemas.microsoft.com/office/drawing/2014/main" val="3606667094"/>
                    </a:ext>
                  </a:extLst>
                </a:gridCol>
                <a:gridCol w="525003">
                  <a:extLst>
                    <a:ext uri="{9D8B030D-6E8A-4147-A177-3AD203B41FA5}">
                      <a16:colId xmlns:a16="http://schemas.microsoft.com/office/drawing/2014/main" val="1314587350"/>
                    </a:ext>
                  </a:extLst>
                </a:gridCol>
                <a:gridCol w="589618">
                  <a:extLst>
                    <a:ext uri="{9D8B030D-6E8A-4147-A177-3AD203B41FA5}">
                      <a16:colId xmlns:a16="http://schemas.microsoft.com/office/drawing/2014/main" val="1743760728"/>
                    </a:ext>
                  </a:extLst>
                </a:gridCol>
                <a:gridCol w="621926">
                  <a:extLst>
                    <a:ext uri="{9D8B030D-6E8A-4147-A177-3AD203B41FA5}">
                      <a16:colId xmlns:a16="http://schemas.microsoft.com/office/drawing/2014/main" val="3033664305"/>
                    </a:ext>
                  </a:extLst>
                </a:gridCol>
                <a:gridCol w="613850">
                  <a:extLst>
                    <a:ext uri="{9D8B030D-6E8A-4147-A177-3AD203B41FA5}">
                      <a16:colId xmlns:a16="http://schemas.microsoft.com/office/drawing/2014/main" val="3440048770"/>
                    </a:ext>
                  </a:extLst>
                </a:gridCol>
                <a:gridCol w="613850">
                  <a:extLst>
                    <a:ext uri="{9D8B030D-6E8A-4147-A177-3AD203B41FA5}">
                      <a16:colId xmlns:a16="http://schemas.microsoft.com/office/drawing/2014/main" val="131098686"/>
                    </a:ext>
                  </a:extLst>
                </a:gridCol>
                <a:gridCol w="613850">
                  <a:extLst>
                    <a:ext uri="{9D8B030D-6E8A-4147-A177-3AD203B41FA5}">
                      <a16:colId xmlns:a16="http://schemas.microsoft.com/office/drawing/2014/main" val="4121763050"/>
                    </a:ext>
                  </a:extLst>
                </a:gridCol>
                <a:gridCol w="613850">
                  <a:extLst>
                    <a:ext uri="{9D8B030D-6E8A-4147-A177-3AD203B41FA5}">
                      <a16:colId xmlns:a16="http://schemas.microsoft.com/office/drawing/2014/main" val="1399619712"/>
                    </a:ext>
                  </a:extLst>
                </a:gridCol>
                <a:gridCol w="1760779">
                  <a:extLst>
                    <a:ext uri="{9D8B030D-6E8A-4147-A177-3AD203B41FA5}">
                      <a16:colId xmlns:a16="http://schemas.microsoft.com/office/drawing/2014/main" val="1422689162"/>
                    </a:ext>
                  </a:extLst>
                </a:gridCol>
                <a:gridCol w="589618">
                  <a:extLst>
                    <a:ext uri="{9D8B030D-6E8A-4147-A177-3AD203B41FA5}">
                      <a16:colId xmlns:a16="http://schemas.microsoft.com/office/drawing/2014/main" val="698099830"/>
                    </a:ext>
                  </a:extLst>
                </a:gridCol>
                <a:gridCol w="1163083">
                  <a:extLst>
                    <a:ext uri="{9D8B030D-6E8A-4147-A177-3AD203B41FA5}">
                      <a16:colId xmlns:a16="http://schemas.microsoft.com/office/drawing/2014/main" val="1302667486"/>
                    </a:ext>
                  </a:extLst>
                </a:gridCol>
              </a:tblGrid>
              <a:tr h="145101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Стратегическая карта №1 - Основные фонды</a:t>
                      </a:r>
                      <a:endParaRPr lang="ru-RU" sz="7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extLst>
                  <a:ext uri="{0D108BD9-81ED-4DB2-BD59-A6C34878D82A}">
                    <a16:rowId xmlns:a16="http://schemas.microsoft.com/office/drawing/2014/main" val="3327961993"/>
                  </a:ext>
                </a:extLst>
              </a:tr>
              <a:tr h="145101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extLst>
                  <a:ext uri="{0D108BD9-81ED-4DB2-BD59-A6C34878D82A}">
                    <a16:rowId xmlns:a16="http://schemas.microsoft.com/office/drawing/2014/main" val="2352527671"/>
                  </a:ext>
                </a:extLst>
              </a:tr>
              <a:tr h="3370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№ п/п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Наименование показателя (П)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Вес (значимость) показателя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Прогноз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Норматив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Значение показателя (прогноз/норматив)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Принятый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Взвешенная оценка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Мероприятия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Временные параметры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Ответственные субъекты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extLst>
                  <a:ext uri="{0D108BD9-81ED-4DB2-BD59-A6C34878D82A}">
                    <a16:rowId xmlns:a16="http://schemas.microsoft.com/office/drawing/2014/main" val="957246022"/>
                  </a:ext>
                </a:extLst>
              </a:tr>
              <a:tr h="351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Количество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Ед.изм.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Количество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Ед.изм.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661352"/>
                  </a:ext>
                </a:extLst>
              </a:tr>
              <a:tr h="11772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Фондоотдача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0,39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3,39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руб. выручки с руб. вложенного в ОС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4,70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руб. выручки с руб. вложенного в ОС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0,72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0,72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0,2817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Запуск пилотных проектов по каждому пролету по повышению производительности труда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 года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Коммерческая служба, Коммерческий директор, Производство железобетона, заместитель директора по производству, специалист по производительности труда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extLst>
                  <a:ext uri="{0D108BD9-81ED-4DB2-BD59-A6C34878D82A}">
                    <a16:rowId xmlns:a16="http://schemas.microsoft.com/office/drawing/2014/main" val="1181820652"/>
                  </a:ext>
                </a:extLst>
              </a:tr>
              <a:tr h="916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Соответствие оборудования  функционально-технологическим требованиям (износ фондов моральный и физический)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0,22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0,60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0,60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0,1304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Технический аудит; Программа обновления фондов; согласование с советом директоров; согласование с собственником; поиск финансирования; реализация плана мерпориятий по обновлению фондов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 лет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Собственник, Генеральный директор, технический директор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extLst>
                  <a:ext uri="{0D108BD9-81ED-4DB2-BD59-A6C34878D82A}">
                    <a16:rowId xmlns:a16="http://schemas.microsoft.com/office/drawing/2014/main" val="3701245327"/>
                  </a:ext>
                </a:extLst>
              </a:tr>
              <a:tr h="10469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Фондовооруженность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0,39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690 274,51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руб ОС/чел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2 000 000,00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руб ОС/чел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0,35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0,35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0,1370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Технический аудит; Программа дооснащения фондами; согласование с советом директоров; согласование с собственником; поиск финансирования; реализация плана мерпориятий по дооснащению фондами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 лет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Собственник, Генеральный директор, технический директор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extLst>
                  <a:ext uri="{0D108BD9-81ED-4DB2-BD59-A6C34878D82A}">
                    <a16:rowId xmlns:a16="http://schemas.microsoft.com/office/drawing/2014/main" val="3884817636"/>
                  </a:ext>
                </a:extLst>
              </a:tr>
              <a:tr h="1451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Итого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0,549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extLst>
                  <a:ext uri="{0D108BD9-81ED-4DB2-BD59-A6C34878D82A}">
                    <a16:rowId xmlns:a16="http://schemas.microsoft.com/office/drawing/2014/main" val="4198945345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958-AFE7-4E3A-9568-EFBACCBF2C96}" type="slidenum">
              <a:rPr lang="ru-RU" smtClean="0">
                <a:solidFill>
                  <a:srgbClr val="002060"/>
                </a:solidFill>
              </a:rPr>
              <a:pPr/>
              <a:t>11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9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251789"/>
              </p:ext>
            </p:extLst>
          </p:nvPr>
        </p:nvGraphicFramePr>
        <p:xfrm>
          <a:off x="1411902" y="1418865"/>
          <a:ext cx="10386810" cy="42740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583">
                  <a:extLst>
                    <a:ext uri="{9D8B030D-6E8A-4147-A177-3AD203B41FA5}">
                      <a16:colId xmlns:a16="http://schemas.microsoft.com/office/drawing/2014/main" val="1734644083"/>
                    </a:ext>
                  </a:extLst>
                </a:gridCol>
                <a:gridCol w="1315904">
                  <a:extLst>
                    <a:ext uri="{9D8B030D-6E8A-4147-A177-3AD203B41FA5}">
                      <a16:colId xmlns:a16="http://schemas.microsoft.com/office/drawing/2014/main" val="2129332514"/>
                    </a:ext>
                  </a:extLst>
                </a:gridCol>
                <a:gridCol w="1219618">
                  <a:extLst>
                    <a:ext uri="{9D8B030D-6E8A-4147-A177-3AD203B41FA5}">
                      <a16:colId xmlns:a16="http://schemas.microsoft.com/office/drawing/2014/main" val="2818649070"/>
                    </a:ext>
                  </a:extLst>
                </a:gridCol>
                <a:gridCol w="521547">
                  <a:extLst>
                    <a:ext uri="{9D8B030D-6E8A-4147-A177-3AD203B41FA5}">
                      <a16:colId xmlns:a16="http://schemas.microsoft.com/office/drawing/2014/main" val="3715812474"/>
                    </a:ext>
                  </a:extLst>
                </a:gridCol>
                <a:gridCol w="585737">
                  <a:extLst>
                    <a:ext uri="{9D8B030D-6E8A-4147-A177-3AD203B41FA5}">
                      <a16:colId xmlns:a16="http://schemas.microsoft.com/office/drawing/2014/main" val="1231999731"/>
                    </a:ext>
                  </a:extLst>
                </a:gridCol>
                <a:gridCol w="617832">
                  <a:extLst>
                    <a:ext uri="{9D8B030D-6E8A-4147-A177-3AD203B41FA5}">
                      <a16:colId xmlns:a16="http://schemas.microsoft.com/office/drawing/2014/main" val="3034395207"/>
                    </a:ext>
                  </a:extLst>
                </a:gridCol>
                <a:gridCol w="609809">
                  <a:extLst>
                    <a:ext uri="{9D8B030D-6E8A-4147-A177-3AD203B41FA5}">
                      <a16:colId xmlns:a16="http://schemas.microsoft.com/office/drawing/2014/main" val="1867610336"/>
                    </a:ext>
                  </a:extLst>
                </a:gridCol>
                <a:gridCol w="609809">
                  <a:extLst>
                    <a:ext uri="{9D8B030D-6E8A-4147-A177-3AD203B41FA5}">
                      <a16:colId xmlns:a16="http://schemas.microsoft.com/office/drawing/2014/main" val="3879851470"/>
                    </a:ext>
                  </a:extLst>
                </a:gridCol>
                <a:gridCol w="609809">
                  <a:extLst>
                    <a:ext uri="{9D8B030D-6E8A-4147-A177-3AD203B41FA5}">
                      <a16:colId xmlns:a16="http://schemas.microsoft.com/office/drawing/2014/main" val="697144039"/>
                    </a:ext>
                  </a:extLst>
                </a:gridCol>
                <a:gridCol w="609809">
                  <a:extLst>
                    <a:ext uri="{9D8B030D-6E8A-4147-A177-3AD203B41FA5}">
                      <a16:colId xmlns:a16="http://schemas.microsoft.com/office/drawing/2014/main" val="1738118467"/>
                    </a:ext>
                  </a:extLst>
                </a:gridCol>
                <a:gridCol w="1749189">
                  <a:extLst>
                    <a:ext uri="{9D8B030D-6E8A-4147-A177-3AD203B41FA5}">
                      <a16:colId xmlns:a16="http://schemas.microsoft.com/office/drawing/2014/main" val="1648929197"/>
                    </a:ext>
                  </a:extLst>
                </a:gridCol>
                <a:gridCol w="585737">
                  <a:extLst>
                    <a:ext uri="{9D8B030D-6E8A-4147-A177-3AD203B41FA5}">
                      <a16:colId xmlns:a16="http://schemas.microsoft.com/office/drawing/2014/main" val="861029084"/>
                    </a:ext>
                  </a:extLst>
                </a:gridCol>
                <a:gridCol w="1155427">
                  <a:extLst>
                    <a:ext uri="{9D8B030D-6E8A-4147-A177-3AD203B41FA5}">
                      <a16:colId xmlns:a16="http://schemas.microsoft.com/office/drawing/2014/main" val="173367172"/>
                    </a:ext>
                  </a:extLst>
                </a:gridCol>
              </a:tblGrid>
              <a:tr h="14543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Стратегическая карта №1 - Основные фонды</a:t>
                      </a:r>
                      <a:endParaRPr lang="ru-RU" sz="7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extLst>
                  <a:ext uri="{0D108BD9-81ED-4DB2-BD59-A6C34878D82A}">
                    <a16:rowId xmlns:a16="http://schemas.microsoft.com/office/drawing/2014/main" val="3739795846"/>
                  </a:ext>
                </a:extLst>
              </a:tr>
              <a:tr h="145435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extLst>
                  <a:ext uri="{0D108BD9-81ED-4DB2-BD59-A6C34878D82A}">
                    <a16:rowId xmlns:a16="http://schemas.microsoft.com/office/drawing/2014/main" val="3963782964"/>
                  </a:ext>
                </a:extLst>
              </a:tr>
              <a:tr h="3377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№ п/п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Наименование показателя (П)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Вес (значимость) показателя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Прогноз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Норматив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Значение показателя (прогноз/норматив)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Принятый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Взвешенная оценка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Мероприятия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Временные параметры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Ответственные субъекты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extLst>
                  <a:ext uri="{0D108BD9-81ED-4DB2-BD59-A6C34878D82A}">
                    <a16:rowId xmlns:a16="http://schemas.microsoft.com/office/drawing/2014/main" val="3777051106"/>
                  </a:ext>
                </a:extLst>
              </a:tr>
              <a:tr h="351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Количество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Ед.изм.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Количество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Ед.изм.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746563"/>
                  </a:ext>
                </a:extLst>
              </a:tr>
              <a:tr h="11799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Фондоотдача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0,39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3,39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руб. выручки с руб. вложенного в ОС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4,70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руб. выручки с руб. вложенного в ОС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0,72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0,72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0,2817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Запуск пилотных проектов по каждому пролету по повышению производительности труда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 года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Коммерческая служба, Коммерческий директор, Производство железобетона, заместитель директора по производству, специалист по производительности труда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extLst>
                  <a:ext uri="{0D108BD9-81ED-4DB2-BD59-A6C34878D82A}">
                    <a16:rowId xmlns:a16="http://schemas.microsoft.com/office/drawing/2014/main" val="3495382488"/>
                  </a:ext>
                </a:extLst>
              </a:tr>
              <a:tr h="9187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Соответствие оборудования  функционально-технологическим требованиям (износ фондов моральный и физический)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0,22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0,60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0,60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0,1304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Технический аудит; Программа обновления фондов; согласование с советом директоров; согласование с собственником; поиск финансирования; реализация плана мерпориятий по обновлению фондов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 лет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Собственник, Генеральный директор, технический директор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extLst>
                  <a:ext uri="{0D108BD9-81ED-4DB2-BD59-A6C34878D82A}">
                    <a16:rowId xmlns:a16="http://schemas.microsoft.com/office/drawing/2014/main" val="1862510714"/>
                  </a:ext>
                </a:extLst>
              </a:tr>
              <a:tr h="10493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Фондовооруженность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0,39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690 274,51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руб ОС/чел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2 000 000,00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руб ОС/чел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0,35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0,35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0,1370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Технический аудит; Программа дооснащения фондами; согласование с советом директоров; согласование с собственником; поиск финансирования; реализация плана мерпориятий по дооснащению фондами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 лет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Собственник, Генеральный директор, технический директор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extLst>
                  <a:ext uri="{0D108BD9-81ED-4DB2-BD59-A6C34878D82A}">
                    <a16:rowId xmlns:a16="http://schemas.microsoft.com/office/drawing/2014/main" val="560735675"/>
                  </a:ext>
                </a:extLst>
              </a:tr>
              <a:tr h="145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Итого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0,549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extLst>
                  <a:ext uri="{0D108BD9-81ED-4DB2-BD59-A6C34878D82A}">
                    <a16:rowId xmlns:a16="http://schemas.microsoft.com/office/drawing/2014/main" val="1619994467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958-AFE7-4E3A-9568-EFBACCBF2C96}" type="slidenum">
              <a:rPr lang="ru-RU" smtClean="0">
                <a:solidFill>
                  <a:srgbClr val="002060"/>
                </a:solidFill>
              </a:rPr>
              <a:pPr/>
              <a:t>12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3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328494"/>
              </p:ext>
            </p:extLst>
          </p:nvPr>
        </p:nvGraphicFramePr>
        <p:xfrm>
          <a:off x="1522413" y="1101213"/>
          <a:ext cx="10266464" cy="48866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306">
                  <a:extLst>
                    <a:ext uri="{9D8B030D-6E8A-4147-A177-3AD203B41FA5}">
                      <a16:colId xmlns:a16="http://schemas.microsoft.com/office/drawing/2014/main" val="3306928066"/>
                    </a:ext>
                  </a:extLst>
                </a:gridCol>
                <a:gridCol w="1300657">
                  <a:extLst>
                    <a:ext uri="{9D8B030D-6E8A-4147-A177-3AD203B41FA5}">
                      <a16:colId xmlns:a16="http://schemas.microsoft.com/office/drawing/2014/main" val="2329614147"/>
                    </a:ext>
                  </a:extLst>
                </a:gridCol>
                <a:gridCol w="1205488">
                  <a:extLst>
                    <a:ext uri="{9D8B030D-6E8A-4147-A177-3AD203B41FA5}">
                      <a16:colId xmlns:a16="http://schemas.microsoft.com/office/drawing/2014/main" val="2299972007"/>
                    </a:ext>
                  </a:extLst>
                </a:gridCol>
                <a:gridCol w="515505">
                  <a:extLst>
                    <a:ext uri="{9D8B030D-6E8A-4147-A177-3AD203B41FA5}">
                      <a16:colId xmlns:a16="http://schemas.microsoft.com/office/drawing/2014/main" val="2547776851"/>
                    </a:ext>
                  </a:extLst>
                </a:gridCol>
                <a:gridCol w="578950">
                  <a:extLst>
                    <a:ext uri="{9D8B030D-6E8A-4147-A177-3AD203B41FA5}">
                      <a16:colId xmlns:a16="http://schemas.microsoft.com/office/drawing/2014/main" val="2391277323"/>
                    </a:ext>
                  </a:extLst>
                </a:gridCol>
                <a:gridCol w="610674">
                  <a:extLst>
                    <a:ext uri="{9D8B030D-6E8A-4147-A177-3AD203B41FA5}">
                      <a16:colId xmlns:a16="http://schemas.microsoft.com/office/drawing/2014/main" val="1471671688"/>
                    </a:ext>
                  </a:extLst>
                </a:gridCol>
                <a:gridCol w="602743">
                  <a:extLst>
                    <a:ext uri="{9D8B030D-6E8A-4147-A177-3AD203B41FA5}">
                      <a16:colId xmlns:a16="http://schemas.microsoft.com/office/drawing/2014/main" val="2062173933"/>
                    </a:ext>
                  </a:extLst>
                </a:gridCol>
                <a:gridCol w="602743">
                  <a:extLst>
                    <a:ext uri="{9D8B030D-6E8A-4147-A177-3AD203B41FA5}">
                      <a16:colId xmlns:a16="http://schemas.microsoft.com/office/drawing/2014/main" val="56805125"/>
                    </a:ext>
                  </a:extLst>
                </a:gridCol>
                <a:gridCol w="602743">
                  <a:extLst>
                    <a:ext uri="{9D8B030D-6E8A-4147-A177-3AD203B41FA5}">
                      <a16:colId xmlns:a16="http://schemas.microsoft.com/office/drawing/2014/main" val="627400333"/>
                    </a:ext>
                  </a:extLst>
                </a:gridCol>
                <a:gridCol w="602743">
                  <a:extLst>
                    <a:ext uri="{9D8B030D-6E8A-4147-A177-3AD203B41FA5}">
                      <a16:colId xmlns:a16="http://schemas.microsoft.com/office/drawing/2014/main" val="1084653217"/>
                    </a:ext>
                  </a:extLst>
                </a:gridCol>
                <a:gridCol w="1728922">
                  <a:extLst>
                    <a:ext uri="{9D8B030D-6E8A-4147-A177-3AD203B41FA5}">
                      <a16:colId xmlns:a16="http://schemas.microsoft.com/office/drawing/2014/main" val="73806001"/>
                    </a:ext>
                  </a:extLst>
                </a:gridCol>
                <a:gridCol w="578950">
                  <a:extLst>
                    <a:ext uri="{9D8B030D-6E8A-4147-A177-3AD203B41FA5}">
                      <a16:colId xmlns:a16="http://schemas.microsoft.com/office/drawing/2014/main" val="4171930478"/>
                    </a:ext>
                  </a:extLst>
                </a:gridCol>
                <a:gridCol w="1142040">
                  <a:extLst>
                    <a:ext uri="{9D8B030D-6E8A-4147-A177-3AD203B41FA5}">
                      <a16:colId xmlns:a16="http://schemas.microsoft.com/office/drawing/2014/main" val="201117790"/>
                    </a:ext>
                  </a:extLst>
                </a:gridCol>
              </a:tblGrid>
              <a:tr h="132573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Стратегическая карта №3 - Инновации</a:t>
                      </a:r>
                      <a:endParaRPr lang="ru-RU" sz="7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b"/>
                </a:tc>
                <a:extLst>
                  <a:ext uri="{0D108BD9-81ED-4DB2-BD59-A6C34878D82A}">
                    <a16:rowId xmlns:a16="http://schemas.microsoft.com/office/drawing/2014/main" val="3220049811"/>
                  </a:ext>
                </a:extLst>
              </a:tr>
              <a:tr h="132573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b"/>
                </a:tc>
                <a:extLst>
                  <a:ext uri="{0D108BD9-81ED-4DB2-BD59-A6C34878D82A}">
                    <a16:rowId xmlns:a16="http://schemas.microsoft.com/office/drawing/2014/main" val="776095951"/>
                  </a:ext>
                </a:extLst>
              </a:tr>
              <a:tr h="3222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№ п/п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Наименование показателя (П)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Вес (значимость) показателя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Прогноз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Норматив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Значение показателя (прогноз/норматив)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Принятый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Взвешенная оценка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Мероприятия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Временные параметры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Ответственные субъекты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extLst>
                  <a:ext uri="{0D108BD9-81ED-4DB2-BD59-A6C34878D82A}">
                    <a16:rowId xmlns:a16="http://schemas.microsoft.com/office/drawing/2014/main" val="104744969"/>
                  </a:ext>
                </a:extLst>
              </a:tr>
              <a:tr h="303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Количество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Ед.изм.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Количество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Ед.изм.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4834"/>
                  </a:ext>
                </a:extLst>
              </a:tr>
              <a:tr h="10310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Разработка эксклюзивных чертежей изделий по номенклатурным группам (проекты, которые выполнить моем только, чтобы не было конкурентов)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0,28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серий/год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серий/год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0,25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0,25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0,070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Перечень изделия для разработки серии чертежей; поиск и заключение договоров с ПИ;сертификация; внедрение в проектирование с заказчиками строительства;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 года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Генеральный директор, технический директор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extLst>
                  <a:ext uri="{0D108BD9-81ED-4DB2-BD59-A6C34878D82A}">
                    <a16:rowId xmlns:a16="http://schemas.microsoft.com/office/drawing/2014/main" val="1796423610"/>
                  </a:ext>
                </a:extLst>
              </a:tr>
              <a:tr h="12878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Группы изделий для новых отраслей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0,44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групп/год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групп/год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0,220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Поиск отраслей, осуществляющих строительтство и модернизации; закуп опалубки для производства изделий; проектирование; поставка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год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Коммерческая служба, Коммерческий директор, Производство железобетона, заместитель директора по производству, Технический директор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extLst>
                  <a:ext uri="{0D108BD9-81ED-4DB2-BD59-A6C34878D82A}">
                    <a16:rowId xmlns:a16="http://schemas.microsoft.com/office/drawing/2014/main" val="1214960298"/>
                  </a:ext>
                </a:extLst>
              </a:tr>
              <a:tr h="15445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Смена технологии производства существующих групп изделий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0,28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групп/год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групп/год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0,140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Изучение современных российских и зарубежных производств; подбор оборудования; ТЭО; закуп; доставка и монтаж; пуско-наладка; проектирование; произвосдтво и поставка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 года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Генеральный директор, Коммерческая служба, Коммерческий директор, Производство железобетона, заместитель директора по производству, Технический директор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extLst>
                  <a:ext uri="{0D108BD9-81ED-4DB2-BD59-A6C34878D82A}">
                    <a16:rowId xmlns:a16="http://schemas.microsoft.com/office/drawing/2014/main" val="1495830043"/>
                  </a:ext>
                </a:extLst>
              </a:tr>
              <a:tr h="1325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0,430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1" marR="3501" marT="3501" marB="0" anchor="ctr"/>
                </a:tc>
                <a:extLst>
                  <a:ext uri="{0D108BD9-81ED-4DB2-BD59-A6C34878D82A}">
                    <a16:rowId xmlns:a16="http://schemas.microsoft.com/office/drawing/2014/main" val="1139759577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958-AFE7-4E3A-9568-EFBACCBF2C96}" type="slidenum">
              <a:rPr lang="ru-RU" smtClean="0">
                <a:solidFill>
                  <a:srgbClr val="002060"/>
                </a:solidFill>
              </a:rPr>
              <a:pPr/>
              <a:t>13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341969"/>
              </p:ext>
            </p:extLst>
          </p:nvPr>
        </p:nvGraphicFramePr>
        <p:xfrm>
          <a:off x="1441401" y="999509"/>
          <a:ext cx="10317979" cy="48211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281">
                  <a:extLst>
                    <a:ext uri="{9D8B030D-6E8A-4147-A177-3AD203B41FA5}">
                      <a16:colId xmlns:a16="http://schemas.microsoft.com/office/drawing/2014/main" val="3723113824"/>
                    </a:ext>
                  </a:extLst>
                </a:gridCol>
                <a:gridCol w="1307183">
                  <a:extLst>
                    <a:ext uri="{9D8B030D-6E8A-4147-A177-3AD203B41FA5}">
                      <a16:colId xmlns:a16="http://schemas.microsoft.com/office/drawing/2014/main" val="738873163"/>
                    </a:ext>
                  </a:extLst>
                </a:gridCol>
                <a:gridCol w="1211536">
                  <a:extLst>
                    <a:ext uri="{9D8B030D-6E8A-4147-A177-3AD203B41FA5}">
                      <a16:colId xmlns:a16="http://schemas.microsoft.com/office/drawing/2014/main" val="1250770590"/>
                    </a:ext>
                  </a:extLst>
                </a:gridCol>
                <a:gridCol w="518091">
                  <a:extLst>
                    <a:ext uri="{9D8B030D-6E8A-4147-A177-3AD203B41FA5}">
                      <a16:colId xmlns:a16="http://schemas.microsoft.com/office/drawing/2014/main" val="1155582071"/>
                    </a:ext>
                  </a:extLst>
                </a:gridCol>
                <a:gridCol w="581855">
                  <a:extLst>
                    <a:ext uri="{9D8B030D-6E8A-4147-A177-3AD203B41FA5}">
                      <a16:colId xmlns:a16="http://schemas.microsoft.com/office/drawing/2014/main" val="3906155817"/>
                    </a:ext>
                  </a:extLst>
                </a:gridCol>
                <a:gridCol w="613738">
                  <a:extLst>
                    <a:ext uri="{9D8B030D-6E8A-4147-A177-3AD203B41FA5}">
                      <a16:colId xmlns:a16="http://schemas.microsoft.com/office/drawing/2014/main" val="2393039046"/>
                    </a:ext>
                  </a:extLst>
                </a:gridCol>
                <a:gridCol w="605768">
                  <a:extLst>
                    <a:ext uri="{9D8B030D-6E8A-4147-A177-3AD203B41FA5}">
                      <a16:colId xmlns:a16="http://schemas.microsoft.com/office/drawing/2014/main" val="2223045002"/>
                    </a:ext>
                  </a:extLst>
                </a:gridCol>
                <a:gridCol w="605768">
                  <a:extLst>
                    <a:ext uri="{9D8B030D-6E8A-4147-A177-3AD203B41FA5}">
                      <a16:colId xmlns:a16="http://schemas.microsoft.com/office/drawing/2014/main" val="3279230428"/>
                    </a:ext>
                  </a:extLst>
                </a:gridCol>
                <a:gridCol w="605768">
                  <a:extLst>
                    <a:ext uri="{9D8B030D-6E8A-4147-A177-3AD203B41FA5}">
                      <a16:colId xmlns:a16="http://schemas.microsoft.com/office/drawing/2014/main" val="3482520334"/>
                    </a:ext>
                  </a:extLst>
                </a:gridCol>
                <a:gridCol w="605768">
                  <a:extLst>
                    <a:ext uri="{9D8B030D-6E8A-4147-A177-3AD203B41FA5}">
                      <a16:colId xmlns:a16="http://schemas.microsoft.com/office/drawing/2014/main" val="528912201"/>
                    </a:ext>
                  </a:extLst>
                </a:gridCol>
                <a:gridCol w="1737597">
                  <a:extLst>
                    <a:ext uri="{9D8B030D-6E8A-4147-A177-3AD203B41FA5}">
                      <a16:colId xmlns:a16="http://schemas.microsoft.com/office/drawing/2014/main" val="1141977803"/>
                    </a:ext>
                  </a:extLst>
                </a:gridCol>
                <a:gridCol w="581855">
                  <a:extLst>
                    <a:ext uri="{9D8B030D-6E8A-4147-A177-3AD203B41FA5}">
                      <a16:colId xmlns:a16="http://schemas.microsoft.com/office/drawing/2014/main" val="3513791895"/>
                    </a:ext>
                  </a:extLst>
                </a:gridCol>
                <a:gridCol w="1147771">
                  <a:extLst>
                    <a:ext uri="{9D8B030D-6E8A-4147-A177-3AD203B41FA5}">
                      <a16:colId xmlns:a16="http://schemas.microsoft.com/office/drawing/2014/main" val="3961031695"/>
                    </a:ext>
                  </a:extLst>
                </a:gridCol>
              </a:tblGrid>
              <a:tr h="178489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Стратегическая карта №4 - Финансы</a:t>
                      </a:r>
                      <a:endParaRPr lang="ru-RU" sz="7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extLst>
                  <a:ext uri="{0D108BD9-81ED-4DB2-BD59-A6C34878D82A}">
                    <a16:rowId xmlns:a16="http://schemas.microsoft.com/office/drawing/2014/main" val="1895574610"/>
                  </a:ext>
                </a:extLst>
              </a:tr>
              <a:tr h="191896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extLst>
                  <a:ext uri="{0D108BD9-81ED-4DB2-BD59-A6C34878D82A}">
                    <a16:rowId xmlns:a16="http://schemas.microsoft.com/office/drawing/2014/main" val="64322081"/>
                  </a:ext>
                </a:extLst>
              </a:tr>
              <a:tr h="4085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№ п/п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Наименование показателя (П)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Вес (значимость) показателя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Прогноз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Норматив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Значение показателя (прогноз/норматив)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Принятый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Взвешенная оценка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Мероприятия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Временные параметры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Ответственные субъекты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extLst>
                  <a:ext uri="{0D108BD9-81ED-4DB2-BD59-A6C34878D82A}">
                    <a16:rowId xmlns:a16="http://schemas.microsoft.com/office/drawing/2014/main" val="1075511537"/>
                  </a:ext>
                </a:extLst>
              </a:tr>
              <a:tr h="371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Количество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Ед.изм.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Количество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Ед.изм.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954290"/>
                  </a:ext>
                </a:extLst>
              </a:tr>
              <a:tr h="1556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Кавтомономии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0,22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0,33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коэффициент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коэффициент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0,67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0,67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0,146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План мероприятий по формированию отдельных сторонних фондов для финансирования новых проектов непрофильных для бизнеса; создание фондов; политика отчисленний в фонды; формирование "здоровых" показателей автономии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 года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Генеральный директор, руководитель финслужбы группы компаний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extLst>
                  <a:ext uri="{0D108BD9-81ED-4DB2-BD59-A6C34878D82A}">
                    <a16:rowId xmlns:a16="http://schemas.microsoft.com/office/drawing/2014/main" val="3096739767"/>
                  </a:ext>
                </a:extLst>
              </a:tr>
              <a:tr h="1009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ROA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0,39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0,55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0,55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0,215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Экспансия в соседние регионы путем создания точек сбора заявок для загрузки производственных активов в местерасположения завода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 года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Генеральный директор, Коммерческий директор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extLst>
                  <a:ext uri="{0D108BD9-81ED-4DB2-BD59-A6C34878D82A}">
                    <a16:rowId xmlns:a16="http://schemas.microsoft.com/office/drawing/2014/main" val="2374336591"/>
                  </a:ext>
                </a:extLst>
              </a:tr>
              <a:tr h="872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CAPEX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0,39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40%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% от чистой прибыли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67%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% от чистой прибыли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0,60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0,60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0,235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Поиск окупаемых преоектов по модернизации и оптимизации производства; расчет ТЭО; согласование с собственником; реализация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 года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Собственник, Генеральный директор, технический директор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extLst>
                  <a:ext uri="{0D108BD9-81ED-4DB2-BD59-A6C34878D82A}">
                    <a16:rowId xmlns:a16="http://schemas.microsoft.com/office/drawing/2014/main" val="999427753"/>
                  </a:ext>
                </a:extLst>
              </a:tr>
              <a:tr h="2321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0,596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33" marR="3833" marT="3833" marB="0" anchor="b"/>
                </a:tc>
                <a:extLst>
                  <a:ext uri="{0D108BD9-81ED-4DB2-BD59-A6C34878D82A}">
                    <a16:rowId xmlns:a16="http://schemas.microsoft.com/office/drawing/2014/main" val="2018008780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958-AFE7-4E3A-9568-EFBACCBF2C96}" type="slidenum">
              <a:rPr lang="ru-RU" smtClean="0">
                <a:solidFill>
                  <a:srgbClr val="002060"/>
                </a:solidFill>
              </a:rPr>
              <a:pPr/>
              <a:t>14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2" t="40144" r="20268" b="24606"/>
          <a:stretch/>
        </p:blipFill>
        <p:spPr>
          <a:xfrm>
            <a:off x="2251587" y="2930012"/>
            <a:ext cx="7681285" cy="2880853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251587" y="372549"/>
            <a:ext cx="8563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/>
              <a:t>ООО «БКЖБИ №1 им. В.И. Мудрика» </a:t>
            </a:r>
            <a:r>
              <a:rPr lang="ru-RU" sz="1600" dirty="0" smtClean="0"/>
              <a:t>бизнес-портфель предприятия: </a:t>
            </a:r>
            <a:endParaRPr lang="ru-RU" sz="1600" dirty="0"/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/>
              <a:t>производство строительных материалов для благоустройства («А»).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/>
              <a:t>производство железобетонных изделий для жилья, строительства дорог и мостов («Ж» и «МД»).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/>
              <a:t>производство строительных материалов для энергетики («О»).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153265" y="2389078"/>
            <a:ext cx="6096000" cy="4633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Модель Дженерал Электрик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958-AFE7-4E3A-9568-EFBACCBF2C96}" type="slidenum">
              <a:rPr lang="ru-RU" smtClean="0">
                <a:solidFill>
                  <a:srgbClr val="002060"/>
                </a:solidFill>
              </a:rPr>
              <a:pPr/>
              <a:t>15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3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718013"/>
              </p:ext>
            </p:extLst>
          </p:nvPr>
        </p:nvGraphicFramePr>
        <p:xfrm>
          <a:off x="1490561" y="705566"/>
          <a:ext cx="10121332" cy="5203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1834">
                  <a:extLst>
                    <a:ext uri="{9D8B030D-6E8A-4147-A177-3AD203B41FA5}">
                      <a16:colId xmlns:a16="http://schemas.microsoft.com/office/drawing/2014/main" val="3400839992"/>
                    </a:ext>
                  </a:extLst>
                </a:gridCol>
                <a:gridCol w="382105">
                  <a:extLst>
                    <a:ext uri="{9D8B030D-6E8A-4147-A177-3AD203B41FA5}">
                      <a16:colId xmlns:a16="http://schemas.microsoft.com/office/drawing/2014/main" val="1577961028"/>
                    </a:ext>
                  </a:extLst>
                </a:gridCol>
                <a:gridCol w="675347">
                  <a:extLst>
                    <a:ext uri="{9D8B030D-6E8A-4147-A177-3AD203B41FA5}">
                      <a16:colId xmlns:a16="http://schemas.microsoft.com/office/drawing/2014/main" val="3811064141"/>
                    </a:ext>
                  </a:extLst>
                </a:gridCol>
                <a:gridCol w="444308">
                  <a:extLst>
                    <a:ext uri="{9D8B030D-6E8A-4147-A177-3AD203B41FA5}">
                      <a16:colId xmlns:a16="http://schemas.microsoft.com/office/drawing/2014/main" val="1810876337"/>
                    </a:ext>
                  </a:extLst>
                </a:gridCol>
                <a:gridCol w="595372">
                  <a:extLst>
                    <a:ext uri="{9D8B030D-6E8A-4147-A177-3AD203B41FA5}">
                      <a16:colId xmlns:a16="http://schemas.microsoft.com/office/drawing/2014/main" val="163756681"/>
                    </a:ext>
                  </a:extLst>
                </a:gridCol>
                <a:gridCol w="497626">
                  <a:extLst>
                    <a:ext uri="{9D8B030D-6E8A-4147-A177-3AD203B41FA5}">
                      <a16:colId xmlns:a16="http://schemas.microsoft.com/office/drawing/2014/main" val="61502425"/>
                    </a:ext>
                  </a:extLst>
                </a:gridCol>
                <a:gridCol w="470966">
                  <a:extLst>
                    <a:ext uri="{9D8B030D-6E8A-4147-A177-3AD203B41FA5}">
                      <a16:colId xmlns:a16="http://schemas.microsoft.com/office/drawing/2014/main" val="2382254423"/>
                    </a:ext>
                  </a:extLst>
                </a:gridCol>
                <a:gridCol w="373219">
                  <a:extLst>
                    <a:ext uri="{9D8B030D-6E8A-4147-A177-3AD203B41FA5}">
                      <a16:colId xmlns:a16="http://schemas.microsoft.com/office/drawing/2014/main" val="2591198999"/>
                    </a:ext>
                  </a:extLst>
                </a:gridCol>
                <a:gridCol w="328788">
                  <a:extLst>
                    <a:ext uri="{9D8B030D-6E8A-4147-A177-3AD203B41FA5}">
                      <a16:colId xmlns:a16="http://schemas.microsoft.com/office/drawing/2014/main" val="2661316284"/>
                    </a:ext>
                  </a:extLst>
                </a:gridCol>
                <a:gridCol w="328788">
                  <a:extLst>
                    <a:ext uri="{9D8B030D-6E8A-4147-A177-3AD203B41FA5}">
                      <a16:colId xmlns:a16="http://schemas.microsoft.com/office/drawing/2014/main" val="3187847479"/>
                    </a:ext>
                  </a:extLst>
                </a:gridCol>
                <a:gridCol w="328788">
                  <a:extLst>
                    <a:ext uri="{9D8B030D-6E8A-4147-A177-3AD203B41FA5}">
                      <a16:colId xmlns:a16="http://schemas.microsoft.com/office/drawing/2014/main" val="2814792630"/>
                    </a:ext>
                  </a:extLst>
                </a:gridCol>
                <a:gridCol w="328788">
                  <a:extLst>
                    <a:ext uri="{9D8B030D-6E8A-4147-A177-3AD203B41FA5}">
                      <a16:colId xmlns:a16="http://schemas.microsoft.com/office/drawing/2014/main" val="3810817514"/>
                    </a:ext>
                  </a:extLst>
                </a:gridCol>
                <a:gridCol w="328788">
                  <a:extLst>
                    <a:ext uri="{9D8B030D-6E8A-4147-A177-3AD203B41FA5}">
                      <a16:colId xmlns:a16="http://schemas.microsoft.com/office/drawing/2014/main" val="2282100369"/>
                    </a:ext>
                  </a:extLst>
                </a:gridCol>
                <a:gridCol w="328788">
                  <a:extLst>
                    <a:ext uri="{9D8B030D-6E8A-4147-A177-3AD203B41FA5}">
                      <a16:colId xmlns:a16="http://schemas.microsoft.com/office/drawing/2014/main" val="167948474"/>
                    </a:ext>
                  </a:extLst>
                </a:gridCol>
                <a:gridCol w="328788">
                  <a:extLst>
                    <a:ext uri="{9D8B030D-6E8A-4147-A177-3AD203B41FA5}">
                      <a16:colId xmlns:a16="http://schemas.microsoft.com/office/drawing/2014/main" val="3625560820"/>
                    </a:ext>
                  </a:extLst>
                </a:gridCol>
                <a:gridCol w="328788">
                  <a:extLst>
                    <a:ext uri="{9D8B030D-6E8A-4147-A177-3AD203B41FA5}">
                      <a16:colId xmlns:a16="http://schemas.microsoft.com/office/drawing/2014/main" val="3396921398"/>
                    </a:ext>
                  </a:extLst>
                </a:gridCol>
                <a:gridCol w="328788">
                  <a:extLst>
                    <a:ext uri="{9D8B030D-6E8A-4147-A177-3AD203B41FA5}">
                      <a16:colId xmlns:a16="http://schemas.microsoft.com/office/drawing/2014/main" val="874367674"/>
                    </a:ext>
                  </a:extLst>
                </a:gridCol>
                <a:gridCol w="328788">
                  <a:extLst>
                    <a:ext uri="{9D8B030D-6E8A-4147-A177-3AD203B41FA5}">
                      <a16:colId xmlns:a16="http://schemas.microsoft.com/office/drawing/2014/main" val="3243368488"/>
                    </a:ext>
                  </a:extLst>
                </a:gridCol>
                <a:gridCol w="426535">
                  <a:extLst>
                    <a:ext uri="{9D8B030D-6E8A-4147-A177-3AD203B41FA5}">
                      <a16:colId xmlns:a16="http://schemas.microsoft.com/office/drawing/2014/main" val="401564767"/>
                    </a:ext>
                  </a:extLst>
                </a:gridCol>
                <a:gridCol w="426535">
                  <a:extLst>
                    <a:ext uri="{9D8B030D-6E8A-4147-A177-3AD203B41FA5}">
                      <a16:colId xmlns:a16="http://schemas.microsoft.com/office/drawing/2014/main" val="777490084"/>
                    </a:ext>
                  </a:extLst>
                </a:gridCol>
                <a:gridCol w="426535">
                  <a:extLst>
                    <a:ext uri="{9D8B030D-6E8A-4147-A177-3AD203B41FA5}">
                      <a16:colId xmlns:a16="http://schemas.microsoft.com/office/drawing/2014/main" val="263355977"/>
                    </a:ext>
                  </a:extLst>
                </a:gridCol>
                <a:gridCol w="426535">
                  <a:extLst>
                    <a:ext uri="{9D8B030D-6E8A-4147-A177-3AD203B41FA5}">
                      <a16:colId xmlns:a16="http://schemas.microsoft.com/office/drawing/2014/main" val="1177262650"/>
                    </a:ext>
                  </a:extLst>
                </a:gridCol>
                <a:gridCol w="426535">
                  <a:extLst>
                    <a:ext uri="{9D8B030D-6E8A-4147-A177-3AD203B41FA5}">
                      <a16:colId xmlns:a16="http://schemas.microsoft.com/office/drawing/2014/main" val="3299170489"/>
                    </a:ext>
                  </a:extLst>
                </a:gridCol>
              </a:tblGrid>
              <a:tr h="262995"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ИНВЕСТИЦИИ (В ПЕРИОД СТРОИТЕЛЬСТВА И ЭКСПЛУАТАЦИИ)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41" marR="4441" marT="44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41" marR="4441" marT="44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41" marR="4441" marT="44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41" marR="4441" marT="4441" marB="0" anchor="b"/>
                </a:tc>
                <a:extLst>
                  <a:ext uri="{0D108BD9-81ED-4DB2-BD59-A6C34878D82A}">
                    <a16:rowId xmlns:a16="http://schemas.microsoft.com/office/drawing/2014/main" val="3390016879"/>
                  </a:ext>
                </a:extLst>
              </a:tr>
              <a:tr h="262995">
                <a:tc gridSpan="19"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41" marR="4441" marT="44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41" marR="4441" marT="44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41" marR="4441" marT="44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441" marR="4441" marT="4441" marB="0" anchor="b"/>
                </a:tc>
                <a:extLst>
                  <a:ext uri="{0D108BD9-81ED-4DB2-BD59-A6C34878D82A}">
                    <a16:rowId xmlns:a16="http://schemas.microsoft.com/office/drawing/2014/main" val="1984405154"/>
                  </a:ext>
                </a:extLst>
              </a:tr>
              <a:tr h="26299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Статьи затрат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Всего по проекту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Освоено на момент начала проекта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Подлежит освоению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2021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2022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2023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2024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2025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83013"/>
                  </a:ext>
                </a:extLst>
              </a:tr>
              <a:tr h="464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Всего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 кварталам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Всего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 кварталам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Всего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 полугодиям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Всего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 полугодиям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Всего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 полугодиям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758651"/>
                  </a:ext>
                </a:extLst>
              </a:tr>
              <a:tr h="603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</a:t>
                      </a:r>
                      <a:endParaRPr lang="en-US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II</a:t>
                      </a:r>
                      <a:endParaRPr lang="en-US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III</a:t>
                      </a:r>
                      <a:endParaRPr lang="en-US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IV</a:t>
                      </a:r>
                      <a:endParaRPr lang="en-US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</a:t>
                      </a:r>
                      <a:endParaRPr lang="en-US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II</a:t>
                      </a:r>
                      <a:endParaRPr lang="en-US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III</a:t>
                      </a:r>
                      <a:endParaRPr lang="en-US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IV</a:t>
                      </a:r>
                      <a:endParaRPr lang="en-US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</a:t>
                      </a:r>
                      <a:endParaRPr lang="en-US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II</a:t>
                      </a:r>
                      <a:endParaRPr lang="en-US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</a:t>
                      </a:r>
                      <a:endParaRPr lang="en-US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II</a:t>
                      </a:r>
                      <a:endParaRPr lang="en-US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</a:t>
                      </a:r>
                      <a:endParaRPr lang="en-US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II</a:t>
                      </a:r>
                      <a:endParaRPr lang="en-US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extLst>
                  <a:ext uri="{0D108BD9-81ED-4DB2-BD59-A6C34878D82A}">
                    <a16:rowId xmlns:a16="http://schemas.microsoft.com/office/drawing/2014/main" val="3164556195"/>
                  </a:ext>
                </a:extLst>
              </a:tr>
              <a:tr h="2475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19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21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22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23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24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25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26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27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extLst>
                  <a:ext uri="{0D108BD9-81ED-4DB2-BD59-A6C34878D82A}">
                    <a16:rowId xmlns:a16="http://schemas.microsoft.com/office/drawing/2014/main" val="1637212510"/>
                  </a:ext>
                </a:extLst>
              </a:tr>
              <a:tr h="4350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1. Капитальные вложения, всего в том числе: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254 900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50 000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204 900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204 900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102 450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102 450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extLst>
                  <a:ext uri="{0D108BD9-81ED-4DB2-BD59-A6C34878D82A}">
                    <a16:rowId xmlns:a16="http://schemas.microsoft.com/office/drawing/2014/main" val="3385688050"/>
                  </a:ext>
                </a:extLst>
              </a:tr>
              <a:tr h="4350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а) строительно-монтажные работы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50 000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50 000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extLst>
                  <a:ext uri="{0D108BD9-81ED-4DB2-BD59-A6C34878D82A}">
                    <a16:rowId xmlns:a16="http://schemas.microsoft.com/office/drawing/2014/main" val="1196256419"/>
                  </a:ext>
                </a:extLst>
              </a:tr>
              <a:tr h="257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б) оборудование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204 900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204 900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204 900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102 450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102 450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extLst>
                  <a:ext uri="{0D108BD9-81ED-4DB2-BD59-A6C34878D82A}">
                    <a16:rowId xmlns:a16="http://schemas.microsoft.com/office/drawing/2014/main" val="4107864724"/>
                  </a:ext>
                </a:extLst>
              </a:tr>
              <a:tr h="257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в) прочие затраты (транспорт)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extLst>
                  <a:ext uri="{0D108BD9-81ED-4DB2-BD59-A6C34878D82A}">
                    <a16:rowId xmlns:a16="http://schemas.microsoft.com/office/drawing/2014/main" val="3601783840"/>
                  </a:ext>
                </a:extLst>
              </a:tr>
              <a:tr h="2629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2. Прирост оборотных средств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280 763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280 763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187 176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93 588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93 588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93 588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93 588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extLst>
                  <a:ext uri="{0D108BD9-81ED-4DB2-BD59-A6C34878D82A}">
                    <a16:rowId xmlns:a16="http://schemas.microsoft.com/office/drawing/2014/main" val="2789401774"/>
                  </a:ext>
                </a:extLst>
              </a:tr>
              <a:tr h="7580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3. Другие инвестиции в период освоения и эксплуатации (нематериальные активы)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4 000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4 000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4 000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2 000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2 000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extLst>
                  <a:ext uri="{0D108BD9-81ED-4DB2-BD59-A6C34878D82A}">
                    <a16:rowId xmlns:a16="http://schemas.microsoft.com/office/drawing/2014/main" val="2366700905"/>
                  </a:ext>
                </a:extLst>
              </a:tr>
              <a:tr h="4350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4. Итого объем инвестиций (сумма показателей п. 1 - п. 3)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539 663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50 000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489 663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396 076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104 450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198 038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93 588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93 588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93 588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extLst>
                  <a:ext uri="{0D108BD9-81ED-4DB2-BD59-A6C34878D82A}">
                    <a16:rowId xmlns:a16="http://schemas.microsoft.com/office/drawing/2014/main" val="1091513889"/>
                  </a:ext>
                </a:extLst>
              </a:tr>
              <a:tr h="257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В том числе НДС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42 483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8 333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34 150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34 150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17 075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17 075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</a:t>
                      </a:r>
                      <a:endParaRPr lang="ru-R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1" marR="4441" marT="4441" marB="0" anchor="ctr"/>
                </a:tc>
                <a:extLst>
                  <a:ext uri="{0D108BD9-81ED-4DB2-BD59-A6C34878D82A}">
                    <a16:rowId xmlns:a16="http://schemas.microsoft.com/office/drawing/2014/main" val="166520801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958-AFE7-4E3A-9568-EFBACCBF2C96}" type="slidenum">
              <a:rPr lang="ru-RU" smtClean="0">
                <a:solidFill>
                  <a:srgbClr val="002060"/>
                </a:solidFill>
              </a:rPr>
              <a:pPr/>
              <a:t>16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6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065254"/>
              </p:ext>
            </p:extLst>
          </p:nvPr>
        </p:nvGraphicFramePr>
        <p:xfrm>
          <a:off x="1592826" y="560436"/>
          <a:ext cx="10156721" cy="5309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9531">
                  <a:extLst>
                    <a:ext uri="{9D8B030D-6E8A-4147-A177-3AD203B41FA5}">
                      <a16:colId xmlns:a16="http://schemas.microsoft.com/office/drawing/2014/main" val="2191440090"/>
                    </a:ext>
                  </a:extLst>
                </a:gridCol>
                <a:gridCol w="364185">
                  <a:extLst>
                    <a:ext uri="{9D8B030D-6E8A-4147-A177-3AD203B41FA5}">
                      <a16:colId xmlns:a16="http://schemas.microsoft.com/office/drawing/2014/main" val="2611305369"/>
                    </a:ext>
                  </a:extLst>
                </a:gridCol>
                <a:gridCol w="434999">
                  <a:extLst>
                    <a:ext uri="{9D8B030D-6E8A-4147-A177-3AD203B41FA5}">
                      <a16:colId xmlns:a16="http://schemas.microsoft.com/office/drawing/2014/main" val="1600153162"/>
                    </a:ext>
                  </a:extLst>
                </a:gridCol>
                <a:gridCol w="445116">
                  <a:extLst>
                    <a:ext uri="{9D8B030D-6E8A-4147-A177-3AD203B41FA5}">
                      <a16:colId xmlns:a16="http://schemas.microsoft.com/office/drawing/2014/main" val="365498087"/>
                    </a:ext>
                  </a:extLst>
                </a:gridCol>
                <a:gridCol w="445116">
                  <a:extLst>
                    <a:ext uri="{9D8B030D-6E8A-4147-A177-3AD203B41FA5}">
                      <a16:colId xmlns:a16="http://schemas.microsoft.com/office/drawing/2014/main" val="2257816341"/>
                    </a:ext>
                  </a:extLst>
                </a:gridCol>
                <a:gridCol w="434999">
                  <a:extLst>
                    <a:ext uri="{9D8B030D-6E8A-4147-A177-3AD203B41FA5}">
                      <a16:colId xmlns:a16="http://schemas.microsoft.com/office/drawing/2014/main" val="3354021608"/>
                    </a:ext>
                  </a:extLst>
                </a:gridCol>
                <a:gridCol w="404650">
                  <a:extLst>
                    <a:ext uri="{9D8B030D-6E8A-4147-A177-3AD203B41FA5}">
                      <a16:colId xmlns:a16="http://schemas.microsoft.com/office/drawing/2014/main" val="2129484485"/>
                    </a:ext>
                  </a:extLst>
                </a:gridCol>
                <a:gridCol w="414765">
                  <a:extLst>
                    <a:ext uri="{9D8B030D-6E8A-4147-A177-3AD203B41FA5}">
                      <a16:colId xmlns:a16="http://schemas.microsoft.com/office/drawing/2014/main" val="1596008524"/>
                    </a:ext>
                  </a:extLst>
                </a:gridCol>
                <a:gridCol w="434999">
                  <a:extLst>
                    <a:ext uri="{9D8B030D-6E8A-4147-A177-3AD203B41FA5}">
                      <a16:colId xmlns:a16="http://schemas.microsoft.com/office/drawing/2014/main" val="3307808301"/>
                    </a:ext>
                  </a:extLst>
                </a:gridCol>
                <a:gridCol w="384419">
                  <a:extLst>
                    <a:ext uri="{9D8B030D-6E8A-4147-A177-3AD203B41FA5}">
                      <a16:colId xmlns:a16="http://schemas.microsoft.com/office/drawing/2014/main" val="4210733250"/>
                    </a:ext>
                  </a:extLst>
                </a:gridCol>
                <a:gridCol w="384419">
                  <a:extLst>
                    <a:ext uri="{9D8B030D-6E8A-4147-A177-3AD203B41FA5}">
                      <a16:colId xmlns:a16="http://schemas.microsoft.com/office/drawing/2014/main" val="4103999291"/>
                    </a:ext>
                  </a:extLst>
                </a:gridCol>
                <a:gridCol w="404650">
                  <a:extLst>
                    <a:ext uri="{9D8B030D-6E8A-4147-A177-3AD203B41FA5}">
                      <a16:colId xmlns:a16="http://schemas.microsoft.com/office/drawing/2014/main" val="3414505135"/>
                    </a:ext>
                  </a:extLst>
                </a:gridCol>
                <a:gridCol w="434999">
                  <a:extLst>
                    <a:ext uri="{9D8B030D-6E8A-4147-A177-3AD203B41FA5}">
                      <a16:colId xmlns:a16="http://schemas.microsoft.com/office/drawing/2014/main" val="3067482825"/>
                    </a:ext>
                  </a:extLst>
                </a:gridCol>
                <a:gridCol w="424883">
                  <a:extLst>
                    <a:ext uri="{9D8B030D-6E8A-4147-A177-3AD203B41FA5}">
                      <a16:colId xmlns:a16="http://schemas.microsoft.com/office/drawing/2014/main" val="272084793"/>
                    </a:ext>
                  </a:extLst>
                </a:gridCol>
                <a:gridCol w="424883">
                  <a:extLst>
                    <a:ext uri="{9D8B030D-6E8A-4147-A177-3AD203B41FA5}">
                      <a16:colId xmlns:a16="http://schemas.microsoft.com/office/drawing/2014/main" val="4079684208"/>
                    </a:ext>
                  </a:extLst>
                </a:gridCol>
                <a:gridCol w="414765">
                  <a:extLst>
                    <a:ext uri="{9D8B030D-6E8A-4147-A177-3AD203B41FA5}">
                      <a16:colId xmlns:a16="http://schemas.microsoft.com/office/drawing/2014/main" val="1930223191"/>
                    </a:ext>
                  </a:extLst>
                </a:gridCol>
                <a:gridCol w="434999">
                  <a:extLst>
                    <a:ext uri="{9D8B030D-6E8A-4147-A177-3AD203B41FA5}">
                      <a16:colId xmlns:a16="http://schemas.microsoft.com/office/drawing/2014/main" val="3302264692"/>
                    </a:ext>
                  </a:extLst>
                </a:gridCol>
                <a:gridCol w="424883">
                  <a:extLst>
                    <a:ext uri="{9D8B030D-6E8A-4147-A177-3AD203B41FA5}">
                      <a16:colId xmlns:a16="http://schemas.microsoft.com/office/drawing/2014/main" val="4103860049"/>
                    </a:ext>
                  </a:extLst>
                </a:gridCol>
                <a:gridCol w="434999">
                  <a:extLst>
                    <a:ext uri="{9D8B030D-6E8A-4147-A177-3AD203B41FA5}">
                      <a16:colId xmlns:a16="http://schemas.microsoft.com/office/drawing/2014/main" val="1861119670"/>
                    </a:ext>
                  </a:extLst>
                </a:gridCol>
                <a:gridCol w="455231">
                  <a:extLst>
                    <a:ext uri="{9D8B030D-6E8A-4147-A177-3AD203B41FA5}">
                      <a16:colId xmlns:a16="http://schemas.microsoft.com/office/drawing/2014/main" val="3924494925"/>
                    </a:ext>
                  </a:extLst>
                </a:gridCol>
                <a:gridCol w="455231">
                  <a:extLst>
                    <a:ext uri="{9D8B030D-6E8A-4147-A177-3AD203B41FA5}">
                      <a16:colId xmlns:a16="http://schemas.microsoft.com/office/drawing/2014/main" val="3995972962"/>
                    </a:ext>
                  </a:extLst>
                </a:gridCol>
              </a:tblGrid>
              <a:tr h="160322">
                <a:tc gridSpan="21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ПРОГРАММА ПРОИЗВОДСТВА И РЕАЛИЗАЦИИ ПРОДУКЦИИ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112160"/>
                  </a:ext>
                </a:extLst>
              </a:tr>
              <a:tr h="14718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Показатели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Ед. измер.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2021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2022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2023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2024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2025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007610"/>
                  </a:ext>
                </a:extLst>
              </a:tr>
              <a:tr h="147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Всего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 кварталам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Всего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 кварталам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Всего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 полугодиям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Всего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 полугодиям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Всего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 полугодиям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412502"/>
                  </a:ext>
                </a:extLst>
              </a:tr>
              <a:tr h="2759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</a:t>
                      </a:r>
                      <a:endParaRPr lang="en-US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II</a:t>
                      </a:r>
                      <a:endParaRPr lang="en-US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III</a:t>
                      </a:r>
                      <a:endParaRPr lang="en-US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IV</a:t>
                      </a:r>
                      <a:endParaRPr lang="en-US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</a:t>
                      </a:r>
                      <a:endParaRPr lang="en-US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II</a:t>
                      </a:r>
                      <a:endParaRPr lang="en-US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III</a:t>
                      </a:r>
                      <a:endParaRPr lang="en-US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IV</a:t>
                      </a:r>
                      <a:endParaRPr lang="en-US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</a:t>
                      </a:r>
                      <a:endParaRPr lang="en-US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II</a:t>
                      </a:r>
                      <a:endParaRPr lang="en-US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</a:t>
                      </a:r>
                      <a:endParaRPr lang="en-US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II</a:t>
                      </a:r>
                      <a:endParaRPr lang="en-US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</a:t>
                      </a:r>
                      <a:endParaRPr lang="en-US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II</a:t>
                      </a:r>
                      <a:endParaRPr lang="en-US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extLst>
                  <a:ext uri="{0D108BD9-81ED-4DB2-BD59-A6C34878D82A}">
                    <a16:rowId xmlns:a16="http://schemas.microsoft.com/office/drawing/2014/main" val="3597254551"/>
                  </a:ext>
                </a:extLst>
              </a:tr>
              <a:tr h="1471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14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18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19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21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extLst>
                  <a:ext uri="{0D108BD9-81ED-4DB2-BD59-A6C34878D82A}">
                    <a16:rowId xmlns:a16="http://schemas.microsoft.com/office/drawing/2014/main" val="3400962351"/>
                  </a:ext>
                </a:extLst>
              </a:tr>
              <a:tr h="160322">
                <a:tc gridSpan="21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1. Железобетонные опоры линий электропередач метод экструзии стендовая технология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196045"/>
                  </a:ext>
                </a:extLst>
              </a:tr>
              <a:tr h="2023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Объем производства продукции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шт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15 000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15 000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60 000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15 000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15 000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15 000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15 000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60 000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30 000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30 000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60 000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30 000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30 000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60 000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30 000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30 000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extLst>
                  <a:ext uri="{0D108BD9-81ED-4DB2-BD59-A6C34878D82A}">
                    <a16:rowId xmlns:a16="http://schemas.microsoft.com/office/drawing/2014/main" val="3166585651"/>
                  </a:ext>
                </a:extLst>
              </a:tr>
              <a:tr h="2115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Объем реализации продукции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шт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15 000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15 000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60 000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15 000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15 000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15 000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15 000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60 000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30 000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30 000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60 000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30 000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30 000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60 000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30 000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30 000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extLst>
                  <a:ext uri="{0D108BD9-81ED-4DB2-BD59-A6C34878D82A}">
                    <a16:rowId xmlns:a16="http://schemas.microsoft.com/office/drawing/2014/main" val="1934955695"/>
                  </a:ext>
                </a:extLst>
              </a:tr>
              <a:tr h="263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Цена реализации единицы продукции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тыс. руб./шт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11,8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11,8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11,8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11,8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11,8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11,8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11,8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11,8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11,8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11,8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11,8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11,8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11,8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11,8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11,8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11,8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extLst>
                  <a:ext uri="{0D108BD9-81ED-4DB2-BD59-A6C34878D82A}">
                    <a16:rowId xmlns:a16="http://schemas.microsoft.com/office/drawing/2014/main" val="525878417"/>
                  </a:ext>
                </a:extLst>
              </a:tr>
              <a:tr h="229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Выручка от реализации продукции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тыс. руб.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177 555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177 555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710 220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177 555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177 555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177 555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177 555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710 220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355 110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355 110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710 220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355 110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355 110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710 220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355 110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355 110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extLst>
                  <a:ext uri="{0D108BD9-81ED-4DB2-BD59-A6C34878D82A}">
                    <a16:rowId xmlns:a16="http://schemas.microsoft.com/office/drawing/2014/main" val="2193108735"/>
                  </a:ext>
                </a:extLst>
              </a:tr>
              <a:tr h="160322">
                <a:tc gridSpan="21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2. Металлические опоры освещения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277563"/>
                  </a:ext>
                </a:extLst>
              </a:tr>
              <a:tr h="2115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Объем производства продукции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п.м.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151 840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75 920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75 920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303 680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75 920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75 920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75 920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75 920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303 680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151 840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151 840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303 680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151 840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151 840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303 680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151 840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151 840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extLst>
                  <a:ext uri="{0D108BD9-81ED-4DB2-BD59-A6C34878D82A}">
                    <a16:rowId xmlns:a16="http://schemas.microsoft.com/office/drawing/2014/main" val="1821661712"/>
                  </a:ext>
                </a:extLst>
              </a:tr>
              <a:tr h="2575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Объем реализации продукции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п.м.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151 840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75 920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75 920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303 680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75 920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75 920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75 920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75 920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303 680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151 840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151 840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303 680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151 840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151 840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303 680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151 840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151 840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extLst>
                  <a:ext uri="{0D108BD9-81ED-4DB2-BD59-A6C34878D82A}">
                    <a16:rowId xmlns:a16="http://schemas.microsoft.com/office/drawing/2014/main" val="2419224858"/>
                  </a:ext>
                </a:extLst>
              </a:tr>
              <a:tr h="263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Цена реализации единицы продукции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тыс. руб./п.м.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extLst>
                  <a:ext uri="{0D108BD9-81ED-4DB2-BD59-A6C34878D82A}">
                    <a16:rowId xmlns:a16="http://schemas.microsoft.com/office/drawing/2014/main" val="410633784"/>
                  </a:ext>
                </a:extLst>
              </a:tr>
              <a:tr h="248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Выручка от реализации продукции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тыс. руб.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531 440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265 720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265 720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1 062 880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265 720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265 720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265 720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265 720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1 062 880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531 440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531 440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1 062 880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531 440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531 440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1 062 880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531 440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531 440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extLst>
                  <a:ext uri="{0D108BD9-81ED-4DB2-BD59-A6C34878D82A}">
                    <a16:rowId xmlns:a16="http://schemas.microsoft.com/office/drawing/2014/main" val="3961879301"/>
                  </a:ext>
                </a:extLst>
              </a:tr>
              <a:tr h="174787">
                <a:tc gridSpan="21"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3. Сваезадавливающая установка</a:t>
                      </a:r>
                      <a:endParaRPr lang="ru-RU" sz="8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414814"/>
                  </a:ext>
                </a:extLst>
              </a:tr>
              <a:tr h="2575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Объем производства услуги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п.м.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52 560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26 280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26 280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105 120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26 280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26 280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26 280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26 280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105 120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52 560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52 560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105 120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52 560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52 560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105 120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52 560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52 560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extLst>
                  <a:ext uri="{0D108BD9-81ED-4DB2-BD59-A6C34878D82A}">
                    <a16:rowId xmlns:a16="http://schemas.microsoft.com/office/drawing/2014/main" val="3028929524"/>
                  </a:ext>
                </a:extLst>
              </a:tr>
              <a:tr h="2207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Объем реализации услуги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п.м.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52 560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26 280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26 280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105 120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26 280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26 280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26 280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26 280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105 120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52 560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52 560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105 120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52 560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52 560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105 120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52 560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52 560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extLst>
                  <a:ext uri="{0D108BD9-81ED-4DB2-BD59-A6C34878D82A}">
                    <a16:rowId xmlns:a16="http://schemas.microsoft.com/office/drawing/2014/main" val="1308377089"/>
                  </a:ext>
                </a:extLst>
              </a:tr>
              <a:tr h="248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Цена реализации единицы услуги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тыс. руб./п.м.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0,25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0,25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0,25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0,25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0,25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0,25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0,25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0,25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0,25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0,25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0,25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0,25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0,25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0,25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0,25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0,25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0,25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extLst>
                  <a:ext uri="{0D108BD9-81ED-4DB2-BD59-A6C34878D82A}">
                    <a16:rowId xmlns:a16="http://schemas.microsoft.com/office/drawing/2014/main" val="945470335"/>
                  </a:ext>
                </a:extLst>
              </a:tr>
              <a:tr h="2207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Выручка от реализации продукции</a:t>
                      </a:r>
                      <a:endParaRPr lang="ru-R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тыс. руб.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13 140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6 570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6 570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26 280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6 570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6 570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6 570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6 570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26 280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13 140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13 140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26 280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13 140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13 140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26 280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13 140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13 140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extLst>
                  <a:ext uri="{0D108BD9-81ED-4DB2-BD59-A6C34878D82A}">
                    <a16:rowId xmlns:a16="http://schemas.microsoft.com/office/drawing/2014/main" val="4064546309"/>
                  </a:ext>
                </a:extLst>
              </a:tr>
              <a:tr h="4967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Общая выручка от реализации всех видов продукции с учетом сроков оплаты (без НДС)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тыс. 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722 135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272 290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449 845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1 799 380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449 845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449 845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449 845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449 845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1 799 380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899 690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899 690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1 799 380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899 690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899 690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1 799 380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899 690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899 690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extLst>
                  <a:ext uri="{0D108BD9-81ED-4DB2-BD59-A6C34878D82A}">
                    <a16:rowId xmlns:a16="http://schemas.microsoft.com/office/drawing/2014/main" val="4097390320"/>
                  </a:ext>
                </a:extLst>
              </a:tr>
              <a:tr h="153321">
                <a:tc>
                  <a:txBody>
                    <a:bodyPr/>
                    <a:lstStyle/>
                    <a:p>
                      <a:pPr algn="l" fontAlgn="auto"/>
                      <a:r>
                        <a:rPr lang="ru-RU" sz="700" u="none" strike="noStrike">
                          <a:effectLst/>
                        </a:rPr>
                        <a:t>НДС (20%)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тыс. 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144 427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54458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89969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359 876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89969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89969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89969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89969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359 876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179938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179938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359 876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179938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179938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359 876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179938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179938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extLst>
                  <a:ext uri="{0D108BD9-81ED-4DB2-BD59-A6C34878D82A}">
                    <a16:rowId xmlns:a16="http://schemas.microsoft.com/office/drawing/2014/main" val="542828004"/>
                  </a:ext>
                </a:extLst>
              </a:tr>
              <a:tr h="4507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Общая выручка от реализации всех видов продукции с учетом сроков оплаты (с НДС)</a:t>
                      </a:r>
                      <a:endParaRPr lang="ru-R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тыс. руб.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866 562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326 748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539 814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2 159 256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539 814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539 814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539 814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539 814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2 159 256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1 079 628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1 079 628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2 159 256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1 079 628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1 079 628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2 159 256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1 079 628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1 079 628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37" marR="3637" marT="3637" marB="0" anchor="ctr"/>
                </a:tc>
                <a:extLst>
                  <a:ext uri="{0D108BD9-81ED-4DB2-BD59-A6C34878D82A}">
                    <a16:rowId xmlns:a16="http://schemas.microsoft.com/office/drawing/2014/main" val="4082223215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958-AFE7-4E3A-9568-EFBACCBF2C96}" type="slidenum">
              <a:rPr lang="ru-RU" smtClean="0">
                <a:solidFill>
                  <a:srgbClr val="002060"/>
                </a:solidFill>
              </a:rPr>
              <a:pPr/>
              <a:t>17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2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24588" y="0"/>
            <a:ext cx="85575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Инвестиционный проект</a:t>
            </a:r>
            <a:endParaRPr lang="ru-RU" sz="30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521047"/>
              </p:ext>
            </p:extLst>
          </p:nvPr>
        </p:nvGraphicFramePr>
        <p:xfrm>
          <a:off x="1802788" y="1515101"/>
          <a:ext cx="8575515" cy="37657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84280">
                  <a:extLst>
                    <a:ext uri="{9D8B030D-6E8A-4147-A177-3AD203B41FA5}">
                      <a16:colId xmlns:a16="http://schemas.microsoft.com/office/drawing/2014/main" val="2828963545"/>
                    </a:ext>
                  </a:extLst>
                </a:gridCol>
                <a:gridCol w="1991235">
                  <a:extLst>
                    <a:ext uri="{9D8B030D-6E8A-4147-A177-3AD203B41FA5}">
                      <a16:colId xmlns:a16="http://schemas.microsoft.com/office/drawing/2014/main" val="3985187342"/>
                    </a:ext>
                  </a:extLst>
                </a:gridCol>
              </a:tblGrid>
              <a:tr h="1080182">
                <a:tc>
                  <a:txBody>
                    <a:bodyPr/>
                    <a:lstStyle/>
                    <a:p>
                      <a:pPr indent="3619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Показатель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5" marR="51635" marT="8153" marB="0" anchor="ctr"/>
                </a:tc>
                <a:tc>
                  <a:txBody>
                    <a:bodyPr/>
                    <a:lstStyle/>
                    <a:p>
                      <a:pPr indent="3619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Значение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5" marR="51635" marT="8153" marB="0" anchor="ctr"/>
                </a:tc>
                <a:extLst>
                  <a:ext uri="{0D108BD9-81ED-4DB2-BD59-A6C34878D82A}">
                    <a16:rowId xmlns:a16="http://schemas.microsoft.com/office/drawing/2014/main" val="171421890"/>
                  </a:ext>
                </a:extLst>
              </a:tr>
              <a:tr h="537006">
                <a:tc>
                  <a:txBody>
                    <a:bodyPr/>
                    <a:lstStyle/>
                    <a:p>
                      <a:pPr indent="3619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NPV (чистый приведенный эффект) за 5 лет при ставке дисконта = 18,2%, тыс. руб.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5" marR="51635" marT="8153" marB="0" anchor="ctr"/>
                </a:tc>
                <a:tc>
                  <a:txBody>
                    <a:bodyPr/>
                    <a:lstStyle/>
                    <a:p>
                      <a:pPr indent="3619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1 309 354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5" marR="51635" marT="8153" marB="0" anchor="ctr"/>
                </a:tc>
                <a:extLst>
                  <a:ext uri="{0D108BD9-81ED-4DB2-BD59-A6C34878D82A}">
                    <a16:rowId xmlns:a16="http://schemas.microsoft.com/office/drawing/2014/main" val="3492310644"/>
                  </a:ext>
                </a:extLst>
              </a:tr>
              <a:tr h="358185">
                <a:tc>
                  <a:txBody>
                    <a:bodyPr/>
                    <a:lstStyle/>
                    <a:p>
                      <a:pPr indent="3619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Индекс доходности дисконтированных инвестиций (2025 г.), коэффициент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5" marR="51635" marT="8153" marB="0" anchor="ctr"/>
                </a:tc>
                <a:tc>
                  <a:txBody>
                    <a:bodyPr/>
                    <a:lstStyle/>
                    <a:p>
                      <a:pPr indent="3619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4,258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5" marR="51635" marT="8153" marB="0" anchor="ctr"/>
                </a:tc>
                <a:extLst>
                  <a:ext uri="{0D108BD9-81ED-4DB2-BD59-A6C34878D82A}">
                    <a16:rowId xmlns:a16="http://schemas.microsoft.com/office/drawing/2014/main" val="799823058"/>
                  </a:ext>
                </a:extLst>
              </a:tr>
              <a:tr h="537006">
                <a:tc>
                  <a:txBody>
                    <a:bodyPr/>
                    <a:lstStyle/>
                    <a:p>
                      <a:pPr indent="3619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IRR - внутренняя норма дохода (рентабельности) на инвестиции, при ставке </a:t>
                      </a:r>
                      <a:r>
                        <a:rPr lang="ru-RU" sz="1100" b="1" dirty="0" smtClean="0">
                          <a:effectLst/>
                        </a:rPr>
                        <a:t>      дисконта </a:t>
                      </a:r>
                      <a:r>
                        <a:rPr lang="ru-RU" sz="1100" b="1" dirty="0">
                          <a:effectLst/>
                        </a:rPr>
                        <a:t>= 18,2%, в 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5" marR="51635" marT="8153" marB="0" anchor="ctr"/>
                </a:tc>
                <a:tc>
                  <a:txBody>
                    <a:bodyPr/>
                    <a:lstStyle/>
                    <a:p>
                      <a:pPr indent="3619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303,0255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5" marR="51635" marT="8153" marB="0" anchor="ctr"/>
                </a:tc>
                <a:extLst>
                  <a:ext uri="{0D108BD9-81ED-4DB2-BD59-A6C34878D82A}">
                    <a16:rowId xmlns:a16="http://schemas.microsoft.com/office/drawing/2014/main" val="2111169336"/>
                  </a:ext>
                </a:extLst>
              </a:tr>
              <a:tr h="358185">
                <a:tc>
                  <a:txBody>
                    <a:bodyPr/>
                    <a:lstStyle/>
                    <a:p>
                      <a:pPr indent="3619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Дисконтированный срок окупаемости капиталовложений (DPP), годы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5" marR="51635" marT="8153" marB="0" anchor="ctr"/>
                </a:tc>
                <a:tc>
                  <a:txBody>
                    <a:bodyPr/>
                    <a:lstStyle/>
                    <a:p>
                      <a:pPr indent="3619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 год 149 дней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5" marR="51635" marT="8153" marB="0" anchor="ctr"/>
                </a:tc>
                <a:extLst>
                  <a:ext uri="{0D108BD9-81ED-4DB2-BD59-A6C34878D82A}">
                    <a16:rowId xmlns:a16="http://schemas.microsoft.com/office/drawing/2014/main" val="649354926"/>
                  </a:ext>
                </a:extLst>
              </a:tr>
              <a:tr h="358185">
                <a:tc>
                  <a:txBody>
                    <a:bodyPr/>
                    <a:lstStyle/>
                    <a:p>
                      <a:pPr indent="3619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ЧДД (Общий бюджетный эффект), тыс. руб. с учетом рисков за 5 лет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5" marR="51635" marT="8153" marB="0" anchor="ctr"/>
                </a:tc>
                <a:tc>
                  <a:txBody>
                    <a:bodyPr/>
                    <a:lstStyle/>
                    <a:p>
                      <a:pPr indent="3619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956 378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5" marR="51635" marT="8153" marB="0" anchor="ctr"/>
                </a:tc>
                <a:extLst>
                  <a:ext uri="{0D108BD9-81ED-4DB2-BD59-A6C34878D82A}">
                    <a16:rowId xmlns:a16="http://schemas.microsoft.com/office/drawing/2014/main" val="1815875186"/>
                  </a:ext>
                </a:extLst>
              </a:tr>
              <a:tr h="537006">
                <a:tc>
                  <a:txBody>
                    <a:bodyPr/>
                    <a:lstStyle/>
                    <a:p>
                      <a:pPr indent="3619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ЧДД (Территориальный бюджетный эффект), тыс. руб. с учетом рисков за 5 лет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5" marR="51635" marT="8153" marB="0" anchor="ctr"/>
                </a:tc>
                <a:tc>
                  <a:txBody>
                    <a:bodyPr/>
                    <a:lstStyle/>
                    <a:p>
                      <a:pPr indent="36195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378 428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635" marR="51635" marT="8153" marB="0" anchor="ctr"/>
                </a:tc>
                <a:extLst>
                  <a:ext uri="{0D108BD9-81ED-4DB2-BD59-A6C34878D82A}">
                    <a16:rowId xmlns:a16="http://schemas.microsoft.com/office/drawing/2014/main" val="2905285986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958-AFE7-4E3A-9568-EFBACCBF2C96}" type="slidenum">
              <a:rPr lang="ru-RU" smtClean="0">
                <a:solidFill>
                  <a:srgbClr val="002060"/>
                </a:solidFill>
              </a:rPr>
              <a:pPr/>
              <a:t>18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4202" y="4925296"/>
            <a:ext cx="9706897" cy="954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Реализация разработанной инвестиционной стратегии позволит предприятию в перспективе до 2025 года занимать лидирующие позиции в отрасли, повысить уровень эффективности и обеспечит запас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устойчивости.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7976" t="22096" r="24365" b="17385"/>
          <a:stretch/>
        </p:blipFill>
        <p:spPr>
          <a:xfrm>
            <a:off x="1634203" y="101600"/>
            <a:ext cx="3509937" cy="25070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2596" t="30379" r="29154" b="15272"/>
          <a:stretch/>
        </p:blipFill>
        <p:spPr>
          <a:xfrm>
            <a:off x="5276060" y="99661"/>
            <a:ext cx="3321840" cy="25090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5152" t="38853" r="32424" b="31051"/>
          <a:stretch/>
        </p:blipFill>
        <p:spPr>
          <a:xfrm>
            <a:off x="1634202" y="2746994"/>
            <a:ext cx="3509937" cy="18325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36910" t="44439" r="36557" b="12998"/>
          <a:stretch/>
        </p:blipFill>
        <p:spPr>
          <a:xfrm>
            <a:off x="5276060" y="2746994"/>
            <a:ext cx="3321840" cy="1832536"/>
          </a:xfrm>
          <a:prstGeom prst="rect">
            <a:avLst/>
          </a:prstGeom>
        </p:spPr>
      </p:pic>
      <p:pic>
        <p:nvPicPr>
          <p:cNvPr id="8" name="Рисунок 7" descr="http://marko.ltd/wp-content/uploads/2019/04/%D0%A3%D1%81%D1%82%D1%80%D0%BE%D0%B9%D1%81%D1%82%D0%B2%D0%BE-%D0%B4%D0%BB%D1%8F-%D0%BD%D0%B0%D1%82%D1%8F%D0%B6%D0%B5%D0%BD%D0%B8%D1%8F-%D0%BF%D1%80%D0%BE%D0%B2%D0%BE%D0%BB%D0%BE%D0%BA%D0%B8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29820" y="99661"/>
            <a:ext cx="3322480" cy="2509037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9" name="Рисунок 8" descr="http://www.vasilmik.ru/images/paste3.jpg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49"/>
          <a:stretch/>
        </p:blipFill>
        <p:spPr>
          <a:xfrm>
            <a:off x="8729821" y="2746995"/>
            <a:ext cx="3322480" cy="1832536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958-AFE7-4E3A-9568-EFBACCBF2C96}" type="slidenum">
              <a:rPr lang="ru-RU" smtClean="0">
                <a:solidFill>
                  <a:srgbClr val="002060"/>
                </a:solidFill>
              </a:rPr>
              <a:pPr/>
              <a:t>19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7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9233" y="2315584"/>
            <a:ext cx="95770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417B"/>
                </a:solidFill>
                <a:latin typeface="HeliosC" panose="00000500000000000000" pitchFamily="50" charset="0"/>
              </a:rPr>
              <a:t>Объект исследования:</a:t>
            </a:r>
            <a:r>
              <a:rPr lang="en-US" sz="2000" dirty="0" smtClean="0">
                <a:solidFill>
                  <a:srgbClr val="00417B"/>
                </a:solidFill>
                <a:latin typeface="HeliosC" panose="00000500000000000000" pitchFamily="50" charset="0"/>
              </a:rPr>
              <a:t> </a:t>
            </a:r>
            <a:r>
              <a:rPr lang="ru-RU" dirty="0" smtClean="0"/>
              <a:t>ООО </a:t>
            </a:r>
            <a:r>
              <a:rPr lang="ru-RU" dirty="0"/>
              <a:t>«БКЖБИ №1 им. В.И. Мудрика»</a:t>
            </a:r>
            <a:endParaRPr lang="ru-RU" sz="2000" b="0" dirty="0" smtClean="0">
              <a:solidFill>
                <a:srgbClr val="00417B"/>
              </a:solidFill>
              <a:latin typeface="HeliosC" panose="00000500000000000000" pitchFamily="50" charset="0"/>
            </a:endParaRPr>
          </a:p>
          <a:p>
            <a:pPr algn="just"/>
            <a:endParaRPr lang="ru-RU" sz="2000" b="0" dirty="0" smtClean="0">
              <a:solidFill>
                <a:srgbClr val="00417B"/>
              </a:solidFill>
              <a:latin typeface="HeliosC" panose="00000500000000000000" pitchFamily="50" charset="0"/>
            </a:endParaRPr>
          </a:p>
          <a:p>
            <a:pPr algn="just"/>
            <a:r>
              <a:rPr lang="ru-RU" sz="2000" dirty="0">
                <a:solidFill>
                  <a:srgbClr val="00417B"/>
                </a:solidFill>
                <a:latin typeface="HeliosC" panose="00000500000000000000" pitchFamily="50" charset="0"/>
              </a:rPr>
              <a:t>Предмет </a:t>
            </a:r>
            <a:r>
              <a:rPr lang="ru-RU" sz="2000" dirty="0" smtClean="0">
                <a:solidFill>
                  <a:srgbClr val="00417B"/>
                </a:solidFill>
                <a:latin typeface="HeliosC" panose="00000500000000000000" pitchFamily="50" charset="0"/>
              </a:rPr>
              <a:t>исследования:</a:t>
            </a:r>
            <a:r>
              <a:rPr lang="en-US" sz="2000" dirty="0" smtClean="0">
                <a:solidFill>
                  <a:srgbClr val="00417B"/>
                </a:solidFill>
                <a:latin typeface="HeliosC" panose="00000500000000000000" pitchFamily="50" charset="0"/>
              </a:rPr>
              <a:t> </a:t>
            </a:r>
            <a:r>
              <a:rPr lang="ru-RU" dirty="0" smtClean="0"/>
              <a:t>методология </a:t>
            </a:r>
            <a:r>
              <a:rPr lang="ru-RU" dirty="0"/>
              <a:t>разработки инвестиционной стратегии развития предприятия в промышленности строительных материалов</a:t>
            </a:r>
            <a:endParaRPr lang="ru-RU" sz="2000" b="0" dirty="0" smtClean="0">
              <a:solidFill>
                <a:srgbClr val="00417B"/>
              </a:solidFill>
              <a:latin typeface="HeliosC" panose="00000500000000000000" pitchFamily="50" charset="0"/>
            </a:endParaRPr>
          </a:p>
          <a:p>
            <a:pPr algn="just"/>
            <a:endParaRPr lang="ru-RU" sz="2000" b="0" dirty="0">
              <a:solidFill>
                <a:srgbClr val="00417B"/>
              </a:solidFill>
              <a:latin typeface="HeliosC" panose="00000500000000000000" pitchFamily="50" charset="0"/>
            </a:endParaRPr>
          </a:p>
          <a:p>
            <a:pPr algn="just"/>
            <a:r>
              <a:rPr lang="ru-RU" sz="2000" dirty="0" smtClean="0">
                <a:solidFill>
                  <a:srgbClr val="00417B"/>
                </a:solidFill>
                <a:latin typeface="HeliosC" panose="00000500000000000000" pitchFamily="50" charset="0"/>
              </a:rPr>
              <a:t>Цель:</a:t>
            </a:r>
            <a:r>
              <a:rPr lang="en-US" sz="2000" dirty="0" smtClean="0">
                <a:solidFill>
                  <a:srgbClr val="00417B"/>
                </a:solidFill>
                <a:latin typeface="HeliosC" panose="00000500000000000000" pitchFamily="50" charset="0"/>
              </a:rPr>
              <a:t> </a:t>
            </a:r>
            <a:r>
              <a:rPr lang="ru-RU" dirty="0"/>
              <a:t>разработать инвестиционную стратегию развития предприятия в промышленности строительных материалов</a:t>
            </a:r>
            <a:endParaRPr lang="ru-RU" sz="4000" dirty="0">
              <a:solidFill>
                <a:srgbClr val="00417B"/>
              </a:solidFill>
              <a:latin typeface="HeliosC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240" y="5907949"/>
            <a:ext cx="1572537" cy="873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202" y="5907949"/>
            <a:ext cx="1097425" cy="81295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958-AFE7-4E3A-9568-EFBACCBF2C96}" type="slidenum">
              <a:rPr lang="ru-RU" smtClean="0">
                <a:solidFill>
                  <a:srgbClr val="002060"/>
                </a:solidFill>
              </a:rPr>
              <a:pPr/>
              <a:t>2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8533" y="2874385"/>
            <a:ext cx="8637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dirty="0" smtClean="0">
                <a:solidFill>
                  <a:srgbClr val="00417B"/>
                </a:solidFill>
                <a:latin typeface="HeliosC"/>
              </a:rPr>
              <a:t>Благодарим за внимание!!!</a:t>
            </a:r>
            <a:endParaRPr lang="ru-RU" sz="4400" dirty="0">
              <a:solidFill>
                <a:srgbClr val="00417B"/>
              </a:solidFill>
              <a:latin typeface="HeliosC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958-AFE7-4E3A-9568-EFBACCBF2C96}" type="slidenum">
              <a:rPr lang="ru-RU" smtClean="0">
                <a:solidFill>
                  <a:srgbClr val="002060"/>
                </a:solidFill>
              </a:rPr>
              <a:pPr/>
              <a:t>20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7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7625" y="0"/>
            <a:ext cx="9468465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/>
              <a:t>Задачи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/>
              <a:t>Изучить роль и особенности промышленности строительных материалов как инвестиционно-образующей отрасли современной экономики.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/>
              <a:t>Проанализировать модели инвестиционных стратегий развития предприятия в промышленности строительных материалов.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/>
              <a:t>Изучить зарубежный и отечественный опыт разработки и реализации инвестиционных стратегий развития предприятий в промышленности строительных материалов.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/>
              <a:t>Описать организационно-экономическую характеристику предприятия.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/>
              <a:t>Провести экономико-статистический анализ тенденций развития промышленности строительных материалов в России и Алтайском крае.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/>
              <a:t>Оценить стратегические потенциалы и риски развития предприятия.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/>
              <a:t>Разработать сбалансированную инвестиционную стратегию долгосрочного развития </a:t>
            </a:r>
            <a:r>
              <a:rPr lang="ru-RU" dirty="0" smtClean="0"/>
              <a:t>предприятия.</a:t>
            </a:r>
            <a:endParaRPr lang="en-US" dirty="0" smtClean="0"/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/>
              <a:t>Провести </a:t>
            </a:r>
            <a:r>
              <a:rPr lang="ru-RU" dirty="0"/>
              <a:t>технико-экономическое обоснование инвестиционной стратегии.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958-AFE7-4E3A-9568-EFBACCBF2C96}" type="slidenum">
              <a:rPr lang="ru-RU" smtClean="0">
                <a:solidFill>
                  <a:srgbClr val="002060"/>
                </a:solidFill>
              </a:rPr>
              <a:pPr/>
              <a:t>3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06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4588" y="0"/>
            <a:ext cx="85575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Краткая характеристика компании</a:t>
            </a:r>
            <a:endParaRPr lang="ru-RU" sz="3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73007" y="625573"/>
            <a:ext cx="10387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cap="all" dirty="0" smtClean="0"/>
              <a:t>ООО </a:t>
            </a:r>
            <a:r>
              <a:rPr lang="ru-RU" sz="1400" b="1" u="sng" cap="all" dirty="0"/>
              <a:t>«БКЖБИ № 1 имени В.И. Мудрика</a:t>
            </a:r>
            <a:r>
              <a:rPr lang="ru-RU" sz="1400" b="1" u="sng" cap="all" dirty="0" smtClean="0"/>
              <a:t>»</a:t>
            </a:r>
            <a:r>
              <a:rPr lang="ru-RU" sz="1400" cap="all" dirty="0" smtClean="0"/>
              <a:t> -  </a:t>
            </a:r>
            <a:r>
              <a:rPr lang="ru-RU" sz="1600" dirty="0"/>
              <a:t>на территории</a:t>
            </a:r>
            <a:r>
              <a:rPr lang="ru-RU" sz="1600" dirty="0" smtClean="0"/>
              <a:t>18,5 гектар </a:t>
            </a:r>
            <a:r>
              <a:rPr lang="ru-RU" sz="1600" dirty="0"/>
              <a:t>располагаются два основных </a:t>
            </a:r>
            <a:r>
              <a:rPr lang="ru-RU" sz="1600" dirty="0" smtClean="0"/>
              <a:t>корпуса, </a:t>
            </a:r>
            <a:r>
              <a:rPr lang="ru-RU" sz="1600" dirty="0"/>
              <a:t>в которых находятся шесть производственных </a:t>
            </a:r>
            <a:r>
              <a:rPr lang="ru-RU" sz="1600" dirty="0" smtClean="0"/>
              <a:t>цехов - в </a:t>
            </a:r>
            <a:r>
              <a:rPr lang="ru-RU" sz="1600" dirty="0"/>
              <a:t>числе которых два бетоносмесительных цеха, цех тротуарной плитки «Алом» и вспомогательный ремонтно-механический цех; два открытых производственных полигона; склады инертных материалов, склады готовой </a:t>
            </a:r>
            <a:r>
              <a:rPr lang="ru-RU" sz="1600" dirty="0" smtClean="0"/>
              <a:t>продукции</a:t>
            </a:r>
            <a:r>
              <a:rPr lang="ru-RU" sz="1600" dirty="0"/>
              <a:t>, собственные железнодорожные </a:t>
            </a:r>
            <a:r>
              <a:rPr lang="ru-RU" sz="1600" dirty="0" smtClean="0"/>
              <a:t>тупики.</a:t>
            </a:r>
            <a:endParaRPr lang="ru-RU" sz="1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309581" y="4665482"/>
            <a:ext cx="4833007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200" b="1" cap="all" dirty="0" smtClean="0">
                <a:solidFill>
                  <a:srgbClr val="FF0000"/>
                </a:solidFill>
              </a:rPr>
              <a:t>700 </a:t>
            </a:r>
            <a:r>
              <a:rPr lang="ru-RU" sz="1200" b="1" dirty="0" smtClean="0">
                <a:solidFill>
                  <a:srgbClr val="FF0000"/>
                </a:solidFill>
              </a:rPr>
              <a:t>чел.</a:t>
            </a:r>
            <a:r>
              <a:rPr lang="ru-RU" sz="1200" b="1" cap="all" dirty="0">
                <a:solidFill>
                  <a:srgbClr val="FF0000"/>
                </a:solidFill>
              </a:rPr>
              <a:t> </a:t>
            </a:r>
            <a:r>
              <a:rPr lang="ru-RU" sz="1200" b="1" cap="all" dirty="0" smtClean="0"/>
              <a:t>– Численность</a:t>
            </a:r>
            <a:endParaRPr lang="ru-RU" sz="12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200" b="1" cap="all" dirty="0" smtClean="0">
                <a:solidFill>
                  <a:srgbClr val="FF0000"/>
                </a:solidFill>
              </a:rPr>
              <a:t>125 </a:t>
            </a:r>
            <a:r>
              <a:rPr lang="ru-RU" sz="1200" b="1" cap="all" dirty="0">
                <a:solidFill>
                  <a:srgbClr val="FF0000"/>
                </a:solidFill>
              </a:rPr>
              <a:t>000 </a:t>
            </a:r>
            <a:r>
              <a:rPr lang="ru-RU" sz="1200" b="1" dirty="0">
                <a:solidFill>
                  <a:srgbClr val="FF0000"/>
                </a:solidFill>
              </a:rPr>
              <a:t>м</a:t>
            </a:r>
            <a:r>
              <a:rPr lang="ru-RU" sz="1200" b="1" cap="all" baseline="30000" dirty="0" smtClean="0">
                <a:solidFill>
                  <a:srgbClr val="FF0000"/>
                </a:solidFill>
              </a:rPr>
              <a:t>3 </a:t>
            </a:r>
            <a:r>
              <a:rPr lang="ru-RU" sz="1200" b="1" cap="all" dirty="0" smtClean="0"/>
              <a:t>– железобетонных изделий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200" b="1" cap="all" dirty="0" smtClean="0">
                <a:solidFill>
                  <a:srgbClr val="FF0000"/>
                </a:solidFill>
              </a:rPr>
              <a:t>50 </a:t>
            </a:r>
            <a:r>
              <a:rPr lang="ru-RU" sz="1200" b="1" cap="all" dirty="0">
                <a:solidFill>
                  <a:srgbClr val="FF0000"/>
                </a:solidFill>
              </a:rPr>
              <a:t>000 </a:t>
            </a:r>
            <a:r>
              <a:rPr lang="ru-RU" sz="1200" b="1" dirty="0">
                <a:solidFill>
                  <a:srgbClr val="FF0000"/>
                </a:solidFill>
              </a:rPr>
              <a:t>м</a:t>
            </a:r>
            <a:r>
              <a:rPr lang="ru-RU" sz="1200" b="1" cap="all" baseline="30000" dirty="0">
                <a:solidFill>
                  <a:srgbClr val="FF0000"/>
                </a:solidFill>
              </a:rPr>
              <a:t>3</a:t>
            </a:r>
            <a:r>
              <a:rPr lang="ru-RU" sz="1200" b="1" cap="all" baseline="30000" dirty="0"/>
              <a:t> </a:t>
            </a:r>
            <a:r>
              <a:rPr lang="ru-RU" sz="1200" b="1" cap="all" dirty="0"/>
              <a:t>–</a:t>
            </a:r>
            <a:r>
              <a:rPr lang="ru-RU" sz="1200" b="1" cap="all" dirty="0" smtClean="0"/>
              <a:t> бетона</a:t>
            </a:r>
          </a:p>
          <a:p>
            <a:r>
              <a:rPr lang="ru-RU" sz="1200" b="1" cap="all" dirty="0" smtClean="0">
                <a:solidFill>
                  <a:srgbClr val="FF0000"/>
                </a:solidFill>
              </a:rPr>
              <a:t>40</a:t>
            </a:r>
            <a:r>
              <a:rPr lang="ru-RU" sz="1200" b="1" cap="all" dirty="0">
                <a:solidFill>
                  <a:srgbClr val="FF0000"/>
                </a:solidFill>
              </a:rPr>
              <a:t> 000 </a:t>
            </a:r>
            <a:r>
              <a:rPr lang="ru-RU" sz="1200" b="1" dirty="0">
                <a:solidFill>
                  <a:srgbClr val="FF0000"/>
                </a:solidFill>
              </a:rPr>
              <a:t>м</a:t>
            </a:r>
            <a:r>
              <a:rPr lang="ru-RU" sz="1200" b="1" cap="all" baseline="30000" dirty="0">
                <a:solidFill>
                  <a:srgbClr val="FF0000"/>
                </a:solidFill>
              </a:rPr>
              <a:t>3</a:t>
            </a:r>
            <a:r>
              <a:rPr lang="ru-RU" sz="1200" b="1" cap="all" baseline="30000" dirty="0"/>
              <a:t> </a:t>
            </a:r>
            <a:r>
              <a:rPr lang="ru-RU" sz="1200" b="1" cap="all" dirty="0" smtClean="0"/>
              <a:t>–</a:t>
            </a:r>
            <a:r>
              <a:rPr lang="ru-RU" sz="1200" b="1" cap="all" dirty="0" err="1" smtClean="0"/>
              <a:t>вибропрессованные</a:t>
            </a:r>
            <a:r>
              <a:rPr lang="ru-RU" sz="1200" b="1" cap="all" dirty="0" smtClean="0"/>
              <a:t> изделия </a:t>
            </a:r>
            <a:r>
              <a:rPr lang="ru-RU" sz="1200" b="1" cap="all" dirty="0"/>
              <a:t>«Алом</a:t>
            </a:r>
            <a:r>
              <a:rPr lang="ru-RU" sz="1200" b="1" cap="all" dirty="0" smtClean="0"/>
              <a:t>»</a:t>
            </a:r>
            <a:endParaRPr lang="ru-RU" sz="1200" b="1" cap="all" dirty="0"/>
          </a:p>
        </p:txBody>
      </p:sp>
      <p:pic>
        <p:nvPicPr>
          <p:cNvPr id="9" name="Рисунок 8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511" y="5947253"/>
            <a:ext cx="1295669" cy="7365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04" y="5951904"/>
            <a:ext cx="996814" cy="738426"/>
          </a:xfrm>
          <a:prstGeom prst="rect">
            <a:avLst/>
          </a:prstGeom>
        </p:spPr>
      </p:pic>
      <p:pic>
        <p:nvPicPr>
          <p:cNvPr id="12291" name="Рисунок 4" descr="IMG_456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39806" y="2591436"/>
            <a:ext cx="2351042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Рисунок 2" descr="7E8113AD-A68D-4AC7-A459-E32B6E511D7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811" y="2314440"/>
            <a:ext cx="1917700" cy="235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62168" y="180798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62168" y="70657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Рисунок 14" descr="C:\Users\Овсянников-КС\AppData\Local\Microsoft\Windows\INetCache\Content.Word\VNV_568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3470" y="2314440"/>
            <a:ext cx="3387154" cy="2308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4" name="Picture 6" descr="VNV_559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581" y="2314440"/>
            <a:ext cx="3078116" cy="230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958-AFE7-4E3A-9568-EFBACCBF2C96}" type="slidenum">
              <a:rPr lang="ru-RU" smtClean="0">
                <a:solidFill>
                  <a:srgbClr val="002060"/>
                </a:solidFill>
              </a:rPr>
              <a:pPr/>
              <a:t>4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77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606" y="1210164"/>
            <a:ext cx="8898194" cy="4909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958-AFE7-4E3A-9568-EFBACCBF2C96}" type="slidenum">
              <a:rPr lang="ru-RU" smtClean="0">
                <a:solidFill>
                  <a:srgbClr val="002060"/>
                </a:solidFill>
              </a:rPr>
              <a:pPr/>
              <a:t>5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8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Рисунок 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3" t="33412" r="50702" b="36637"/>
          <a:stretch/>
        </p:blipFill>
        <p:spPr bwMode="auto">
          <a:xfrm>
            <a:off x="2291136" y="848558"/>
            <a:ext cx="7865365" cy="472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601840" y="368399"/>
            <a:ext cx="29883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Строительство в России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12877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958-AFE7-4E3A-9568-EFBACCBF2C96}" type="slidenum">
              <a:rPr lang="ru-RU" smtClean="0">
                <a:solidFill>
                  <a:srgbClr val="002060"/>
                </a:solidFill>
              </a:rPr>
              <a:pPr/>
              <a:t>6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73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843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1" t="37022" r="32363" b="7996"/>
          <a:stretch/>
        </p:blipFill>
        <p:spPr bwMode="auto">
          <a:xfrm>
            <a:off x="2487560" y="930087"/>
            <a:ext cx="7375300" cy="482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958-AFE7-4E3A-9568-EFBACCBF2C96}" type="slidenum">
              <a:rPr lang="ru-RU" smtClean="0">
                <a:solidFill>
                  <a:srgbClr val="002060"/>
                </a:solidFill>
              </a:rPr>
              <a:pPr/>
              <a:t>7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0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11676994"/>
              </p:ext>
            </p:extLst>
          </p:nvPr>
        </p:nvGraphicFramePr>
        <p:xfrm>
          <a:off x="1848464" y="174318"/>
          <a:ext cx="3854246" cy="2776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1054271"/>
              </p:ext>
            </p:extLst>
          </p:nvPr>
        </p:nvGraphicFramePr>
        <p:xfrm>
          <a:off x="5933768" y="174318"/>
          <a:ext cx="4006645" cy="2776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241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4032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81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7600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545050173"/>
              </p:ext>
            </p:extLst>
          </p:nvPr>
        </p:nvGraphicFramePr>
        <p:xfrm>
          <a:off x="5933767" y="3194460"/>
          <a:ext cx="4006645" cy="262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Рисунок 11"/>
          <p:cNvPicPr/>
          <p:nvPr/>
        </p:nvPicPr>
        <p:blipFill rotWithShape="1">
          <a:blip r:embed="rId5"/>
          <a:srcRect l="26760" t="18526" r="26465" b="16211"/>
          <a:stretch/>
        </p:blipFill>
        <p:spPr bwMode="auto">
          <a:xfrm>
            <a:off x="1848465" y="3194460"/>
            <a:ext cx="3854246" cy="2622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958-AFE7-4E3A-9568-EFBACCBF2C96}" type="slidenum">
              <a:rPr lang="ru-RU" smtClean="0">
                <a:solidFill>
                  <a:srgbClr val="002060"/>
                </a:solidFill>
              </a:rPr>
              <a:pPr/>
              <a:t>8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2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2279034"/>
              </p:ext>
            </p:extLst>
          </p:nvPr>
        </p:nvGraphicFramePr>
        <p:xfrm>
          <a:off x="2222091" y="782823"/>
          <a:ext cx="9102530" cy="5775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47556" y="425202"/>
            <a:ext cx="9577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417B"/>
                </a:solidFill>
                <a:latin typeface="HeliosC"/>
              </a:rPr>
              <a:t>Стратегический ромб ССП внутренняя проекция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A958-AFE7-4E3A-9568-EFBACCBF2C96}" type="slidenum">
              <a:rPr lang="ru-RU" smtClean="0">
                <a:solidFill>
                  <a:srgbClr val="002060"/>
                </a:solidFill>
              </a:rPr>
              <a:pPr/>
              <a:t>9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45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Параллакс">
  <a:themeElements>
    <a:clrScheme name="Другая 18">
      <a:dk1>
        <a:srgbClr val="002060"/>
      </a:dk1>
      <a:lt1>
        <a:sysClr val="window" lastClr="FFFFFF"/>
      </a:lt1>
      <a:dk2>
        <a:srgbClr val="17406D"/>
      </a:dk2>
      <a:lt2>
        <a:srgbClr val="D8D8D8"/>
      </a:lt2>
      <a:accent1>
        <a:srgbClr val="FF000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устая тен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11486</TotalTime>
  <Words>2266</Words>
  <Application>Microsoft Office PowerPoint</Application>
  <PresentationFormat>Широкоэкранный</PresentationFormat>
  <Paragraphs>977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Arial Cyr</vt:lpstr>
      <vt:lpstr>Calibri</vt:lpstr>
      <vt:lpstr>Century Gothic</vt:lpstr>
      <vt:lpstr>HeliosC</vt:lpstr>
      <vt:lpstr>Symbol</vt:lpstr>
      <vt:lpstr>Times New Roman</vt:lpstr>
      <vt:lpstr>1_Параллакс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Синельникова Наталья Юрьевна</dc:creator>
  <cp:lastModifiedBy>Днс</cp:lastModifiedBy>
  <cp:revision>132</cp:revision>
  <cp:lastPrinted>2020-10-30T01:46:10Z</cp:lastPrinted>
  <dcterms:created xsi:type="dcterms:W3CDTF">2020-02-18T03:22:12Z</dcterms:created>
  <dcterms:modified xsi:type="dcterms:W3CDTF">2020-12-04T13:02:23Z</dcterms:modified>
</cp:coreProperties>
</file>