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308" r:id="rId5"/>
    <p:sldId id="260" r:id="rId6"/>
    <p:sldId id="265" r:id="rId7"/>
    <p:sldId id="259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290" r:id="rId16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80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7" d="100"/>
          <a:sy n="77" d="100"/>
        </p:scale>
        <p:origin x="-72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08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AE081-3F34-4EC6-8AB3-F2E702F261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72CE90-EAC6-4F0B-A109-1EEF871D3076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САНАТОРИЙ «РОССИЯ»</a:t>
          </a:r>
          <a:endParaRPr lang="ru-RU" sz="2000" dirty="0">
            <a:solidFill>
              <a:schemeClr val="tx1"/>
            </a:solidFill>
          </a:endParaRPr>
        </a:p>
      </dgm:t>
    </dgm:pt>
    <dgm:pt modelId="{8607BCA1-CC02-4690-BDDD-036F2CE7FE62}" type="parTrans" cxnId="{8DF82B78-6B01-4FDC-95EC-123FBDEC4030}">
      <dgm:prSet/>
      <dgm:spPr/>
      <dgm:t>
        <a:bodyPr/>
        <a:lstStyle/>
        <a:p>
          <a:endParaRPr lang="ru-RU"/>
        </a:p>
      </dgm:t>
    </dgm:pt>
    <dgm:pt modelId="{37485B5A-82C0-4D59-9E72-786478BE4761}" type="sibTrans" cxnId="{8DF82B78-6B01-4FDC-95EC-123FBDEC4030}">
      <dgm:prSet/>
      <dgm:spPr/>
      <dgm:t>
        <a:bodyPr/>
        <a:lstStyle/>
        <a:p>
          <a:endParaRPr lang="ru-RU"/>
        </a:p>
      </dgm:t>
    </dgm:pt>
    <dgm:pt modelId="{454A2C72-AD00-4DAC-91C2-C2ADF1947804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Площадь территории – 84 725 </a:t>
          </a:r>
          <a:r>
            <a:rPr lang="ru-RU" sz="1600" b="1" dirty="0" err="1" smtClean="0">
              <a:solidFill>
                <a:schemeClr val="tx1"/>
              </a:solidFill>
            </a:rPr>
            <a:t>кв.м</a:t>
          </a:r>
          <a:r>
            <a:rPr lang="ru-RU" sz="1600" b="1" dirty="0" smtClean="0">
              <a:solidFill>
                <a:schemeClr val="tx1"/>
              </a:solidFill>
            </a:rPr>
            <a:t>.</a:t>
          </a:r>
          <a:endParaRPr lang="ru-RU" sz="1600" dirty="0">
            <a:solidFill>
              <a:schemeClr val="tx1"/>
            </a:solidFill>
          </a:endParaRPr>
        </a:p>
      </dgm:t>
    </dgm:pt>
    <dgm:pt modelId="{477379DA-FE83-4659-B803-13A245039F17}" type="parTrans" cxnId="{0A8C4842-84CE-49B4-AB07-BDEE0CB9B64B}">
      <dgm:prSet/>
      <dgm:spPr/>
      <dgm:t>
        <a:bodyPr/>
        <a:lstStyle/>
        <a:p>
          <a:endParaRPr lang="ru-RU"/>
        </a:p>
      </dgm:t>
    </dgm:pt>
    <dgm:pt modelId="{CD5E304D-4988-41E5-99EB-3DBDED3CC70F}" type="sibTrans" cxnId="{0A8C4842-84CE-49B4-AB07-BDEE0CB9B64B}">
      <dgm:prSet/>
      <dgm:spPr/>
      <dgm:t>
        <a:bodyPr/>
        <a:lstStyle/>
        <a:p>
          <a:endParaRPr lang="ru-RU"/>
        </a:p>
      </dgm:t>
    </dgm:pt>
    <dgm:pt modelId="{1E3E565A-5146-4824-A465-74D0B29497FC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Рассчитан на 760 мест.</a:t>
          </a:r>
          <a:endParaRPr lang="ru-RU" sz="1600" dirty="0">
            <a:solidFill>
              <a:schemeClr val="tx1"/>
            </a:solidFill>
          </a:endParaRPr>
        </a:p>
      </dgm:t>
    </dgm:pt>
    <dgm:pt modelId="{7ED64035-DC03-4442-AAF5-EA481A47F992}" type="parTrans" cxnId="{5433B52D-7181-425E-8AC3-73732E956CB3}">
      <dgm:prSet/>
      <dgm:spPr/>
      <dgm:t>
        <a:bodyPr/>
        <a:lstStyle/>
        <a:p>
          <a:endParaRPr lang="ru-RU"/>
        </a:p>
      </dgm:t>
    </dgm:pt>
    <dgm:pt modelId="{48BE6B67-36B2-4E07-9834-CF4632A3C441}" type="sibTrans" cxnId="{5433B52D-7181-425E-8AC3-73732E956CB3}">
      <dgm:prSet/>
      <dgm:spPr/>
      <dgm:t>
        <a:bodyPr/>
        <a:lstStyle/>
        <a:p>
          <a:endParaRPr lang="ru-RU"/>
        </a:p>
      </dgm:t>
    </dgm:pt>
    <dgm:pt modelId="{4314690B-170F-4157-A028-A502A7986146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Принимает более 20 000 чел. в год.</a:t>
          </a:r>
          <a:endParaRPr lang="ru-RU" sz="1600" dirty="0">
            <a:solidFill>
              <a:schemeClr val="tx1"/>
            </a:solidFill>
          </a:endParaRPr>
        </a:p>
      </dgm:t>
    </dgm:pt>
    <dgm:pt modelId="{BE5C3E7D-2C48-462A-BA88-F5F2E0AF7F85}" type="parTrans" cxnId="{739787D3-1B2B-42F8-8BC4-F9F700F2D83C}">
      <dgm:prSet/>
      <dgm:spPr/>
      <dgm:t>
        <a:bodyPr/>
        <a:lstStyle/>
        <a:p>
          <a:endParaRPr lang="ru-RU"/>
        </a:p>
      </dgm:t>
    </dgm:pt>
    <dgm:pt modelId="{54A3D525-A35D-40DF-9783-F1AE0B3C10AB}" type="sibTrans" cxnId="{739787D3-1B2B-42F8-8BC4-F9F700F2D83C}">
      <dgm:prSet/>
      <dgm:spPr/>
      <dgm:t>
        <a:bodyPr/>
        <a:lstStyle/>
        <a:p>
          <a:endParaRPr lang="ru-RU"/>
        </a:p>
      </dgm:t>
    </dgm:pt>
    <dgm:pt modelId="{F0012CAA-3F21-420C-8B18-B91833F3752A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Год постройки первого корпуса– 1985.</a:t>
          </a:r>
          <a:endParaRPr lang="ru-RU" sz="1600" dirty="0">
            <a:solidFill>
              <a:schemeClr val="tx1"/>
            </a:solidFill>
          </a:endParaRPr>
        </a:p>
      </dgm:t>
    </dgm:pt>
    <dgm:pt modelId="{44F51859-B67A-446D-9C9C-8217193FBD59}" type="parTrans" cxnId="{7573E4CA-E52C-4563-A492-CC12180F6BF4}">
      <dgm:prSet/>
      <dgm:spPr/>
      <dgm:t>
        <a:bodyPr/>
        <a:lstStyle/>
        <a:p>
          <a:endParaRPr lang="ru-RU"/>
        </a:p>
      </dgm:t>
    </dgm:pt>
    <dgm:pt modelId="{D523A54E-E536-490A-9A75-E868A328656C}" type="sibTrans" cxnId="{7573E4CA-E52C-4563-A492-CC12180F6BF4}">
      <dgm:prSet/>
      <dgm:spPr/>
      <dgm:t>
        <a:bodyPr/>
        <a:lstStyle/>
        <a:p>
          <a:endParaRPr lang="ru-RU"/>
        </a:p>
      </dgm:t>
    </dgm:pt>
    <dgm:pt modelId="{45D9D197-ECE8-45EA-AC43-F3DA5D25737A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Работает круглогодично.</a:t>
          </a:r>
          <a:endParaRPr lang="ru-RU" sz="1600" dirty="0">
            <a:solidFill>
              <a:schemeClr val="tx1"/>
            </a:solidFill>
          </a:endParaRPr>
        </a:p>
      </dgm:t>
    </dgm:pt>
    <dgm:pt modelId="{B7F79F18-FB90-4C46-9436-341520B999BC}" type="parTrans" cxnId="{EAEC2784-1528-4CC1-9F38-CA998D9AE9DD}">
      <dgm:prSet/>
      <dgm:spPr/>
      <dgm:t>
        <a:bodyPr/>
        <a:lstStyle/>
        <a:p>
          <a:endParaRPr lang="ru-RU"/>
        </a:p>
      </dgm:t>
    </dgm:pt>
    <dgm:pt modelId="{9E186FB1-815B-46AA-8512-2FFBF23339CB}" type="sibTrans" cxnId="{EAEC2784-1528-4CC1-9F38-CA998D9AE9DD}">
      <dgm:prSet/>
      <dgm:spPr/>
      <dgm:t>
        <a:bodyPr/>
        <a:lstStyle/>
        <a:p>
          <a:endParaRPr lang="ru-RU"/>
        </a:p>
      </dgm:t>
    </dgm:pt>
    <dgm:pt modelId="{58FEE83F-F66B-4845-8B6B-CD3CFC1077C4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Средняя загрузка по году – 97%.</a:t>
          </a:r>
          <a:endParaRPr lang="ru-RU" sz="1600" dirty="0">
            <a:solidFill>
              <a:schemeClr val="tx1"/>
            </a:solidFill>
          </a:endParaRPr>
        </a:p>
      </dgm:t>
    </dgm:pt>
    <dgm:pt modelId="{9CFF37CA-69F9-4D45-B986-5CB8BD2E9C7B}" type="parTrans" cxnId="{9B4194A0-D58F-4E99-9244-AED3FE24A279}">
      <dgm:prSet/>
      <dgm:spPr/>
      <dgm:t>
        <a:bodyPr/>
        <a:lstStyle/>
        <a:p>
          <a:endParaRPr lang="ru-RU"/>
        </a:p>
      </dgm:t>
    </dgm:pt>
    <dgm:pt modelId="{BB75512D-3E59-41BE-B089-38968C4C10E2}" type="sibTrans" cxnId="{9B4194A0-D58F-4E99-9244-AED3FE24A279}">
      <dgm:prSet/>
      <dgm:spPr/>
      <dgm:t>
        <a:bodyPr/>
        <a:lstStyle/>
        <a:p>
          <a:endParaRPr lang="ru-RU"/>
        </a:p>
      </dgm:t>
    </dgm:pt>
    <dgm:pt modelId="{1E796D9B-CFBA-4902-865F-F3E800BC4911}" type="pres">
      <dgm:prSet presAssocID="{7B4AE081-3F34-4EC6-8AB3-F2E702F261B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3BEC028-5310-4D4B-99F1-8410EFFA8B84}" type="pres">
      <dgm:prSet presAssocID="{7B4AE081-3F34-4EC6-8AB3-F2E702F261B9}" presName="Name1" presStyleCnt="0"/>
      <dgm:spPr/>
    </dgm:pt>
    <dgm:pt modelId="{AC111D5E-752D-4F08-B733-B8A346D12A25}" type="pres">
      <dgm:prSet presAssocID="{7B4AE081-3F34-4EC6-8AB3-F2E702F261B9}" presName="cycle" presStyleCnt="0"/>
      <dgm:spPr/>
    </dgm:pt>
    <dgm:pt modelId="{E1028A3A-8E66-4047-B604-2D05500C3F90}" type="pres">
      <dgm:prSet presAssocID="{7B4AE081-3F34-4EC6-8AB3-F2E702F261B9}" presName="srcNode" presStyleLbl="node1" presStyleIdx="0" presStyleCnt="7"/>
      <dgm:spPr/>
    </dgm:pt>
    <dgm:pt modelId="{9665636D-E523-4AAA-8C46-3684EEAF8DF7}" type="pres">
      <dgm:prSet presAssocID="{7B4AE081-3F34-4EC6-8AB3-F2E702F261B9}" presName="conn" presStyleLbl="parChTrans1D2" presStyleIdx="0" presStyleCnt="1"/>
      <dgm:spPr/>
      <dgm:t>
        <a:bodyPr/>
        <a:lstStyle/>
        <a:p>
          <a:endParaRPr lang="ru-RU"/>
        </a:p>
      </dgm:t>
    </dgm:pt>
    <dgm:pt modelId="{6462D9A8-5840-4930-88D7-F0D50668C601}" type="pres">
      <dgm:prSet presAssocID="{7B4AE081-3F34-4EC6-8AB3-F2E702F261B9}" presName="extraNode" presStyleLbl="node1" presStyleIdx="0" presStyleCnt="7"/>
      <dgm:spPr/>
    </dgm:pt>
    <dgm:pt modelId="{0BFE867B-1F67-4A92-B0E6-0AB1D8E561FA}" type="pres">
      <dgm:prSet presAssocID="{7B4AE081-3F34-4EC6-8AB3-F2E702F261B9}" presName="dstNode" presStyleLbl="node1" presStyleIdx="0" presStyleCnt="7"/>
      <dgm:spPr/>
    </dgm:pt>
    <dgm:pt modelId="{E4D513A4-336A-48CE-9DB0-73726201DC65}" type="pres">
      <dgm:prSet presAssocID="{4C72CE90-EAC6-4F0B-A109-1EEF871D3076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36A5D-3712-44BA-BC69-09C94F5B2DEB}" type="pres">
      <dgm:prSet presAssocID="{4C72CE90-EAC6-4F0B-A109-1EEF871D3076}" presName="accent_1" presStyleCnt="0"/>
      <dgm:spPr/>
    </dgm:pt>
    <dgm:pt modelId="{5C2E6A9D-0CCE-49F8-9A74-D40D2AA48C79}" type="pres">
      <dgm:prSet presAssocID="{4C72CE90-EAC6-4F0B-A109-1EEF871D3076}" presName="accentRepeatNode" presStyleLbl="solidFgAcc1" presStyleIdx="0" presStyleCnt="7"/>
      <dgm:spPr/>
    </dgm:pt>
    <dgm:pt modelId="{737DD9A7-89E2-4AA1-AC1A-B1AA7C2910E5}" type="pres">
      <dgm:prSet presAssocID="{454A2C72-AD00-4DAC-91C2-C2ADF1947804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2EEE4-E8DF-475C-88F3-9B99672E5061}" type="pres">
      <dgm:prSet presAssocID="{454A2C72-AD00-4DAC-91C2-C2ADF1947804}" presName="accent_2" presStyleCnt="0"/>
      <dgm:spPr/>
    </dgm:pt>
    <dgm:pt modelId="{C5991EBA-BDD1-4D0F-BB7A-4E1A01B6FB9D}" type="pres">
      <dgm:prSet presAssocID="{454A2C72-AD00-4DAC-91C2-C2ADF1947804}" presName="accentRepeatNode" presStyleLbl="solidFgAcc1" presStyleIdx="1" presStyleCnt="7"/>
      <dgm:spPr/>
    </dgm:pt>
    <dgm:pt modelId="{5A40ADDF-D9C8-43CF-87C7-095E720B1BE1}" type="pres">
      <dgm:prSet presAssocID="{1E3E565A-5146-4824-A465-74D0B29497F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04E33-B754-4895-A16D-481C0FD5C526}" type="pres">
      <dgm:prSet presAssocID="{1E3E565A-5146-4824-A465-74D0B29497FC}" presName="accent_3" presStyleCnt="0"/>
      <dgm:spPr/>
    </dgm:pt>
    <dgm:pt modelId="{502DE0A7-B804-4172-9839-A2E5AA94397E}" type="pres">
      <dgm:prSet presAssocID="{1E3E565A-5146-4824-A465-74D0B29497FC}" presName="accentRepeatNode" presStyleLbl="solidFgAcc1" presStyleIdx="2" presStyleCnt="7"/>
      <dgm:spPr/>
    </dgm:pt>
    <dgm:pt modelId="{793FC169-91A4-4960-B1E6-86692BCBBB8D}" type="pres">
      <dgm:prSet presAssocID="{4314690B-170F-4157-A028-A502A798614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4B2EE-8F18-4FD7-9480-4619A7E7C4A9}" type="pres">
      <dgm:prSet presAssocID="{4314690B-170F-4157-A028-A502A7986146}" presName="accent_4" presStyleCnt="0"/>
      <dgm:spPr/>
    </dgm:pt>
    <dgm:pt modelId="{28E03DCD-763D-44AA-B56B-56A893F4E9B6}" type="pres">
      <dgm:prSet presAssocID="{4314690B-170F-4157-A028-A502A7986146}" presName="accentRepeatNode" presStyleLbl="solidFgAcc1" presStyleIdx="3" presStyleCnt="7"/>
      <dgm:spPr/>
    </dgm:pt>
    <dgm:pt modelId="{00CF36C1-3A57-42B0-9DE5-B8556B1F038C}" type="pres">
      <dgm:prSet presAssocID="{F0012CAA-3F21-420C-8B18-B91833F3752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38549-C852-4834-9F2A-50597957CD35}" type="pres">
      <dgm:prSet presAssocID="{F0012CAA-3F21-420C-8B18-B91833F3752A}" presName="accent_5" presStyleCnt="0"/>
      <dgm:spPr/>
    </dgm:pt>
    <dgm:pt modelId="{E2564E62-C34D-443A-828B-FDFBF6EA24F3}" type="pres">
      <dgm:prSet presAssocID="{F0012CAA-3F21-420C-8B18-B91833F3752A}" presName="accentRepeatNode" presStyleLbl="solidFgAcc1" presStyleIdx="4" presStyleCnt="7"/>
      <dgm:spPr/>
    </dgm:pt>
    <dgm:pt modelId="{717C38AB-A04D-41D0-A644-6C83F357A164}" type="pres">
      <dgm:prSet presAssocID="{45D9D197-ECE8-45EA-AC43-F3DA5D25737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43633-0C5A-4F6E-ACE1-CEFCC854D128}" type="pres">
      <dgm:prSet presAssocID="{45D9D197-ECE8-45EA-AC43-F3DA5D25737A}" presName="accent_6" presStyleCnt="0"/>
      <dgm:spPr/>
    </dgm:pt>
    <dgm:pt modelId="{B913A1FB-88C7-4D21-A002-86A52C1EDEFA}" type="pres">
      <dgm:prSet presAssocID="{45D9D197-ECE8-45EA-AC43-F3DA5D25737A}" presName="accentRepeatNode" presStyleLbl="solidFgAcc1" presStyleIdx="5" presStyleCnt="7"/>
      <dgm:spPr/>
    </dgm:pt>
    <dgm:pt modelId="{AA524BAC-2225-43BD-9A6D-FC5BD9AF36B5}" type="pres">
      <dgm:prSet presAssocID="{58FEE83F-F66B-4845-8B6B-CD3CFC1077C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38E09-E4C2-4AE7-BF41-92F7F0A4B006}" type="pres">
      <dgm:prSet presAssocID="{58FEE83F-F66B-4845-8B6B-CD3CFC1077C4}" presName="accent_7" presStyleCnt="0"/>
      <dgm:spPr/>
    </dgm:pt>
    <dgm:pt modelId="{D229239F-986E-4DC7-9F5D-D88CD7536EB3}" type="pres">
      <dgm:prSet presAssocID="{58FEE83F-F66B-4845-8B6B-CD3CFC1077C4}" presName="accentRepeatNode" presStyleLbl="solidFgAcc1" presStyleIdx="6" presStyleCnt="7"/>
      <dgm:spPr/>
    </dgm:pt>
  </dgm:ptLst>
  <dgm:cxnLst>
    <dgm:cxn modelId="{9B4194A0-D58F-4E99-9244-AED3FE24A279}" srcId="{7B4AE081-3F34-4EC6-8AB3-F2E702F261B9}" destId="{58FEE83F-F66B-4845-8B6B-CD3CFC1077C4}" srcOrd="6" destOrd="0" parTransId="{9CFF37CA-69F9-4D45-B986-5CB8BD2E9C7B}" sibTransId="{BB75512D-3E59-41BE-B089-38968C4C10E2}"/>
    <dgm:cxn modelId="{7CC30336-2F10-406C-A10B-A72D6D21DB66}" type="presOf" srcId="{1E3E565A-5146-4824-A465-74D0B29497FC}" destId="{5A40ADDF-D9C8-43CF-87C7-095E720B1BE1}" srcOrd="0" destOrd="0" presId="urn:microsoft.com/office/officeart/2008/layout/VerticalCurvedList"/>
    <dgm:cxn modelId="{94AB8F39-DE80-4FEF-A216-109A630EDDDE}" type="presOf" srcId="{4C72CE90-EAC6-4F0B-A109-1EEF871D3076}" destId="{E4D513A4-336A-48CE-9DB0-73726201DC65}" srcOrd="0" destOrd="0" presId="urn:microsoft.com/office/officeart/2008/layout/VerticalCurvedList"/>
    <dgm:cxn modelId="{739787D3-1B2B-42F8-8BC4-F9F700F2D83C}" srcId="{7B4AE081-3F34-4EC6-8AB3-F2E702F261B9}" destId="{4314690B-170F-4157-A028-A502A7986146}" srcOrd="3" destOrd="0" parTransId="{BE5C3E7D-2C48-462A-BA88-F5F2E0AF7F85}" sibTransId="{54A3D525-A35D-40DF-9783-F1AE0B3C10AB}"/>
    <dgm:cxn modelId="{8DF82B78-6B01-4FDC-95EC-123FBDEC4030}" srcId="{7B4AE081-3F34-4EC6-8AB3-F2E702F261B9}" destId="{4C72CE90-EAC6-4F0B-A109-1EEF871D3076}" srcOrd="0" destOrd="0" parTransId="{8607BCA1-CC02-4690-BDDD-036F2CE7FE62}" sibTransId="{37485B5A-82C0-4D59-9E72-786478BE4761}"/>
    <dgm:cxn modelId="{5433B52D-7181-425E-8AC3-73732E956CB3}" srcId="{7B4AE081-3F34-4EC6-8AB3-F2E702F261B9}" destId="{1E3E565A-5146-4824-A465-74D0B29497FC}" srcOrd="2" destOrd="0" parTransId="{7ED64035-DC03-4442-AAF5-EA481A47F992}" sibTransId="{48BE6B67-36B2-4E07-9834-CF4632A3C441}"/>
    <dgm:cxn modelId="{DCE595EB-A987-4086-BEE7-15B5CB8C52A4}" type="presOf" srcId="{37485B5A-82C0-4D59-9E72-786478BE4761}" destId="{9665636D-E523-4AAA-8C46-3684EEAF8DF7}" srcOrd="0" destOrd="0" presId="urn:microsoft.com/office/officeart/2008/layout/VerticalCurvedList"/>
    <dgm:cxn modelId="{7183E69C-40F7-4374-9FB1-087C5A5BCD96}" type="presOf" srcId="{F0012CAA-3F21-420C-8B18-B91833F3752A}" destId="{00CF36C1-3A57-42B0-9DE5-B8556B1F038C}" srcOrd="0" destOrd="0" presId="urn:microsoft.com/office/officeart/2008/layout/VerticalCurvedList"/>
    <dgm:cxn modelId="{0A8C4842-84CE-49B4-AB07-BDEE0CB9B64B}" srcId="{7B4AE081-3F34-4EC6-8AB3-F2E702F261B9}" destId="{454A2C72-AD00-4DAC-91C2-C2ADF1947804}" srcOrd="1" destOrd="0" parTransId="{477379DA-FE83-4659-B803-13A245039F17}" sibTransId="{CD5E304D-4988-41E5-99EB-3DBDED3CC70F}"/>
    <dgm:cxn modelId="{751A6DCA-887A-45A9-AEFB-5B5405735648}" type="presOf" srcId="{4314690B-170F-4157-A028-A502A7986146}" destId="{793FC169-91A4-4960-B1E6-86692BCBBB8D}" srcOrd="0" destOrd="0" presId="urn:microsoft.com/office/officeart/2008/layout/VerticalCurvedList"/>
    <dgm:cxn modelId="{8AC812E5-7E47-400F-AFAB-5C57D6AADFCE}" type="presOf" srcId="{45D9D197-ECE8-45EA-AC43-F3DA5D25737A}" destId="{717C38AB-A04D-41D0-A644-6C83F357A164}" srcOrd="0" destOrd="0" presId="urn:microsoft.com/office/officeart/2008/layout/VerticalCurvedList"/>
    <dgm:cxn modelId="{EAEC2784-1528-4CC1-9F38-CA998D9AE9DD}" srcId="{7B4AE081-3F34-4EC6-8AB3-F2E702F261B9}" destId="{45D9D197-ECE8-45EA-AC43-F3DA5D25737A}" srcOrd="5" destOrd="0" parTransId="{B7F79F18-FB90-4C46-9436-341520B999BC}" sibTransId="{9E186FB1-815B-46AA-8512-2FFBF23339CB}"/>
    <dgm:cxn modelId="{7573E4CA-E52C-4563-A492-CC12180F6BF4}" srcId="{7B4AE081-3F34-4EC6-8AB3-F2E702F261B9}" destId="{F0012CAA-3F21-420C-8B18-B91833F3752A}" srcOrd="4" destOrd="0" parTransId="{44F51859-B67A-446D-9C9C-8217193FBD59}" sibTransId="{D523A54E-E536-490A-9A75-E868A328656C}"/>
    <dgm:cxn modelId="{564DC019-90BF-458F-8B83-79A301C6410C}" type="presOf" srcId="{7B4AE081-3F34-4EC6-8AB3-F2E702F261B9}" destId="{1E796D9B-CFBA-4902-865F-F3E800BC4911}" srcOrd="0" destOrd="0" presId="urn:microsoft.com/office/officeart/2008/layout/VerticalCurvedList"/>
    <dgm:cxn modelId="{E2276D29-8100-4BFE-8C1C-A596E3B906F1}" type="presOf" srcId="{58FEE83F-F66B-4845-8B6B-CD3CFC1077C4}" destId="{AA524BAC-2225-43BD-9A6D-FC5BD9AF36B5}" srcOrd="0" destOrd="0" presId="urn:microsoft.com/office/officeart/2008/layout/VerticalCurvedList"/>
    <dgm:cxn modelId="{C982FB85-35D4-4058-8455-1A4876BB7A14}" type="presOf" srcId="{454A2C72-AD00-4DAC-91C2-C2ADF1947804}" destId="{737DD9A7-89E2-4AA1-AC1A-B1AA7C2910E5}" srcOrd="0" destOrd="0" presId="urn:microsoft.com/office/officeart/2008/layout/VerticalCurvedList"/>
    <dgm:cxn modelId="{29A99EAA-9CA5-473F-BAEA-CEB98495938C}" type="presParOf" srcId="{1E796D9B-CFBA-4902-865F-F3E800BC4911}" destId="{A3BEC028-5310-4D4B-99F1-8410EFFA8B84}" srcOrd="0" destOrd="0" presId="urn:microsoft.com/office/officeart/2008/layout/VerticalCurvedList"/>
    <dgm:cxn modelId="{3E00225A-5DB8-447C-8A35-E8B2E8B29513}" type="presParOf" srcId="{A3BEC028-5310-4D4B-99F1-8410EFFA8B84}" destId="{AC111D5E-752D-4F08-B733-B8A346D12A25}" srcOrd="0" destOrd="0" presId="urn:microsoft.com/office/officeart/2008/layout/VerticalCurvedList"/>
    <dgm:cxn modelId="{A0521423-DF6B-42FC-84DD-95D8AC147499}" type="presParOf" srcId="{AC111D5E-752D-4F08-B733-B8A346D12A25}" destId="{E1028A3A-8E66-4047-B604-2D05500C3F90}" srcOrd="0" destOrd="0" presId="urn:microsoft.com/office/officeart/2008/layout/VerticalCurvedList"/>
    <dgm:cxn modelId="{9296193F-901C-43D1-B49F-4EF40A3C4C42}" type="presParOf" srcId="{AC111D5E-752D-4F08-B733-B8A346D12A25}" destId="{9665636D-E523-4AAA-8C46-3684EEAF8DF7}" srcOrd="1" destOrd="0" presId="urn:microsoft.com/office/officeart/2008/layout/VerticalCurvedList"/>
    <dgm:cxn modelId="{9A9190D8-574A-408A-B9FA-98DE3F7798FC}" type="presParOf" srcId="{AC111D5E-752D-4F08-B733-B8A346D12A25}" destId="{6462D9A8-5840-4930-88D7-F0D50668C601}" srcOrd="2" destOrd="0" presId="urn:microsoft.com/office/officeart/2008/layout/VerticalCurvedList"/>
    <dgm:cxn modelId="{E3EC3159-C420-4F2A-AAD8-BCAD2BC50058}" type="presParOf" srcId="{AC111D5E-752D-4F08-B733-B8A346D12A25}" destId="{0BFE867B-1F67-4A92-B0E6-0AB1D8E561FA}" srcOrd="3" destOrd="0" presId="urn:microsoft.com/office/officeart/2008/layout/VerticalCurvedList"/>
    <dgm:cxn modelId="{C659F7E6-F875-4176-A053-051298EB4A07}" type="presParOf" srcId="{A3BEC028-5310-4D4B-99F1-8410EFFA8B84}" destId="{E4D513A4-336A-48CE-9DB0-73726201DC65}" srcOrd="1" destOrd="0" presId="urn:microsoft.com/office/officeart/2008/layout/VerticalCurvedList"/>
    <dgm:cxn modelId="{D6A1DEE9-83CB-43EC-96A8-F1649343BD74}" type="presParOf" srcId="{A3BEC028-5310-4D4B-99F1-8410EFFA8B84}" destId="{D7536A5D-3712-44BA-BC69-09C94F5B2DEB}" srcOrd="2" destOrd="0" presId="urn:microsoft.com/office/officeart/2008/layout/VerticalCurvedList"/>
    <dgm:cxn modelId="{37861675-0EE8-472E-BDB2-5CB3DE1466E0}" type="presParOf" srcId="{D7536A5D-3712-44BA-BC69-09C94F5B2DEB}" destId="{5C2E6A9D-0CCE-49F8-9A74-D40D2AA48C79}" srcOrd="0" destOrd="0" presId="urn:microsoft.com/office/officeart/2008/layout/VerticalCurvedList"/>
    <dgm:cxn modelId="{2A3C232E-7988-4C9F-AD39-E9ACEFA0E1AB}" type="presParOf" srcId="{A3BEC028-5310-4D4B-99F1-8410EFFA8B84}" destId="{737DD9A7-89E2-4AA1-AC1A-B1AA7C2910E5}" srcOrd="3" destOrd="0" presId="urn:microsoft.com/office/officeart/2008/layout/VerticalCurvedList"/>
    <dgm:cxn modelId="{DA8E18BC-0A8D-4B91-97E8-BF2542E4FD6D}" type="presParOf" srcId="{A3BEC028-5310-4D4B-99F1-8410EFFA8B84}" destId="{A5C2EEE4-E8DF-475C-88F3-9B99672E5061}" srcOrd="4" destOrd="0" presId="urn:microsoft.com/office/officeart/2008/layout/VerticalCurvedList"/>
    <dgm:cxn modelId="{EB3896A5-DEB4-4B32-825C-A5089BF592ED}" type="presParOf" srcId="{A5C2EEE4-E8DF-475C-88F3-9B99672E5061}" destId="{C5991EBA-BDD1-4D0F-BB7A-4E1A01B6FB9D}" srcOrd="0" destOrd="0" presId="urn:microsoft.com/office/officeart/2008/layout/VerticalCurvedList"/>
    <dgm:cxn modelId="{61B474AC-EE1A-462F-96B6-9FF3C66E5CFD}" type="presParOf" srcId="{A3BEC028-5310-4D4B-99F1-8410EFFA8B84}" destId="{5A40ADDF-D9C8-43CF-87C7-095E720B1BE1}" srcOrd="5" destOrd="0" presId="urn:microsoft.com/office/officeart/2008/layout/VerticalCurvedList"/>
    <dgm:cxn modelId="{555A36EE-5D82-475D-A5A1-9D5938518CD6}" type="presParOf" srcId="{A3BEC028-5310-4D4B-99F1-8410EFFA8B84}" destId="{9F604E33-B754-4895-A16D-481C0FD5C526}" srcOrd="6" destOrd="0" presId="urn:microsoft.com/office/officeart/2008/layout/VerticalCurvedList"/>
    <dgm:cxn modelId="{75060F9C-70EC-4EB3-B76F-A5B13B70A45C}" type="presParOf" srcId="{9F604E33-B754-4895-A16D-481C0FD5C526}" destId="{502DE0A7-B804-4172-9839-A2E5AA94397E}" srcOrd="0" destOrd="0" presId="urn:microsoft.com/office/officeart/2008/layout/VerticalCurvedList"/>
    <dgm:cxn modelId="{ACFD041C-AF3B-4586-B593-E18578E43277}" type="presParOf" srcId="{A3BEC028-5310-4D4B-99F1-8410EFFA8B84}" destId="{793FC169-91A4-4960-B1E6-86692BCBBB8D}" srcOrd="7" destOrd="0" presId="urn:microsoft.com/office/officeart/2008/layout/VerticalCurvedList"/>
    <dgm:cxn modelId="{F94B849E-1426-495D-94E3-565048D177C2}" type="presParOf" srcId="{A3BEC028-5310-4D4B-99F1-8410EFFA8B84}" destId="{D364B2EE-8F18-4FD7-9480-4619A7E7C4A9}" srcOrd="8" destOrd="0" presId="urn:microsoft.com/office/officeart/2008/layout/VerticalCurvedList"/>
    <dgm:cxn modelId="{26DE5E71-A428-4520-BBAB-C5F558737F40}" type="presParOf" srcId="{D364B2EE-8F18-4FD7-9480-4619A7E7C4A9}" destId="{28E03DCD-763D-44AA-B56B-56A893F4E9B6}" srcOrd="0" destOrd="0" presId="urn:microsoft.com/office/officeart/2008/layout/VerticalCurvedList"/>
    <dgm:cxn modelId="{46F93F15-9D22-4B08-A7F2-8DAAD313876F}" type="presParOf" srcId="{A3BEC028-5310-4D4B-99F1-8410EFFA8B84}" destId="{00CF36C1-3A57-42B0-9DE5-B8556B1F038C}" srcOrd="9" destOrd="0" presId="urn:microsoft.com/office/officeart/2008/layout/VerticalCurvedList"/>
    <dgm:cxn modelId="{C79CA55A-6F35-432C-AD45-4418D5DF4A00}" type="presParOf" srcId="{A3BEC028-5310-4D4B-99F1-8410EFFA8B84}" destId="{ECB38549-C852-4834-9F2A-50597957CD35}" srcOrd="10" destOrd="0" presId="urn:microsoft.com/office/officeart/2008/layout/VerticalCurvedList"/>
    <dgm:cxn modelId="{BD4F9591-14EF-41FF-A79C-E97A24711EE9}" type="presParOf" srcId="{ECB38549-C852-4834-9F2A-50597957CD35}" destId="{E2564E62-C34D-443A-828B-FDFBF6EA24F3}" srcOrd="0" destOrd="0" presId="urn:microsoft.com/office/officeart/2008/layout/VerticalCurvedList"/>
    <dgm:cxn modelId="{B023D669-4B50-4DF4-ABED-5BC09FCF1A13}" type="presParOf" srcId="{A3BEC028-5310-4D4B-99F1-8410EFFA8B84}" destId="{717C38AB-A04D-41D0-A644-6C83F357A164}" srcOrd="11" destOrd="0" presId="urn:microsoft.com/office/officeart/2008/layout/VerticalCurvedList"/>
    <dgm:cxn modelId="{64B3DE3D-06E4-40B1-B3DD-A53B90E523B0}" type="presParOf" srcId="{A3BEC028-5310-4D4B-99F1-8410EFFA8B84}" destId="{93D43633-0C5A-4F6E-ACE1-CEFCC854D128}" srcOrd="12" destOrd="0" presId="urn:microsoft.com/office/officeart/2008/layout/VerticalCurvedList"/>
    <dgm:cxn modelId="{EBA47298-EE59-4250-AF50-1B62720CCFFF}" type="presParOf" srcId="{93D43633-0C5A-4F6E-ACE1-CEFCC854D128}" destId="{B913A1FB-88C7-4D21-A002-86A52C1EDEFA}" srcOrd="0" destOrd="0" presId="urn:microsoft.com/office/officeart/2008/layout/VerticalCurvedList"/>
    <dgm:cxn modelId="{44AE9C27-1D98-4F60-B8B1-D7D4EC5CFCDC}" type="presParOf" srcId="{A3BEC028-5310-4D4B-99F1-8410EFFA8B84}" destId="{AA524BAC-2225-43BD-9A6D-FC5BD9AF36B5}" srcOrd="13" destOrd="0" presId="urn:microsoft.com/office/officeart/2008/layout/VerticalCurvedList"/>
    <dgm:cxn modelId="{78AF2C7D-7F3B-4A71-BA04-5CBA3E4ED271}" type="presParOf" srcId="{A3BEC028-5310-4D4B-99F1-8410EFFA8B84}" destId="{28D38E09-E4C2-4AE7-BF41-92F7F0A4B006}" srcOrd="14" destOrd="0" presId="urn:microsoft.com/office/officeart/2008/layout/VerticalCurvedList"/>
    <dgm:cxn modelId="{208C5CD7-8602-48EA-B5E5-CF3B82246EA4}" type="presParOf" srcId="{28D38E09-E4C2-4AE7-BF41-92F7F0A4B006}" destId="{D229239F-986E-4DC7-9F5D-D88CD7536E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0E59A1-694F-4CFB-95EF-48523D41F74B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F75E44-B3B5-4368-BBEB-A2EC67B3D80A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ЛЕЧЕНИЕ И ДИАГНОСТИКА</a:t>
          </a:r>
        </a:p>
      </dgm:t>
    </dgm:pt>
    <dgm:pt modelId="{A9247000-655C-41B4-8FD0-F48483F3848D}" type="parTrans" cxnId="{8F6C3D23-A22B-476B-8EA3-639B96FDAA4B}">
      <dgm:prSet/>
      <dgm:spPr/>
      <dgm:t>
        <a:bodyPr/>
        <a:lstStyle/>
        <a:p>
          <a:endParaRPr lang="ru-RU"/>
        </a:p>
      </dgm:t>
    </dgm:pt>
    <dgm:pt modelId="{65F5F502-1317-4EF0-AE23-270BA68F990A}" type="sibTrans" cxnId="{8F6C3D23-A22B-476B-8EA3-639B96FDAA4B}">
      <dgm:prSet/>
      <dgm:spPr/>
      <dgm:t>
        <a:bodyPr/>
        <a:lstStyle/>
        <a:p>
          <a:endParaRPr lang="ru-RU"/>
        </a:p>
      </dgm:t>
    </dgm:pt>
    <dgm:pt modelId="{FBAB7709-4DE7-48A2-8BB0-6390D3B2A264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SPA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-ОТДЫХ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E733F0CB-E7E5-4A2C-B143-F3E6C520840C}" type="parTrans" cxnId="{701F9152-6F22-4A70-9BC4-01F5857BA39D}">
      <dgm:prSet/>
      <dgm:spPr/>
      <dgm:t>
        <a:bodyPr/>
        <a:lstStyle/>
        <a:p>
          <a:endParaRPr lang="ru-RU"/>
        </a:p>
      </dgm:t>
    </dgm:pt>
    <dgm:pt modelId="{5BBD88DF-164A-4489-B1EF-E3D36776ADA6}" type="sibTrans" cxnId="{701F9152-6F22-4A70-9BC4-01F5857BA39D}">
      <dgm:prSet/>
      <dgm:spPr/>
      <dgm:t>
        <a:bodyPr/>
        <a:lstStyle/>
        <a:p>
          <a:endParaRPr lang="ru-RU"/>
        </a:p>
      </dgm:t>
    </dgm:pt>
    <dgm:pt modelId="{73C75796-9F8F-44E1-82CB-731E98844286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СЕМЕЙНЫЙ ОТДЫХ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3ED6ACDC-9709-4915-8A63-23E8E461D8C3}" type="parTrans" cxnId="{E64159D8-CC6E-478F-BEDB-1F31A355CBB4}">
      <dgm:prSet/>
      <dgm:spPr/>
      <dgm:t>
        <a:bodyPr/>
        <a:lstStyle/>
        <a:p>
          <a:endParaRPr lang="ru-RU"/>
        </a:p>
      </dgm:t>
    </dgm:pt>
    <dgm:pt modelId="{5234646B-9DFD-4CC2-8A52-1E4C74D47183}" type="sibTrans" cxnId="{E64159D8-CC6E-478F-BEDB-1F31A355CBB4}">
      <dgm:prSet/>
      <dgm:spPr/>
      <dgm:t>
        <a:bodyPr/>
        <a:lstStyle/>
        <a:p>
          <a:endParaRPr lang="ru-RU"/>
        </a:p>
      </dgm:t>
    </dgm:pt>
    <dgm:pt modelId="{FA7DFDD0-5B71-4EB9-8C1E-F77E6FA22F32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ЭКО-ОТДЫХ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12F8FF30-A787-471C-88E3-1C6AAE04F971}" type="parTrans" cxnId="{461D2B4F-559F-435D-9F3A-8CBF8CF0153D}">
      <dgm:prSet/>
      <dgm:spPr/>
      <dgm:t>
        <a:bodyPr/>
        <a:lstStyle/>
        <a:p>
          <a:endParaRPr lang="ru-RU"/>
        </a:p>
      </dgm:t>
    </dgm:pt>
    <dgm:pt modelId="{FCFE1E73-1382-4746-827D-23D153167ADB}" type="sibTrans" cxnId="{461D2B4F-559F-435D-9F3A-8CBF8CF0153D}">
      <dgm:prSet/>
      <dgm:spPr/>
      <dgm:t>
        <a:bodyPr/>
        <a:lstStyle/>
        <a:p>
          <a:endParaRPr lang="ru-RU"/>
        </a:p>
      </dgm:t>
    </dgm:pt>
    <dgm:pt modelId="{CF68CE7D-9FB2-42ED-AC04-5CB322205372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АКТИВНЫЙ ОТДЫХ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8A7A7F38-611F-4C96-B9CF-D587264DEA01}" type="parTrans" cxnId="{9BF4CCAE-66F2-4C79-9215-A374E77C6B88}">
      <dgm:prSet/>
      <dgm:spPr/>
      <dgm:t>
        <a:bodyPr/>
        <a:lstStyle/>
        <a:p>
          <a:endParaRPr lang="ru-RU"/>
        </a:p>
      </dgm:t>
    </dgm:pt>
    <dgm:pt modelId="{551E5DDE-8E9B-4F0D-AB92-9BE522028E1D}" type="sibTrans" cxnId="{9BF4CCAE-66F2-4C79-9215-A374E77C6B88}">
      <dgm:prSet/>
      <dgm:spPr/>
      <dgm:t>
        <a:bodyPr/>
        <a:lstStyle/>
        <a:p>
          <a:endParaRPr lang="ru-RU"/>
        </a:p>
      </dgm:t>
    </dgm:pt>
    <dgm:pt modelId="{17DCD5FD-7505-4722-B0F0-21E8119FC8A7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КОРПОРАТИВНЫЙ ОТДЫХ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6054ABED-D84A-4AA3-A7D7-E09FD27BDD53}" type="parTrans" cxnId="{05F341CD-0460-4208-9680-901066DB3C63}">
      <dgm:prSet/>
      <dgm:spPr/>
      <dgm:t>
        <a:bodyPr/>
        <a:lstStyle/>
        <a:p>
          <a:endParaRPr lang="ru-RU"/>
        </a:p>
      </dgm:t>
    </dgm:pt>
    <dgm:pt modelId="{882ED4AC-C0C9-43A1-9670-780C16159BF8}" type="sibTrans" cxnId="{05F341CD-0460-4208-9680-901066DB3C63}">
      <dgm:prSet/>
      <dgm:spPr/>
      <dgm:t>
        <a:bodyPr/>
        <a:lstStyle/>
        <a:p>
          <a:endParaRPr lang="ru-RU"/>
        </a:p>
      </dgm:t>
    </dgm:pt>
    <dgm:pt modelId="{C87823B0-C46D-43B0-AAD2-8B47CF0D91F4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ТУРИЗМ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05DD6FF8-92BF-41B7-A06C-E1589F497177}" type="parTrans" cxnId="{61D67F14-1081-4BCD-995E-18FE40B98188}">
      <dgm:prSet/>
      <dgm:spPr/>
      <dgm:t>
        <a:bodyPr/>
        <a:lstStyle/>
        <a:p>
          <a:endParaRPr lang="ru-RU"/>
        </a:p>
      </dgm:t>
    </dgm:pt>
    <dgm:pt modelId="{6A308DC7-F169-45A2-AF3B-3DD3F86FF147}" type="sibTrans" cxnId="{61D67F14-1081-4BCD-995E-18FE40B98188}">
      <dgm:prSet/>
      <dgm:spPr/>
      <dgm:t>
        <a:bodyPr/>
        <a:lstStyle/>
        <a:p>
          <a:endParaRPr lang="ru-RU"/>
        </a:p>
      </dgm:t>
    </dgm:pt>
    <dgm:pt modelId="{71FDFB00-437F-45D4-A086-98A19570FE2E}" type="pres">
      <dgm:prSet presAssocID="{450E59A1-694F-4CFB-95EF-48523D41F74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1B451B7-320B-4584-BBA3-F659E31D04B5}" type="pres">
      <dgm:prSet presAssocID="{5FF75E44-B3B5-4368-BBEB-A2EC67B3D80A}" presName="thickLine" presStyleLbl="alignNode1" presStyleIdx="0" presStyleCnt="7"/>
      <dgm:spPr/>
    </dgm:pt>
    <dgm:pt modelId="{102044DB-4F4F-4B24-860A-CBD03AAC7205}" type="pres">
      <dgm:prSet presAssocID="{5FF75E44-B3B5-4368-BBEB-A2EC67B3D80A}" presName="horz1" presStyleCnt="0"/>
      <dgm:spPr/>
    </dgm:pt>
    <dgm:pt modelId="{8EEF837A-E8B9-434F-A85B-9A255E629055}" type="pres">
      <dgm:prSet presAssocID="{5FF75E44-B3B5-4368-BBEB-A2EC67B3D80A}" presName="tx1" presStyleLbl="revTx" presStyleIdx="0" presStyleCnt="7"/>
      <dgm:spPr/>
      <dgm:t>
        <a:bodyPr/>
        <a:lstStyle/>
        <a:p>
          <a:endParaRPr lang="ru-RU"/>
        </a:p>
      </dgm:t>
    </dgm:pt>
    <dgm:pt modelId="{8325D960-E548-4A7B-85F0-3B45A1AD7AAC}" type="pres">
      <dgm:prSet presAssocID="{5FF75E44-B3B5-4368-BBEB-A2EC67B3D80A}" presName="vert1" presStyleCnt="0"/>
      <dgm:spPr/>
    </dgm:pt>
    <dgm:pt modelId="{39E8B08C-6ECB-4A52-A96A-E2E55BFB1733}" type="pres">
      <dgm:prSet presAssocID="{FBAB7709-4DE7-48A2-8BB0-6390D3B2A264}" presName="thickLine" presStyleLbl="alignNode1" presStyleIdx="1" presStyleCnt="7"/>
      <dgm:spPr/>
    </dgm:pt>
    <dgm:pt modelId="{C632B270-7BD7-490A-AB9C-A75E2C37B334}" type="pres">
      <dgm:prSet presAssocID="{FBAB7709-4DE7-48A2-8BB0-6390D3B2A264}" presName="horz1" presStyleCnt="0"/>
      <dgm:spPr/>
    </dgm:pt>
    <dgm:pt modelId="{5F0804C6-8232-4120-8C7B-36A099D1BF2A}" type="pres">
      <dgm:prSet presAssocID="{FBAB7709-4DE7-48A2-8BB0-6390D3B2A264}" presName="tx1" presStyleLbl="revTx" presStyleIdx="1" presStyleCnt="7"/>
      <dgm:spPr/>
      <dgm:t>
        <a:bodyPr/>
        <a:lstStyle/>
        <a:p>
          <a:endParaRPr lang="ru-RU"/>
        </a:p>
      </dgm:t>
    </dgm:pt>
    <dgm:pt modelId="{BDC0ECA0-CF5E-4F22-8D4C-A422A9BC4EFE}" type="pres">
      <dgm:prSet presAssocID="{FBAB7709-4DE7-48A2-8BB0-6390D3B2A264}" presName="vert1" presStyleCnt="0"/>
      <dgm:spPr/>
    </dgm:pt>
    <dgm:pt modelId="{7894BE9F-E327-4CCB-BE88-3D28A8D9A32B}" type="pres">
      <dgm:prSet presAssocID="{73C75796-9F8F-44E1-82CB-731E98844286}" presName="thickLine" presStyleLbl="alignNode1" presStyleIdx="2" presStyleCnt="7"/>
      <dgm:spPr/>
    </dgm:pt>
    <dgm:pt modelId="{FE2587E2-169D-48C4-937C-219BDB61DB6B}" type="pres">
      <dgm:prSet presAssocID="{73C75796-9F8F-44E1-82CB-731E98844286}" presName="horz1" presStyleCnt="0"/>
      <dgm:spPr/>
    </dgm:pt>
    <dgm:pt modelId="{7D32B3C4-F663-41D4-ACFD-A56731E1A7D2}" type="pres">
      <dgm:prSet presAssocID="{73C75796-9F8F-44E1-82CB-731E98844286}" presName="tx1" presStyleLbl="revTx" presStyleIdx="2" presStyleCnt="7"/>
      <dgm:spPr/>
      <dgm:t>
        <a:bodyPr/>
        <a:lstStyle/>
        <a:p>
          <a:endParaRPr lang="ru-RU"/>
        </a:p>
      </dgm:t>
    </dgm:pt>
    <dgm:pt modelId="{FC8D1109-3559-41D9-B1C4-748C7C92BF6F}" type="pres">
      <dgm:prSet presAssocID="{73C75796-9F8F-44E1-82CB-731E98844286}" presName="vert1" presStyleCnt="0"/>
      <dgm:spPr/>
    </dgm:pt>
    <dgm:pt modelId="{52482465-1C89-4744-96F3-CEB97698EF9D}" type="pres">
      <dgm:prSet presAssocID="{FA7DFDD0-5B71-4EB9-8C1E-F77E6FA22F32}" presName="thickLine" presStyleLbl="alignNode1" presStyleIdx="3" presStyleCnt="7"/>
      <dgm:spPr/>
    </dgm:pt>
    <dgm:pt modelId="{B541B62F-21A2-4914-968E-9573FF3CBA6A}" type="pres">
      <dgm:prSet presAssocID="{FA7DFDD0-5B71-4EB9-8C1E-F77E6FA22F32}" presName="horz1" presStyleCnt="0"/>
      <dgm:spPr/>
    </dgm:pt>
    <dgm:pt modelId="{158FF993-4ED5-4858-9504-B77206043626}" type="pres">
      <dgm:prSet presAssocID="{FA7DFDD0-5B71-4EB9-8C1E-F77E6FA22F32}" presName="tx1" presStyleLbl="revTx" presStyleIdx="3" presStyleCnt="7"/>
      <dgm:spPr/>
      <dgm:t>
        <a:bodyPr/>
        <a:lstStyle/>
        <a:p>
          <a:endParaRPr lang="ru-RU"/>
        </a:p>
      </dgm:t>
    </dgm:pt>
    <dgm:pt modelId="{8FA4F302-15E2-4247-BCC7-F402F3E59B08}" type="pres">
      <dgm:prSet presAssocID="{FA7DFDD0-5B71-4EB9-8C1E-F77E6FA22F32}" presName="vert1" presStyleCnt="0"/>
      <dgm:spPr/>
    </dgm:pt>
    <dgm:pt modelId="{3B721298-42CB-4D80-8ED5-47690D18E1E8}" type="pres">
      <dgm:prSet presAssocID="{CF68CE7D-9FB2-42ED-AC04-5CB322205372}" presName="thickLine" presStyleLbl="alignNode1" presStyleIdx="4" presStyleCnt="7"/>
      <dgm:spPr/>
    </dgm:pt>
    <dgm:pt modelId="{261A0B9F-18BE-4914-842F-778BDEE7BF55}" type="pres">
      <dgm:prSet presAssocID="{CF68CE7D-9FB2-42ED-AC04-5CB322205372}" presName="horz1" presStyleCnt="0"/>
      <dgm:spPr/>
    </dgm:pt>
    <dgm:pt modelId="{B7360322-E348-417E-BD5F-6D5270D8F358}" type="pres">
      <dgm:prSet presAssocID="{CF68CE7D-9FB2-42ED-AC04-5CB322205372}" presName="tx1" presStyleLbl="revTx" presStyleIdx="4" presStyleCnt="7"/>
      <dgm:spPr/>
      <dgm:t>
        <a:bodyPr/>
        <a:lstStyle/>
        <a:p>
          <a:endParaRPr lang="ru-RU"/>
        </a:p>
      </dgm:t>
    </dgm:pt>
    <dgm:pt modelId="{FA58B6E0-A490-4005-8B19-0937DB1F45F7}" type="pres">
      <dgm:prSet presAssocID="{CF68CE7D-9FB2-42ED-AC04-5CB322205372}" presName="vert1" presStyleCnt="0"/>
      <dgm:spPr/>
    </dgm:pt>
    <dgm:pt modelId="{3E1073A7-11FB-4254-ABCD-A3FF00450219}" type="pres">
      <dgm:prSet presAssocID="{17DCD5FD-7505-4722-B0F0-21E8119FC8A7}" presName="thickLine" presStyleLbl="alignNode1" presStyleIdx="5" presStyleCnt="7"/>
      <dgm:spPr/>
    </dgm:pt>
    <dgm:pt modelId="{0EEEFF99-93B0-4D5F-9848-7F49547159A7}" type="pres">
      <dgm:prSet presAssocID="{17DCD5FD-7505-4722-B0F0-21E8119FC8A7}" presName="horz1" presStyleCnt="0"/>
      <dgm:spPr/>
    </dgm:pt>
    <dgm:pt modelId="{6A54BEBE-31FA-45F6-B989-BCA923F37A59}" type="pres">
      <dgm:prSet presAssocID="{17DCD5FD-7505-4722-B0F0-21E8119FC8A7}" presName="tx1" presStyleLbl="revTx" presStyleIdx="5" presStyleCnt="7"/>
      <dgm:spPr/>
      <dgm:t>
        <a:bodyPr/>
        <a:lstStyle/>
        <a:p>
          <a:endParaRPr lang="ru-RU"/>
        </a:p>
      </dgm:t>
    </dgm:pt>
    <dgm:pt modelId="{6E6C2F78-3425-41AF-9473-83E785F0C48B}" type="pres">
      <dgm:prSet presAssocID="{17DCD5FD-7505-4722-B0F0-21E8119FC8A7}" presName="vert1" presStyleCnt="0"/>
      <dgm:spPr/>
    </dgm:pt>
    <dgm:pt modelId="{9892F2F6-DA5D-41CB-B055-D7FA605538F4}" type="pres">
      <dgm:prSet presAssocID="{C87823B0-C46D-43B0-AAD2-8B47CF0D91F4}" presName="thickLine" presStyleLbl="alignNode1" presStyleIdx="6" presStyleCnt="7"/>
      <dgm:spPr/>
    </dgm:pt>
    <dgm:pt modelId="{D99317DE-7B7A-4100-9576-CE9185146339}" type="pres">
      <dgm:prSet presAssocID="{C87823B0-C46D-43B0-AAD2-8B47CF0D91F4}" presName="horz1" presStyleCnt="0"/>
      <dgm:spPr/>
    </dgm:pt>
    <dgm:pt modelId="{42CBE223-6390-4D5C-A278-2816BBA09D82}" type="pres">
      <dgm:prSet presAssocID="{C87823B0-C46D-43B0-AAD2-8B47CF0D91F4}" presName="tx1" presStyleLbl="revTx" presStyleIdx="6" presStyleCnt="7"/>
      <dgm:spPr/>
      <dgm:t>
        <a:bodyPr/>
        <a:lstStyle/>
        <a:p>
          <a:endParaRPr lang="ru-RU"/>
        </a:p>
      </dgm:t>
    </dgm:pt>
    <dgm:pt modelId="{465FB512-74DC-4888-A6F1-1E4F1609168B}" type="pres">
      <dgm:prSet presAssocID="{C87823B0-C46D-43B0-AAD2-8B47CF0D91F4}" presName="vert1" presStyleCnt="0"/>
      <dgm:spPr/>
    </dgm:pt>
  </dgm:ptLst>
  <dgm:cxnLst>
    <dgm:cxn modelId="{68DA0236-74BD-4568-9634-8D5C9A7D8B1D}" type="presOf" srcId="{5FF75E44-B3B5-4368-BBEB-A2EC67B3D80A}" destId="{8EEF837A-E8B9-434F-A85B-9A255E629055}" srcOrd="0" destOrd="0" presId="urn:microsoft.com/office/officeart/2008/layout/LinedList"/>
    <dgm:cxn modelId="{981E71A6-B53C-4A12-8D2A-22C6E84F7F9E}" type="presOf" srcId="{73C75796-9F8F-44E1-82CB-731E98844286}" destId="{7D32B3C4-F663-41D4-ACFD-A56731E1A7D2}" srcOrd="0" destOrd="0" presId="urn:microsoft.com/office/officeart/2008/layout/LinedList"/>
    <dgm:cxn modelId="{75F7DA9E-F512-4001-BE86-40E396133D09}" type="presOf" srcId="{450E59A1-694F-4CFB-95EF-48523D41F74B}" destId="{71FDFB00-437F-45D4-A086-98A19570FE2E}" srcOrd="0" destOrd="0" presId="urn:microsoft.com/office/officeart/2008/layout/LinedList"/>
    <dgm:cxn modelId="{3255F5E5-76C5-40F4-8318-D253F28C7BD7}" type="presOf" srcId="{17DCD5FD-7505-4722-B0F0-21E8119FC8A7}" destId="{6A54BEBE-31FA-45F6-B989-BCA923F37A59}" srcOrd="0" destOrd="0" presId="urn:microsoft.com/office/officeart/2008/layout/LinedList"/>
    <dgm:cxn modelId="{E0D79D05-70F2-4936-9730-81C6CF20A336}" type="presOf" srcId="{FA7DFDD0-5B71-4EB9-8C1E-F77E6FA22F32}" destId="{158FF993-4ED5-4858-9504-B77206043626}" srcOrd="0" destOrd="0" presId="urn:microsoft.com/office/officeart/2008/layout/LinedList"/>
    <dgm:cxn modelId="{35DD54F8-43C2-4718-94C7-F819B18ADB2E}" type="presOf" srcId="{C87823B0-C46D-43B0-AAD2-8B47CF0D91F4}" destId="{42CBE223-6390-4D5C-A278-2816BBA09D82}" srcOrd="0" destOrd="0" presId="urn:microsoft.com/office/officeart/2008/layout/LinedList"/>
    <dgm:cxn modelId="{61D67F14-1081-4BCD-995E-18FE40B98188}" srcId="{450E59A1-694F-4CFB-95EF-48523D41F74B}" destId="{C87823B0-C46D-43B0-AAD2-8B47CF0D91F4}" srcOrd="6" destOrd="0" parTransId="{05DD6FF8-92BF-41B7-A06C-E1589F497177}" sibTransId="{6A308DC7-F169-45A2-AF3B-3DD3F86FF147}"/>
    <dgm:cxn modelId="{E64159D8-CC6E-478F-BEDB-1F31A355CBB4}" srcId="{450E59A1-694F-4CFB-95EF-48523D41F74B}" destId="{73C75796-9F8F-44E1-82CB-731E98844286}" srcOrd="2" destOrd="0" parTransId="{3ED6ACDC-9709-4915-8A63-23E8E461D8C3}" sibTransId="{5234646B-9DFD-4CC2-8A52-1E4C74D47183}"/>
    <dgm:cxn modelId="{461D2B4F-559F-435D-9F3A-8CBF8CF0153D}" srcId="{450E59A1-694F-4CFB-95EF-48523D41F74B}" destId="{FA7DFDD0-5B71-4EB9-8C1E-F77E6FA22F32}" srcOrd="3" destOrd="0" parTransId="{12F8FF30-A787-471C-88E3-1C6AAE04F971}" sibTransId="{FCFE1E73-1382-4746-827D-23D153167ADB}"/>
    <dgm:cxn modelId="{05F341CD-0460-4208-9680-901066DB3C63}" srcId="{450E59A1-694F-4CFB-95EF-48523D41F74B}" destId="{17DCD5FD-7505-4722-B0F0-21E8119FC8A7}" srcOrd="5" destOrd="0" parTransId="{6054ABED-D84A-4AA3-A7D7-E09FD27BDD53}" sibTransId="{882ED4AC-C0C9-43A1-9670-780C16159BF8}"/>
    <dgm:cxn modelId="{70FA0057-C183-42E7-97D2-8F8A138624FA}" type="presOf" srcId="{CF68CE7D-9FB2-42ED-AC04-5CB322205372}" destId="{B7360322-E348-417E-BD5F-6D5270D8F358}" srcOrd="0" destOrd="0" presId="urn:microsoft.com/office/officeart/2008/layout/LinedList"/>
    <dgm:cxn modelId="{9BF4CCAE-66F2-4C79-9215-A374E77C6B88}" srcId="{450E59A1-694F-4CFB-95EF-48523D41F74B}" destId="{CF68CE7D-9FB2-42ED-AC04-5CB322205372}" srcOrd="4" destOrd="0" parTransId="{8A7A7F38-611F-4C96-B9CF-D587264DEA01}" sibTransId="{551E5DDE-8E9B-4F0D-AB92-9BE522028E1D}"/>
    <dgm:cxn modelId="{701F9152-6F22-4A70-9BC4-01F5857BA39D}" srcId="{450E59A1-694F-4CFB-95EF-48523D41F74B}" destId="{FBAB7709-4DE7-48A2-8BB0-6390D3B2A264}" srcOrd="1" destOrd="0" parTransId="{E733F0CB-E7E5-4A2C-B143-F3E6C520840C}" sibTransId="{5BBD88DF-164A-4489-B1EF-E3D36776ADA6}"/>
    <dgm:cxn modelId="{2734C0CE-90E2-44FA-B860-4AB99600E9B8}" type="presOf" srcId="{FBAB7709-4DE7-48A2-8BB0-6390D3B2A264}" destId="{5F0804C6-8232-4120-8C7B-36A099D1BF2A}" srcOrd="0" destOrd="0" presId="urn:microsoft.com/office/officeart/2008/layout/LinedList"/>
    <dgm:cxn modelId="{8F6C3D23-A22B-476B-8EA3-639B96FDAA4B}" srcId="{450E59A1-694F-4CFB-95EF-48523D41F74B}" destId="{5FF75E44-B3B5-4368-BBEB-A2EC67B3D80A}" srcOrd="0" destOrd="0" parTransId="{A9247000-655C-41B4-8FD0-F48483F3848D}" sibTransId="{65F5F502-1317-4EF0-AE23-270BA68F990A}"/>
    <dgm:cxn modelId="{BDB5BAAA-3DEB-4D74-9617-4B2327606EC6}" type="presParOf" srcId="{71FDFB00-437F-45D4-A086-98A19570FE2E}" destId="{A1B451B7-320B-4584-BBA3-F659E31D04B5}" srcOrd="0" destOrd="0" presId="urn:microsoft.com/office/officeart/2008/layout/LinedList"/>
    <dgm:cxn modelId="{89F5C4EE-F13E-4173-8AD8-2FD5D8316E5E}" type="presParOf" srcId="{71FDFB00-437F-45D4-A086-98A19570FE2E}" destId="{102044DB-4F4F-4B24-860A-CBD03AAC7205}" srcOrd="1" destOrd="0" presId="urn:microsoft.com/office/officeart/2008/layout/LinedList"/>
    <dgm:cxn modelId="{B1F65D42-4259-4F43-A054-36BCA9BB72B7}" type="presParOf" srcId="{102044DB-4F4F-4B24-860A-CBD03AAC7205}" destId="{8EEF837A-E8B9-434F-A85B-9A255E629055}" srcOrd="0" destOrd="0" presId="urn:microsoft.com/office/officeart/2008/layout/LinedList"/>
    <dgm:cxn modelId="{446CB6D9-F686-4AC6-B3CF-A3DDC3DD3A2B}" type="presParOf" srcId="{102044DB-4F4F-4B24-860A-CBD03AAC7205}" destId="{8325D960-E548-4A7B-85F0-3B45A1AD7AAC}" srcOrd="1" destOrd="0" presId="urn:microsoft.com/office/officeart/2008/layout/LinedList"/>
    <dgm:cxn modelId="{9DA17978-0C38-49CA-9A16-60F6D4134C86}" type="presParOf" srcId="{71FDFB00-437F-45D4-A086-98A19570FE2E}" destId="{39E8B08C-6ECB-4A52-A96A-E2E55BFB1733}" srcOrd="2" destOrd="0" presId="urn:microsoft.com/office/officeart/2008/layout/LinedList"/>
    <dgm:cxn modelId="{891F62D3-9133-4E89-A524-571DE4350E75}" type="presParOf" srcId="{71FDFB00-437F-45D4-A086-98A19570FE2E}" destId="{C632B270-7BD7-490A-AB9C-A75E2C37B334}" srcOrd="3" destOrd="0" presId="urn:microsoft.com/office/officeart/2008/layout/LinedList"/>
    <dgm:cxn modelId="{246A9A17-9765-497F-AEC0-5E11B6BC32BC}" type="presParOf" srcId="{C632B270-7BD7-490A-AB9C-A75E2C37B334}" destId="{5F0804C6-8232-4120-8C7B-36A099D1BF2A}" srcOrd="0" destOrd="0" presId="urn:microsoft.com/office/officeart/2008/layout/LinedList"/>
    <dgm:cxn modelId="{F4005550-B01E-4C49-B0C6-A86D000D88C5}" type="presParOf" srcId="{C632B270-7BD7-490A-AB9C-A75E2C37B334}" destId="{BDC0ECA0-CF5E-4F22-8D4C-A422A9BC4EFE}" srcOrd="1" destOrd="0" presId="urn:microsoft.com/office/officeart/2008/layout/LinedList"/>
    <dgm:cxn modelId="{27EE7C8F-64D6-4BBE-B6BE-716466EA8F2B}" type="presParOf" srcId="{71FDFB00-437F-45D4-A086-98A19570FE2E}" destId="{7894BE9F-E327-4CCB-BE88-3D28A8D9A32B}" srcOrd="4" destOrd="0" presId="urn:microsoft.com/office/officeart/2008/layout/LinedList"/>
    <dgm:cxn modelId="{48BD10E6-68BD-4A47-937A-90416DBEB08A}" type="presParOf" srcId="{71FDFB00-437F-45D4-A086-98A19570FE2E}" destId="{FE2587E2-169D-48C4-937C-219BDB61DB6B}" srcOrd="5" destOrd="0" presId="urn:microsoft.com/office/officeart/2008/layout/LinedList"/>
    <dgm:cxn modelId="{0E0DB11B-3BC6-45C3-B315-72C8075E7CE2}" type="presParOf" srcId="{FE2587E2-169D-48C4-937C-219BDB61DB6B}" destId="{7D32B3C4-F663-41D4-ACFD-A56731E1A7D2}" srcOrd="0" destOrd="0" presId="urn:microsoft.com/office/officeart/2008/layout/LinedList"/>
    <dgm:cxn modelId="{65DE4E9A-9DE4-4A5F-966F-179DD6CD38A8}" type="presParOf" srcId="{FE2587E2-169D-48C4-937C-219BDB61DB6B}" destId="{FC8D1109-3559-41D9-B1C4-748C7C92BF6F}" srcOrd="1" destOrd="0" presId="urn:microsoft.com/office/officeart/2008/layout/LinedList"/>
    <dgm:cxn modelId="{58FEF2A3-D7AC-4A78-9AB2-634CAE11092C}" type="presParOf" srcId="{71FDFB00-437F-45D4-A086-98A19570FE2E}" destId="{52482465-1C89-4744-96F3-CEB97698EF9D}" srcOrd="6" destOrd="0" presId="urn:microsoft.com/office/officeart/2008/layout/LinedList"/>
    <dgm:cxn modelId="{2278BA89-3F65-4D19-A1E9-26FB5BE78BE8}" type="presParOf" srcId="{71FDFB00-437F-45D4-A086-98A19570FE2E}" destId="{B541B62F-21A2-4914-968E-9573FF3CBA6A}" srcOrd="7" destOrd="0" presId="urn:microsoft.com/office/officeart/2008/layout/LinedList"/>
    <dgm:cxn modelId="{A452DCA0-0A46-47C1-9CE9-DFDD54910725}" type="presParOf" srcId="{B541B62F-21A2-4914-968E-9573FF3CBA6A}" destId="{158FF993-4ED5-4858-9504-B77206043626}" srcOrd="0" destOrd="0" presId="urn:microsoft.com/office/officeart/2008/layout/LinedList"/>
    <dgm:cxn modelId="{2225A057-3CAE-4CD7-BC07-495DFAD768DB}" type="presParOf" srcId="{B541B62F-21A2-4914-968E-9573FF3CBA6A}" destId="{8FA4F302-15E2-4247-BCC7-F402F3E59B08}" srcOrd="1" destOrd="0" presId="urn:microsoft.com/office/officeart/2008/layout/LinedList"/>
    <dgm:cxn modelId="{EEEDC239-1861-4D38-A76D-3D7E11ECEDE0}" type="presParOf" srcId="{71FDFB00-437F-45D4-A086-98A19570FE2E}" destId="{3B721298-42CB-4D80-8ED5-47690D18E1E8}" srcOrd="8" destOrd="0" presId="urn:microsoft.com/office/officeart/2008/layout/LinedList"/>
    <dgm:cxn modelId="{CAF95462-2687-4FD6-A8C0-E36344B2A0B7}" type="presParOf" srcId="{71FDFB00-437F-45D4-A086-98A19570FE2E}" destId="{261A0B9F-18BE-4914-842F-778BDEE7BF55}" srcOrd="9" destOrd="0" presId="urn:microsoft.com/office/officeart/2008/layout/LinedList"/>
    <dgm:cxn modelId="{8C3A217F-F65E-4902-9AEC-EDD3C74661F2}" type="presParOf" srcId="{261A0B9F-18BE-4914-842F-778BDEE7BF55}" destId="{B7360322-E348-417E-BD5F-6D5270D8F358}" srcOrd="0" destOrd="0" presId="urn:microsoft.com/office/officeart/2008/layout/LinedList"/>
    <dgm:cxn modelId="{E88785DD-4645-4DEB-BF03-0700B7FF9542}" type="presParOf" srcId="{261A0B9F-18BE-4914-842F-778BDEE7BF55}" destId="{FA58B6E0-A490-4005-8B19-0937DB1F45F7}" srcOrd="1" destOrd="0" presId="urn:microsoft.com/office/officeart/2008/layout/LinedList"/>
    <dgm:cxn modelId="{DF111616-9FD9-4812-B851-AE91981553A3}" type="presParOf" srcId="{71FDFB00-437F-45D4-A086-98A19570FE2E}" destId="{3E1073A7-11FB-4254-ABCD-A3FF00450219}" srcOrd="10" destOrd="0" presId="urn:microsoft.com/office/officeart/2008/layout/LinedList"/>
    <dgm:cxn modelId="{D79898C6-E850-45C6-A9F7-BF39CD8D04CD}" type="presParOf" srcId="{71FDFB00-437F-45D4-A086-98A19570FE2E}" destId="{0EEEFF99-93B0-4D5F-9848-7F49547159A7}" srcOrd="11" destOrd="0" presId="urn:microsoft.com/office/officeart/2008/layout/LinedList"/>
    <dgm:cxn modelId="{1C7C509F-C013-41C5-B622-6A28F1E829AB}" type="presParOf" srcId="{0EEEFF99-93B0-4D5F-9848-7F49547159A7}" destId="{6A54BEBE-31FA-45F6-B989-BCA923F37A59}" srcOrd="0" destOrd="0" presId="urn:microsoft.com/office/officeart/2008/layout/LinedList"/>
    <dgm:cxn modelId="{A765D0EC-AAB8-4AC9-9093-5EA5CA7D57A4}" type="presParOf" srcId="{0EEEFF99-93B0-4D5F-9848-7F49547159A7}" destId="{6E6C2F78-3425-41AF-9473-83E785F0C48B}" srcOrd="1" destOrd="0" presId="urn:microsoft.com/office/officeart/2008/layout/LinedList"/>
    <dgm:cxn modelId="{ED16E509-E557-4E24-883E-6B276458780F}" type="presParOf" srcId="{71FDFB00-437F-45D4-A086-98A19570FE2E}" destId="{9892F2F6-DA5D-41CB-B055-D7FA605538F4}" srcOrd="12" destOrd="0" presId="urn:microsoft.com/office/officeart/2008/layout/LinedList"/>
    <dgm:cxn modelId="{FA6C97CC-199B-4845-929C-CE8A1D679451}" type="presParOf" srcId="{71FDFB00-437F-45D4-A086-98A19570FE2E}" destId="{D99317DE-7B7A-4100-9576-CE9185146339}" srcOrd="13" destOrd="0" presId="urn:microsoft.com/office/officeart/2008/layout/LinedList"/>
    <dgm:cxn modelId="{0CC09E14-60CA-43BD-8E91-2E1CC2BA2E23}" type="presParOf" srcId="{D99317DE-7B7A-4100-9576-CE9185146339}" destId="{42CBE223-6390-4D5C-A278-2816BBA09D82}" srcOrd="0" destOrd="0" presId="urn:microsoft.com/office/officeart/2008/layout/LinedList"/>
    <dgm:cxn modelId="{BDA24904-6FC4-45FC-B663-8983F3181119}" type="presParOf" srcId="{D99317DE-7B7A-4100-9576-CE9185146339}" destId="{465FB512-74DC-4888-A6F1-1E4F1609168B}" srcOrd="1" destOrd="0" presId="urn:microsoft.com/office/officeart/2008/layout/LinedList"/>
  </dgm:cxnLst>
  <dgm:bg>
    <a:effectLst>
      <a:glow rad="1409700">
        <a:schemeClr val="accent1">
          <a:satMod val="175000"/>
          <a:alpha val="40000"/>
        </a:schemeClr>
      </a:glow>
      <a:outerShdw blurRad="50800" dist="38100" dir="16200000" rotWithShape="0">
        <a:prstClr val="black">
          <a:alpha val="94000"/>
        </a:prstClr>
      </a:outerShdw>
      <a:softEdge rad="927100"/>
    </a:effectLst>
  </dgm:bg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65636D-E523-4AAA-8C46-3684EEAF8DF7}">
      <dsp:nvSpPr>
        <dsp:cNvPr id="0" name=""/>
        <dsp:cNvSpPr/>
      </dsp:nvSpPr>
      <dsp:spPr>
        <a:xfrm>
          <a:off x="-5825186" y="-892077"/>
          <a:ext cx="6939253" cy="6939253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513A4-336A-48CE-9DB0-73726201DC65}">
      <dsp:nvSpPr>
        <dsp:cNvPr id="0" name=""/>
        <dsp:cNvSpPr/>
      </dsp:nvSpPr>
      <dsp:spPr>
        <a:xfrm>
          <a:off x="361630" y="234350"/>
          <a:ext cx="4789868" cy="468495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71868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САНАТОРИЙ «РОССИЯ»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61630" y="234350"/>
        <a:ext cx="4789868" cy="468495"/>
      </dsp:txXfrm>
    </dsp:sp>
    <dsp:sp modelId="{5C2E6A9D-0CCE-49F8-9A74-D40D2AA48C79}">
      <dsp:nvSpPr>
        <dsp:cNvPr id="0" name=""/>
        <dsp:cNvSpPr/>
      </dsp:nvSpPr>
      <dsp:spPr>
        <a:xfrm>
          <a:off x="68820" y="175788"/>
          <a:ext cx="585619" cy="585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DD9A7-89E2-4AA1-AC1A-B1AA7C2910E5}">
      <dsp:nvSpPr>
        <dsp:cNvPr id="0" name=""/>
        <dsp:cNvSpPr/>
      </dsp:nvSpPr>
      <dsp:spPr>
        <a:xfrm>
          <a:off x="785894" y="937506"/>
          <a:ext cx="4365603" cy="468495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7186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Площадь территории – 84 725 </a:t>
          </a:r>
          <a:r>
            <a:rPr lang="ru-RU" sz="1600" b="1" kern="1200" dirty="0" err="1" smtClean="0">
              <a:solidFill>
                <a:schemeClr val="tx1"/>
              </a:solidFill>
            </a:rPr>
            <a:t>кв.м</a:t>
          </a:r>
          <a:r>
            <a:rPr lang="ru-RU" sz="1600" b="1" kern="1200" dirty="0" smtClean="0">
              <a:solidFill>
                <a:schemeClr val="tx1"/>
              </a:solidFill>
            </a:rPr>
            <a:t>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785894" y="937506"/>
        <a:ext cx="4365603" cy="468495"/>
      </dsp:txXfrm>
    </dsp:sp>
    <dsp:sp modelId="{C5991EBA-BDD1-4D0F-BB7A-4E1A01B6FB9D}">
      <dsp:nvSpPr>
        <dsp:cNvPr id="0" name=""/>
        <dsp:cNvSpPr/>
      </dsp:nvSpPr>
      <dsp:spPr>
        <a:xfrm>
          <a:off x="493085" y="878944"/>
          <a:ext cx="585619" cy="585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0ADDF-D9C8-43CF-87C7-095E720B1BE1}">
      <dsp:nvSpPr>
        <dsp:cNvPr id="0" name=""/>
        <dsp:cNvSpPr/>
      </dsp:nvSpPr>
      <dsp:spPr>
        <a:xfrm>
          <a:off x="1018389" y="1640146"/>
          <a:ext cx="4133108" cy="468495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7186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Рассчитан на 760 мест.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018389" y="1640146"/>
        <a:ext cx="4133108" cy="468495"/>
      </dsp:txXfrm>
    </dsp:sp>
    <dsp:sp modelId="{502DE0A7-B804-4172-9839-A2E5AA94397E}">
      <dsp:nvSpPr>
        <dsp:cNvPr id="0" name=""/>
        <dsp:cNvSpPr/>
      </dsp:nvSpPr>
      <dsp:spPr>
        <a:xfrm>
          <a:off x="725580" y="1581584"/>
          <a:ext cx="585619" cy="585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FC169-91A4-4960-B1E6-86692BCBBB8D}">
      <dsp:nvSpPr>
        <dsp:cNvPr id="0" name=""/>
        <dsp:cNvSpPr/>
      </dsp:nvSpPr>
      <dsp:spPr>
        <a:xfrm>
          <a:off x="1092623" y="2343301"/>
          <a:ext cx="4058875" cy="468495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7186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Принимает более 20 000 чел. в год.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092623" y="2343301"/>
        <a:ext cx="4058875" cy="468495"/>
      </dsp:txXfrm>
    </dsp:sp>
    <dsp:sp modelId="{28E03DCD-763D-44AA-B56B-56A893F4E9B6}">
      <dsp:nvSpPr>
        <dsp:cNvPr id="0" name=""/>
        <dsp:cNvSpPr/>
      </dsp:nvSpPr>
      <dsp:spPr>
        <a:xfrm>
          <a:off x="799813" y="2284739"/>
          <a:ext cx="585619" cy="585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F36C1-3A57-42B0-9DE5-B8556B1F038C}">
      <dsp:nvSpPr>
        <dsp:cNvPr id="0" name=""/>
        <dsp:cNvSpPr/>
      </dsp:nvSpPr>
      <dsp:spPr>
        <a:xfrm>
          <a:off x="1018389" y="3046457"/>
          <a:ext cx="4133108" cy="468495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7186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Год постройки первого корпуса– 1985.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018389" y="3046457"/>
        <a:ext cx="4133108" cy="468495"/>
      </dsp:txXfrm>
    </dsp:sp>
    <dsp:sp modelId="{E2564E62-C34D-443A-828B-FDFBF6EA24F3}">
      <dsp:nvSpPr>
        <dsp:cNvPr id="0" name=""/>
        <dsp:cNvSpPr/>
      </dsp:nvSpPr>
      <dsp:spPr>
        <a:xfrm>
          <a:off x="725580" y="2987895"/>
          <a:ext cx="585619" cy="585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C38AB-A04D-41D0-A644-6C83F357A164}">
      <dsp:nvSpPr>
        <dsp:cNvPr id="0" name=""/>
        <dsp:cNvSpPr/>
      </dsp:nvSpPr>
      <dsp:spPr>
        <a:xfrm>
          <a:off x="785894" y="3749097"/>
          <a:ext cx="4365603" cy="468495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7186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Работает круглогодично.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785894" y="3749097"/>
        <a:ext cx="4365603" cy="468495"/>
      </dsp:txXfrm>
    </dsp:sp>
    <dsp:sp modelId="{B913A1FB-88C7-4D21-A002-86A52C1EDEFA}">
      <dsp:nvSpPr>
        <dsp:cNvPr id="0" name=""/>
        <dsp:cNvSpPr/>
      </dsp:nvSpPr>
      <dsp:spPr>
        <a:xfrm>
          <a:off x="493085" y="3690535"/>
          <a:ext cx="585619" cy="585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24BAC-2225-43BD-9A6D-FC5BD9AF36B5}">
      <dsp:nvSpPr>
        <dsp:cNvPr id="0" name=""/>
        <dsp:cNvSpPr/>
      </dsp:nvSpPr>
      <dsp:spPr>
        <a:xfrm>
          <a:off x="361630" y="4452252"/>
          <a:ext cx="4789868" cy="468495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371868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Средняя загрузка по году – 97%.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61630" y="4452252"/>
        <a:ext cx="4789868" cy="468495"/>
      </dsp:txXfrm>
    </dsp:sp>
    <dsp:sp modelId="{D229239F-986E-4DC7-9F5D-D88CD7536EB3}">
      <dsp:nvSpPr>
        <dsp:cNvPr id="0" name=""/>
        <dsp:cNvSpPr/>
      </dsp:nvSpPr>
      <dsp:spPr>
        <a:xfrm>
          <a:off x="68820" y="4393690"/>
          <a:ext cx="585619" cy="585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B451B7-320B-4584-BBA3-F659E31D04B5}">
      <dsp:nvSpPr>
        <dsp:cNvPr id="0" name=""/>
        <dsp:cNvSpPr/>
      </dsp:nvSpPr>
      <dsp:spPr>
        <a:xfrm>
          <a:off x="0" y="386"/>
          <a:ext cx="431146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EF837A-E8B9-434F-A85B-9A255E629055}">
      <dsp:nvSpPr>
        <dsp:cNvPr id="0" name=""/>
        <dsp:cNvSpPr/>
      </dsp:nvSpPr>
      <dsp:spPr>
        <a:xfrm>
          <a:off x="0" y="386"/>
          <a:ext cx="4311466" cy="45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accent1">
                  <a:lumMod val="50000"/>
                </a:schemeClr>
              </a:solidFill>
            </a:rPr>
            <a:t>ЛЕЧЕНИЕ И ДИАГНОСТИКА</a:t>
          </a:r>
        </a:p>
      </dsp:txBody>
      <dsp:txXfrm>
        <a:off x="0" y="386"/>
        <a:ext cx="4311466" cy="452511"/>
      </dsp:txXfrm>
    </dsp:sp>
    <dsp:sp modelId="{39E8B08C-6ECB-4A52-A96A-E2E55BFB1733}">
      <dsp:nvSpPr>
        <dsp:cNvPr id="0" name=""/>
        <dsp:cNvSpPr/>
      </dsp:nvSpPr>
      <dsp:spPr>
        <a:xfrm>
          <a:off x="0" y="452897"/>
          <a:ext cx="431146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0804C6-8232-4120-8C7B-36A099D1BF2A}">
      <dsp:nvSpPr>
        <dsp:cNvPr id="0" name=""/>
        <dsp:cNvSpPr/>
      </dsp:nvSpPr>
      <dsp:spPr>
        <a:xfrm>
          <a:off x="0" y="452897"/>
          <a:ext cx="4311466" cy="45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accent1">
                  <a:lumMod val="50000"/>
                </a:schemeClr>
              </a:solidFill>
            </a:rPr>
            <a:t>SPA</a:t>
          </a:r>
          <a:r>
            <a:rPr lang="ru-RU" sz="2100" b="1" kern="1200" dirty="0" smtClean="0">
              <a:solidFill>
                <a:schemeClr val="accent1">
                  <a:lumMod val="50000"/>
                </a:schemeClr>
              </a:solidFill>
            </a:rPr>
            <a:t>-ОТДЫХ</a:t>
          </a:r>
          <a:endParaRPr lang="ru-RU" sz="21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452897"/>
        <a:ext cx="4311466" cy="452511"/>
      </dsp:txXfrm>
    </dsp:sp>
    <dsp:sp modelId="{7894BE9F-E327-4CCB-BE88-3D28A8D9A32B}">
      <dsp:nvSpPr>
        <dsp:cNvPr id="0" name=""/>
        <dsp:cNvSpPr/>
      </dsp:nvSpPr>
      <dsp:spPr>
        <a:xfrm>
          <a:off x="0" y="905409"/>
          <a:ext cx="431146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32B3C4-F663-41D4-ACFD-A56731E1A7D2}">
      <dsp:nvSpPr>
        <dsp:cNvPr id="0" name=""/>
        <dsp:cNvSpPr/>
      </dsp:nvSpPr>
      <dsp:spPr>
        <a:xfrm>
          <a:off x="0" y="905409"/>
          <a:ext cx="4311466" cy="45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accent1">
                  <a:lumMod val="50000"/>
                </a:schemeClr>
              </a:solidFill>
            </a:rPr>
            <a:t>СЕМЕЙНЫЙ ОТДЫХ</a:t>
          </a:r>
          <a:endParaRPr lang="ru-RU" sz="21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905409"/>
        <a:ext cx="4311466" cy="452511"/>
      </dsp:txXfrm>
    </dsp:sp>
    <dsp:sp modelId="{52482465-1C89-4744-96F3-CEB97698EF9D}">
      <dsp:nvSpPr>
        <dsp:cNvPr id="0" name=""/>
        <dsp:cNvSpPr/>
      </dsp:nvSpPr>
      <dsp:spPr>
        <a:xfrm>
          <a:off x="0" y="1357920"/>
          <a:ext cx="431146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8FF993-4ED5-4858-9504-B77206043626}">
      <dsp:nvSpPr>
        <dsp:cNvPr id="0" name=""/>
        <dsp:cNvSpPr/>
      </dsp:nvSpPr>
      <dsp:spPr>
        <a:xfrm>
          <a:off x="0" y="1357920"/>
          <a:ext cx="4311466" cy="45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accent1">
                  <a:lumMod val="50000"/>
                </a:schemeClr>
              </a:solidFill>
            </a:rPr>
            <a:t>ЭКО-ОТДЫХ</a:t>
          </a:r>
          <a:endParaRPr lang="ru-RU" sz="21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357920"/>
        <a:ext cx="4311466" cy="452511"/>
      </dsp:txXfrm>
    </dsp:sp>
    <dsp:sp modelId="{3B721298-42CB-4D80-8ED5-47690D18E1E8}">
      <dsp:nvSpPr>
        <dsp:cNvPr id="0" name=""/>
        <dsp:cNvSpPr/>
      </dsp:nvSpPr>
      <dsp:spPr>
        <a:xfrm>
          <a:off x="0" y="1810431"/>
          <a:ext cx="431146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360322-E348-417E-BD5F-6D5270D8F358}">
      <dsp:nvSpPr>
        <dsp:cNvPr id="0" name=""/>
        <dsp:cNvSpPr/>
      </dsp:nvSpPr>
      <dsp:spPr>
        <a:xfrm>
          <a:off x="0" y="1810431"/>
          <a:ext cx="4311466" cy="45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accent1">
                  <a:lumMod val="50000"/>
                </a:schemeClr>
              </a:solidFill>
            </a:rPr>
            <a:t>АКТИВНЫЙ ОТДЫХ</a:t>
          </a:r>
          <a:endParaRPr lang="ru-RU" sz="21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810431"/>
        <a:ext cx="4311466" cy="452511"/>
      </dsp:txXfrm>
    </dsp:sp>
    <dsp:sp modelId="{3E1073A7-11FB-4254-ABCD-A3FF00450219}">
      <dsp:nvSpPr>
        <dsp:cNvPr id="0" name=""/>
        <dsp:cNvSpPr/>
      </dsp:nvSpPr>
      <dsp:spPr>
        <a:xfrm>
          <a:off x="0" y="2262942"/>
          <a:ext cx="431146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54BEBE-31FA-45F6-B989-BCA923F37A59}">
      <dsp:nvSpPr>
        <dsp:cNvPr id="0" name=""/>
        <dsp:cNvSpPr/>
      </dsp:nvSpPr>
      <dsp:spPr>
        <a:xfrm>
          <a:off x="0" y="2262942"/>
          <a:ext cx="4311466" cy="45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accent1">
                  <a:lumMod val="50000"/>
                </a:schemeClr>
              </a:solidFill>
            </a:rPr>
            <a:t>КОРПОРАТИВНЫЙ ОТДЫХ</a:t>
          </a:r>
          <a:endParaRPr lang="ru-RU" sz="21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2262942"/>
        <a:ext cx="4311466" cy="452511"/>
      </dsp:txXfrm>
    </dsp:sp>
    <dsp:sp modelId="{9892F2F6-DA5D-41CB-B055-D7FA605538F4}">
      <dsp:nvSpPr>
        <dsp:cNvPr id="0" name=""/>
        <dsp:cNvSpPr/>
      </dsp:nvSpPr>
      <dsp:spPr>
        <a:xfrm>
          <a:off x="0" y="2715454"/>
          <a:ext cx="431146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CBE223-6390-4D5C-A278-2816BBA09D82}">
      <dsp:nvSpPr>
        <dsp:cNvPr id="0" name=""/>
        <dsp:cNvSpPr/>
      </dsp:nvSpPr>
      <dsp:spPr>
        <a:xfrm>
          <a:off x="0" y="2715454"/>
          <a:ext cx="4311466" cy="45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accent1">
                  <a:lumMod val="50000"/>
                </a:schemeClr>
              </a:solidFill>
            </a:rPr>
            <a:t>ТУРИЗМ</a:t>
          </a:r>
          <a:endParaRPr lang="ru-RU" sz="21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2715454"/>
        <a:ext cx="4311466" cy="45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0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50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501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0A588FC0-37CD-4DD1-B8FF-130E439F84D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007024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E2F89A28-68B4-4842-B772-91BEDC6BA202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761216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8F6066D-234B-4DD0-9562-964E799B82C0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10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410517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8F6066D-234B-4DD0-9562-964E799B82C0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11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410517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8F6066D-234B-4DD0-9562-964E799B82C0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12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410517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8F6066D-234B-4DD0-9562-964E799B82C0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13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410517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8F6066D-234B-4DD0-9562-964E799B82C0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14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410517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BC8B0B9B-840C-4D45-B60A-1DB7F7362F5C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15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4344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EAF983BB-C138-48B2-A983-5472BC2A1750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26115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5C33836-9C16-49D7-8B0A-26BA5305769B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299840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5C33836-9C16-49D7-8B0A-26BA5305769B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299840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BC8B0B9B-840C-4D45-B60A-1DB7F7362F5C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597259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513B8E11-9BCE-4284-8514-F1810631B621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709892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8F6066D-234B-4DD0-9562-964E799B82C0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410517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8F6066D-234B-4DD0-9562-964E799B82C0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8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410517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8F6066D-234B-4DD0-9562-964E799B82C0}" type="slidenum">
              <a:rPr lang="en-US" altLang="ru-RU">
                <a:solidFill>
                  <a:srgbClr val="000000"/>
                </a:solidFill>
                <a:latin typeface="Times New Roman" pitchFamily="16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9</a:t>
            </a:fld>
            <a:endParaRPr lang="en-US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41051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D2772-6071-40B1-9064-92112A6CDA2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50288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83B80-22A4-4851-A5EB-76CC0D54F3F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17301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2500" y="301625"/>
            <a:ext cx="2265363" cy="6450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6862" cy="6450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B26CE-F7A8-46CF-A60B-415DA55933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878852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4625" cy="12557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BFB09-336C-46D4-9E90-5739F039D09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95630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0990E-4717-4332-9D52-7F71E83CC26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22673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6B080-8D82-4A44-99B3-EA07A13773B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71271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6113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EE96F-2C95-48F0-A2DE-F50CC35F420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14682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2E7A4-ADB5-4C0F-8FAE-C52678279E0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53060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352ED-A997-47F5-BC6B-F3FA10E5C8E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07089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33B60-90D4-495C-A4C4-C0A1B6A4E84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58288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044C4-3810-48D2-819C-316A4A17801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448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971D2-CF0D-4DD5-A7FF-2C2C536E8DE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23156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46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4625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9288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FA3A5A9D-DE15-4416-A98E-B4A181BE432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microsoft.com/office/2007/relationships/hdphoto" Target="../media/hdphoto3.wdp"/><Relationship Id="rId10" Type="http://schemas.microsoft.com/office/2007/relationships/diagramDrawing" Target="../diagrams/drawing2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12700" y="7019925"/>
            <a:ext cx="5397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1000"/>
              </a:lnSpc>
              <a:buSzPct val="100000"/>
              <a:defRPr/>
            </a:pPr>
            <a:endParaRPr lang="en-US" altLang="ru-RU" sz="14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7" name="Текст 6"/>
          <p:cNvSpPr txBox="1">
            <a:spLocks/>
          </p:cNvSpPr>
          <p:nvPr/>
        </p:nvSpPr>
        <p:spPr bwMode="auto">
          <a:xfrm>
            <a:off x="900113" y="2195513"/>
            <a:ext cx="8820150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016000" y="1547589"/>
            <a:ext cx="9064625" cy="5544616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На курорте федерального значения Белокуриха расположены и действуют 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14 санаториев и пансионатов 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18 гостиниц, отелей и других средств размещения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Число мест в которых, по состоянию на 01.10.2020г., составляет 4372 и 919 соответственно.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	В этой сфере занято 60,2% работающего населения города Белокурихи. 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	Крупных здравниц, число мест в которых составляет от 400 до 1600 – три: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АО «Курорт Белокуриха» 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АО «Санаторий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Рассия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 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АО «Санаторий «Алтай»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Объем выручки от продаж санаторно-курортных услуг – 5,84 млрд. рублей.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	Число отдыхающих за 2019 год составило – 246 тыс. человек.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	Доля АО «Санаторий «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Рассия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» в санаторно-курортном комплексе Белокурихи–20%.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	Средняя загрузка АО«Санаторий «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Рассия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» в 2019 году–91 %.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719832" y="539478"/>
            <a:ext cx="604867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68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потребностей целевой аудитории</a:t>
            </a:r>
            <a:endParaRPr lang="en-US" alt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12700" y="7019925"/>
            <a:ext cx="5397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1000"/>
              </a:lnSpc>
              <a:buSzPct val="100000"/>
              <a:defRPr/>
            </a:pPr>
            <a:endParaRPr lang="en-US" altLang="ru-RU" sz="14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7" name="Текст 6"/>
          <p:cNvSpPr txBox="1">
            <a:spLocks/>
          </p:cNvSpPr>
          <p:nvPr/>
        </p:nvSpPr>
        <p:spPr bwMode="auto">
          <a:xfrm>
            <a:off x="900113" y="2195513"/>
            <a:ext cx="8820150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" y="1547589"/>
          <a:ext cx="10080624" cy="5472609"/>
        </p:xfrm>
        <a:graphic>
          <a:graphicData uri="http://schemas.openxmlformats.org/drawingml/2006/table">
            <a:tbl>
              <a:tblPr/>
              <a:tblGrid>
                <a:gridCol w="1850803"/>
                <a:gridCol w="1739916"/>
                <a:gridCol w="1868947"/>
                <a:gridCol w="1197578"/>
                <a:gridCol w="1306448"/>
                <a:gridCol w="411289"/>
                <a:gridCol w="870966"/>
                <a:gridCol w="834677"/>
              </a:tblGrid>
              <a:tr h="1644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Целевые сегменты (для</a:t>
                      </a:r>
                      <a:b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кого работаем?)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Крупные или средние предприятия, нуждающиеся в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оздоровлении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персонала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Туристические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фирмы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Страховые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компании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Физические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лица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9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Продукты и удовлетворя-емые потребности (что</a:t>
                      </a:r>
                      <a:b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производим?)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Санаторно-курортное лечение (путевка)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Оздоровительные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путевки (отдых)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Медицинские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услуги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Услуги гостиничного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Услуги питания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Развлечения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Конкурентные преимущества (за счет чего существуем?)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Цена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Большее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номеров повышенной</a:t>
                      </a:r>
                      <a:b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комфортности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Качество услуг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</a:t>
                      </a:r>
                      <a:r>
                        <a:rPr lang="ru-RU" sz="12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производствен-ных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мощностей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География деятельности</a:t>
                      </a:r>
                      <a:b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(где работаем?) 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СФО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Казахстан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Москва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Европейская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часть РФ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719832" y="539478"/>
            <a:ext cx="604867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68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Критерии выбора предлагаемых продуктов</a:t>
            </a:r>
            <a:endParaRPr lang="en-US" alt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12700" y="7019925"/>
            <a:ext cx="5397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1000"/>
              </a:lnSpc>
              <a:buSzPct val="100000"/>
              <a:defRPr/>
            </a:pPr>
            <a:endParaRPr lang="en-US" altLang="ru-RU" sz="14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7" name="Текст 6"/>
          <p:cNvSpPr txBox="1">
            <a:spLocks/>
          </p:cNvSpPr>
          <p:nvPr/>
        </p:nvSpPr>
        <p:spPr bwMode="auto">
          <a:xfrm>
            <a:off x="900113" y="2195513"/>
            <a:ext cx="8820150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-1" y="1619597"/>
          <a:ext cx="10080626" cy="5564435"/>
        </p:xfrm>
        <a:graphic>
          <a:graphicData uri="http://schemas.openxmlformats.org/drawingml/2006/table">
            <a:tbl>
              <a:tblPr/>
              <a:tblGrid>
                <a:gridCol w="1727946"/>
                <a:gridCol w="2880320"/>
                <a:gridCol w="3384376"/>
                <a:gridCol w="2087984"/>
              </a:tblGrid>
              <a:tr h="390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Сегмент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Мотивы, причины, поводы совершения покупки (зачем?)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Критерии потребительского выбора (почему к нам?)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Дополнительная информация о сегменте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92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Крупные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 средние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предприятия, нуждающиеся в оздоровлении  персонала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или законодательная политика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Соотношение цена</a:t>
                      </a: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качество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Потребность в оздоровлении сотрудников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Инициирование сотрудниками организации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материальные методы мотивации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сотрудников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персонального менеджера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быстрота</a:t>
                      </a:r>
                      <a:b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принятия решений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419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Туристические фирмы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 получения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дополнительной выручки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Персональный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выбор клиента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положительные отзывы </a:t>
                      </a: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Расширения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ассортимента предлагаемых услуг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Повышенный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процент для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активных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туристических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фирм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Маркетинговая поддержка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Быстрота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принятия решений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92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Страховые компании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 получения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дополнительной выручки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Предложением максимальной ссылки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Расширения ассортимента предлагаемых услуг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Быстрота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принятия решений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Маркетинговая поддержка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Персональный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выбор предприятий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Физические лица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Потребность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качественном лечении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Соотношение цена</a:t>
                      </a:r>
                      <a:r>
                        <a:rPr lang="en-US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качество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Необходима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детализация на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16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Совмещение отдыха и лечения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Широкий спектр услуг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Пенсионеры, семьи с детьми, активное население,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спортсмены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58"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Сохранение здоровья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положительных отзывов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Репродуктивная функция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081"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Возможность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качественной реабилитации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b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поддержание тренировочного режима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Наличие программ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лояльностей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5" marR="25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073150" y="-439738"/>
            <a:ext cx="2925763" cy="415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719832" y="755501"/>
            <a:ext cx="604867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68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Предложения по увеличению загрузки отелей</a:t>
            </a:r>
            <a:endParaRPr lang="en-US" alt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12700" y="7019925"/>
            <a:ext cx="5397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1000"/>
              </a:lnSpc>
              <a:buSzPct val="100000"/>
              <a:defRPr/>
            </a:pPr>
            <a:endParaRPr lang="en-US" altLang="ru-RU" sz="14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7" name="Текст 6"/>
          <p:cNvSpPr txBox="1">
            <a:spLocks/>
          </p:cNvSpPr>
          <p:nvPr/>
        </p:nvSpPr>
        <p:spPr bwMode="auto">
          <a:xfrm>
            <a:off x="900113" y="2195513"/>
            <a:ext cx="8820150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9792" y="2195661"/>
            <a:ext cx="9280079" cy="4315618"/>
          </a:xfrm>
        </p:spPr>
        <p:txBody>
          <a:bodyPr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клиентов с высокой платежеспособностью («Отдых для 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VIP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персон»):</a:t>
            </a:r>
          </a:p>
          <a:p>
            <a:pPr lvl="1">
              <a:buFont typeface="Wingdings" pitchFamily="2" charset="2"/>
              <a:buChar char="§"/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и изготовление рекламной продукции с учетом специфики </a:t>
            </a:r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VIP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персон (</a:t>
            </a:r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VIP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реклама);</a:t>
            </a:r>
          </a:p>
          <a:p>
            <a:pPr lvl="1">
              <a:buFont typeface="Wingdings" pitchFamily="2" charset="2"/>
              <a:buChar char="§"/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площадок для размещения </a:t>
            </a:r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VIP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рекламы (дорогие рестораны, бутики, автосалоны 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премиум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класса и т.д.);</a:t>
            </a:r>
          </a:p>
          <a:p>
            <a:pPr lvl="1">
              <a:buFont typeface="Wingdings" pitchFamily="2" charset="2"/>
              <a:buChar char="§"/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Размещение </a:t>
            </a:r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VIP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рекламы на площадках, с высоким посещением </a:t>
            </a:r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VIP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персон;</a:t>
            </a: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пакетов услуг со снижением от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прайсовой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цены:</a:t>
            </a:r>
          </a:p>
          <a:p>
            <a:pPr lvl="1">
              <a:buFont typeface="Wingdings" pitchFamily="2" charset="2"/>
              <a:buChar char="§"/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«Диагностика» – Проживание в отеле и диагностические программы;</a:t>
            </a:r>
          </a:p>
          <a:p>
            <a:pPr lvl="1">
              <a:buFont typeface="Wingdings" pitchFamily="2" charset="2"/>
              <a:buChar char="§"/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Релакс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– Проживание в отеле и услуги </a:t>
            </a:r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SPA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Пакет для изменников (проживание в отеле, праздничный ужин, боулинг, бильярд и т.д.)</a:t>
            </a: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пакетных туров с проживанием в одном из отелей и на заимке с включенной в стоимость экскурсионной программой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(экскурсии по г. Белокуриха и окрестностям, прогулки на </a:t>
            </a:r>
            <a:r>
              <a:rPr lang="ru-RU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квадроциклах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снегоходах, прогулки на лошадях и т.д.)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215776" y="179437"/>
            <a:ext cx="684076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68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Показатели для графического представления прогнозируемого достижения стратегических целей на 2021 год</a:t>
            </a:r>
            <a:endParaRPr lang="en-US" alt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12700" y="7019925"/>
            <a:ext cx="5397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1000"/>
              </a:lnSpc>
              <a:buSzPct val="100000"/>
              <a:defRPr/>
            </a:pPr>
            <a:endParaRPr lang="en-US" altLang="ru-RU" sz="14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7" name="Текст 6"/>
          <p:cNvSpPr txBox="1">
            <a:spLocks/>
          </p:cNvSpPr>
          <p:nvPr/>
        </p:nvSpPr>
        <p:spPr bwMode="auto">
          <a:xfrm>
            <a:off x="900113" y="2195513"/>
            <a:ext cx="8820150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619597"/>
          <a:ext cx="10080625" cy="1656184"/>
        </p:xfrm>
        <a:graphic>
          <a:graphicData uri="http://schemas.openxmlformats.org/drawingml/2006/table">
            <a:tbl>
              <a:tblPr/>
              <a:tblGrid>
                <a:gridCol w="4752528"/>
                <a:gridCol w="3364392"/>
                <a:gridCol w="1963705"/>
              </a:tblGrid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Показатели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Значение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Значение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Получение дохода от владения компанией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0,931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Персонал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0,974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Увеличение потребительской ценности услуг компании для клиентов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0,983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Обособленные подразделения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0,834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90525" y="-482600"/>
            <a:ext cx="2924175" cy="415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Диаграмма 1"/>
          <p:cNvPicPr>
            <a:picLocks noChangeArrowheads="1"/>
          </p:cNvPicPr>
          <p:nvPr/>
        </p:nvPicPr>
        <p:blipFill>
          <a:blip r:embed="rId3" cstate="print"/>
          <a:srcRect b="-21"/>
          <a:stretch>
            <a:fillRect/>
          </a:stretch>
        </p:blipFill>
        <p:spPr bwMode="auto">
          <a:xfrm>
            <a:off x="1439912" y="3419797"/>
            <a:ext cx="698477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08" b="9807"/>
          <a:stretch/>
        </p:blipFill>
        <p:spPr>
          <a:xfrm>
            <a:off x="0" y="1259557"/>
            <a:ext cx="10080625" cy="5349498"/>
          </a:xfrm>
          <a:prstGeom prst="rect">
            <a:avLst/>
          </a:prstGeom>
        </p:spPr>
      </p:pic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539750" y="360363"/>
            <a:ext cx="66611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68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ru-RU" sz="3600" b="1" i="1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0" y="7019925"/>
            <a:ext cx="5397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101000"/>
              </a:lnSpc>
              <a:buClrTx/>
              <a:buFontTx/>
              <a:buNone/>
            </a:pPr>
            <a:r>
              <a:rPr lang="ru-RU" altLang="ru-RU" sz="1400" dirty="0" smtClean="0">
                <a:solidFill>
                  <a:srgbClr val="008000"/>
                </a:solidFill>
                <a:latin typeface="Verdana" pitchFamily="32" charset="0"/>
              </a:rPr>
              <a:t>3</a:t>
            </a:r>
            <a:r>
              <a:rPr lang="en-US" altLang="ru-RU" sz="1400" dirty="0" smtClean="0">
                <a:solidFill>
                  <a:srgbClr val="008000"/>
                </a:solidFill>
                <a:latin typeface="Verdana" pitchFamily="32" charset="0"/>
              </a:rPr>
              <a:t>5</a:t>
            </a:r>
            <a:endParaRPr lang="en-US" altLang="ru-RU" sz="1400" dirty="0">
              <a:solidFill>
                <a:srgbClr val="008000"/>
              </a:solidFill>
              <a:latin typeface="Verdana" pitchFamily="3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12120" y="5796061"/>
            <a:ext cx="62661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68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lnSpc>
                <a:spcPct val="75000"/>
              </a:lnSpc>
              <a:buClrTx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en-US" altLang="ru-RU" sz="3600" b="1" i="1" dirty="0">
              <a:latin typeface="Times New Roman" pitchFamily="16" charset="0"/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 bwMode="auto">
          <a:xfrm>
            <a:off x="3168104" y="1907629"/>
            <a:ext cx="669674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algn="r"/>
            <a:r>
              <a:rPr lang="ru-RU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Отдых в Белокурихе обещает подарить и взрослым, и детям поистине незабываемые впечатления! Гостям санатория «Россия» не нужно беспокоиться об организации своего досуга, ведь в «России» есть все для отличного отдыха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!</a:t>
            </a:r>
            <a:endParaRPr lang="ru-RU" sz="20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485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2680"/>
          <a:lstStyle/>
          <a:p>
            <a:pPr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3600" i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Курорт Белокуриха</a:t>
            </a:r>
            <a:endParaRPr lang="en-US" altLang="ru-RU" sz="3600" i="1" dirty="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47824" y="1475581"/>
            <a:ext cx="8999786" cy="2213323"/>
          </a:xfrm>
        </p:spPr>
        <p:txBody>
          <a:bodyPr/>
          <a:lstStyle/>
          <a:p>
            <a:pPr algn="ctr">
              <a:buFont typeface="Times New Roman" panose="02020603050405020304" pitchFamily="18" charset="0"/>
              <a:buNone/>
              <a:defRPr/>
            </a:pPr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Выпускная аттестационная работа </a:t>
            </a:r>
          </a:p>
          <a:p>
            <a:pPr algn="ctr">
              <a:buFont typeface="Times New Roman" panose="02020603050405020304" pitchFamily="18" charset="0"/>
              <a:buNone/>
              <a:defRPr/>
            </a:pPr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Тема: Стратегические приоритеты в системе управления </a:t>
            </a:r>
            <a:r>
              <a:rPr lang="ru-RU" sz="2400" b="1" dirty="0" err="1" smtClean="0">
                <a:solidFill>
                  <a:srgbClr val="008000"/>
                </a:solidFill>
                <a:latin typeface="Arial Black" pitchFamily="34" charset="0"/>
              </a:rPr>
              <a:t>конкурентноспособностью</a:t>
            </a:r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 санаторно-курортных и гостиничных организаций (на материалах АО «Санаторий «</a:t>
            </a:r>
            <a:r>
              <a:rPr lang="ru-RU" sz="2400" b="1" dirty="0" err="1" smtClean="0">
                <a:solidFill>
                  <a:srgbClr val="008000"/>
                </a:solidFill>
                <a:latin typeface="Arial Black" pitchFamily="34" charset="0"/>
              </a:rPr>
              <a:t>Рассия</a:t>
            </a:r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»)</a:t>
            </a:r>
            <a:endParaRPr lang="ru-RU" sz="24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7019925"/>
            <a:ext cx="5397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1000"/>
              </a:lnSpc>
              <a:buSzPct val="100000"/>
              <a:defRPr/>
            </a:pPr>
            <a:endParaRPr lang="en-US" altLang="ru-RU" sz="1400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410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51275"/>
            <a:ext cx="100806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6768504" y="4139877"/>
            <a:ext cx="331212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2680" rIns="0" bIns="0"/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 b="1" cap="all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kern="0" dirty="0" smtClean="0">
                <a:solidFill>
                  <a:schemeClr val="bg1"/>
                </a:solidFill>
                <a:latin typeface="Arial Black" pitchFamily="34" charset="0"/>
              </a:rPr>
              <a:t>Выполнила: </a:t>
            </a:r>
          </a:p>
          <a:p>
            <a:pPr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kern="0" dirty="0" smtClean="0">
                <a:solidFill>
                  <a:schemeClr val="bg1"/>
                </a:solidFill>
                <a:latin typeface="Arial Black" pitchFamily="34" charset="0"/>
              </a:rPr>
              <a:t>слушатель программы «Стратегический менеджмент и управление развитием» </a:t>
            </a:r>
          </a:p>
          <a:p>
            <a:pPr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kern="0" dirty="0" err="1" smtClean="0">
                <a:solidFill>
                  <a:schemeClr val="bg1"/>
                </a:solidFill>
                <a:latin typeface="Arial Black" pitchFamily="34" charset="0"/>
              </a:rPr>
              <a:t>Чувашова</a:t>
            </a:r>
            <a:r>
              <a:rPr lang="ru-RU" altLang="ru-RU" sz="1400" kern="0" dirty="0" smtClean="0">
                <a:solidFill>
                  <a:schemeClr val="bg1"/>
                </a:solidFill>
                <a:latin typeface="Arial Black" pitchFamily="34" charset="0"/>
              </a:rPr>
              <a:t> Н.А.</a:t>
            </a:r>
          </a:p>
          <a:p>
            <a:pPr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kern="0" dirty="0" smtClean="0">
                <a:solidFill>
                  <a:schemeClr val="bg1"/>
                </a:solidFill>
                <a:latin typeface="Arial Black" pitchFamily="34" charset="0"/>
              </a:rPr>
              <a:t>Научный руководитель: </a:t>
            </a:r>
          </a:p>
          <a:p>
            <a:pPr eaLnBrk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kern="0" dirty="0" err="1" smtClean="0">
                <a:solidFill>
                  <a:schemeClr val="bg1"/>
                </a:solidFill>
                <a:latin typeface="Arial Black" pitchFamily="34" charset="0"/>
              </a:rPr>
              <a:t>к.э.н</a:t>
            </a:r>
            <a:r>
              <a:rPr lang="ru-RU" altLang="ru-RU" sz="1400" kern="0" dirty="0" smtClean="0">
                <a:solidFill>
                  <a:schemeClr val="bg1"/>
                </a:solidFill>
                <a:latin typeface="Arial Black" pitchFamily="34" charset="0"/>
              </a:rPr>
              <a:t>., доцент </a:t>
            </a:r>
            <a:r>
              <a:rPr lang="ru-RU" altLang="ru-RU" sz="1400" kern="0" dirty="0" err="1" smtClean="0">
                <a:solidFill>
                  <a:schemeClr val="bg1"/>
                </a:solidFill>
                <a:latin typeface="Arial Black" pitchFamily="34" charset="0"/>
              </a:rPr>
              <a:t>баЛашова</a:t>
            </a:r>
            <a:r>
              <a:rPr lang="ru-RU" altLang="ru-RU" sz="1400" kern="0" dirty="0" smtClean="0">
                <a:solidFill>
                  <a:schemeClr val="bg1"/>
                </a:solidFill>
                <a:latin typeface="Arial Black" pitchFamily="34" charset="0"/>
              </a:rPr>
              <a:t> С.П.</a:t>
            </a:r>
            <a:endParaRPr lang="en-US" altLang="ru-RU" sz="1400" kern="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 bwMode="auto">
          <a:xfrm>
            <a:off x="4032200" y="1115541"/>
            <a:ext cx="5543402" cy="17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2"/>
          <p:cNvSpPr txBox="1">
            <a:spLocks noChangeArrowheads="1"/>
          </p:cNvSpPr>
          <p:nvPr/>
        </p:nvSpPr>
        <p:spPr bwMode="auto">
          <a:xfrm>
            <a:off x="-6350" y="7019925"/>
            <a:ext cx="5397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1000"/>
              </a:lnSpc>
              <a:buSzPct val="100000"/>
              <a:defRPr/>
            </a:pPr>
            <a:endParaRPr lang="en-US" altLang="ru-RU" sz="14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614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32363"/>
            <a:ext cx="100806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71960" y="1763613"/>
            <a:ext cx="2232248" cy="79208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5"/>
          <p:cNvSpPr txBox="1">
            <a:spLocks/>
          </p:cNvSpPr>
          <p:nvPr/>
        </p:nvSpPr>
        <p:spPr bwMode="auto">
          <a:xfrm>
            <a:off x="1511920" y="2915741"/>
            <a:ext cx="302433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Акционерного общества «Санаторий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Рассия</a:t>
            </a:r>
            <a:r>
              <a:rPr lang="ru-RU" sz="2000" i="1" dirty="0" smtClean="0">
                <a:solidFill>
                  <a:schemeClr val="tx1"/>
                </a:solidFill>
              </a:rPr>
              <a:t>».</a:t>
            </a:r>
            <a:endParaRPr kumimoji="0" lang="ru-RU" sz="44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5"/>
          <p:cNvSpPr txBox="1">
            <a:spLocks/>
          </p:cNvSpPr>
          <p:nvPr/>
        </p:nvSpPr>
        <p:spPr bwMode="auto">
          <a:xfrm>
            <a:off x="7560592" y="2843733"/>
            <a:ext cx="223224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5"/>
          <p:cNvSpPr txBox="1">
            <a:spLocks/>
          </p:cNvSpPr>
          <p:nvPr/>
        </p:nvSpPr>
        <p:spPr bwMode="auto">
          <a:xfrm>
            <a:off x="6624488" y="1763613"/>
            <a:ext cx="223224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Заголовок 5"/>
          <p:cNvSpPr txBox="1">
            <a:spLocks/>
          </p:cNvSpPr>
          <p:nvPr/>
        </p:nvSpPr>
        <p:spPr bwMode="auto">
          <a:xfrm>
            <a:off x="6120432" y="2987749"/>
            <a:ext cx="3600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организационно-управленческие отношения, возникающие в условиях конкурентной среды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2"/>
          <p:cNvSpPr txBox="1">
            <a:spLocks noChangeArrowheads="1"/>
          </p:cNvSpPr>
          <p:nvPr/>
        </p:nvSpPr>
        <p:spPr bwMode="auto">
          <a:xfrm>
            <a:off x="-6350" y="7019925"/>
            <a:ext cx="5397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1000"/>
              </a:lnSpc>
              <a:buSzPct val="100000"/>
              <a:defRPr/>
            </a:pPr>
            <a:endParaRPr lang="en-US" altLang="ru-RU" sz="14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614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32363"/>
            <a:ext cx="100806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256336" y="1619597"/>
            <a:ext cx="4608512" cy="316835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изучить теоретические основы управления конкуренцией в современных условиях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рассмотреть методы управления конкуренцией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провести анализ рынка санаторно-курортных услуг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дать оценку конкурентных возможностей организации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разработать комплекс мероприятий по повышению эффективности управления конкуренцией на основе использования современных методов</a:t>
            </a:r>
          </a:p>
        </p:txBody>
      </p:sp>
      <p:sp>
        <p:nvSpPr>
          <p:cNvPr id="13" name="Заголовок 5"/>
          <p:cNvSpPr txBox="1">
            <a:spLocks/>
          </p:cNvSpPr>
          <p:nvPr/>
        </p:nvSpPr>
        <p:spPr bwMode="auto">
          <a:xfrm>
            <a:off x="575816" y="1979637"/>
            <a:ext cx="223224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9792" y="2699717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перспективных направлений по повышению эффективности системы управления санаторием в условиях конкурентной среды, а также оценка их экономической эффективности на примере АО Санаторий «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Рассия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5"/>
          <p:cNvSpPr txBox="1">
            <a:spLocks/>
          </p:cNvSpPr>
          <p:nvPr/>
        </p:nvSpPr>
        <p:spPr bwMode="auto">
          <a:xfrm>
            <a:off x="5760392" y="1115541"/>
            <a:ext cx="223224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Задачи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F:\Вебинары\материалы\фото\фотографии сжатые\VNV_23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74653"/>
            <a:ext cx="8208664" cy="547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539750" y="360363"/>
            <a:ext cx="66611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68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ru-RU" sz="3600" b="1" i="1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0" y="7019925"/>
            <a:ext cx="5397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101000"/>
              </a:lnSpc>
              <a:buClrTx/>
              <a:buFontTx/>
              <a:buNone/>
            </a:pPr>
            <a:endParaRPr lang="en-US" altLang="ru-RU" sz="1400" dirty="0">
              <a:solidFill>
                <a:srgbClr val="008000"/>
              </a:solidFill>
              <a:latin typeface="Verdana" pitchFamily="32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823611366"/>
              </p:ext>
            </p:extLst>
          </p:nvPr>
        </p:nvGraphicFramePr>
        <p:xfrm>
          <a:off x="4590740" y="1433050"/>
          <a:ext cx="5220319" cy="5155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541338" y="361950"/>
            <a:ext cx="66611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68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ru-RU" sz="3600" b="1" i="1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588" y="7019925"/>
            <a:ext cx="5397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101000"/>
              </a:lnSpc>
              <a:buClrTx/>
              <a:buFontTx/>
              <a:buNone/>
            </a:pPr>
            <a:endParaRPr lang="en-US" altLang="ru-RU" sz="1400" dirty="0">
              <a:solidFill>
                <a:srgbClr val="008000"/>
              </a:solidFill>
              <a:latin typeface="Verdana" pitchFamily="32" charset="0"/>
            </a:endParaRPr>
          </a:p>
        </p:txBody>
      </p:sp>
      <p:pic>
        <p:nvPicPr>
          <p:cNvPr id="20484" name="Picture 4" descr="F:\Вебинары\материалы\фото\Foto_sayt\6_Galereya\2_Territoria_sanatoriya\SPV_7267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944" y="1475581"/>
            <a:ext cx="8352681" cy="556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Вебинары\материалы\фото\Foto_sayt\6_Galereya\2_Territoria_sanatoriya\SPV_7267_smal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51" r="60569" b="23086"/>
          <a:stretch/>
        </p:blipFill>
        <p:spPr bwMode="auto">
          <a:xfrm>
            <a:off x="1720409" y="2148840"/>
            <a:ext cx="3293552" cy="36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496823650"/>
              </p:ext>
            </p:extLst>
          </p:nvPr>
        </p:nvGraphicFramePr>
        <p:xfrm>
          <a:off x="431800" y="2483693"/>
          <a:ext cx="431146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541338" y="263525"/>
            <a:ext cx="666115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68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lnSpc>
                <a:spcPct val="75000"/>
              </a:lnSpc>
              <a:buClrTx/>
              <a:buFontTx/>
              <a:buNone/>
            </a:pPr>
            <a:r>
              <a:rPr lang="ru-RU" altLang="ru-RU" sz="3600" b="1" i="1" dirty="0" smtClean="0">
                <a:solidFill>
                  <a:schemeClr val="tx1"/>
                </a:solidFill>
                <a:latin typeface="Times New Roman" pitchFamily="16" charset="0"/>
              </a:rPr>
              <a:t>Основной спектр услуг:</a:t>
            </a:r>
            <a:endParaRPr lang="en-US" altLang="ru-RU" sz="3600" b="1" i="1" dirty="0">
              <a:solidFill>
                <a:schemeClr val="tx1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539750" y="539477"/>
            <a:ext cx="66611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68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endParaRPr lang="en-US" altLang="ru-RU" sz="3600" b="1" i="1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12700" y="7019925"/>
            <a:ext cx="5397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1000"/>
              </a:lnSpc>
              <a:buSzPct val="100000"/>
              <a:defRPr/>
            </a:pPr>
            <a:endParaRPr lang="en-US" altLang="ru-RU" sz="14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7" name="Текст 6"/>
          <p:cNvSpPr txBox="1">
            <a:spLocks/>
          </p:cNvSpPr>
          <p:nvPr/>
        </p:nvSpPr>
        <p:spPr bwMode="auto">
          <a:xfrm>
            <a:off x="900113" y="2195513"/>
            <a:ext cx="8820150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Otdel Prodag\Desktop\Флешка\Маркетинг\Фотографии\Бизнес-отель «Россия»\Внешний вид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4067869"/>
            <a:ext cx="4680520" cy="3124247"/>
          </a:xfrm>
          <a:prstGeom prst="rect">
            <a:avLst/>
          </a:prstGeom>
          <a:noFill/>
        </p:spPr>
      </p:pic>
      <p:pic>
        <p:nvPicPr>
          <p:cNvPr id="1027" name="Picture 3" descr="C:\Users\Otdel Prodag\Desktop\Флешка\Маркетинг\Фотографии\Таежная заимка «Лесная сказка»\Таежная заимка Лесная сказка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6376" y="1619597"/>
            <a:ext cx="4197448" cy="2802343"/>
          </a:xfrm>
          <a:prstGeom prst="rect">
            <a:avLst/>
          </a:prstGeom>
          <a:noFill/>
        </p:spPr>
      </p:pic>
      <p:pic>
        <p:nvPicPr>
          <p:cNvPr id="14338" name="Picture 2" descr="Фотография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2480" y="5003973"/>
            <a:ext cx="3086100" cy="2057401"/>
          </a:xfrm>
          <a:prstGeom prst="rect">
            <a:avLst/>
          </a:prstGeom>
          <a:noFill/>
        </p:spPr>
      </p:pic>
      <p:pic>
        <p:nvPicPr>
          <p:cNvPr id="14340" name="Picture 4" descr="Фотография 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3888" y="1691605"/>
            <a:ext cx="3095625" cy="2057401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59792" y="467469"/>
            <a:ext cx="6767538" cy="1008112"/>
          </a:xfrm>
        </p:spPr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Турбаза «Белокуриха – 60 мест               Заимка «Лесная сказка» – 90 мест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Бизнес-отель «Россия» – 54 места            Отель «На камушках»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места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539750" y="539478"/>
            <a:ext cx="666115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68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ru-RU" b="1" dirty="0" smtClean="0">
                <a:solidFill>
                  <a:schemeClr val="tx1"/>
                </a:solidFill>
              </a:rPr>
              <a:t>Объем продаж продукции (товаров, работ, услуг) по видам деятельности за 2015-2019гг.</a:t>
            </a:r>
            <a:endParaRPr lang="en-US" altLang="ru-RU" b="1" i="1" dirty="0">
              <a:solidFill>
                <a:schemeClr val="tx1"/>
              </a:solidFill>
              <a:latin typeface="Times New Roman" pitchFamily="16" charset="0"/>
            </a:endParaRPr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12700" y="7019925"/>
            <a:ext cx="5397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1000"/>
              </a:lnSpc>
              <a:buSzPct val="100000"/>
              <a:defRPr/>
            </a:pPr>
            <a:endParaRPr lang="en-US" altLang="ru-RU" sz="14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7" name="Текст 6"/>
          <p:cNvSpPr txBox="1">
            <a:spLocks/>
          </p:cNvSpPr>
          <p:nvPr/>
        </p:nvSpPr>
        <p:spPr bwMode="auto">
          <a:xfrm>
            <a:off x="900113" y="2195513"/>
            <a:ext cx="8820150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331561"/>
          <a:ext cx="10512920" cy="7051127"/>
        </p:xfrm>
        <a:graphic>
          <a:graphicData uri="http://schemas.openxmlformats.org/drawingml/2006/table">
            <a:tbl>
              <a:tblPr/>
              <a:tblGrid>
                <a:gridCol w="457708"/>
                <a:gridCol w="1723752"/>
                <a:gridCol w="766345"/>
                <a:gridCol w="862926"/>
                <a:gridCol w="768448"/>
                <a:gridCol w="766345"/>
                <a:gridCol w="766345"/>
                <a:gridCol w="766345"/>
                <a:gridCol w="766345"/>
                <a:gridCol w="760047"/>
                <a:gridCol w="772644"/>
                <a:gridCol w="825132"/>
                <a:gridCol w="52826"/>
                <a:gridCol w="457712"/>
              </a:tblGrid>
              <a:tr h="225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 продукции, работ, услуг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2017 год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2016 год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2015 год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13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Струк-тура, 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Струк-тура, 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Струк-тура, 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Струк-тура, 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Тыс. руб.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Струк-тура, 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7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Санаторно-курортные путевки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1 071 833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83%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972 654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82%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1 028 191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83%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942 473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83%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839 758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84%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Медицинские услуги (платные)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107 257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8%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105 861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115 930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99 938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74 661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ОП"Бизнес-отель "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Рассия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"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28 550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25 072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    23 955  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    30 881  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   24 740  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ОП "Эко-отель "Эхо"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976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818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             846  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            876  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          553  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7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ОП "Развлекательный центр"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3 563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3 625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      3 574  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      3 717  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     2 689  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ОП "Заимка "Лесная сказка"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20 925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12 018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       4 906  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ОП "Отель"На камушках"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7 368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ОП "Турбаза "Белокуриха"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Прочая деятельность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50 675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65 532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65 827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59 805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56 514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6%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Всего объем продаж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1 291 197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1 185 580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1 243 229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1 137 691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998 915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3338">
                <a:tc gridSpan="1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57" marR="49057" marT="0" marB="0" vert="ver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719832" y="539478"/>
            <a:ext cx="604867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68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95000"/>
              </a:lnSpc>
              <a:buClrTx/>
              <a:buFontTx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 результаты за период 2015 – 2019 гг.</a:t>
            </a:r>
            <a:endParaRPr lang="en-US" alt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12700" y="7019925"/>
            <a:ext cx="5397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01000"/>
              </a:lnSpc>
              <a:buSzPct val="100000"/>
              <a:defRPr/>
            </a:pPr>
            <a:endParaRPr lang="en-US" altLang="ru-RU" sz="14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7" name="Текст 6"/>
          <p:cNvSpPr txBox="1">
            <a:spLocks/>
          </p:cNvSpPr>
          <p:nvPr/>
        </p:nvSpPr>
        <p:spPr bwMode="auto">
          <a:xfrm>
            <a:off x="900113" y="2195513"/>
            <a:ext cx="8820150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1" y="1314813"/>
          <a:ext cx="10080626" cy="5781681"/>
        </p:xfrm>
        <a:graphic>
          <a:graphicData uri="http://schemas.openxmlformats.org/drawingml/2006/table">
            <a:tbl>
              <a:tblPr/>
              <a:tblGrid>
                <a:gridCol w="2157699"/>
                <a:gridCol w="1049915"/>
                <a:gridCol w="1472659"/>
                <a:gridCol w="1008112"/>
                <a:gridCol w="1248700"/>
                <a:gridCol w="1047847"/>
                <a:gridCol w="1047847"/>
                <a:gridCol w="1047847"/>
              </a:tblGrid>
              <a:tr h="572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показателей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2019 год, тыс. руб.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Изменения к 2018 г., тыс.руб.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Динамика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 2018 г., 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2018 год, тыс. руб.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2017 год, тыс. руб.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2016 год, тыс. руб.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2015 год, тыс. руб.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Выручка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1 29117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+ 105 617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109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1 185 580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1 243229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137 691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998 915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Себестоимость продаж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798 160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+ 45 271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106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752 889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731 469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693 714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567 430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Валовая прибыль (убыток)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493 037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+60 346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114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432 691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511 760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443 977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431 485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Коммерческие расходы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155 262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+ 17 637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113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137 625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116 234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94 604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77 393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Управленческие расходы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194 895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+ 4 204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190 691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207 534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190 452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155 047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Прибыль (убыток) от продаж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142 880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+ 37 947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136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104 933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187 992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158 921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199 045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Проценты к получению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16 034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- 797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95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16 831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17 052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15 014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11 492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Проценты к уплате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Прочие доходы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17 227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- 20 297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46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37 524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32 607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1 935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25 716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Прочие расходы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21 976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-34 945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39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56 921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42 487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16 077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28 512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Прибыль (убыток) до налогообложения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154 165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+51 798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151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102 367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195 164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159 793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207 741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Текущий налог на прибыль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-31 206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+ 12 282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165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-18 924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-37 896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-33 337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-41 724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Изменение отложенных налоговых обязательств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325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-1358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158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-87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-173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Изменение отложенных налоговых активов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-357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-1 341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449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277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Прочее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-922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-4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-33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Чистая прибыль (убыток) отчетного периода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122 362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+40 638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150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81 724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156 085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126 818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166 088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Рентабельность продаж, 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11 %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+ 2 %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122 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9 %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15%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14%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Рентабельность продаж по чистой прибыли, 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9 %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+ 2 %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129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7 %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11%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17%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9" marR="348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1340</Words>
  <Application>Microsoft Office PowerPoint</Application>
  <PresentationFormat>Произвольный</PresentationFormat>
  <Paragraphs>486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Курорт Белокуриха</vt:lpstr>
      <vt:lpstr>Объект исследования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GSP</dc:creator>
  <cp:lastModifiedBy>Otdel Prodag</cp:lastModifiedBy>
  <cp:revision>111</cp:revision>
  <cp:lastPrinted>1601-01-01T00:00:00Z</cp:lastPrinted>
  <dcterms:created xsi:type="dcterms:W3CDTF">2009-04-16T04:32:32Z</dcterms:created>
  <dcterms:modified xsi:type="dcterms:W3CDTF">2020-12-03T15:53:12Z</dcterms:modified>
</cp:coreProperties>
</file>