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15CB-12C6-49FA-B2DB-9A3871E48CEC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AE32-02A5-40EB-9A4E-534DC82A631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15CB-12C6-49FA-B2DB-9A3871E48CEC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AE32-02A5-40EB-9A4E-534DC82A6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15CB-12C6-49FA-B2DB-9A3871E48CEC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AE32-02A5-40EB-9A4E-534DC82A6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15CB-12C6-49FA-B2DB-9A3871E48CEC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AE32-02A5-40EB-9A4E-534DC82A6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15CB-12C6-49FA-B2DB-9A3871E48CEC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AE32-02A5-40EB-9A4E-534DC82A631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15CB-12C6-49FA-B2DB-9A3871E48CEC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AE32-02A5-40EB-9A4E-534DC82A6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15CB-12C6-49FA-B2DB-9A3871E48CEC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AE32-02A5-40EB-9A4E-534DC82A6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15CB-12C6-49FA-B2DB-9A3871E48CEC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AE32-02A5-40EB-9A4E-534DC82A6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15CB-12C6-49FA-B2DB-9A3871E48CEC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AE32-02A5-40EB-9A4E-534DC82A6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15CB-12C6-49FA-B2DB-9A3871E48CEC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AE32-02A5-40EB-9A4E-534DC82A6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15CB-12C6-49FA-B2DB-9A3871E48CEC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7AAE32-02A5-40EB-9A4E-534DC82A631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6D15CB-12C6-49FA-B2DB-9A3871E48CEC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7AAE32-02A5-40EB-9A4E-534DC82A631B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500042"/>
            <a:ext cx="842968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ФЕДЕРАЛЬНОЕ ГОСУДАРСТВЕННОЕ БЮДЖЕТНОЕ ОБРАЗОВАТЕЛЬНОЕ</a:t>
            </a:r>
          </a:p>
          <a:p>
            <a:pPr algn="ctr"/>
            <a:r>
              <a:rPr lang="ru-RU" sz="1600" dirty="0"/>
              <a:t>УЧРЕЖДЕНИЕ ВЫСШЕГО ОБРАЗОВАНИЯ</a:t>
            </a:r>
          </a:p>
          <a:p>
            <a:pPr algn="ctr"/>
            <a:r>
              <a:rPr lang="ru-RU" sz="1600" dirty="0"/>
              <a:t>«АЛТАЙСКИЙ ГОСУДАРСТВЕННЫЙ УНИВЕРСИТЕТ»</a:t>
            </a:r>
          </a:p>
          <a:p>
            <a:pPr algn="ctr"/>
            <a:r>
              <a:rPr lang="ru-RU" sz="1600" dirty="0"/>
              <a:t>ЦЕНТР ПЕРЕПОДГОТОВКИ И ПОВЫШЕНИЯ КВАЛИФИКАЦИИ</a:t>
            </a:r>
          </a:p>
          <a:p>
            <a:pPr algn="ctr"/>
            <a:r>
              <a:rPr lang="ru-RU" sz="1600" dirty="0"/>
              <a:t>ГОСУДАРСТВЕННЫХ И МУНИЦИПАЛЬНЫХ </a:t>
            </a:r>
            <a:r>
              <a:rPr lang="ru-RU" sz="1600" dirty="0" smtClean="0"/>
              <a:t>СЛУЖАЩИХ</a:t>
            </a:r>
          </a:p>
          <a:p>
            <a:endParaRPr lang="ru-RU" sz="1400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Выпускная аттестационная работа по теме:</a:t>
            </a:r>
          </a:p>
          <a:p>
            <a:pPr algn="ctr"/>
            <a:r>
              <a:rPr lang="ru-RU" dirty="0"/>
              <a:t>Разработка стратегии продвижения на основе технологии </a:t>
            </a:r>
          </a:p>
          <a:p>
            <a:pPr algn="ctr"/>
            <a:r>
              <a:rPr lang="ru-RU" dirty="0" err="1"/>
              <a:t>контент</a:t>
            </a:r>
            <a:r>
              <a:rPr lang="ru-RU" dirty="0"/>
              <a:t> - маркетинга на примере компании «АССУМ»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72264" y="4572008"/>
            <a:ext cx="24288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Выполнил слушатель программы</a:t>
            </a:r>
          </a:p>
          <a:p>
            <a:r>
              <a:rPr lang="ru-RU" sz="1400" dirty="0"/>
              <a:t>«Стратегический Менеджмент</a:t>
            </a:r>
          </a:p>
          <a:p>
            <a:r>
              <a:rPr lang="ru-RU" sz="1400" dirty="0"/>
              <a:t>и управление развитием»</a:t>
            </a:r>
          </a:p>
          <a:p>
            <a:r>
              <a:rPr lang="ru-RU" sz="1400" dirty="0"/>
              <a:t>А.В. </a:t>
            </a:r>
            <a:r>
              <a:rPr lang="ru-RU" sz="1400" dirty="0" smtClean="0"/>
              <a:t>Дубинский</a:t>
            </a:r>
          </a:p>
          <a:p>
            <a:endParaRPr lang="ru-RU" sz="1400" dirty="0" smtClean="0"/>
          </a:p>
          <a:p>
            <a:r>
              <a:rPr lang="ru-RU" sz="1400" dirty="0"/>
              <a:t>Научный руководитель:</a:t>
            </a:r>
          </a:p>
          <a:p>
            <a:r>
              <a:rPr lang="ru-RU" sz="1400" dirty="0" err="1"/>
              <a:t>к.э.н</a:t>
            </a:r>
            <a:r>
              <a:rPr lang="ru-RU" sz="1400" dirty="0"/>
              <a:t>., Беляев В.В.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500042"/>
            <a:ext cx="84296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	</a:t>
            </a:r>
            <a:r>
              <a:rPr lang="ru-RU" sz="2400" b="1" dirty="0" smtClean="0"/>
              <a:t>Объектом</a:t>
            </a:r>
            <a:r>
              <a:rPr lang="ru-RU" sz="2400" dirty="0" smtClean="0"/>
              <a:t> исследования является  деятельность компании «АССУМ» по продвижению своего бренда и поставляемых товаров на российском рынке </a:t>
            </a:r>
            <a:r>
              <a:rPr lang="en-US" sz="2400" dirty="0" err="1" smtClean="0"/>
              <a:t>HoReCa</a:t>
            </a:r>
            <a:endParaRPr lang="en-US" sz="2400" dirty="0" smtClean="0"/>
          </a:p>
          <a:p>
            <a:r>
              <a:rPr lang="ru-RU" sz="2400" dirty="0" smtClean="0"/>
              <a:t>	</a:t>
            </a:r>
            <a:r>
              <a:rPr lang="ru-RU" sz="2400" b="1" dirty="0" smtClean="0"/>
              <a:t>Цель работы: </a:t>
            </a:r>
            <a:r>
              <a:rPr lang="ru-RU" sz="2400" dirty="0" smtClean="0"/>
              <a:t>провести анализ деятельности компании по продвижению на сайте и в социальных сетях. </a:t>
            </a:r>
          </a:p>
          <a:p>
            <a:r>
              <a:rPr lang="ru-RU" sz="2400" dirty="0" smtClean="0"/>
              <a:t>	</a:t>
            </a:r>
            <a:r>
              <a:rPr lang="ru-RU" sz="2400" b="1" dirty="0" smtClean="0"/>
              <a:t>Задачи:</a:t>
            </a:r>
          </a:p>
          <a:p>
            <a:pPr>
              <a:buFontTx/>
              <a:buChar char="-"/>
            </a:pPr>
            <a:r>
              <a:rPr lang="ru-RU" sz="2400" dirty="0" smtClean="0"/>
              <a:t> проанализировать специфику рынка работы компании</a:t>
            </a:r>
          </a:p>
          <a:p>
            <a:pPr>
              <a:buFontTx/>
              <a:buChar char="-"/>
            </a:pPr>
            <a:r>
              <a:rPr lang="ru-RU" sz="2400" dirty="0" smtClean="0"/>
              <a:t> выявить </a:t>
            </a:r>
            <a:r>
              <a:rPr lang="ru-RU" sz="2400" dirty="0" smtClean="0"/>
              <a:t>особенности</a:t>
            </a:r>
            <a:r>
              <a:rPr lang="ru-RU" sz="2400" dirty="0" smtClean="0"/>
              <a:t> </a:t>
            </a:r>
            <a:r>
              <a:rPr lang="ru-RU" sz="2400" dirty="0" smtClean="0"/>
              <a:t>целевой аудитории</a:t>
            </a:r>
          </a:p>
          <a:p>
            <a:pPr>
              <a:buFontTx/>
              <a:buChar char="-"/>
            </a:pPr>
            <a:r>
              <a:rPr lang="ru-RU" sz="2400" dirty="0" smtClean="0"/>
              <a:t> определить востребованный </a:t>
            </a:r>
            <a:r>
              <a:rPr lang="ru-RU" sz="2400" dirty="0" err="1" smtClean="0"/>
              <a:t>контент</a:t>
            </a:r>
            <a:r>
              <a:rPr lang="ru-RU" sz="2400" dirty="0" smtClean="0"/>
              <a:t> для разных групп ЦА</a:t>
            </a:r>
          </a:p>
          <a:p>
            <a:pPr>
              <a:buFontTx/>
              <a:buChar char="-"/>
            </a:pPr>
            <a:r>
              <a:rPr lang="ru-RU" sz="2400" dirty="0"/>
              <a:t> </a:t>
            </a:r>
            <a:r>
              <a:rPr lang="ru-RU" sz="2400" dirty="0" smtClean="0"/>
              <a:t>разработать рекомендации по стратегии дальнейшего продвижения</a:t>
            </a:r>
            <a:endParaRPr lang="en-US" sz="2400" dirty="0"/>
          </a:p>
        </p:txBody>
      </p:sp>
      <p:pic>
        <p:nvPicPr>
          <p:cNvPr id="6" name="Рисунок 5" descr="Логотип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5072074"/>
            <a:ext cx="5665927" cy="12858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500042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	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214290"/>
            <a:ext cx="84296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Компания образована в 2011 году</a:t>
            </a:r>
          </a:p>
          <a:p>
            <a:pPr algn="just"/>
            <a:r>
              <a:rPr lang="ru-RU" sz="2400" dirty="0" smtClean="0"/>
              <a:t>В 2013 году запущено собственное производство оборудования из нержавеющей стали для предприятий общественного питания и торговли</a:t>
            </a:r>
          </a:p>
          <a:p>
            <a:pPr algn="just"/>
            <a:r>
              <a:rPr lang="ru-RU" sz="2400" dirty="0" smtClean="0"/>
              <a:t>2014 год первые поставки оборудования в Казахстан, Узбекистан и Киргизию</a:t>
            </a:r>
          </a:p>
          <a:p>
            <a:pPr algn="just"/>
            <a:r>
              <a:rPr lang="ru-RU" sz="2400" dirty="0" smtClean="0"/>
              <a:t>2015 год развитие отдела комплексного оснащения и проектирования </a:t>
            </a:r>
            <a:endParaRPr lang="ru-RU" sz="2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3143248"/>
          <a:ext cx="8429682" cy="3177102"/>
        </p:xfrm>
        <a:graphic>
          <a:graphicData uri="http://schemas.openxmlformats.org/drawingml/2006/table">
            <a:tbl>
              <a:tblPr/>
              <a:tblGrid>
                <a:gridCol w="3996772"/>
                <a:gridCol w="1432516"/>
                <a:gridCol w="1285884"/>
                <a:gridCol w="1714510"/>
              </a:tblGrid>
              <a:tr h="837908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год 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(на 01.12)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954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Среднесписочная численность персонала, чел.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431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единиц произведенной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/ реализованной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продукции,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29000/27625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39540/34703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48100/37400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954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Валовая выручка, тыс. руб.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214100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262968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290000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954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Годовой объем продаж по заявкам с сайта, тыс. руб.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1190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518655"/>
              </p:ext>
            </p:extLst>
          </p:nvPr>
        </p:nvGraphicFramePr>
        <p:xfrm>
          <a:off x="142844" y="77100"/>
          <a:ext cx="8893652" cy="6323700"/>
        </p:xfrm>
        <a:graphic>
          <a:graphicData uri="http://schemas.openxmlformats.org/drawingml/2006/table">
            <a:tbl>
              <a:tblPr/>
              <a:tblGrid>
                <a:gridCol w="4480102"/>
                <a:gridCol w="4413550"/>
              </a:tblGrid>
              <a:tr h="443726">
                <a:tc gridSpan="2">
                  <a:txBody>
                    <a:bodyPr/>
                    <a:lstStyle/>
                    <a:p>
                      <a:pPr marL="457200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SWOT</a:t>
                      </a:r>
                      <a:r>
                        <a:rPr lang="ru-RU" sz="20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-Анализ компании АССУМ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070" marR="430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4217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Сильные стороны:</a:t>
                      </a:r>
                      <a:endParaRPr lang="ru-RU" sz="13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- собственная торговая марка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- собственное производство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-прямые </a:t>
                      </a: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поставки товаров от заводов-производителей в КНР под своей торговой маркой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- грамотный инженерный отдел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- опытный персонал в отделе продаж с опытом и компетенциями работы на рынке </a:t>
                      </a:r>
                      <a:r>
                        <a:rPr lang="en-US" sz="1300" b="1" dirty="0" err="1">
                          <a:latin typeface="Times New Roman"/>
                          <a:ea typeface="Times New Roman"/>
                          <a:cs typeface="Times New Roman"/>
                        </a:rPr>
                        <a:t>HoReCa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- наличие склада в европейской части России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070" marR="43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Слабые стороны:</a:t>
                      </a:r>
                      <a:endParaRPr lang="ru-RU" sz="13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- отсутствие четко регламентированной структуры управления компанией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- наличие зависимости ценообразования от курса валют, риск участия в долгосрочных проектах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- нет собственного склада в дальневосточном регионе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- в штате компании нет </a:t>
                      </a:r>
                      <a:r>
                        <a:rPr lang="ru-RU" sz="1300" b="1" dirty="0" err="1">
                          <a:latin typeface="Times New Roman"/>
                          <a:ea typeface="Times New Roman"/>
                          <a:cs typeface="Times New Roman"/>
                        </a:rPr>
                        <a:t>маркетолога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- нет четкой маркетинговой стратегии продвижения 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070" marR="43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217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Возможности:</a:t>
                      </a:r>
                      <a:endParaRPr lang="ru-RU" sz="13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- ориентация государственных закупок на российских производителей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- увеличение объема помощи малому бизнесу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- сфера услуг развивается постоянно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- наличие компетенций для начала работы на смежных рынках сбыта, без значительных вложений в производственное оборудование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070" marR="43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Угрозы:</a:t>
                      </a:r>
                      <a:endParaRPr lang="ru-RU" sz="13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- дальнейшее распространение пандемии </a:t>
                      </a:r>
                      <a:r>
                        <a:rPr lang="en-US" sz="1300" b="1" dirty="0">
                          <a:latin typeface="Times New Roman"/>
                          <a:ea typeface="Times New Roman"/>
                          <a:cs typeface="Times New Roman"/>
                        </a:rPr>
                        <a:t>COVID</a:t>
                      </a: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-19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- серьезные колебания курса национальной валюты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-принятие </a:t>
                      </a: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каких-либо ограничивающих законодательных актов в сфере общественного питания и торговли, а также в сфере производства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-появление </a:t>
                      </a: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новых конкурентов и демпинг существующих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070" marR="43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1071546"/>
            <a:ext cx="850112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000" dirty="0" smtClean="0"/>
              <a:t>В </a:t>
            </a:r>
            <a:r>
              <a:rPr lang="ru-RU" sz="2000" dirty="0"/>
              <a:t>структуре отдела сбыта есть </a:t>
            </a:r>
            <a:r>
              <a:rPr lang="ru-RU" sz="2000" dirty="0">
                <a:solidFill>
                  <a:srgbClr val="FFFF00"/>
                </a:solidFill>
              </a:rPr>
              <a:t>отдел комплексного оснащения и проектирования</a:t>
            </a:r>
            <a:r>
              <a:rPr lang="ru-RU" sz="2000" dirty="0"/>
              <a:t>, который реализует местным розничным клиентам как оборудования под собственной торговой маркой, так и любое другое оборудование.</a:t>
            </a:r>
          </a:p>
          <a:p>
            <a:pPr algn="just"/>
            <a:r>
              <a:rPr lang="ru-RU" sz="2000" dirty="0"/>
              <a:t>	</a:t>
            </a:r>
            <a:r>
              <a:rPr lang="ru-RU" sz="2000" dirty="0">
                <a:solidFill>
                  <a:srgbClr val="FFFF00"/>
                </a:solidFill>
              </a:rPr>
              <a:t>Дилерский отдел </a:t>
            </a:r>
            <a:r>
              <a:rPr lang="ru-RU" sz="2000" dirty="0"/>
              <a:t>осуществляет оптовые поставки оборудования исключительно под собственной торговой маркой дилерам по всей стране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	Помимо обозначенных </a:t>
            </a:r>
            <a:r>
              <a:rPr lang="ru-RU" sz="2000" dirty="0"/>
              <a:t>рынков сбыта, требуется также обозначить свое присутствие на рынке услуг по ремонту и обслуживанию оборудования </a:t>
            </a:r>
            <a:r>
              <a:rPr lang="en-US" sz="2000" dirty="0" err="1"/>
              <a:t>HoReCa</a:t>
            </a:r>
            <a:r>
              <a:rPr lang="ru-RU" sz="2000" dirty="0"/>
              <a:t>, так как </a:t>
            </a:r>
            <a:r>
              <a:rPr lang="ru-RU" sz="2000" dirty="0">
                <a:solidFill>
                  <a:srgbClr val="FFFF00"/>
                </a:solidFill>
              </a:rPr>
              <a:t>сервисная служба </a:t>
            </a:r>
            <a:r>
              <a:rPr lang="ru-RU" sz="2000" dirty="0"/>
              <a:t>компании может стать из сопутствующего отделу сбыта подразделения, в самостоятельную хозяйственную единицу, и формировать свой бюджет за счет осуществления платных услуг.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714356"/>
            <a:ext cx="850112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	</a:t>
            </a:r>
            <a:r>
              <a:rPr lang="ru-RU" b="1" dirty="0" smtClean="0">
                <a:solidFill>
                  <a:srgbClr val="FFFF00"/>
                </a:solidFill>
              </a:rPr>
              <a:t>Проведен анализ по м</a:t>
            </a:r>
            <a:r>
              <a:rPr lang="ru-RU" sz="2000" b="1" dirty="0" smtClean="0">
                <a:solidFill>
                  <a:srgbClr val="FFFF00"/>
                </a:solidFill>
              </a:rPr>
              <a:t>етодика сегментирования Шеррингтона </a:t>
            </a:r>
            <a:r>
              <a:rPr lang="ru-RU" sz="2000" b="1" dirty="0">
                <a:solidFill>
                  <a:srgbClr val="FFFF00"/>
                </a:solidFill>
              </a:rPr>
              <a:t>«5</a:t>
            </a:r>
            <a:r>
              <a:rPr lang="en-US" sz="2000" b="1" dirty="0">
                <a:solidFill>
                  <a:srgbClr val="FFFF00"/>
                </a:solidFill>
              </a:rPr>
              <a:t>W</a:t>
            </a:r>
            <a:r>
              <a:rPr lang="ru-RU" sz="2000" b="1" dirty="0" smtClean="0">
                <a:solidFill>
                  <a:srgbClr val="FFFF00"/>
                </a:solidFill>
              </a:rPr>
              <a:t>»</a:t>
            </a:r>
          </a:p>
          <a:p>
            <a:endParaRPr lang="ru-RU" sz="2000" b="1" dirty="0"/>
          </a:p>
          <a:p>
            <a:r>
              <a:rPr lang="ru-RU" b="1" dirty="0"/>
              <a:t>Данная методика призывает ответить на пять простых вопросов о своих клиентах.</a:t>
            </a:r>
          </a:p>
          <a:p>
            <a:r>
              <a:rPr lang="en-US" b="1" dirty="0"/>
              <a:t>Who</a:t>
            </a:r>
            <a:r>
              <a:rPr lang="ru-RU" b="1" dirty="0"/>
              <a:t>? (Кто?). Кто Ваши покупатели? Их конкретный образ, привычки, увлечения. </a:t>
            </a:r>
          </a:p>
          <a:p>
            <a:r>
              <a:rPr lang="en-US" b="1" dirty="0"/>
              <a:t>What</a:t>
            </a:r>
            <a:r>
              <a:rPr lang="ru-RU" b="1" dirty="0"/>
              <a:t>? (Что?). Что за товар или услугу они у Вас покупают?</a:t>
            </a:r>
          </a:p>
          <a:p>
            <a:r>
              <a:rPr lang="en-US" b="1" dirty="0"/>
              <a:t>Why</a:t>
            </a:r>
            <a:r>
              <a:rPr lang="ru-RU" b="1" dirty="0"/>
              <a:t>? (Почему?). Почему они выбирают именно Вас? Какие преимущества или обстоятельства побуждают клиентов обратиться именно к Вам. По каким каналам к ним поступает информация о компании, ее новинках, акциях и актуальных предложениях.</a:t>
            </a:r>
          </a:p>
          <a:p>
            <a:r>
              <a:rPr lang="en-US" b="1" dirty="0"/>
              <a:t>Where</a:t>
            </a:r>
            <a:r>
              <a:rPr lang="ru-RU" b="1" dirty="0"/>
              <a:t>? (Где?). Где происходит покупка? В некоторых случаях, где происходит принятие решения о сделке, если речь идет не о розничной торговле.</a:t>
            </a:r>
          </a:p>
          <a:p>
            <a:r>
              <a:rPr lang="en-US" b="1" dirty="0"/>
              <a:t>When</a:t>
            </a:r>
            <a:r>
              <a:rPr lang="ru-RU" b="1" dirty="0"/>
              <a:t>? (Когда?). В какой момент клиент обращается к Вам? Какова периодичность обращений и что на нее влияет</a:t>
            </a:r>
            <a:r>
              <a:rPr lang="ru-RU" b="1" dirty="0" smtClean="0"/>
              <a:t>?</a:t>
            </a:r>
          </a:p>
          <a:p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1285860"/>
            <a:ext cx="850112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	</a:t>
            </a:r>
            <a:r>
              <a:rPr lang="ru-RU" b="1" dirty="0" smtClean="0">
                <a:solidFill>
                  <a:srgbClr val="FFFF00"/>
                </a:solidFill>
              </a:rPr>
              <a:t>Создана карта </a:t>
            </a:r>
            <a:r>
              <a:rPr lang="en-US" b="1" dirty="0" smtClean="0">
                <a:solidFill>
                  <a:srgbClr val="FFFF00"/>
                </a:solidFill>
              </a:rPr>
              <a:t>CJM </a:t>
            </a:r>
            <a:r>
              <a:rPr lang="ru-RU" b="1" dirty="0" smtClean="0">
                <a:solidFill>
                  <a:srgbClr val="FFFF00"/>
                </a:solidFill>
              </a:rPr>
              <a:t>для розничного покупателя компании АССУМ, </a:t>
            </a:r>
            <a:r>
              <a:rPr lang="ru-RU" b="1" dirty="0" smtClean="0"/>
              <a:t>в которой выделены проблемы покупателя в процессе коммуникации с компанией. По карте видно на каких этапах требуется дополнить интернет площадки необходимым </a:t>
            </a:r>
            <a:r>
              <a:rPr lang="ru-RU" b="1" dirty="0" err="1" smtClean="0"/>
              <a:t>контентом</a:t>
            </a:r>
            <a:r>
              <a:rPr lang="ru-RU" b="1" dirty="0" smtClean="0"/>
              <a:t>.</a:t>
            </a:r>
          </a:p>
          <a:p>
            <a:endParaRPr lang="ru-RU" sz="2000" b="1" dirty="0" smtClean="0">
              <a:solidFill>
                <a:srgbClr val="FFFF00"/>
              </a:solidFill>
            </a:endParaRPr>
          </a:p>
          <a:p>
            <a:pPr algn="ctr"/>
            <a:endParaRPr lang="ru-RU" sz="2000" b="1" dirty="0" smtClean="0">
              <a:solidFill>
                <a:srgbClr val="FFFF00"/>
              </a:solidFill>
            </a:endParaRPr>
          </a:p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Проанализирован </a:t>
            </a:r>
            <a:r>
              <a:rPr lang="ru-RU" b="1" dirty="0" err="1" smtClean="0">
                <a:solidFill>
                  <a:srgbClr val="FFFF00"/>
                </a:solidFill>
              </a:rPr>
              <a:t>контент</a:t>
            </a:r>
            <a:r>
              <a:rPr lang="ru-RU" b="1" dirty="0" smtClean="0">
                <a:solidFill>
                  <a:srgbClr val="FFFF00"/>
                </a:solidFill>
              </a:rPr>
              <a:t> используемый на сайте и канале </a:t>
            </a:r>
            <a:r>
              <a:rPr lang="en-US" b="1" dirty="0" err="1" smtClean="0">
                <a:solidFill>
                  <a:srgbClr val="FFFF00"/>
                </a:solidFill>
              </a:rPr>
              <a:t>Instagram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endParaRPr lang="ru-RU" b="1" dirty="0" smtClean="0">
              <a:solidFill>
                <a:srgbClr val="FFFF00"/>
              </a:solidFill>
            </a:endParaRPr>
          </a:p>
          <a:p>
            <a:pPr algn="ctr"/>
            <a:endParaRPr lang="ru-RU" b="1" dirty="0" smtClean="0"/>
          </a:p>
          <a:p>
            <a:r>
              <a:rPr lang="ru-RU" dirty="0" smtClean="0"/>
              <a:t>В процессе анализа выявлен необходимый для коммуникации, а также максимально востребованный </a:t>
            </a:r>
            <a:r>
              <a:rPr lang="ru-RU" dirty="0" err="1" smtClean="0"/>
              <a:t>контент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571480"/>
            <a:ext cx="85011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	</a:t>
            </a:r>
            <a:r>
              <a:rPr lang="ru-RU" sz="2800" b="1" dirty="0" smtClean="0">
                <a:solidFill>
                  <a:srgbClr val="FFFF00"/>
                </a:solidFill>
              </a:rPr>
              <a:t>Разработанный рекомендации</a:t>
            </a:r>
          </a:p>
          <a:p>
            <a:pPr algn="ctr">
              <a:buFontTx/>
              <a:buChar char="-"/>
            </a:pPr>
            <a:r>
              <a:rPr lang="ru-RU" sz="2000" dirty="0" smtClean="0"/>
              <a:t>Четко </a:t>
            </a:r>
            <a:r>
              <a:rPr lang="ru-RU" sz="2000" dirty="0"/>
              <a:t>определить сам продукт, уникальность торгового предложения компании и позиционирование на </a:t>
            </a:r>
            <a:r>
              <a:rPr lang="ru-RU" sz="2000" dirty="0" smtClean="0"/>
              <a:t>рынке</a:t>
            </a:r>
          </a:p>
          <a:p>
            <a:pPr algn="ctr">
              <a:buFontTx/>
              <a:buChar char="-"/>
            </a:pPr>
            <a:r>
              <a:rPr lang="ru-RU" sz="2000" dirty="0" smtClean="0"/>
              <a:t> </a:t>
            </a:r>
            <a:r>
              <a:rPr lang="ru-RU" sz="2000" dirty="0"/>
              <a:t>Определить точные конечные цели продвижения, и в какой перспективе они должны быть </a:t>
            </a:r>
            <a:r>
              <a:rPr lang="ru-RU" sz="2000" dirty="0" smtClean="0"/>
              <a:t>достигнуты</a:t>
            </a:r>
          </a:p>
          <a:p>
            <a:pPr algn="ctr">
              <a:buFontTx/>
              <a:buChar char="-"/>
            </a:pPr>
            <a:r>
              <a:rPr lang="ru-RU" sz="2000" dirty="0" smtClean="0"/>
              <a:t> </a:t>
            </a:r>
            <a:r>
              <a:rPr lang="ru-RU" sz="2000" dirty="0"/>
              <a:t>Провести детальный конкурентный анализ по отношению к другим производителям и поставщикам аналогичного </a:t>
            </a:r>
            <a:r>
              <a:rPr lang="ru-RU" sz="2000" dirty="0" smtClean="0"/>
              <a:t>оборудования</a:t>
            </a:r>
          </a:p>
          <a:p>
            <a:pPr algn="ctr">
              <a:buFontTx/>
              <a:buChar char="-"/>
            </a:pPr>
            <a:endParaRPr lang="ru-RU" sz="2000" dirty="0" smtClean="0"/>
          </a:p>
          <a:p>
            <a:pPr algn="ctr"/>
            <a:r>
              <a:rPr lang="ru-RU" sz="2000" dirty="0" smtClean="0"/>
              <a:t>На основе перечисленных критериев создать внутренний документ компании – </a:t>
            </a:r>
            <a:r>
              <a:rPr lang="ru-RU" sz="2000" dirty="0" err="1" smtClean="0"/>
              <a:t>контент-матрицу</a:t>
            </a:r>
            <a:r>
              <a:rPr lang="ru-RU" sz="2000" dirty="0" smtClean="0"/>
              <a:t>!</a:t>
            </a:r>
          </a:p>
          <a:p>
            <a:pPr algn="ctr"/>
            <a:r>
              <a:rPr lang="ru-RU" sz="2000" dirty="0" smtClean="0"/>
              <a:t> </a:t>
            </a:r>
            <a:r>
              <a:rPr lang="ru-RU" sz="2000" dirty="0" err="1"/>
              <a:t>Контент-матрица</a:t>
            </a:r>
            <a:r>
              <a:rPr lang="ru-RU" sz="2000" dirty="0"/>
              <a:t> – это сводная таблица, в которую можно включить разные аспекты: уникальные торговые преимущества, особенности компании и подхода, проблемы целевой аудитории, страхи и возражения на разных этапах воронки продаж.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571480"/>
            <a:ext cx="850112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	</a:t>
            </a:r>
            <a:r>
              <a:rPr lang="ru-RU" sz="2800" dirty="0"/>
              <a:t> </a:t>
            </a:r>
          </a:p>
          <a:p>
            <a:pPr algn="just"/>
            <a:r>
              <a:rPr lang="ru-RU" sz="2800" dirty="0" err="1">
                <a:solidFill>
                  <a:srgbClr val="FFFF00"/>
                </a:solidFill>
              </a:rPr>
              <a:t>Контент-маркетинг</a:t>
            </a:r>
            <a:r>
              <a:rPr lang="ru-RU" sz="2800" dirty="0">
                <a:solidFill>
                  <a:srgbClr val="FFFF00"/>
                </a:solidFill>
              </a:rPr>
              <a:t> – это маркетинговая технология, которая ставит целью привлечение и донесение требуемого </a:t>
            </a:r>
            <a:r>
              <a:rPr lang="ru-RU" sz="2800" dirty="0" err="1">
                <a:solidFill>
                  <a:srgbClr val="FFFF00"/>
                </a:solidFill>
              </a:rPr>
              <a:t>контента</a:t>
            </a:r>
            <a:r>
              <a:rPr lang="ru-RU" sz="2800" dirty="0">
                <a:solidFill>
                  <a:srgbClr val="FFFF00"/>
                </a:solidFill>
              </a:rPr>
              <a:t>, до целевой аудитории компании. Специфика данной технологи  в том, чтобы завоевать доверие аудитории и наладить коммуникации, через востребованный для нее </a:t>
            </a:r>
            <a:r>
              <a:rPr lang="ru-RU" sz="2800" dirty="0" err="1">
                <a:solidFill>
                  <a:srgbClr val="FFFF00"/>
                </a:solidFill>
              </a:rPr>
              <a:t>контент</a:t>
            </a:r>
            <a:r>
              <a:rPr lang="ru-RU" sz="2800" dirty="0">
                <a:solidFill>
                  <a:srgbClr val="FFFF00"/>
                </a:solidFill>
              </a:rPr>
              <a:t>, с итоговой целью перехода подписчиков, в постоянных покупателей.  Этот процесс происходит сам собой, ведь призывов к покупке как таковых, нет.</a:t>
            </a:r>
          </a:p>
          <a:p>
            <a:pPr algn="ctr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191</TotalTime>
  <Words>328</Words>
  <Application>Microsoft Office PowerPoint</Application>
  <PresentationFormat>Экран (4:3)</PresentationFormat>
  <Paragraphs>102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23</cp:revision>
  <dcterms:created xsi:type="dcterms:W3CDTF">2020-12-03T08:28:11Z</dcterms:created>
  <dcterms:modified xsi:type="dcterms:W3CDTF">2020-12-03T13:29:32Z</dcterms:modified>
</cp:coreProperties>
</file>