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65" r:id="rId11"/>
    <p:sldId id="267" r:id="rId12"/>
    <p:sldId id="270" r:id="rId13"/>
    <p:sldId id="271" r:id="rId14"/>
    <p:sldId id="272" r:id="rId1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2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2613-2F28-4087-B0E8-48FB41DF7B2F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C08E-D504-400C-B4E4-924120ABC8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399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2613-2F28-4087-B0E8-48FB41DF7B2F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C08E-D504-400C-B4E4-924120ABC8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530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2613-2F28-4087-B0E8-48FB41DF7B2F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C08E-D504-400C-B4E4-924120ABC8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3705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2613-2F28-4087-B0E8-48FB41DF7B2F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C08E-D504-400C-B4E4-924120ABC8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355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2613-2F28-4087-B0E8-48FB41DF7B2F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C08E-D504-400C-B4E4-924120ABC8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0817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2613-2F28-4087-B0E8-48FB41DF7B2F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C08E-D504-400C-B4E4-924120ABC8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070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2613-2F28-4087-B0E8-48FB41DF7B2F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C08E-D504-400C-B4E4-924120ABC8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6683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2613-2F28-4087-B0E8-48FB41DF7B2F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C08E-D504-400C-B4E4-924120ABC8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95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2613-2F28-4087-B0E8-48FB41DF7B2F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C08E-D504-400C-B4E4-924120ABC8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569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2613-2F28-4087-B0E8-48FB41DF7B2F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C08E-D504-400C-B4E4-924120ABC8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553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2613-2F28-4087-B0E8-48FB41DF7B2F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C08E-D504-400C-B4E4-924120ABC8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81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2613-2F28-4087-B0E8-48FB41DF7B2F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C08E-D504-400C-B4E4-924120ABC8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70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2613-2F28-4087-B0E8-48FB41DF7B2F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C08E-D504-400C-B4E4-924120ABC8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695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2613-2F28-4087-B0E8-48FB41DF7B2F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C08E-D504-400C-B4E4-924120ABC8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414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2613-2F28-4087-B0E8-48FB41DF7B2F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C08E-D504-400C-B4E4-924120ABC8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136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2613-2F28-4087-B0E8-48FB41DF7B2F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C08E-D504-400C-B4E4-924120ABC8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510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42613-2F28-4087-B0E8-48FB41DF7B2F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B13C08E-D504-400C-B4E4-924120ABC8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278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2E1EF8-DD56-4EBA-BAD8-84BA26B110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9102" y="90152"/>
            <a:ext cx="8727542" cy="2562130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ООО «Сибирский Дар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Природы»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008E0A6-88DF-4F90-ADF1-81E430E2BC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975" y="2475690"/>
            <a:ext cx="4781382" cy="3176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Righ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797415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27BBB6-B644-48F5-BC3B-CED3DF939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Расчет качественных показателей финансовых результатов по организации </a:t>
            </a:r>
            <a:r>
              <a:rPr lang="ru-RU" sz="32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/>
            </a:r>
            <a:br>
              <a:rPr lang="ru-RU" sz="32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</a:br>
            <a:endParaRPr lang="ru-RU" sz="3200" dirty="0">
              <a:latin typeface="Times New Roman cyr" panose="02020603050405020304" pitchFamily="18" charset="0"/>
              <a:cs typeface="Times New Roman cyr" panose="02020603050405020304" pitchFamily="18" charset="0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1E5FD52C-3325-4D45-B422-25927B133C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1721574"/>
              </p:ext>
            </p:extLst>
          </p:nvPr>
        </p:nvGraphicFramePr>
        <p:xfrm>
          <a:off x="940699" y="1930400"/>
          <a:ext cx="8069937" cy="4274820"/>
        </p:xfrm>
        <a:graphic>
          <a:graphicData uri="http://schemas.openxmlformats.org/drawingml/2006/table">
            <a:tbl>
              <a:tblPr/>
              <a:tblGrid>
                <a:gridCol w="2811566">
                  <a:extLst>
                    <a:ext uri="{9D8B030D-6E8A-4147-A177-3AD203B41FA5}">
                      <a16:colId xmlns:a16="http://schemas.microsoft.com/office/drawing/2014/main" val="3363052970"/>
                    </a:ext>
                  </a:extLst>
                </a:gridCol>
                <a:gridCol w="900605">
                  <a:extLst>
                    <a:ext uri="{9D8B030D-6E8A-4147-A177-3AD203B41FA5}">
                      <a16:colId xmlns:a16="http://schemas.microsoft.com/office/drawing/2014/main" val="3429619231"/>
                    </a:ext>
                  </a:extLst>
                </a:gridCol>
                <a:gridCol w="900605">
                  <a:extLst>
                    <a:ext uri="{9D8B030D-6E8A-4147-A177-3AD203B41FA5}">
                      <a16:colId xmlns:a16="http://schemas.microsoft.com/office/drawing/2014/main" val="2282236248"/>
                    </a:ext>
                  </a:extLst>
                </a:gridCol>
                <a:gridCol w="900605">
                  <a:extLst>
                    <a:ext uri="{9D8B030D-6E8A-4147-A177-3AD203B41FA5}">
                      <a16:colId xmlns:a16="http://schemas.microsoft.com/office/drawing/2014/main" val="1041567073"/>
                    </a:ext>
                  </a:extLst>
                </a:gridCol>
                <a:gridCol w="1278278">
                  <a:extLst>
                    <a:ext uri="{9D8B030D-6E8A-4147-A177-3AD203B41FA5}">
                      <a16:colId xmlns:a16="http://schemas.microsoft.com/office/drawing/2014/main" val="426533669"/>
                    </a:ext>
                  </a:extLst>
                </a:gridCol>
                <a:gridCol w="1278278">
                  <a:extLst>
                    <a:ext uri="{9D8B030D-6E8A-4147-A177-3AD203B41FA5}">
                      <a16:colId xmlns:a16="http://schemas.microsoft.com/office/drawing/2014/main" val="3554615777"/>
                    </a:ext>
                  </a:extLst>
                </a:gridCol>
              </a:tblGrid>
              <a:tr h="219341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Сумма, тыс. руб.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Изменения 2018 к 2017 (+,-)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Изменения 2019 к 2018 (+,-)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556032"/>
                  </a:ext>
                </a:extLst>
              </a:tr>
              <a:tr h="245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2017г.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2018г.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2019г.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02887"/>
                  </a:ext>
                </a:extLst>
              </a:tr>
              <a:tr h="2193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Выручка от продаж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872226"/>
                  </a:ext>
                </a:extLst>
              </a:tr>
              <a:tr h="4649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Себестоимость проданных товаров, услуг (переменные затраты)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919659"/>
                  </a:ext>
                </a:extLst>
              </a:tr>
              <a:tr h="2193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Валовая прибыль (маржинальный доход)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445475"/>
                  </a:ext>
                </a:extLst>
              </a:tr>
              <a:tr h="4649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Доля маржинального дохода в выручке от продаж (строка3:1)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804131"/>
                  </a:ext>
                </a:extLst>
              </a:tr>
              <a:tr h="2193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Постоянные затраты, условно постоянные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550870"/>
                  </a:ext>
                </a:extLst>
              </a:tr>
              <a:tr h="4649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Критическая точка объёма продаж (порог рентабельности) (строка 5: 4)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181240"/>
                  </a:ext>
                </a:extLst>
              </a:tr>
              <a:tr h="2193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Запас финансовой прочности (строка 1 – 6)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03148"/>
                  </a:ext>
                </a:extLst>
              </a:tr>
              <a:tr h="4649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Запас финансовой прочности, в % к объёму продаж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7%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13%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26%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242565"/>
                  </a:ext>
                </a:extLst>
              </a:tr>
              <a:tr h="2193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 Прибыль (убыток от продаж)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00407"/>
                  </a:ext>
                </a:extLst>
              </a:tr>
              <a:tr h="2193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 Прибыль от продаж к ЗФП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34,15%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34,88%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35,19%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0" marR="5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294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28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288320-E601-4864-9807-20CC1D106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SWOT –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Анализ ООО «Сибирский Дар Природы»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8F4FC8-CFB3-4C64-A2E2-72DB1EAAF5E8}"/>
              </a:ext>
            </a:extLst>
          </p:cNvPr>
          <p:cNvSpPr txBox="1"/>
          <p:nvPr/>
        </p:nvSpPr>
        <p:spPr>
          <a:xfrm>
            <a:off x="516048" y="2008778"/>
            <a:ext cx="5124262" cy="24622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большой опыт в своей нише;</a:t>
            </a: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высокое качество реализуемой продукции;</a:t>
            </a: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популярность среди потребителей и целевой аудитории;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высокий уровень удовлетворенности и доверия клиентов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сплоченный коллектив;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квалифицированный персонал;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высокая социальная ответственность перед персоналом;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наличие складских запасов для выполнения договоров в необходимые 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собственный оборотный капитал;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эффективные и отлаженные бизнес-процессы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C09C02-6B60-4BA3-97FB-3C0A5588A570}"/>
              </a:ext>
            </a:extLst>
          </p:cNvPr>
          <p:cNvSpPr txBox="1"/>
          <p:nvPr/>
        </p:nvSpPr>
        <p:spPr>
          <a:xfrm>
            <a:off x="516048" y="1547113"/>
            <a:ext cx="3014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Сильные стороны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A4C78C-BB3A-434D-8B49-FBA5D7021EDF}"/>
              </a:ext>
            </a:extLst>
          </p:cNvPr>
          <p:cNvSpPr txBox="1"/>
          <p:nvPr/>
        </p:nvSpPr>
        <p:spPr>
          <a:xfrm>
            <a:off x="6096000" y="1564129"/>
            <a:ext cx="2522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Слабые стороны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092B1E3-88FF-40D7-AD6C-0D77BEE62041}"/>
              </a:ext>
            </a:extLst>
          </p:cNvPr>
          <p:cNvSpPr txBox="1"/>
          <p:nvPr/>
        </p:nvSpPr>
        <p:spPr>
          <a:xfrm>
            <a:off x="6097694" y="2025794"/>
            <a:ext cx="5578258" cy="11695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fontAlgn="ctr"/>
            <a:r>
              <a:rPr lang="ru-RU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недостаточная обеспеченность современной техникой;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ru-RU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 слабый маркетинг;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ru-RU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 отсутствие четкой стратегии развития бизнеса.</a:t>
            </a:r>
          </a:p>
          <a:p>
            <a:endParaRPr lang="ru-RU" sz="1600" dirty="0">
              <a:latin typeface="Times New Roman cyr" panose="02020603050405020304" pitchFamily="18" charset="0"/>
              <a:cs typeface="Times New Roman cyr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771E67-03EF-461D-9144-58A77DDADC40}"/>
              </a:ext>
            </a:extLst>
          </p:cNvPr>
          <p:cNvSpPr txBox="1"/>
          <p:nvPr/>
        </p:nvSpPr>
        <p:spPr>
          <a:xfrm>
            <a:off x="588381" y="4634695"/>
            <a:ext cx="2034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Возможности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0006DB6-F5B4-4E6B-95F3-910D12DD429F}"/>
              </a:ext>
            </a:extLst>
          </p:cNvPr>
          <p:cNvSpPr txBox="1"/>
          <p:nvPr/>
        </p:nvSpPr>
        <p:spPr>
          <a:xfrm>
            <a:off x="516048" y="5260064"/>
            <a:ext cx="6564810" cy="6463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ru-RU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 постоянное увеличение спроса на продукцию;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 значительный потенциал рынка сбыта за пределами региона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632A228-B144-40FC-93FD-2DD501740E0A}"/>
              </a:ext>
            </a:extLst>
          </p:cNvPr>
          <p:cNvSpPr txBox="1"/>
          <p:nvPr/>
        </p:nvSpPr>
        <p:spPr>
          <a:xfrm>
            <a:off x="7511360" y="3215926"/>
            <a:ext cx="1214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Угрозы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D386671-853D-4767-80BF-A97FA5982FEE}"/>
              </a:ext>
            </a:extLst>
          </p:cNvPr>
          <p:cNvSpPr txBox="1"/>
          <p:nvPr/>
        </p:nvSpPr>
        <p:spPr>
          <a:xfrm>
            <a:off x="7511360" y="3672918"/>
            <a:ext cx="4164591" cy="3046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экономический кризис, усиливающий роль ценового фактора даже </a:t>
            </a:r>
            <a:br>
              <a:rPr lang="ru-RU" sz="16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</a:br>
            <a:r>
              <a:rPr lang="ru-RU" sz="16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в ущерб качеству продукта;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появление конкурентов на рынке;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 ненадежные поставщики;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новые государственные законы в ущерб бизнесу;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увеличение и улучшение качества рекламных каналов и кампаний конкурентов;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сезонный спад.</a:t>
            </a:r>
          </a:p>
          <a:p>
            <a:endParaRPr lang="ru-RU" sz="1600" dirty="0">
              <a:latin typeface="Times New Roman cyr" panose="02020603050405020304" pitchFamily="18" charset="0"/>
              <a:cs typeface="Times New Roman cyr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815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AC33EB99-1B33-4AEF-801D-2092DC37CA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935585"/>
              </p:ext>
            </p:extLst>
          </p:nvPr>
        </p:nvGraphicFramePr>
        <p:xfrm>
          <a:off x="482490" y="767354"/>
          <a:ext cx="8309818" cy="5378814"/>
        </p:xfrm>
        <a:graphic>
          <a:graphicData uri="http://schemas.openxmlformats.org/drawingml/2006/table">
            <a:tbl>
              <a:tblPr firstRow="1" firstCol="1" bandRow="1"/>
              <a:tblGrid>
                <a:gridCol w="1969311">
                  <a:extLst>
                    <a:ext uri="{9D8B030D-6E8A-4147-A177-3AD203B41FA5}">
                      <a16:colId xmlns:a16="http://schemas.microsoft.com/office/drawing/2014/main" val="33391325"/>
                    </a:ext>
                  </a:extLst>
                </a:gridCol>
                <a:gridCol w="1969844">
                  <a:extLst>
                    <a:ext uri="{9D8B030D-6E8A-4147-A177-3AD203B41FA5}">
                      <a16:colId xmlns:a16="http://schemas.microsoft.com/office/drawing/2014/main" val="1649133853"/>
                    </a:ext>
                  </a:extLst>
                </a:gridCol>
                <a:gridCol w="1969844">
                  <a:extLst>
                    <a:ext uri="{9D8B030D-6E8A-4147-A177-3AD203B41FA5}">
                      <a16:colId xmlns:a16="http://schemas.microsoft.com/office/drawing/2014/main" val="2862409660"/>
                    </a:ext>
                  </a:extLst>
                </a:gridCol>
                <a:gridCol w="2400819">
                  <a:extLst>
                    <a:ext uri="{9D8B030D-6E8A-4147-A177-3AD203B41FA5}">
                      <a16:colId xmlns:a16="http://schemas.microsoft.com/office/drawing/2014/main" val="2051585738"/>
                    </a:ext>
                  </a:extLst>
                </a:gridCol>
              </a:tblGrid>
              <a:tr h="748246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Стратегическая программа для организаций, по экспорту продукции</a:t>
                      </a:r>
                    </a:p>
                  </a:txBody>
                  <a:tcPr marL="52254" marR="522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  <a:tabLst>
                          <a:tab pos="2969895" algn="ctr"/>
                          <a:tab pos="5940425" algn="r"/>
                          <a:tab pos="449580" algn="l"/>
                        </a:tabLst>
                      </a:pPr>
                      <a:r>
                        <a:rPr lang="ru-RU" sz="1200" b="1" kern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1200" b="0" kern="1600" dirty="0">
                          <a:effectLst/>
                          <a:latin typeface="Times New Roman" panose="02020603050405020304" pitchFamily="18" charset="0"/>
                        </a:rPr>
                        <a:t>Затраты (экспортные специалисты)</a:t>
                      </a:r>
                      <a:endParaRPr lang="ru-RU" sz="1200" b="1" kern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254" marR="522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50014"/>
                  </a:ext>
                </a:extLst>
              </a:tr>
              <a:tr h="487702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1200" b="0" kern="1600">
                          <a:effectLst/>
                          <a:latin typeface="Times New Roman" panose="02020603050405020304" pitchFamily="18" charset="0"/>
                        </a:rPr>
                        <a:t>Собственные трудовые ресурсы (расчет указан за год. в рублях)</a:t>
                      </a:r>
                      <a:endParaRPr lang="ru-RU" sz="1200" b="1" kern="1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254" marR="522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1200" b="0" kern="1600">
                          <a:effectLst/>
                          <a:latin typeface="Times New Roman" panose="02020603050405020304" pitchFamily="18" charset="0"/>
                        </a:rPr>
                        <a:t>Привлеченные трудовые ресурсы (расчет указан за год в рублях)</a:t>
                      </a:r>
                      <a:endParaRPr lang="ru-RU" sz="1200" b="1" kern="1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254" marR="522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998379"/>
                  </a:ext>
                </a:extLst>
              </a:tr>
              <a:tr h="197403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Раздел 1. Описание компании</a:t>
                      </a:r>
                    </a:p>
                  </a:txBody>
                  <a:tcPr marL="52254" marR="522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63356"/>
                  </a:ext>
                </a:extLst>
              </a:tr>
              <a:tr h="2786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История</a:t>
                      </a:r>
                    </a:p>
                  </a:txBody>
                  <a:tcPr marL="52254" marR="522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Определение основных движущих сил</a:t>
                      </a:r>
                    </a:p>
                  </a:txBody>
                  <a:tcPr marL="52254" marR="522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254" marR="522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254" marR="522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063743"/>
                  </a:ext>
                </a:extLst>
              </a:tr>
              <a:tr h="2786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Цели и задачи</a:t>
                      </a:r>
                    </a:p>
                  </a:txBody>
                  <a:tcPr marL="52254" marR="522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Связь текущих целей с экспортными</a:t>
                      </a:r>
                    </a:p>
                  </a:txBody>
                  <a:tcPr marL="52254" marR="522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254" marR="522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254" marR="522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343949"/>
                  </a:ext>
                </a:extLst>
              </a:tr>
              <a:tr h="2786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Описание товара</a:t>
                      </a:r>
                    </a:p>
                  </a:txBody>
                  <a:tcPr marL="52254" marR="522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Характеристика объекта продаж компании</a:t>
                      </a:r>
                    </a:p>
                  </a:txBody>
                  <a:tcPr marL="52254" marR="522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254" marR="522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254" marR="522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912356"/>
                  </a:ext>
                </a:extLst>
              </a:tr>
              <a:tr h="2786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Опыт работы на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внутреннем рынке</a:t>
                      </a:r>
                    </a:p>
                  </a:txBody>
                  <a:tcPr marL="52254" marR="522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Основные особенности работы в отрасли</a:t>
                      </a:r>
                    </a:p>
                  </a:txBody>
                  <a:tcPr marL="52254" marR="522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254" marR="522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254" marR="522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104111"/>
                  </a:ext>
                </a:extLst>
              </a:tr>
              <a:tr h="4180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Организационная структура компании и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опыт сотрудников</a:t>
                      </a:r>
                    </a:p>
                  </a:txBody>
                  <a:tcPr marL="52254" marR="522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Возможность создания экспортной команды</a:t>
                      </a:r>
                    </a:p>
                  </a:txBody>
                  <a:tcPr marL="52254" marR="522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300 000 </a:t>
                      </a:r>
                    </a:p>
                  </a:txBody>
                  <a:tcPr marL="52254" marR="522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50 000 </a:t>
                      </a:r>
                    </a:p>
                  </a:txBody>
                  <a:tcPr marL="52254" marR="522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063465"/>
                  </a:ext>
                </a:extLst>
              </a:tr>
              <a:tr h="197403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Раздел 2. Анализ рынка</a:t>
                      </a:r>
                    </a:p>
                  </a:txBody>
                  <a:tcPr marL="52254" marR="522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057116"/>
                  </a:ext>
                </a:extLst>
              </a:tr>
              <a:tr h="4180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Постановка приоритетных задач экспортной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активности</a:t>
                      </a:r>
                    </a:p>
                  </a:txBody>
                  <a:tcPr marL="52254" marR="522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Определение показателей эффективности и результативности</a:t>
                      </a:r>
                    </a:p>
                  </a:txBody>
                  <a:tcPr marL="52254" marR="522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254" marR="522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254" marR="52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780472"/>
                  </a:ext>
                </a:extLst>
              </a:tr>
              <a:tr h="2786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Государственное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регулирование рынка</a:t>
                      </a:r>
                    </a:p>
                  </a:txBody>
                  <a:tcPr marL="52254" marR="522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Предварительный анализ внешней среды</a:t>
                      </a:r>
                    </a:p>
                  </a:txBody>
                  <a:tcPr marL="52254" marR="522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254" marR="522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254" marR="52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209095"/>
                  </a:ext>
                </a:extLst>
              </a:tr>
              <a:tr h="2124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254" marR="522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254" marR="522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254" marR="522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254" marR="52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246213"/>
                  </a:ext>
                </a:extLst>
              </a:tr>
              <a:tr h="2786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Потенциальные партнеры по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сотрудничеству</a:t>
                      </a:r>
                    </a:p>
                  </a:txBody>
                  <a:tcPr marL="52254" marR="522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Оценка возможных партнеров</a:t>
                      </a:r>
                    </a:p>
                  </a:txBody>
                  <a:tcPr marL="52254" marR="522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254" marR="522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254" marR="52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64431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65611" y="246185"/>
            <a:ext cx="7364697" cy="410308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Стратегическая  развития экспорта по растениеводству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9967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AF04080-CE79-4B53-9466-41F5EC8C5A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278933"/>
              </p:ext>
            </p:extLst>
          </p:nvPr>
        </p:nvGraphicFramePr>
        <p:xfrm>
          <a:off x="422121" y="1196114"/>
          <a:ext cx="7800286" cy="4371988"/>
        </p:xfrm>
        <a:graphic>
          <a:graphicData uri="http://schemas.openxmlformats.org/drawingml/2006/table">
            <a:tbl>
              <a:tblPr firstRow="1" firstCol="1" bandRow="1"/>
              <a:tblGrid>
                <a:gridCol w="1949015">
                  <a:extLst>
                    <a:ext uri="{9D8B030D-6E8A-4147-A177-3AD203B41FA5}">
                      <a16:colId xmlns:a16="http://schemas.microsoft.com/office/drawing/2014/main" val="518094303"/>
                    </a:ext>
                  </a:extLst>
                </a:gridCol>
                <a:gridCol w="1950600">
                  <a:extLst>
                    <a:ext uri="{9D8B030D-6E8A-4147-A177-3AD203B41FA5}">
                      <a16:colId xmlns:a16="http://schemas.microsoft.com/office/drawing/2014/main" val="4045038508"/>
                    </a:ext>
                  </a:extLst>
                </a:gridCol>
                <a:gridCol w="1950071">
                  <a:extLst>
                    <a:ext uri="{9D8B030D-6E8A-4147-A177-3AD203B41FA5}">
                      <a16:colId xmlns:a16="http://schemas.microsoft.com/office/drawing/2014/main" val="872222134"/>
                    </a:ext>
                  </a:extLst>
                </a:gridCol>
                <a:gridCol w="1950600">
                  <a:extLst>
                    <a:ext uri="{9D8B030D-6E8A-4147-A177-3AD203B41FA5}">
                      <a16:colId xmlns:a16="http://schemas.microsoft.com/office/drawing/2014/main" val="517147169"/>
                    </a:ext>
                  </a:extLst>
                </a:gridCol>
              </a:tblGrid>
              <a:tr h="3043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Конкуренция</a:t>
                      </a:r>
                    </a:p>
                  </a:txBody>
                  <a:tcPr marL="57060" marR="57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Состояние индустрии в целевой стране</a:t>
                      </a:r>
                    </a:p>
                  </a:txBody>
                  <a:tcPr marL="57060" marR="57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060" marR="57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060" marR="57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409903"/>
                  </a:ext>
                </a:extLst>
              </a:tr>
              <a:tr h="3043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Определение товаров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для экспорта</a:t>
                      </a:r>
                    </a:p>
                  </a:txBody>
                  <a:tcPr marL="57060" marR="57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Формирование ассортимента</a:t>
                      </a:r>
                    </a:p>
                  </a:txBody>
                  <a:tcPr marL="57060" marR="57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420 000 </a:t>
                      </a:r>
                    </a:p>
                  </a:txBody>
                  <a:tcPr marL="57060" marR="57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50 000 </a:t>
                      </a:r>
                    </a:p>
                  </a:txBody>
                  <a:tcPr marL="57060" marR="57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933661"/>
                  </a:ext>
                </a:extLst>
              </a:tr>
              <a:tr h="231937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Раздел 3. Производственный план</a:t>
                      </a:r>
                    </a:p>
                  </a:txBody>
                  <a:tcPr marL="57060" marR="57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566835"/>
                  </a:ext>
                </a:extLst>
              </a:tr>
              <a:tr h="4564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Разработка экспортной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продукции</a:t>
                      </a:r>
                    </a:p>
                  </a:txBody>
                  <a:tcPr marL="57060" marR="57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Преобразование товара или менеджмента компании согласно стандартизации страны</a:t>
                      </a:r>
                    </a:p>
                  </a:txBody>
                  <a:tcPr marL="57060" marR="57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060" marR="57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060" marR="57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022051"/>
                  </a:ext>
                </a:extLst>
              </a:tr>
              <a:tr h="3043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План роста производственного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объема</a:t>
                      </a:r>
                    </a:p>
                  </a:txBody>
                  <a:tcPr marL="57060" marR="57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Этапы и факторы роста</a:t>
                      </a:r>
                    </a:p>
                  </a:txBody>
                  <a:tcPr marL="57060" marR="57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060" marR="57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060" marR="57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166988"/>
                  </a:ext>
                </a:extLst>
              </a:tr>
              <a:tr h="3043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Необходимая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адаптация продукта</a:t>
                      </a:r>
                    </a:p>
                  </a:txBody>
                  <a:tcPr marL="57060" marR="57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Подготовка средств коммуникации</a:t>
                      </a:r>
                    </a:p>
                  </a:txBody>
                  <a:tcPr marL="57060" marR="57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420 000</a:t>
                      </a:r>
                    </a:p>
                  </a:txBody>
                  <a:tcPr marL="57060" marR="57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100 000</a:t>
                      </a:r>
                    </a:p>
                  </a:txBody>
                  <a:tcPr marL="57060" marR="57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218472"/>
                  </a:ext>
                </a:extLst>
              </a:tr>
              <a:tr h="231937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                          Раздел 4. Правовые вопросы</a:t>
                      </a:r>
                    </a:p>
                  </a:txBody>
                  <a:tcPr marL="57060" marR="57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060" marR="57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241039"/>
                  </a:ext>
                </a:extLst>
              </a:tr>
              <a:tr h="3043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Контракт с торговым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агентом</a:t>
                      </a:r>
                    </a:p>
                  </a:txBody>
                  <a:tcPr marL="57060" marR="57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Определение условий взаимодействия</a:t>
                      </a:r>
                    </a:p>
                  </a:txBody>
                  <a:tcPr marL="57060" marR="57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060" marR="57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060" marR="57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226746"/>
                  </a:ext>
                </a:extLst>
              </a:tr>
              <a:tr h="3043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Защита интеллектуальной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собственности</a:t>
                      </a:r>
                    </a:p>
                  </a:txBody>
                  <a:tcPr marL="57060" marR="57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Контроль легальности интеллектуальных прав</a:t>
                      </a:r>
                    </a:p>
                  </a:txBody>
                  <a:tcPr marL="57060" marR="57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060" marR="57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060" marR="57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941580"/>
                  </a:ext>
                </a:extLst>
              </a:tr>
              <a:tr h="3043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Законодательство по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регулированию ВЭД</a:t>
                      </a:r>
                    </a:p>
                  </a:txBody>
                  <a:tcPr marL="57060" marR="57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Оценка законности ВЭД компании</a:t>
                      </a:r>
                    </a:p>
                  </a:txBody>
                  <a:tcPr marL="57060" marR="57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420 000</a:t>
                      </a:r>
                    </a:p>
                  </a:txBody>
                  <a:tcPr marL="57060" marR="57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100 000</a:t>
                      </a:r>
                    </a:p>
                  </a:txBody>
                  <a:tcPr marL="57060" marR="57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192841"/>
                  </a:ext>
                </a:extLst>
              </a:tr>
              <a:tr h="231937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Раздел 5. План продаж</a:t>
                      </a:r>
                    </a:p>
                  </a:txBody>
                  <a:tcPr marL="57060" marR="57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646821"/>
                  </a:ext>
                </a:extLst>
              </a:tr>
              <a:tr h="3043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Товар на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иностранном рынке</a:t>
                      </a:r>
                    </a:p>
                  </a:txBody>
                  <a:tcPr marL="57060" marR="57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Прогноз позиционирования товара</a:t>
                      </a:r>
                    </a:p>
                  </a:txBody>
                  <a:tcPr marL="57060" marR="57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060" marR="57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060" marR="57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457707"/>
                  </a:ext>
                </a:extLst>
              </a:tr>
              <a:tr h="2319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Методы экспорта</a:t>
                      </a:r>
                    </a:p>
                  </a:txBody>
                  <a:tcPr marL="57060" marR="57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Выбор метода экспорта</a:t>
                      </a:r>
                    </a:p>
                  </a:txBody>
                  <a:tcPr marL="57060" marR="57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060" marR="57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060" marR="57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766635"/>
                  </a:ext>
                </a:extLst>
              </a:tr>
              <a:tr h="5325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Стратегия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060" marR="57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2452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Текущие цены на целевом рынке, цена товара на момент вхождения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060" marR="57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600 000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060" marR="57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100 000</a:t>
                      </a:r>
                    </a:p>
                  </a:txBody>
                  <a:tcPr marL="57060" marR="57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637806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53888" y="445477"/>
            <a:ext cx="7364697" cy="410308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Стратегия  развития экспорта по растениеводству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481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502F90-C4B3-4E09-958E-9B2DF13F6B65}"/>
              </a:ext>
            </a:extLst>
          </p:cNvPr>
          <p:cNvSpPr txBox="1"/>
          <p:nvPr/>
        </p:nvSpPr>
        <p:spPr>
          <a:xfrm>
            <a:off x="1712068" y="2840477"/>
            <a:ext cx="71134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>
                <a:solidFill>
                  <a:schemeClr val="accent2">
                    <a:lumMod val="75000"/>
                  </a:schemeClr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664409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4573E8-3DE6-4458-BE57-35298F77B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Федеральное государственное Бюджетное образовательное учреждение высшего образования «Алтайский Государственный Университет»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38DAD8-46DC-4227-8B65-D1B5D3E0705B}"/>
              </a:ext>
            </a:extLst>
          </p:cNvPr>
          <p:cNvSpPr txBox="1"/>
          <p:nvPr/>
        </p:nvSpPr>
        <p:spPr>
          <a:xfrm>
            <a:off x="677334" y="1391148"/>
            <a:ext cx="84485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Центр переподготовки и повышение квалификации государственных и муниципальных служащих.</a:t>
            </a:r>
          </a:p>
          <a:p>
            <a:endParaRPr lang="ru-RU" sz="1400" b="1" dirty="0">
              <a:latin typeface="Times New Roman cyr" panose="02020603050405020304" pitchFamily="18" charset="0"/>
              <a:cs typeface="Times New Roman cyr" panose="02020603050405020304" pitchFamily="18" charset="0"/>
            </a:endParaRPr>
          </a:p>
          <a:p>
            <a:endParaRPr lang="ru-RU" sz="1600" dirty="0">
              <a:latin typeface="Times New Roman cyr" panose="02020603050405020304" pitchFamily="18" charset="0"/>
              <a:cs typeface="Times New Roman cyr" panose="02020603050405020304" pitchFamily="18" charset="0"/>
            </a:endParaRPr>
          </a:p>
        </p:txBody>
      </p:sp>
      <p:sp>
        <p:nvSpPr>
          <p:cNvPr id="9" name="Надпись 2">
            <a:extLst>
              <a:ext uri="{FF2B5EF4-FFF2-40B4-BE49-F238E27FC236}">
                <a16:creationId xmlns:a16="http://schemas.microsoft.com/office/drawing/2014/main" id="{3D1D9DD0-3C83-4D32-AA4A-06C6C903B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8357" y="3699821"/>
            <a:ext cx="2717536" cy="282258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Выполнила:</a:t>
            </a:r>
            <a:endParaRPr lang="ru-RU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Слушатель программы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«Стратегический менеджмент и 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управление развитием»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Шевченко О.К.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Научный руководитель</a:t>
            </a:r>
            <a:endParaRPr lang="ru-RU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к.э.н. доцент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Балашова С.П.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Надпись 2">
            <a:extLst>
              <a:ext uri="{FF2B5EF4-FFF2-40B4-BE49-F238E27FC236}">
                <a16:creationId xmlns:a16="http://schemas.microsoft.com/office/drawing/2014/main" id="{E05E18CA-13EF-472A-AB3E-644DF1CED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100" y="2266682"/>
            <a:ext cx="8596668" cy="111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effectLst/>
                <a:latin typeface="Times New Roman cyr" panose="02020603050405020304" pitchFamily="18" charset="0"/>
                <a:ea typeface="Calibri" panose="020F0502020204030204" pitchFamily="34" charset="0"/>
                <a:cs typeface="Times New Roman cyr" panose="02020603050405020304" pitchFamily="18" charset="0"/>
              </a:rPr>
              <a:t>Выпускная аттестационная работа по теме: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 cyr" panose="02020603050405020304" pitchFamily="18" charset="0"/>
                <a:ea typeface="Calibri" panose="020F0502020204030204" pitchFamily="34" charset="0"/>
                <a:cs typeface="Times New Roman cyr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 cyr" panose="02020603050405020304" pitchFamily="18" charset="0"/>
                <a:ea typeface="Calibri" panose="020F0502020204030204" pitchFamily="34" charset="0"/>
                <a:cs typeface="Times New Roman cyr" panose="02020603050405020304" pitchFamily="18" charset="0"/>
              </a:rPr>
              <a:t>«Стратегия развития экспорта растениеводства в Алтайском крае</a:t>
            </a:r>
            <a:r>
              <a:rPr lang="ru-RU" b="1" dirty="0" smtClean="0">
                <a:effectLst/>
                <a:latin typeface="Times New Roman cyr" panose="02020603050405020304" pitchFamily="18" charset="0"/>
                <a:ea typeface="Calibri" panose="020F0502020204030204" pitchFamily="34" charset="0"/>
                <a:cs typeface="Times New Roman cyr" panose="02020603050405020304" pitchFamily="18" charset="0"/>
              </a:rPr>
              <a:t>»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 cyr" panose="02020603050405020304" pitchFamily="18" charset="0"/>
                <a:ea typeface="Calibri" panose="020F0502020204030204" pitchFamily="34" charset="0"/>
                <a:cs typeface="Times New Roman cyr" panose="02020603050405020304" pitchFamily="18" charset="0"/>
              </a:rPr>
              <a:t>(на примере ООО « Сибирский Дар Природы» )</a:t>
            </a:r>
            <a:endParaRPr lang="ru-RU" b="1" dirty="0">
              <a:effectLst/>
              <a:latin typeface="Times New Roman cyr" panose="02020603050405020304" pitchFamily="18" charset="0"/>
              <a:ea typeface="Calibri" panose="020F0502020204030204" pitchFamily="34" charset="0"/>
              <a:cs typeface="Times New Roman cyr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866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710FB3-7C0E-49C0-B07A-F5866F8A7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031133"/>
            <a:ext cx="8656857" cy="78794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/>
            </a:r>
            <a:br>
              <a:rPr lang="ru-RU" sz="1600" b="1" dirty="0">
                <a:solidFill>
                  <a:schemeClr val="tx1"/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Объект исследования </a:t>
            </a:r>
            <a:r>
              <a:rPr lang="ru-RU" sz="1800" dirty="0">
                <a:solidFill>
                  <a:schemeClr val="tx1"/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– Общество с ограниченной ответственности «Сибирский Дар Природы»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036C2E-CAA8-4DCD-96C5-9810CB0B7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5" y="4927059"/>
            <a:ext cx="8656856" cy="66148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b="1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Период исследования</a:t>
            </a:r>
            <a:r>
              <a:rPr lang="ru-RU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: 2017-2019 гг.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68D07A-6BBD-4894-985F-4D63CF89B3D7}"/>
              </a:ext>
            </a:extLst>
          </p:cNvPr>
          <p:cNvSpPr txBox="1"/>
          <p:nvPr/>
        </p:nvSpPr>
        <p:spPr>
          <a:xfrm>
            <a:off x="677334" y="2634402"/>
            <a:ext cx="8656857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b="1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Цель</a:t>
            </a:r>
            <a:r>
              <a:rPr lang="ru-RU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 - определение стратегического развития направлений экспорта растениеводство</a:t>
            </a:r>
          </a:p>
          <a:p>
            <a:pPr>
              <a:lnSpc>
                <a:spcPct val="200000"/>
              </a:lnSpc>
            </a:pPr>
            <a:r>
              <a:rPr lang="ru-RU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 в Алтайском крае.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226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9FA0CC-1D2E-4D6A-80ED-EE0A15AC8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4850D7-9FF5-4BDB-B42F-CF207A1A8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276701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рассмотреть теоретико-методические основы экспортной деятельности;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изучить правовые аспекты регулирования экспортной деятельности;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особенности экспортной деятельности продукции растениеводство;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 проанализировать финансово-хозяйственную и организационно – экономическую характеристику и деятельности организации;</a:t>
            </a:r>
            <a:endParaRPr lang="ru-RU" dirty="0">
              <a:solidFill>
                <a:schemeClr val="accent2">
                  <a:lumMod val="75000"/>
                </a:schemeClr>
              </a:solidFill>
              <a:effectLst/>
              <a:latin typeface="Times New Roman cyr" panose="02020603050405020304" pitchFamily="18" charset="0"/>
              <a:cs typeface="Times New Roman cyr" panose="02020603050405020304" pitchFamily="18" charset="0"/>
            </a:endParaRP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  предложить комплекс мероприятий по развитию экспортной деятельности;</a:t>
            </a:r>
            <a:endParaRPr lang="ru-RU" dirty="0">
              <a:solidFill>
                <a:schemeClr val="accent2">
                  <a:lumMod val="75000"/>
                </a:schemeClr>
              </a:solidFill>
              <a:effectLst/>
              <a:latin typeface="Times New Roman cyr" panose="02020603050405020304" pitchFamily="18" charset="0"/>
              <a:cs typeface="Times New Roman cyr" panose="02020603050405020304" pitchFamily="18" charset="0"/>
            </a:endParaRP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  разработать стратегическую программу по экспорту продукции растениеводства.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6138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A5636F-F93C-40D2-92A2-AD9E6F560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642" y="400050"/>
            <a:ext cx="10515600" cy="1400301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Структура сельскохозяйственных угодий Алтайского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края (га)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Times New Roman cyr" panose="02020603050405020304" pitchFamily="18" charset="0"/>
              <a:cs typeface="Times New Roman cyr" panose="02020603050405020304" pitchFamily="18" charset="0"/>
            </a:endParaRPr>
          </a:p>
        </p:txBody>
      </p:sp>
      <p:pic>
        <p:nvPicPr>
          <p:cNvPr id="11" name="Объект 10">
            <a:extLst>
              <a:ext uri="{FF2B5EF4-FFF2-40B4-BE49-F238E27FC236}">
                <a16:creationId xmlns:a16="http://schemas.microsoft.com/office/drawing/2014/main" id="{10A2E006-1859-4F99-8468-69008D7E7A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349400"/>
            <a:ext cx="8440616" cy="4875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881826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FEB5E9-444C-4BF4-8D7B-17D102133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Динамика урожайности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6DA21DEB-52A4-4C48-9897-E53A575583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9847" y="1501067"/>
            <a:ext cx="6799384" cy="381305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D2F7FD6-E2AD-4FC0-B271-DBBF30B6837C}"/>
              </a:ext>
            </a:extLst>
          </p:cNvPr>
          <p:cNvSpPr txBox="1"/>
          <p:nvPr/>
        </p:nvSpPr>
        <p:spPr>
          <a:xfrm>
            <a:off x="1393383" y="5258724"/>
            <a:ext cx="78806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70C0"/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Динамика урожайности (ц/га) зерновых и зернобобовых культур с 2015 по 2019 г. в Алтайском крае</a:t>
            </a:r>
            <a:r>
              <a:rPr lang="ru-RU" sz="14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C39D33-C2BB-4053-ADE9-B170ACA7E51C}"/>
              </a:ext>
            </a:extLst>
          </p:cNvPr>
          <p:cNvSpPr txBox="1"/>
          <p:nvPr/>
        </p:nvSpPr>
        <p:spPr>
          <a:xfrm>
            <a:off x="1704408" y="5708914"/>
            <a:ext cx="74213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Средняя урожайность зерновых и зернобобовых культур за последние пять лет составила 12,3 ц/га.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1711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95ABFF-6A30-49A9-A286-B4BD810F2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ООО «Сибирский Дар Природы»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83AD6B-EE3C-4F14-8FEC-02D75EE2A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6135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ru-RU" sz="6400" b="1" dirty="0">
                <a:solidFill>
                  <a:schemeClr val="accent2">
                    <a:lumMod val="75000"/>
                  </a:schemeClr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выращивание семян подсолнечник</a:t>
            </a:r>
            <a:r>
              <a:rPr lang="en-US" sz="6400" b="1" dirty="0">
                <a:solidFill>
                  <a:schemeClr val="accent2">
                    <a:lumMod val="75000"/>
                  </a:schemeClr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; </a:t>
            </a:r>
            <a:endParaRPr lang="ru-RU" sz="6400" b="1" dirty="0">
              <a:solidFill>
                <a:schemeClr val="accent2">
                  <a:lumMod val="75000"/>
                </a:schemeClr>
              </a:solidFill>
              <a:latin typeface="Times New Roman cyr" panose="02020603050405020304" pitchFamily="18" charset="0"/>
              <a:cs typeface="Times New Roman cyr" panose="02020603050405020304" pitchFamily="18" charset="0"/>
            </a:endParaRPr>
          </a:p>
          <a:p>
            <a:r>
              <a:rPr lang="ru-RU" sz="6400" b="1" dirty="0">
                <a:solidFill>
                  <a:schemeClr val="accent2">
                    <a:lumMod val="75000"/>
                  </a:schemeClr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организация перевозок грузов; </a:t>
            </a:r>
          </a:p>
          <a:p>
            <a:r>
              <a:rPr lang="ru-RU" sz="6400" b="1" dirty="0">
                <a:solidFill>
                  <a:schemeClr val="accent2">
                    <a:lumMod val="75000"/>
                  </a:schemeClr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 переработка сельскохозяйственного сырья; </a:t>
            </a:r>
          </a:p>
          <a:p>
            <a:r>
              <a:rPr lang="ru-RU" sz="6400" b="1" dirty="0">
                <a:solidFill>
                  <a:schemeClr val="accent2">
                    <a:lumMod val="75000"/>
                  </a:schemeClr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 хранение и складирование; </a:t>
            </a:r>
          </a:p>
          <a:p>
            <a:r>
              <a:rPr lang="ru-RU" sz="6400" b="1" dirty="0">
                <a:solidFill>
                  <a:schemeClr val="accent2">
                    <a:lumMod val="75000"/>
                  </a:schemeClr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 производственная; </a:t>
            </a:r>
          </a:p>
          <a:p>
            <a:r>
              <a:rPr lang="ru-RU" sz="6400" b="1" dirty="0">
                <a:solidFill>
                  <a:schemeClr val="accent2">
                    <a:lumMod val="75000"/>
                  </a:schemeClr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 экспортная деятельность;</a:t>
            </a:r>
          </a:p>
          <a:p>
            <a:r>
              <a:rPr lang="ru-RU" sz="6400" b="1" dirty="0">
                <a:solidFill>
                  <a:schemeClr val="accent2">
                    <a:lumMod val="75000"/>
                  </a:schemeClr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 оптовая торговля;</a:t>
            </a:r>
          </a:p>
          <a:p>
            <a:r>
              <a:rPr lang="ru-RU" sz="6400" b="1" dirty="0">
                <a:solidFill>
                  <a:schemeClr val="accent2">
                    <a:lumMod val="75000"/>
                  </a:schemeClr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услуги по хранению, тарировки груза; </a:t>
            </a:r>
          </a:p>
          <a:p>
            <a:r>
              <a:rPr lang="ru-RU" sz="6400" b="1" dirty="0">
                <a:solidFill>
                  <a:schemeClr val="accent2">
                    <a:lumMod val="75000"/>
                  </a:schemeClr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оказание услуг в сфере выставок, международных бизнес-миссий; </a:t>
            </a:r>
          </a:p>
          <a:p>
            <a:r>
              <a:rPr lang="ru-RU" sz="6400" b="1" dirty="0">
                <a:solidFill>
                  <a:schemeClr val="accent2">
                    <a:lumMod val="75000"/>
                  </a:schemeClr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производство, закупка, хранение, оптовая реализация сельскохозяйственного сырья</a:t>
            </a:r>
          </a:p>
          <a:p>
            <a:r>
              <a:rPr lang="ru-RU" sz="6400" b="1" dirty="0">
                <a:solidFill>
                  <a:schemeClr val="accent2">
                    <a:lumMod val="75000"/>
                  </a:schemeClr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производство масло подсолнечного</a:t>
            </a:r>
          </a:p>
          <a:p>
            <a:r>
              <a:rPr lang="ru-RU" sz="6400" b="1" dirty="0">
                <a:solidFill>
                  <a:schemeClr val="accent2">
                    <a:lumMod val="75000"/>
                  </a:schemeClr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внешнеэкономическая; </a:t>
            </a:r>
          </a:p>
          <a:p>
            <a:r>
              <a:rPr lang="ru-RU" sz="6400" b="1" dirty="0">
                <a:solidFill>
                  <a:schemeClr val="accent2">
                    <a:lumMod val="75000"/>
                  </a:schemeClr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 деятельность по работе с торговыми агентами;</a:t>
            </a:r>
          </a:p>
          <a:p>
            <a:r>
              <a:rPr lang="ru-RU" sz="6400" b="1" dirty="0">
                <a:solidFill>
                  <a:schemeClr val="accent2">
                    <a:lumMod val="75000"/>
                  </a:schemeClr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 предоставление услуг связанных с производством сельскохозяйственных культур; </a:t>
            </a:r>
          </a:p>
          <a:p>
            <a:r>
              <a:rPr lang="ru-RU" sz="6400" b="1" dirty="0">
                <a:solidFill>
                  <a:schemeClr val="accent2">
                    <a:lumMod val="75000"/>
                  </a:schemeClr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 подготовка полей; </a:t>
            </a:r>
          </a:p>
          <a:p>
            <a:r>
              <a:rPr lang="ru-RU" sz="6400" b="1" dirty="0">
                <a:solidFill>
                  <a:schemeClr val="accent2">
                    <a:lumMod val="75000"/>
                  </a:schemeClr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 сельский туризм.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8046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0BB5A6-AA17-4B2A-9B2E-2D896670D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976" y="405319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Times New Roman cyr" panose="02020603050405020304" pitchFamily="18" charset="0"/>
                <a:cs typeface="Times New Roman cyr" panose="02020603050405020304" pitchFamily="18" charset="0"/>
              </a:rPr>
              <a:t>Несырьевой неэнергетический экспорт по странам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0E4ED1A-2712-40E4-B4EE-5F91D10A25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7748997"/>
              </p:ext>
            </p:extLst>
          </p:nvPr>
        </p:nvGraphicFramePr>
        <p:xfrm>
          <a:off x="820615" y="1711569"/>
          <a:ext cx="8721969" cy="4377041"/>
        </p:xfrm>
        <a:graphic>
          <a:graphicData uri="http://schemas.openxmlformats.org/drawingml/2006/table">
            <a:tbl>
              <a:tblPr firstRow="1" firstCol="1" bandRow="1"/>
              <a:tblGrid>
                <a:gridCol w="717172">
                  <a:extLst>
                    <a:ext uri="{9D8B030D-6E8A-4147-A177-3AD203B41FA5}">
                      <a16:colId xmlns:a16="http://schemas.microsoft.com/office/drawing/2014/main" val="1756669456"/>
                    </a:ext>
                  </a:extLst>
                </a:gridCol>
                <a:gridCol w="3401559">
                  <a:extLst>
                    <a:ext uri="{9D8B030D-6E8A-4147-A177-3AD203B41FA5}">
                      <a16:colId xmlns:a16="http://schemas.microsoft.com/office/drawing/2014/main" val="310681983"/>
                    </a:ext>
                  </a:extLst>
                </a:gridCol>
                <a:gridCol w="717172">
                  <a:extLst>
                    <a:ext uri="{9D8B030D-6E8A-4147-A177-3AD203B41FA5}">
                      <a16:colId xmlns:a16="http://schemas.microsoft.com/office/drawing/2014/main" val="2815277063"/>
                    </a:ext>
                  </a:extLst>
                </a:gridCol>
                <a:gridCol w="650458">
                  <a:extLst>
                    <a:ext uri="{9D8B030D-6E8A-4147-A177-3AD203B41FA5}">
                      <a16:colId xmlns:a16="http://schemas.microsoft.com/office/drawing/2014/main" val="4233974627"/>
                    </a:ext>
                  </a:extLst>
                </a:gridCol>
                <a:gridCol w="717172">
                  <a:extLst>
                    <a:ext uri="{9D8B030D-6E8A-4147-A177-3AD203B41FA5}">
                      <a16:colId xmlns:a16="http://schemas.microsoft.com/office/drawing/2014/main" val="2513600825"/>
                    </a:ext>
                  </a:extLst>
                </a:gridCol>
                <a:gridCol w="933989">
                  <a:extLst>
                    <a:ext uri="{9D8B030D-6E8A-4147-A177-3AD203B41FA5}">
                      <a16:colId xmlns:a16="http://schemas.microsoft.com/office/drawing/2014/main" val="62528830"/>
                    </a:ext>
                  </a:extLst>
                </a:gridCol>
                <a:gridCol w="933989">
                  <a:extLst>
                    <a:ext uri="{9D8B030D-6E8A-4147-A177-3AD203B41FA5}">
                      <a16:colId xmlns:a16="http://schemas.microsoft.com/office/drawing/2014/main" val="3161743140"/>
                    </a:ext>
                  </a:extLst>
                </a:gridCol>
                <a:gridCol w="650458">
                  <a:extLst>
                    <a:ext uri="{9D8B030D-6E8A-4147-A177-3AD203B41FA5}">
                      <a16:colId xmlns:a16="http://schemas.microsoft.com/office/drawing/2014/main" val="2333361081"/>
                    </a:ext>
                  </a:extLst>
                </a:gridCol>
              </a:tblGrid>
              <a:tr h="313621">
                <a:tc rowSpan="3"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Страна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2017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2018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2019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1463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2019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709250"/>
                  </a:ext>
                </a:extLst>
              </a:tr>
              <a:tr h="627242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млн.</a:t>
                      </a: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$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млн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 $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млн.</a:t>
                      </a: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$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1303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доля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рост, млн $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темп, 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302599"/>
                  </a:ext>
                </a:extLst>
              </a:tr>
              <a:tr h="313621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044384"/>
                  </a:ext>
                </a:extLst>
              </a:tr>
              <a:tr h="3136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Казахстан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227,9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285,5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236,8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29,0%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-48,7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-17,0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1902103"/>
                  </a:ext>
                </a:extLst>
              </a:tr>
              <a:tr h="3136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Китай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63,5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93,5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130,6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16,0%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+37,1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+39,7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384380"/>
                  </a:ext>
                </a:extLst>
              </a:tr>
              <a:tr h="2753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Белоруссия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49,0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41,3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103,1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12,6%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+61,8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+149,6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10882"/>
                  </a:ext>
                </a:extLst>
              </a:tr>
              <a:tr h="3136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Узбекистан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55,1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65,1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69,5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8,5%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+4,4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+6,7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657296"/>
                  </a:ext>
                </a:extLst>
              </a:tr>
              <a:tr h="3136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США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44,0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32,5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26,5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3,2%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-6,0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-18,6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13017"/>
                  </a:ext>
                </a:extLst>
              </a:tr>
              <a:tr h="3136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Монголия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22,5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21,4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24,2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3,0%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+2,8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+12,9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616956"/>
                  </a:ext>
                </a:extLst>
              </a:tr>
              <a:tr h="3136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Иран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0,8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0,8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21,5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2,6%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+20,7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effectLst/>
                          <a:latin typeface="Segoe UI Symbol" panose="020B0502040204020203" pitchFamily="34" charset="0"/>
                          <a:ea typeface="MS PGothic" panose="020B0600070205080204" pitchFamily="34" charset="-128"/>
                          <a:cs typeface="Segoe UI Symbol" panose="020B0502040204020203" pitchFamily="34" charset="0"/>
                        </a:rPr>
                        <a:t>↗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089920"/>
                  </a:ext>
                </a:extLst>
              </a:tr>
              <a:tr h="3164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Азербайджан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8,4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8,1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21,0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2,6%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+12,9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+159,7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121843"/>
                  </a:ext>
                </a:extLst>
              </a:tr>
              <a:tr h="3136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Латвия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7,3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17,9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19,8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2,4%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+1,9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+10,6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274367"/>
                  </a:ext>
                </a:extLst>
              </a:tr>
              <a:tr h="3136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10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Киргизия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13,5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14,1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17,5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2,1%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+3,4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+24,5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809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3601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635421-DBD6-4ACA-9AA1-865D43832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Проблемы развития экспорта подсолнечника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F44312-07BD-461F-96C4-603ED7538075}"/>
              </a:ext>
            </a:extLst>
          </p:cNvPr>
          <p:cNvSpPr txBox="1"/>
          <p:nvPr/>
        </p:nvSpPr>
        <p:spPr>
          <a:xfrm>
            <a:off x="609327" y="1875693"/>
            <a:ext cx="8874642" cy="3293209"/>
          </a:xfrm>
          <a:prstGeom prst="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Огромные расстояния и удаленность территории Алтайского края от основных логистических центров и рынков сбыта.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Огромные внутренние транспортные издержки (особенно в части аренды вагонов — 70% провозной платы).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Дискриминационные транзитные тарифы при экспорте через другие страны.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Необеспеченность вагонами экспортной пригодности.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Неразвитая инфраструктура в портах для перевалки мешочных грузов.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Тарифные и нетарифные барьеры.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Длительный срок возврата НДС (от 6 до 9 месяцев).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«Серые схемы» торговли подсолнечником через приграничные территории, особенно с KHP, </a:t>
            </a:r>
          </a:p>
          <a:p>
            <a:r>
              <a:rPr lang="ru-RU" sz="16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       так называемые «Свободные экономические зоны»;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Формализм, бюрократизм и низкая ответственность за проведение экспортной политики в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383695676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245</TotalTime>
  <Words>1043</Words>
  <Application>Microsoft Office PowerPoint</Application>
  <PresentationFormat>Широкоэкранный</PresentationFormat>
  <Paragraphs>360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MS PGothic</vt:lpstr>
      <vt:lpstr>Arial</vt:lpstr>
      <vt:lpstr>Calibri</vt:lpstr>
      <vt:lpstr>Segoe UI Symbol</vt:lpstr>
      <vt:lpstr>Times New Roman</vt:lpstr>
      <vt:lpstr>Times New Roman cyr</vt:lpstr>
      <vt:lpstr>Trebuchet MS</vt:lpstr>
      <vt:lpstr>Wingdings 3</vt:lpstr>
      <vt:lpstr>Аспект</vt:lpstr>
      <vt:lpstr>ООО «Сибирский Дар Природы»</vt:lpstr>
      <vt:lpstr>Федеральное государственное Бюджетное образовательное учреждение высшего образования «Алтайский Государственный Университет»</vt:lpstr>
      <vt:lpstr> Объект исследования – Общество с ограниченной ответственности «Сибирский Дар Природы»</vt:lpstr>
      <vt:lpstr>Задачи</vt:lpstr>
      <vt:lpstr>Структура сельскохозяйственных угодий Алтайского края (га)</vt:lpstr>
      <vt:lpstr>Динамика урожайности</vt:lpstr>
      <vt:lpstr>ООО «Сибирский Дар Природы»</vt:lpstr>
      <vt:lpstr>Несырьевой неэнергетический экспорт по странам</vt:lpstr>
      <vt:lpstr>Проблемы развития экспорта подсолнечника</vt:lpstr>
      <vt:lpstr>Расчет качественных показателей финансовых результатов по организации  </vt:lpstr>
      <vt:lpstr>SWOT – Анализ ООО «Сибирский Дар Природы»</vt:lpstr>
      <vt:lpstr>Стратегическая  развития экспорта по растениеводству </vt:lpstr>
      <vt:lpstr>Стратегия  развития экспорта по растениеводству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ООО «Сибирский Дар Природы»</dc:title>
  <dc:creator>Evgeniy</dc:creator>
  <cp:lastModifiedBy>RePack by Diakov</cp:lastModifiedBy>
  <cp:revision>32</cp:revision>
  <cp:lastPrinted>2020-12-03T09:45:37Z</cp:lastPrinted>
  <dcterms:created xsi:type="dcterms:W3CDTF">2020-12-04T07:01:58Z</dcterms:created>
  <dcterms:modified xsi:type="dcterms:W3CDTF">2020-12-03T11:50:59Z</dcterms:modified>
</cp:coreProperties>
</file>