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5" r:id="rId4"/>
    <p:sldId id="267" r:id="rId5"/>
    <p:sldId id="272" r:id="rId6"/>
    <p:sldId id="266" r:id="rId7"/>
    <p:sldId id="271" r:id="rId8"/>
    <p:sldId id="262" r:id="rId9"/>
    <p:sldId id="268" r:id="rId10"/>
    <p:sldId id="269" r:id="rId11"/>
    <p:sldId id="270" r:id="rId12"/>
    <p:sldId id="26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83"/>
    <a:srgbClr val="D4D4D3"/>
    <a:srgbClr val="354553"/>
    <a:srgbClr val="FFB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8;&#1083;&#1103;&#1085;&#1072;\Desktop\&#1055;&#1088;&#1077;&#1079;&#1080;&#1076;&#1077;&#1085;&#1090;&#1089;&#1082;&#1072;&#1103;%20&#1087;&#1088;&#1086;&#1075;&#1088;&#1072;&#1084;&#1084;&#1072;\&#1055;&#1056;&#1054;&#1045;&#1050;&#1058;\&#1055;&#1088;&#1086;&#1077;&#1082;&#1090;%20&#1043;&#1072;&#1074;&#1088;&#1080;&#1096;&#1086;&#1074;\&#1058;&#1072;&#1073;&#1083;&#1080;&#1094;&#1099;%20&#1076;&#1083;&#1103;%20&#1087;&#1088;&#1086;&#1077;&#1082;&#1090;&#1072;%20&#1043;&#1072;&#1074;&#1088;&#1080;&#1096;&#1086;&#1074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393330301681052E-2"/>
          <c:y val="3.0301235930368323E-2"/>
          <c:w val="0.66492168653538153"/>
          <c:h val="0.939397528139263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'[Таблицы для проекта Гавришов.xlsx]Эффективность проекта (2)'!$A$4</c:f>
              <c:strCache>
                <c:ptCount val="1"/>
                <c:pt idx="0">
                  <c:v>Заработная плата, руб.</c:v>
                </c:pt>
              </c:strCache>
            </c:strRef>
          </c:tx>
          <c:spPr>
            <a:solidFill>
              <a:srgbClr val="004183"/>
            </a:solidFill>
            <a:effectLst>
              <a:outerShdw blurRad="139700" dist="635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6613267033529938E-3"/>
                  <c:y val="1.6285150172931771E-2"/>
                </c:manualLayout>
              </c:layout>
              <c:spPr/>
              <c:txPr>
                <a:bodyPr/>
                <a:lstStyle/>
                <a:p>
                  <a:pPr>
                    <a:defRPr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'[Таблицы для проекта Гавришов.xlsx]Эффективность проекта (2)'!$B$1:$G$1</c:f>
              <c:strCache>
                <c:ptCount val="6"/>
                <c:pt idx="0">
                  <c:v>4 квартал 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strCache>
            </c:strRef>
          </c:cat>
          <c:val>
            <c:numRef>
              <c:f>'[Таблицы для проекта Гавришов.xlsx]Эффективность проекта (2)'!$B$4:$G$4</c:f>
              <c:numCache>
                <c:formatCode>#,##0.0</c:formatCode>
                <c:ptCount val="6"/>
                <c:pt idx="0">
                  <c:v>-49.2</c:v>
                </c:pt>
                <c:pt idx="1">
                  <c:v>921.8</c:v>
                </c:pt>
                <c:pt idx="2">
                  <c:v>3201.6</c:v>
                </c:pt>
                <c:pt idx="3">
                  <c:v>3201.6</c:v>
                </c:pt>
                <c:pt idx="4">
                  <c:v>3201.6</c:v>
                </c:pt>
                <c:pt idx="5">
                  <c:v>3201.6</c:v>
                </c:pt>
              </c:numCache>
            </c:numRef>
          </c:val>
        </c:ser>
        <c:ser>
          <c:idx val="1"/>
          <c:order val="1"/>
          <c:tx>
            <c:strRef>
              <c:f>'[Таблицы для проекта Гавришов.xlsx]Эффективность проекта (2)'!$A$5</c:f>
              <c:strCache>
                <c:ptCount val="1"/>
                <c:pt idx="0">
                  <c:v>Страховые взносы, руб.</c:v>
                </c:pt>
              </c:strCache>
            </c:strRef>
          </c:tx>
          <c:spPr>
            <a:solidFill>
              <a:srgbClr val="FFB503"/>
            </a:solidFill>
            <a:effectLst>
              <a:outerShdw blurRad="139700" dist="635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8817689378039724E-3"/>
                  <c:y val="4.6819345926845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>
                    <a:solidFill>
                      <a:srgbClr val="00418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'[Таблицы для проекта Гавришов.xlsx]Эффективность проекта (2)'!$B$1:$G$1</c:f>
              <c:strCache>
                <c:ptCount val="6"/>
                <c:pt idx="0">
                  <c:v>4 квартал 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strCache>
            </c:strRef>
          </c:cat>
          <c:val>
            <c:numRef>
              <c:f>'[Таблицы для проекта Гавришов.xlsx]Эффективность проекта (2)'!$B$5:$G$5</c:f>
              <c:numCache>
                <c:formatCode>#,##0.0</c:formatCode>
                <c:ptCount val="6"/>
                <c:pt idx="0">
                  <c:v>-14.8</c:v>
                </c:pt>
                <c:pt idx="1">
                  <c:v>276.5</c:v>
                </c:pt>
                <c:pt idx="2">
                  <c:v>960.5</c:v>
                </c:pt>
                <c:pt idx="3">
                  <c:v>960.5</c:v>
                </c:pt>
                <c:pt idx="4">
                  <c:v>960.5</c:v>
                </c:pt>
                <c:pt idx="5">
                  <c:v>960.5</c:v>
                </c:pt>
              </c:numCache>
            </c:numRef>
          </c:val>
        </c:ser>
        <c:ser>
          <c:idx val="2"/>
          <c:order val="2"/>
          <c:tx>
            <c:strRef>
              <c:f>'[Таблицы для проекта Гавришов.xlsx]Эффективность проекта (2)'!$A$6</c:f>
              <c:strCache>
                <c:ptCount val="1"/>
                <c:pt idx="0">
                  <c:v>Электроэнергия, руб.</c:v>
                </c:pt>
              </c:strCache>
            </c:strRef>
          </c:tx>
          <c:spPr>
            <a:solidFill>
              <a:schemeClr val="tx1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'[Таблицы для проекта Гавришов.xlsx]Эффективность проекта (2)'!$B$1:$G$1</c:f>
              <c:strCache>
                <c:ptCount val="6"/>
                <c:pt idx="0">
                  <c:v>4 квартал 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strCache>
            </c:strRef>
          </c:cat>
          <c:val>
            <c:numRef>
              <c:f>'[Таблицы для проекта Гавришов.xlsx]Эффективность проекта (2)'!$B$6:$G$6</c:f>
              <c:numCache>
                <c:formatCode>#,##0.0</c:formatCode>
                <c:ptCount val="6"/>
                <c:pt idx="0">
                  <c:v>0</c:v>
                </c:pt>
                <c:pt idx="1">
                  <c:v>-27.2</c:v>
                </c:pt>
                <c:pt idx="2">
                  <c:v>-36.200000000000003</c:v>
                </c:pt>
                <c:pt idx="3">
                  <c:v>-36.200000000000003</c:v>
                </c:pt>
                <c:pt idx="4">
                  <c:v>-36.200000000000003</c:v>
                </c:pt>
                <c:pt idx="5">
                  <c:v>-36.200000000000003</c:v>
                </c:pt>
              </c:numCache>
            </c:numRef>
          </c:val>
        </c:ser>
        <c:ser>
          <c:idx val="3"/>
          <c:order val="3"/>
          <c:tx>
            <c:strRef>
              <c:f>'[Таблицы для проекта Гавришов.xlsx]Эффективность проекта (2)'!$A$7</c:f>
              <c:strCache>
                <c:ptCount val="1"/>
                <c:pt idx="0">
                  <c:v>Взносы по договору лизинга, руб.</c:v>
                </c:pt>
              </c:strCache>
            </c:strRef>
          </c:tx>
          <c:spPr>
            <a:solidFill>
              <a:srgbClr val="D4D4D3"/>
            </a:solidFill>
            <a:effectLst>
              <a:outerShdw blurRad="139700" dist="635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</c:dLbl>
            <c:dLbl>
              <c:idx val="4"/>
              <c:layout>
                <c:manualLayout>
                  <c:x val="0"/>
                  <c:y val="-2.9695386072286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>
                    <a:solidFill>
                      <a:srgbClr val="00418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'[Таблицы для проекта Гавришов.xlsx]Эффективность проекта (2)'!$B$1:$G$1</c:f>
              <c:strCache>
                <c:ptCount val="6"/>
                <c:pt idx="0">
                  <c:v>4 квартал 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strCache>
            </c:strRef>
          </c:cat>
          <c:val>
            <c:numRef>
              <c:f>'[Таблицы для проекта Гавришов.xlsx]Эффективность проекта (2)'!$B$7:$G$7</c:f>
              <c:numCache>
                <c:formatCode>#,##0.0</c:formatCode>
                <c:ptCount val="6"/>
                <c:pt idx="0">
                  <c:v>0</c:v>
                </c:pt>
                <c:pt idx="1">
                  <c:v>-4445.2</c:v>
                </c:pt>
                <c:pt idx="2">
                  <c:v>-4171.3999999999996</c:v>
                </c:pt>
                <c:pt idx="3">
                  <c:v>-4171.3999999999996</c:v>
                </c:pt>
                <c:pt idx="4">
                  <c:v>-1042.8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31741184"/>
        <c:axId val="89614016"/>
      </c:barChart>
      <c:catAx>
        <c:axId val="1317411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89614016"/>
        <c:crosses val="autoZero"/>
        <c:auto val="1"/>
        <c:lblAlgn val="ctr"/>
        <c:lblOffset val="100"/>
        <c:noMultiLvlLbl val="0"/>
      </c:catAx>
      <c:valAx>
        <c:axId val="89614016"/>
        <c:scaling>
          <c:orientation val="minMax"/>
          <c:max val="4600"/>
          <c:min val="-4600"/>
        </c:scaling>
        <c:delete val="0"/>
        <c:axPos val="l"/>
        <c:majorGridlines>
          <c:spPr>
            <a:ln w="15875">
              <a:solidFill>
                <a:srgbClr val="004183"/>
              </a:solidFill>
            </a:ln>
          </c:spPr>
        </c:majorGridlines>
        <c:numFmt formatCode="#,##0.0" sourceLinked="1"/>
        <c:majorTickMark val="none"/>
        <c:minorTickMark val="none"/>
        <c:tickLblPos val="nextTo"/>
        <c:spPr>
          <a:ln w="19050">
            <a:solidFill>
              <a:srgbClr val="004183"/>
            </a:solidFill>
          </a:ln>
          <a:effectLst/>
        </c:spPr>
        <c:txPr>
          <a:bodyPr/>
          <a:lstStyle/>
          <a:p>
            <a:pPr>
              <a:defRPr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31741184"/>
        <c:crosses val="autoZero"/>
        <c:crossBetween val="between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20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>
                <a:solidFill>
                  <a:srgbClr val="0041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6037506253969545"/>
          <c:y val="0.49073815223494199"/>
          <c:w val="0.2396249374603045"/>
          <c:h val="0.48221499648726901"/>
        </c:manualLayout>
      </c:layout>
      <c:overlay val="0"/>
      <c:spPr>
        <a:noFill/>
      </c:spPr>
      <c:txPr>
        <a:bodyPr/>
        <a:lstStyle/>
        <a:p>
          <a:pPr>
            <a:defRPr sz="1200">
              <a:solidFill>
                <a:srgbClr val="004183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67FF-E587-4195-B84D-A9E16233B0CE}" type="datetimeFigureOut">
              <a:rPr lang="ru-RU"/>
              <a:pPr>
                <a:defRPr/>
              </a:pPr>
              <a:t>27.11.2020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27AEE-6FFB-4D85-9489-917D07A7A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60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D1F12-FEB9-4A78-89E8-E85855AF9CE4}" type="datetimeFigureOut">
              <a:rPr lang="ru-RU"/>
              <a:pPr>
                <a:defRPr/>
              </a:pPr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19835-5978-4D20-A58C-ECEC18C35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00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AE905-1943-4347-95F0-F7B2DE51DC5A}" type="datetimeFigureOut">
              <a:rPr lang="ru-RU"/>
              <a:pPr>
                <a:defRPr/>
              </a:pPr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72B80-8EA3-445F-8CAA-9695EA36C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5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F18A8-9617-4427-AA4F-D89AD14A6DAD}" type="datetimeFigureOut">
              <a:rPr lang="ru-RU"/>
              <a:pPr>
                <a:defRPr/>
              </a:pPr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55775-28A7-4537-B679-8F593F929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83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FE5F8-405F-4E93-89A9-F70DA1733FBE}" type="datetimeFigureOut">
              <a:rPr lang="ru-RU"/>
              <a:pPr>
                <a:defRPr/>
              </a:pPr>
              <a:t>27.11.2020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B58CB-3F76-4542-8291-3933EE035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5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B869E-0A19-4A57-8E95-CC345C925D97}" type="datetimeFigureOut">
              <a:rPr lang="ru-RU"/>
              <a:pPr>
                <a:defRPr/>
              </a:pPr>
              <a:t>27.11.2020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E852D-5F23-4043-A422-A8BF0DA59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03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6E3CC-346E-4A89-B3C2-A4CD6BD9E938}" type="datetimeFigureOut">
              <a:rPr lang="ru-RU"/>
              <a:pPr>
                <a:defRPr/>
              </a:pPr>
              <a:t>27.11.2020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C954E-9B73-4FAD-848A-0C959A6A6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2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9C0D0-1680-481D-8234-592AEAAC8D50}" type="datetimeFigureOut">
              <a:rPr lang="ru-RU"/>
              <a:pPr>
                <a:defRPr/>
              </a:pPr>
              <a:t>27.11.2020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B525A-1625-47F9-A055-5E1FA8C35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42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D66B-9A1A-47D2-9F96-1AA44C59164A}" type="datetimeFigureOut">
              <a:rPr lang="ru-RU"/>
              <a:pPr>
                <a:defRPr/>
              </a:pPr>
              <a:t>27.11.2020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9D631-E0B9-4A2D-988D-951AB5AAE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19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2746A-C82A-4880-9F51-D74B3E88B5B3}" type="datetimeFigureOut">
              <a:rPr lang="ru-RU"/>
              <a:pPr>
                <a:defRPr/>
              </a:pPr>
              <a:t>27.11.2020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2C508-DA0B-48E4-A0A9-D4C1EDB6A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40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FD136-AAA5-4B88-9DD1-F9238CECB7D4}" type="datetimeFigureOut">
              <a:rPr lang="ru-RU"/>
              <a:pPr>
                <a:defRPr/>
              </a:pPr>
              <a:t>27.11.2020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A5E01-C572-4747-9B67-59F0B5AE7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32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DBB109-B474-43CF-9B48-8ADF4B587752}" type="datetimeFigureOut">
              <a:rPr lang="ru-RU"/>
              <a:pPr>
                <a:defRPr/>
              </a:pPr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889ADC-AD47-451C-86DB-93B9F407B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45" r:id="rId2"/>
    <p:sldLayoutId id="2147483854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5" r:id="rId9"/>
    <p:sldLayoutId id="2147483851" r:id="rId10"/>
    <p:sldLayoutId id="2147483852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1963" y="692150"/>
            <a:ext cx="84994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41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Внедрение роботизированной системы на участке механической обработки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41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АО «Высокие Технологии»</a:t>
            </a:r>
          </a:p>
        </p:txBody>
      </p:sp>
      <p:pic>
        <p:nvPicPr>
          <p:cNvPr id="5123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2701925"/>
            <a:ext cx="4221163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409825"/>
            <a:ext cx="383222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4813" y="5264150"/>
            <a:ext cx="84978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41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Разработчик проекта: </a:t>
            </a:r>
            <a:r>
              <a:rPr lang="ru-RU" b="1" dirty="0" err="1">
                <a:solidFill>
                  <a:srgbClr val="0041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Гавришов</a:t>
            </a:r>
            <a:r>
              <a:rPr lang="ru-RU" b="1" dirty="0">
                <a:solidFill>
                  <a:srgbClr val="0041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Алексей Дмитриевич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41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Научный руководитель: к.э.н., доцент Завьялова Лилия Владимировна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6330950"/>
            <a:ext cx="2141538" cy="401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41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ОМСК-2020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375" y="1611313"/>
            <a:ext cx="84978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41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План финансирования проекта по видам источников</a:t>
            </a:r>
          </a:p>
        </p:txBody>
      </p:sp>
      <p:pic>
        <p:nvPicPr>
          <p:cNvPr id="14339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4271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28575"/>
            <a:ext cx="1981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-892175"/>
            <a:ext cx="556260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Объект 4"/>
          <p:cNvGraphicFramePr>
            <a:graphicFrameLocks/>
          </p:cNvGraphicFramePr>
          <p:nvPr/>
        </p:nvGraphicFramePr>
        <p:xfrm>
          <a:off x="424503" y="2346587"/>
          <a:ext cx="8241020" cy="184390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547189"/>
                <a:gridCol w="4676935"/>
                <a:gridCol w="1731777"/>
                <a:gridCol w="1285119"/>
              </a:tblGrid>
              <a:tr h="507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4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Источники финансирования проекта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4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Сумма,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4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4183"/>
                    </a:solidFill>
                  </a:tcPr>
                </a:tc>
              </a:tr>
              <a:tr h="46517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1</a:t>
                      </a:r>
                      <a:endParaRPr lang="ru-RU" sz="18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4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Собственные</a:t>
                      </a:r>
                      <a:r>
                        <a:rPr lang="ru-RU" sz="1800" kern="1200" baseline="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 средства</a:t>
                      </a:r>
                      <a:endParaRPr lang="ru-RU" sz="1800" kern="12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ea typeface="+mn-ea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2 </a:t>
                      </a:r>
                      <a:r>
                        <a:rPr lang="ru-RU" sz="1600" kern="12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413 </a:t>
                      </a:r>
                      <a:r>
                        <a:rPr lang="ru-RU" sz="1600" kern="1200" dirty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3</a:t>
                      </a:r>
                      <a:r>
                        <a:rPr lang="ru-RU" sz="1600" kern="12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43,75  </a:t>
                      </a:r>
                      <a:endParaRPr lang="ru-RU" sz="1600" kern="12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ea typeface="+mn-ea"/>
                        <a:cs typeface="Arabic Typesetting" panose="03020402040406030203" pitchFamily="66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16,2</a:t>
                      </a:r>
                      <a:endParaRPr lang="ru-RU" sz="16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</a:tr>
              <a:tr h="36755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2</a:t>
                      </a:r>
                      <a:endParaRPr lang="ru-RU" sz="18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413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Заемные</a:t>
                      </a:r>
                      <a:r>
                        <a:rPr lang="ru-RU" sz="1800" kern="1200" baseline="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 средства</a:t>
                      </a:r>
                      <a:endParaRPr lang="ru-RU" sz="1800" kern="1200" dirty="0" smtClean="0">
                        <a:solidFill>
                          <a:srgbClr val="004183"/>
                        </a:solidFill>
                        <a:latin typeface="Arial" panose="020B0604020202020204" pitchFamily="34" charset="0"/>
                        <a:ea typeface="+mn-ea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12 </a:t>
                      </a:r>
                      <a:r>
                        <a:rPr lang="ru-RU" sz="1600" kern="12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514 104,00  </a:t>
                      </a:r>
                      <a:endParaRPr lang="ru-RU" sz="1600" kern="12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ea typeface="+mn-ea"/>
                        <a:cs typeface="Arabic Typesetting" panose="03020402040406030203" pitchFamily="66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83,8</a:t>
                      </a:r>
                      <a:endParaRPr lang="ru-RU" sz="16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</a:tr>
              <a:tr h="432048">
                <a:tc gridSpan="2"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ИТОГО:</a:t>
                      </a:r>
                      <a:endParaRPr lang="ru-RU" sz="1800" b="1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2413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14 </a:t>
                      </a:r>
                      <a:r>
                        <a:rPr lang="ru-RU" sz="1600" b="1" kern="1200" dirty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9</a:t>
                      </a:r>
                      <a:r>
                        <a:rPr lang="ru-RU" sz="1600" b="1" kern="12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27 447,75 </a:t>
                      </a:r>
                      <a:endParaRPr lang="ru-RU" sz="1600" b="1" kern="12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ea typeface="+mn-ea"/>
                        <a:cs typeface="Arabic Typesetting" panose="03020402040406030203" pitchFamily="66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100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2125" y="4206875"/>
            <a:ext cx="849788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41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Лизинговые платежи</a:t>
            </a:r>
          </a:p>
        </p:txBody>
      </p:sp>
      <p:graphicFrame>
        <p:nvGraphicFramePr>
          <p:cNvPr id="8" name="Объект 4"/>
          <p:cNvGraphicFramePr>
            <a:graphicFrameLocks/>
          </p:cNvGraphicFramePr>
          <p:nvPr/>
        </p:nvGraphicFramePr>
        <p:xfrm>
          <a:off x="107949" y="4744888"/>
          <a:ext cx="8729046" cy="174753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503611"/>
                <a:gridCol w="3266246"/>
                <a:gridCol w="1249693"/>
                <a:gridCol w="927374"/>
                <a:gridCol w="927374"/>
                <a:gridCol w="927374"/>
                <a:gridCol w="92737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4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платежа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Период (год)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4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4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4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4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4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4183"/>
                    </a:solidFill>
                  </a:tcPr>
                </a:tc>
              </a:tr>
              <a:tr h="4651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1</a:t>
                      </a:r>
                      <a:endParaRPr lang="ru-RU" sz="14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4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Первоначальный платеж и комиссия за оформление</a:t>
                      </a:r>
                      <a:endParaRPr lang="ru-RU" sz="1400" kern="12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ea typeface="+mn-ea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1</a:t>
                      </a:r>
                      <a:r>
                        <a:rPr lang="ru-RU" sz="1200" kern="1200" baseline="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 316,7</a:t>
                      </a:r>
                      <a:endParaRPr lang="ru-RU" sz="1200" kern="12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ea typeface="+mn-ea"/>
                        <a:cs typeface="Arabic Typesetting" panose="03020402040406030203" pitchFamily="66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-</a:t>
                      </a:r>
                      <a:endParaRPr lang="ru-RU" sz="12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-</a:t>
                      </a:r>
                      <a:endParaRPr lang="ru-RU" sz="12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-</a:t>
                      </a:r>
                      <a:endParaRPr lang="ru-RU" sz="12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1 316,7</a:t>
                      </a:r>
                    </a:p>
                  </a:txBody>
                  <a:tcPr anchor="ctr"/>
                </a:tc>
              </a:tr>
              <a:tr h="3675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2</a:t>
                      </a:r>
                      <a:endParaRPr lang="ru-RU" sz="14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413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Лизинговые платежи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3</a:t>
                      </a:r>
                      <a:r>
                        <a:rPr lang="ru-RU" sz="1200" kern="1200" baseline="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 128,53</a:t>
                      </a:r>
                      <a:endParaRPr lang="ru-RU" sz="1200" kern="12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ea typeface="+mn-ea"/>
                        <a:cs typeface="Arabic Typesetting" panose="03020402040406030203" pitchFamily="66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4 171,37</a:t>
                      </a:r>
                      <a:r>
                        <a:rPr lang="ru-RU" sz="1200" baseline="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 </a:t>
                      </a:r>
                      <a:endParaRPr lang="ru-RU" sz="12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4 171,37</a:t>
                      </a:r>
                      <a:r>
                        <a:rPr lang="ru-RU" sz="1200" baseline="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 </a:t>
                      </a:r>
                      <a:endParaRPr lang="ru-RU" sz="12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1 042,84</a:t>
                      </a:r>
                      <a:endParaRPr lang="ru-RU" sz="12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12 514,1</a:t>
                      </a:r>
                      <a:endParaRPr lang="ru-RU" sz="12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</a:tr>
              <a:tr h="432048">
                <a:tc gridSpan="2"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ИТОГО:</a:t>
                      </a:r>
                      <a:endParaRPr lang="ru-RU" sz="1400" b="1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2413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4 445,23</a:t>
                      </a:r>
                      <a:endParaRPr lang="ru-RU" sz="1200" b="1" kern="12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ea typeface="+mn-ea"/>
                        <a:cs typeface="Arabic Typesetting" panose="03020402040406030203" pitchFamily="66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4 171,37</a:t>
                      </a:r>
                      <a:endParaRPr lang="ru-RU" sz="1200" b="1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4 171,37</a:t>
                      </a:r>
                      <a:endParaRPr lang="ru-RU" sz="1200" b="1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1 042,84</a:t>
                      </a:r>
                      <a:endParaRPr lang="ru-RU" sz="1200" b="1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13 830,8</a:t>
                      </a:r>
                      <a:endParaRPr lang="ru-RU" sz="1200" b="1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813" y="4384675"/>
            <a:ext cx="10810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41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1597025"/>
            <a:ext cx="84978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41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Эффективность проекта</a:t>
            </a:r>
          </a:p>
        </p:txBody>
      </p:sp>
      <p:pic>
        <p:nvPicPr>
          <p:cNvPr id="1536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4271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28575"/>
            <a:ext cx="1981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-892175"/>
            <a:ext cx="556260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4025" y="1905000"/>
            <a:ext cx="10810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41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тыс. руб.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539552" y="2058987"/>
          <a:ext cx="8426648" cy="4682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927850" y="2420938"/>
          <a:ext cx="2052638" cy="17272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172149"/>
                <a:gridCol w="880489"/>
              </a:tblGrid>
              <a:tr h="45715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NPV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5" marR="91465" marT="45700" marB="457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8 572,6</a:t>
                      </a: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руб.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5" marR="91465" marT="45700" marB="457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83"/>
                    </a:solidFill>
                  </a:tcPr>
                </a:tc>
              </a:tr>
              <a:tr h="38539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5" marR="91465" marT="45700" marB="457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1,57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5" marR="91465" marT="45700" marB="457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83"/>
                    </a:solidFill>
                  </a:tcPr>
                </a:tc>
              </a:tr>
              <a:tr h="385394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5" marR="91465" marT="45700" marB="457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44,7%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5" marR="91465" marT="45700" marB="457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83"/>
                    </a:solidFill>
                  </a:tcPr>
                </a:tc>
              </a:tr>
              <a:tr h="4992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окупаемости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5" marR="91465" marT="45700" marB="457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 года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5" marR="91465" marT="45700" marB="457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8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588" y="3068638"/>
            <a:ext cx="84963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41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1638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4271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28575"/>
            <a:ext cx="1981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950" y="5903913"/>
            <a:ext cx="89979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43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</a:t>
            </a:r>
            <a:r>
              <a:rPr lang="ru-RU" sz="1400" b="1" dirty="0">
                <a:solidFill>
                  <a:srgbClr val="0041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Роботы уже сегодня могут выполнять практически всю тяжелую и монотонную, так называемую «черную» работу. В ближайшем будущем человек сможет заниматься исключительно творческой деятельностью, а также уделять больше времени своим родным и близким»</a:t>
            </a:r>
            <a:endParaRPr lang="en-US" sz="1400" b="1" dirty="0">
              <a:solidFill>
                <a:srgbClr val="00418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41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Жак </a:t>
            </a:r>
            <a:r>
              <a:rPr lang="ru-RU" sz="1400" b="1" dirty="0" err="1">
                <a:solidFill>
                  <a:srgbClr val="0041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Фреско</a:t>
            </a:r>
            <a:endParaRPr lang="ru-RU" sz="1400" b="1" dirty="0">
              <a:solidFill>
                <a:srgbClr val="00418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4271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28575"/>
            <a:ext cx="1981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381125"/>
            <a:ext cx="22669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3897313"/>
            <a:ext cx="244951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196975"/>
            <a:ext cx="320675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4184650"/>
            <a:ext cx="3087687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1128713"/>
            <a:ext cx="29019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4271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28575"/>
            <a:ext cx="1981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4338" y="1268413"/>
            <a:ext cx="84963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41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Роботизированные системы загрузки и выгрузки заготовок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4" y="2780663"/>
            <a:ext cx="3933532" cy="2635465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80928"/>
            <a:ext cx="4419798" cy="263520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4271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28575"/>
            <a:ext cx="1981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-892175"/>
            <a:ext cx="556260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3725" y="2754313"/>
            <a:ext cx="26543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41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 проекта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7400" y="1482725"/>
            <a:ext cx="47259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41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результате проекта</a:t>
            </a:r>
          </a:p>
        </p:txBody>
      </p:sp>
      <p:pic>
        <p:nvPicPr>
          <p:cNvPr id="8199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446463"/>
            <a:ext cx="1639887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3444875"/>
            <a:ext cx="16383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5391150"/>
            <a:ext cx="16383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5370513"/>
            <a:ext cx="16383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трелка вправо 17"/>
          <p:cNvSpPr/>
          <p:nvPr/>
        </p:nvSpPr>
        <p:spPr>
          <a:xfrm rot="16200000">
            <a:off x="755650" y="4373563"/>
            <a:ext cx="225425" cy="139700"/>
          </a:xfrm>
          <a:prstGeom prst="rightArrow">
            <a:avLst/>
          </a:prstGeom>
          <a:solidFill>
            <a:srgbClr val="004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773906" y="5179219"/>
            <a:ext cx="223838" cy="139700"/>
          </a:xfrm>
          <a:prstGeom prst="rightArrow">
            <a:avLst/>
          </a:prstGeom>
          <a:solidFill>
            <a:srgbClr val="004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16200000">
            <a:off x="2936875" y="4373563"/>
            <a:ext cx="225425" cy="139700"/>
          </a:xfrm>
          <a:prstGeom prst="rightArrow">
            <a:avLst/>
          </a:prstGeom>
          <a:solidFill>
            <a:srgbClr val="004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5400000">
            <a:off x="2802731" y="5209382"/>
            <a:ext cx="223837" cy="139700"/>
          </a:xfrm>
          <a:prstGeom prst="rightArrow">
            <a:avLst/>
          </a:prstGeom>
          <a:solidFill>
            <a:srgbClr val="004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2184400"/>
            <a:ext cx="16383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2182813"/>
            <a:ext cx="16367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4129088"/>
            <a:ext cx="16383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4108450"/>
            <a:ext cx="16367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Стрелка вправо 40"/>
          <p:cNvSpPr/>
          <p:nvPr/>
        </p:nvSpPr>
        <p:spPr>
          <a:xfrm rot="16200000">
            <a:off x="5818187" y="3103563"/>
            <a:ext cx="225425" cy="13970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rot="5400000">
            <a:off x="5835650" y="3908426"/>
            <a:ext cx="225425" cy="13970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208338"/>
            <a:ext cx="86201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Стрелка вправо 44"/>
          <p:cNvSpPr/>
          <p:nvPr/>
        </p:nvSpPr>
        <p:spPr>
          <a:xfrm rot="20811291">
            <a:off x="6615113" y="3173413"/>
            <a:ext cx="692150" cy="139700"/>
          </a:xfrm>
          <a:prstGeom prst="rightArrow">
            <a:avLst/>
          </a:prstGeom>
          <a:solidFill>
            <a:srgbClr val="004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 rot="1509947">
            <a:off x="6584950" y="3908425"/>
            <a:ext cx="692150" cy="139700"/>
          </a:xfrm>
          <a:prstGeom prst="rightArrow">
            <a:avLst/>
          </a:prstGeom>
          <a:solidFill>
            <a:srgbClr val="004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 rot="16200000">
            <a:off x="7965281" y="3113882"/>
            <a:ext cx="223837" cy="139700"/>
          </a:xfrm>
          <a:prstGeom prst="rightArrow">
            <a:avLst/>
          </a:prstGeom>
          <a:solidFill>
            <a:srgbClr val="004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 rot="5400000">
            <a:off x="7961312" y="3946526"/>
            <a:ext cx="225425" cy="139700"/>
          </a:xfrm>
          <a:prstGeom prst="rightArrow">
            <a:avLst/>
          </a:prstGeom>
          <a:solidFill>
            <a:srgbClr val="004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>
            <a:off x="6584950" y="3525838"/>
            <a:ext cx="692150" cy="139700"/>
          </a:xfrm>
          <a:prstGeom prst="rightArrow">
            <a:avLst/>
          </a:prstGeom>
          <a:solidFill>
            <a:srgbClr val="004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513" y="2754313"/>
            <a:ext cx="4103687" cy="3698875"/>
          </a:xfrm>
          <a:prstGeom prst="rect">
            <a:avLst/>
          </a:prstGeom>
          <a:noFill/>
          <a:ln w="31750">
            <a:solidFill>
              <a:srgbClr val="00418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959350" y="1557338"/>
            <a:ext cx="4103688" cy="3700462"/>
          </a:xfrm>
          <a:prstGeom prst="rect">
            <a:avLst/>
          </a:prstGeom>
          <a:noFill/>
          <a:ln w="31750">
            <a:solidFill>
              <a:srgbClr val="FFB50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221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4525963"/>
            <a:ext cx="2524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4729163"/>
            <a:ext cx="2524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4337050"/>
            <a:ext cx="2524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3246438"/>
            <a:ext cx="2524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1" grpId="0" animBg="1"/>
      <p:bldP spid="43" grpId="0" animBg="1"/>
      <p:bldP spid="45" grpId="0" animBg="1"/>
      <p:bldP spid="48" grpId="0" animBg="1"/>
      <p:bldP spid="50" grpId="0" animBg="1"/>
      <p:bldP spid="51" grpId="0" animBg="1"/>
      <p:bldP spid="5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4271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28575"/>
            <a:ext cx="1981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-892175"/>
            <a:ext cx="556260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07988" y="2079625"/>
            <a:ext cx="84963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41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Резюме проекта</a:t>
            </a:r>
          </a:p>
        </p:txBody>
      </p:sp>
      <p:sp>
        <p:nvSpPr>
          <p:cNvPr id="9222" name="Прямоугольник 1"/>
          <p:cNvSpPr>
            <a:spLocks noChangeArrowheads="1"/>
          </p:cNvSpPr>
          <p:nvPr/>
        </p:nvSpPr>
        <p:spPr bwMode="auto">
          <a:xfrm>
            <a:off x="393700" y="3141663"/>
            <a:ext cx="81819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u="sng">
                <a:solidFill>
                  <a:srgbClr val="004183"/>
                </a:solidFill>
                <a:latin typeface="Arial" charset="0"/>
              </a:rPr>
              <a:t>Цель проекта:</a:t>
            </a:r>
            <a:r>
              <a:rPr lang="ru-RU" altLang="ru-RU" sz="2400" b="1">
                <a:solidFill>
                  <a:srgbClr val="004183"/>
                </a:solidFill>
                <a:latin typeface="Arial" charset="0"/>
              </a:rPr>
              <a:t> </a:t>
            </a:r>
            <a:r>
              <a:rPr lang="ru-RU" altLang="ru-RU" sz="2400">
                <a:solidFill>
                  <a:srgbClr val="004183"/>
                </a:solidFill>
                <a:latin typeface="Arial" charset="0"/>
              </a:rPr>
              <a:t>Внедрить роботизированную систему на участке механической обработки АО «ВТ» к 1 июля 2021 года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400">
              <a:solidFill>
                <a:srgbClr val="004183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u="sng">
                <a:solidFill>
                  <a:srgbClr val="004183"/>
                </a:solidFill>
                <a:latin typeface="Arial" charset="0"/>
              </a:rPr>
              <a:t>Стоимость проекта:</a:t>
            </a:r>
            <a:r>
              <a:rPr lang="ru-RU" altLang="ru-RU" sz="2400" b="1">
                <a:solidFill>
                  <a:srgbClr val="004183"/>
                </a:solidFill>
                <a:latin typeface="Arial" charset="0"/>
              </a:rPr>
              <a:t> </a:t>
            </a:r>
            <a:r>
              <a:rPr lang="ru-RU" altLang="ru-RU" sz="2400">
                <a:solidFill>
                  <a:srgbClr val="004183"/>
                </a:solidFill>
                <a:latin typeface="Arial" charset="0"/>
                <a:cs typeface="Arabic Typesetting" pitchFamily="66" charset="-78"/>
              </a:rPr>
              <a:t>14 927,5 тыс. руб.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400">
              <a:solidFill>
                <a:srgbClr val="004183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u="sng">
                <a:solidFill>
                  <a:srgbClr val="004183"/>
                </a:solidFill>
                <a:latin typeface="Arial" charset="0"/>
              </a:rPr>
              <a:t>Срок реализации проекта:</a:t>
            </a:r>
            <a:r>
              <a:rPr lang="ru-RU" altLang="ru-RU" sz="2400" b="1">
                <a:solidFill>
                  <a:srgbClr val="004183"/>
                </a:solidFill>
                <a:latin typeface="Arial" charset="0"/>
              </a:rPr>
              <a:t> </a:t>
            </a:r>
            <a:r>
              <a:rPr lang="ru-RU" altLang="ru-RU" sz="2400">
                <a:solidFill>
                  <a:srgbClr val="004183"/>
                </a:solidFill>
                <a:latin typeface="Arial" charset="0"/>
              </a:rPr>
              <a:t>с ноября 2020 года по июль 2021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6875" y="1628775"/>
            <a:ext cx="84963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41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Предпосылки для создания проекта</a:t>
            </a:r>
          </a:p>
        </p:txBody>
      </p:sp>
      <p:pic>
        <p:nvPicPr>
          <p:cNvPr id="10243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4271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28575"/>
            <a:ext cx="1981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8"/>
          <p:cNvSpPr>
            <a:spLocks noChangeArrowheads="1"/>
          </p:cNvSpPr>
          <p:nvPr/>
        </p:nvSpPr>
        <p:spPr bwMode="auto">
          <a:xfrm>
            <a:off x="396875" y="2743200"/>
            <a:ext cx="84978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</a:pPr>
            <a:r>
              <a:rPr lang="ru-RU" altLang="ru-RU" sz="2400">
                <a:solidFill>
                  <a:srgbClr val="004183"/>
                </a:solidFill>
                <a:latin typeface="Arial" charset="0"/>
              </a:rPr>
              <a:t>Низкая норма обслуживания оборудования на участке;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</a:pPr>
            <a:r>
              <a:rPr lang="ru-RU" altLang="ru-RU" sz="2400">
                <a:solidFill>
                  <a:srgbClr val="004183"/>
                </a:solidFill>
                <a:latin typeface="Arial" charset="0"/>
              </a:rPr>
              <a:t>Возможные простои оборудования;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</a:pPr>
            <a:r>
              <a:rPr lang="ru-RU" altLang="ru-RU" sz="2400">
                <a:solidFill>
                  <a:srgbClr val="004183"/>
                </a:solidFill>
                <a:latin typeface="Arial" charset="0"/>
              </a:rPr>
              <a:t>Высокая напряженность труда операторов ЧПУ на участке;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</a:pPr>
            <a:r>
              <a:rPr lang="ru-RU" altLang="ru-RU" sz="2400">
                <a:solidFill>
                  <a:srgbClr val="004183"/>
                </a:solidFill>
                <a:latin typeface="Arial" charset="0"/>
              </a:rPr>
              <a:t>Есть резервы для увеличения производительности труда на производственном участке;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</a:pPr>
            <a:r>
              <a:rPr lang="ru-RU" altLang="ru-RU" sz="2400">
                <a:solidFill>
                  <a:srgbClr val="004183"/>
                </a:solidFill>
                <a:latin typeface="Arial" charset="0"/>
              </a:rPr>
              <a:t>Необходимость снижения себестоимости изготовления продукции</a:t>
            </a:r>
          </a:p>
        </p:txBody>
      </p:sp>
      <p:pic>
        <p:nvPicPr>
          <p:cNvPr id="10246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-892175"/>
            <a:ext cx="556260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6063" y="1598613"/>
            <a:ext cx="84963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41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Команда проекта</a:t>
            </a:r>
          </a:p>
        </p:txBody>
      </p:sp>
      <p:pic>
        <p:nvPicPr>
          <p:cNvPr id="11267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4271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28575"/>
            <a:ext cx="1981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-892175"/>
            <a:ext cx="556260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3233738" y="2303463"/>
            <a:ext cx="2552700" cy="681037"/>
          </a:xfrm>
          <a:prstGeom prst="rect">
            <a:avLst/>
          </a:prstGeom>
          <a:solidFill>
            <a:srgbClr val="004183"/>
          </a:solidFill>
          <a:ln>
            <a:noFill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200" b="1">
              <a:solidFill>
                <a:schemeClr val="tx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>
                <a:solidFill>
                  <a:srgbClr val="FFFFFF"/>
                </a:solidFill>
                <a:latin typeface="Arial" charset="0"/>
              </a:rPr>
              <a:t>ЗАКАЗЧИК</a:t>
            </a: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3233738" y="3179763"/>
            <a:ext cx="2552700" cy="712787"/>
          </a:xfrm>
          <a:prstGeom prst="rect">
            <a:avLst/>
          </a:prstGeom>
          <a:solidFill>
            <a:srgbClr val="004183"/>
          </a:solidFill>
          <a:ln>
            <a:noFill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10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b="1">
                <a:solidFill>
                  <a:srgbClr val="FFFFFF"/>
                </a:solidFill>
                <a:latin typeface="Arial" charset="0"/>
              </a:rPr>
              <a:t>РУКОВОДИТЕЛЬ ПРОЕКТА</a:t>
            </a:r>
            <a:endParaRPr lang="ru-RU" altLang="ru-RU" sz="1800">
              <a:solidFill>
                <a:schemeClr val="tx1"/>
              </a:solidFill>
            </a:endParaRPr>
          </a:p>
        </p:txBody>
      </p:sp>
      <p:cxnSp>
        <p:nvCxnSpPr>
          <p:cNvPr id="11272" name="AutoShape 10"/>
          <p:cNvCxnSpPr>
            <a:cxnSpLocks noChangeShapeType="1"/>
          </p:cNvCxnSpPr>
          <p:nvPr/>
        </p:nvCxnSpPr>
        <p:spPr bwMode="auto">
          <a:xfrm>
            <a:off x="4505325" y="2984500"/>
            <a:ext cx="0" cy="195263"/>
          </a:xfrm>
          <a:prstGeom prst="straightConnector1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336675" y="5730875"/>
            <a:ext cx="2552700" cy="627063"/>
          </a:xfrm>
          <a:prstGeom prst="rect">
            <a:avLst/>
          </a:prstGeom>
          <a:solidFill>
            <a:srgbClr val="004183"/>
          </a:solidFill>
          <a:ln>
            <a:noFill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000" b="1">
              <a:solidFill>
                <a:srgbClr val="FFFFFF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solidFill>
                  <a:srgbClr val="FFFFFF"/>
                </a:solidFill>
                <a:latin typeface="Arial" charset="0"/>
              </a:rPr>
              <a:t>ИНЖЕНЕР ПО КОМПЛЕКТАЦИИ ОБОРУДОВАНИЯ</a:t>
            </a: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11274" name="Rectangle 12"/>
          <p:cNvSpPr>
            <a:spLocks noChangeArrowheads="1"/>
          </p:cNvSpPr>
          <p:nvPr/>
        </p:nvSpPr>
        <p:spPr bwMode="auto">
          <a:xfrm>
            <a:off x="571500" y="4164013"/>
            <a:ext cx="2552700" cy="627062"/>
          </a:xfrm>
          <a:prstGeom prst="rect">
            <a:avLst/>
          </a:prstGeom>
          <a:solidFill>
            <a:srgbClr val="004183"/>
          </a:solidFill>
          <a:ln>
            <a:noFill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100" b="1">
              <a:solidFill>
                <a:srgbClr val="FFFFFF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b="1">
                <a:solidFill>
                  <a:srgbClr val="FFFFFF"/>
                </a:solidFill>
                <a:latin typeface="Arial" charset="0"/>
              </a:rPr>
              <a:t>ЭКОНОМИСТ</a:t>
            </a: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11275" name="Rectangle 13"/>
          <p:cNvSpPr>
            <a:spLocks noChangeArrowheads="1"/>
          </p:cNvSpPr>
          <p:nvPr/>
        </p:nvSpPr>
        <p:spPr bwMode="auto">
          <a:xfrm>
            <a:off x="5965825" y="4087813"/>
            <a:ext cx="2552700" cy="627062"/>
          </a:xfrm>
          <a:prstGeom prst="rect">
            <a:avLst/>
          </a:prstGeom>
          <a:solidFill>
            <a:srgbClr val="004183"/>
          </a:solidFill>
          <a:ln>
            <a:noFill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10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b="1">
                <a:solidFill>
                  <a:srgbClr val="FFFFFF"/>
                </a:solidFill>
                <a:latin typeface="Arial" charset="0"/>
              </a:rPr>
              <a:t>ТЕХНОЛОГ</a:t>
            </a: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11276" name="Rectangle 14"/>
          <p:cNvSpPr>
            <a:spLocks noChangeArrowheads="1"/>
          </p:cNvSpPr>
          <p:nvPr/>
        </p:nvSpPr>
        <p:spPr bwMode="auto">
          <a:xfrm>
            <a:off x="5492750" y="4953000"/>
            <a:ext cx="2552700" cy="627063"/>
          </a:xfrm>
          <a:prstGeom prst="rect">
            <a:avLst/>
          </a:prstGeom>
          <a:solidFill>
            <a:srgbClr val="004183"/>
          </a:solidFill>
          <a:ln>
            <a:noFill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10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b="1">
                <a:solidFill>
                  <a:srgbClr val="FFFFFF"/>
                </a:solidFill>
                <a:latin typeface="Arial" charset="0"/>
              </a:rPr>
              <a:t>МЕХАНИК</a:t>
            </a: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11277" name="Rectangle 15"/>
          <p:cNvSpPr>
            <a:spLocks noChangeArrowheads="1"/>
          </p:cNvSpPr>
          <p:nvPr/>
        </p:nvSpPr>
        <p:spPr bwMode="auto">
          <a:xfrm>
            <a:off x="1009650" y="4953000"/>
            <a:ext cx="2552700" cy="627063"/>
          </a:xfrm>
          <a:prstGeom prst="rect">
            <a:avLst/>
          </a:prstGeom>
          <a:solidFill>
            <a:srgbClr val="004183"/>
          </a:solidFill>
          <a:ln>
            <a:noFill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10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solidFill>
                  <a:srgbClr val="FFFFFF"/>
                </a:solidFill>
                <a:latin typeface="Arial" charset="0"/>
              </a:rPr>
              <a:t>МЕНЕДЖЕР ПО ПЕРСОНАЛУ</a:t>
            </a: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11278" name="Rectangle 16"/>
          <p:cNvSpPr>
            <a:spLocks noChangeArrowheads="1"/>
          </p:cNvSpPr>
          <p:nvPr/>
        </p:nvSpPr>
        <p:spPr bwMode="auto">
          <a:xfrm>
            <a:off x="5099050" y="5730875"/>
            <a:ext cx="2554288" cy="627063"/>
          </a:xfrm>
          <a:prstGeom prst="rect">
            <a:avLst/>
          </a:prstGeom>
          <a:solidFill>
            <a:srgbClr val="004183"/>
          </a:solidFill>
          <a:ln>
            <a:noFill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10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solidFill>
                  <a:srgbClr val="FFFFFF"/>
                </a:solidFill>
                <a:latin typeface="Arial" charset="0"/>
              </a:rPr>
              <a:t>МЕНЕДЖЕР ПО МТО</a:t>
            </a:r>
            <a:endParaRPr lang="ru-RU" altLang="ru-RU" sz="1800">
              <a:solidFill>
                <a:schemeClr val="tx1"/>
              </a:solidFill>
            </a:endParaRPr>
          </a:p>
        </p:txBody>
      </p:sp>
      <p:cxnSp>
        <p:nvCxnSpPr>
          <p:cNvPr id="11279" name="AutoShape 17"/>
          <p:cNvCxnSpPr>
            <a:cxnSpLocks noChangeShapeType="1"/>
          </p:cNvCxnSpPr>
          <p:nvPr/>
        </p:nvCxnSpPr>
        <p:spPr bwMode="auto">
          <a:xfrm>
            <a:off x="4505325" y="3892550"/>
            <a:ext cx="0" cy="2141538"/>
          </a:xfrm>
          <a:prstGeom prst="straightConnector1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0" name="AutoShape 18"/>
          <p:cNvCxnSpPr>
            <a:cxnSpLocks noChangeShapeType="1"/>
          </p:cNvCxnSpPr>
          <p:nvPr/>
        </p:nvCxnSpPr>
        <p:spPr bwMode="auto">
          <a:xfrm>
            <a:off x="3889375" y="6034088"/>
            <a:ext cx="1209675" cy="0"/>
          </a:xfrm>
          <a:prstGeom prst="straightConnector1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1" name="AutoShape 19"/>
          <p:cNvCxnSpPr>
            <a:cxnSpLocks noChangeShapeType="1"/>
          </p:cNvCxnSpPr>
          <p:nvPr/>
        </p:nvCxnSpPr>
        <p:spPr bwMode="auto">
          <a:xfrm>
            <a:off x="3562350" y="5245100"/>
            <a:ext cx="1930400" cy="0"/>
          </a:xfrm>
          <a:prstGeom prst="straightConnector1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2" name="AutoShape 20"/>
          <p:cNvCxnSpPr>
            <a:cxnSpLocks noChangeShapeType="1"/>
          </p:cNvCxnSpPr>
          <p:nvPr/>
        </p:nvCxnSpPr>
        <p:spPr bwMode="auto">
          <a:xfrm>
            <a:off x="3124200" y="4433888"/>
            <a:ext cx="2841625" cy="0"/>
          </a:xfrm>
          <a:prstGeom prst="straightConnector1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275" y="1541463"/>
            <a:ext cx="84978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41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Этапы реализации проекта</a:t>
            </a:r>
          </a:p>
        </p:txBody>
      </p:sp>
      <p:graphicFrame>
        <p:nvGraphicFramePr>
          <p:cNvPr id="5" name="Объект 4"/>
          <p:cNvGraphicFramePr>
            <a:graphicFrameLocks/>
          </p:cNvGraphicFramePr>
          <p:nvPr/>
        </p:nvGraphicFramePr>
        <p:xfrm>
          <a:off x="521658" y="2276871"/>
          <a:ext cx="8241019" cy="370040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574244"/>
                <a:gridCol w="5820356"/>
                <a:gridCol w="1846419"/>
              </a:tblGrid>
              <a:tr h="3914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4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Мероприятие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4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Длительность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4183"/>
                    </a:solidFill>
                  </a:tcPr>
                </a:tc>
              </a:tr>
              <a:tr h="46517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1</a:t>
                      </a:r>
                      <a:endParaRPr lang="ru-RU" sz="20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4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Управление проектом</a:t>
                      </a:r>
                      <a:endParaRPr lang="ru-RU" sz="2000" kern="12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ea typeface="+mn-ea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3  мес.</a:t>
                      </a:r>
                      <a:endParaRPr lang="ru-RU" sz="20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</a:tr>
              <a:tr h="2955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2</a:t>
                      </a:r>
                      <a:endParaRPr lang="ru-RU" sz="20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413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Приобретение</a:t>
                      </a:r>
                      <a:r>
                        <a:rPr lang="ru-RU" sz="2000" kern="1200" baseline="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 оборудования</a:t>
                      </a:r>
                      <a:endParaRPr lang="ru-RU" sz="2000" kern="1200" dirty="0" smtClean="0">
                        <a:solidFill>
                          <a:srgbClr val="004183"/>
                        </a:solidFill>
                        <a:latin typeface="Arial" panose="020B0604020202020204" pitchFamily="34" charset="0"/>
                        <a:ea typeface="+mn-ea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2,5 мес.</a:t>
                      </a:r>
                      <a:endParaRPr lang="ru-RU" sz="20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</a:tr>
              <a:tr h="82300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3</a:t>
                      </a:r>
                      <a:endParaRPr lang="ru-RU" sz="20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4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Монтаж</a:t>
                      </a:r>
                      <a:r>
                        <a:rPr lang="ru-RU" sz="2000" kern="1200" baseline="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, установка, пуско-наладка и ввод оборудования в эксплуатацию</a:t>
                      </a:r>
                      <a:endParaRPr lang="ru-RU" sz="2000" kern="12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ea typeface="+mn-ea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1,5 мес.</a:t>
                      </a:r>
                      <a:endParaRPr lang="ru-RU" sz="20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</a:tr>
              <a:tr h="66047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4</a:t>
                      </a:r>
                      <a:endParaRPr lang="ru-RU" sz="20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413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Изменение</a:t>
                      </a:r>
                      <a:r>
                        <a:rPr lang="ru-RU" sz="2000" kern="1200" baseline="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 технологических процессов и планов прохождения</a:t>
                      </a:r>
                      <a:endParaRPr lang="ru-RU" sz="2000" kern="1200" dirty="0" smtClean="0">
                        <a:solidFill>
                          <a:srgbClr val="004183"/>
                        </a:solidFill>
                        <a:latin typeface="Arial" panose="020B0604020202020204" pitchFamily="34" charset="0"/>
                        <a:ea typeface="+mn-ea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5 мес.</a:t>
                      </a:r>
                    </a:p>
                  </a:txBody>
                  <a:tcPr anchor="ctr"/>
                </a:tc>
              </a:tr>
              <a:tr h="70463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5</a:t>
                      </a:r>
                      <a:endParaRPr lang="ru-RU" sz="20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413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Обучение работников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1</a:t>
                      </a:r>
                      <a:r>
                        <a:rPr lang="ru-RU" sz="2000" baseline="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 неделя</a:t>
                      </a:r>
                      <a:endParaRPr lang="ru-RU" sz="2000" dirty="0" smtClean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292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4271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28575"/>
            <a:ext cx="1981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-892175"/>
            <a:ext cx="556260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1828800"/>
            <a:ext cx="84978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41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Сводный расчет затрат по проекту</a:t>
            </a:r>
          </a:p>
        </p:txBody>
      </p:sp>
      <p:pic>
        <p:nvPicPr>
          <p:cNvPr id="1331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4271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28575"/>
            <a:ext cx="1981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-892175"/>
            <a:ext cx="556260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Объект 4"/>
          <p:cNvGraphicFramePr>
            <a:graphicFrameLocks/>
          </p:cNvGraphicFramePr>
          <p:nvPr/>
        </p:nvGraphicFramePr>
        <p:xfrm>
          <a:off x="683568" y="2852936"/>
          <a:ext cx="8241020" cy="291604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547189"/>
                <a:gridCol w="4676935"/>
                <a:gridCol w="1731777"/>
                <a:gridCol w="128511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4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Статья расходов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4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Сумма,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4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4183"/>
                    </a:solidFill>
                  </a:tcPr>
                </a:tc>
              </a:tr>
              <a:tr h="46517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1</a:t>
                      </a:r>
                      <a:endParaRPr lang="ru-RU" sz="20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4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Приобретение оборудования</a:t>
                      </a:r>
                      <a:endParaRPr lang="ru-RU" sz="2000" kern="12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ea typeface="+mn-ea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13</a:t>
                      </a:r>
                      <a:r>
                        <a:rPr lang="ru-RU" sz="1800" kern="1200" baseline="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 830 804,00</a:t>
                      </a:r>
                      <a:endParaRPr lang="ru-RU" sz="1800" kern="12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ea typeface="+mn-ea"/>
                        <a:cs typeface="Arabic Typesetting" panose="03020402040406030203" pitchFamily="66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92,6</a:t>
                      </a:r>
                      <a:endParaRPr lang="ru-RU" sz="18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</a:tr>
              <a:tr h="36755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2</a:t>
                      </a:r>
                      <a:endParaRPr lang="ru-RU" sz="20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413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Расходы</a:t>
                      </a:r>
                      <a:r>
                        <a:rPr lang="ru-RU" sz="2000" kern="1200" baseline="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 на оплату труда</a:t>
                      </a:r>
                      <a:endParaRPr lang="ru-RU" sz="2000" kern="1200" dirty="0" smtClean="0">
                        <a:solidFill>
                          <a:srgbClr val="004183"/>
                        </a:solidFill>
                        <a:latin typeface="Arial" panose="020B0604020202020204" pitchFamily="34" charset="0"/>
                        <a:ea typeface="+mn-ea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728 187,50</a:t>
                      </a:r>
                      <a:endParaRPr lang="ru-RU" sz="1800" kern="12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ea typeface="+mn-ea"/>
                        <a:cs typeface="Arabic Typesetting" panose="03020402040406030203" pitchFamily="66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4,9</a:t>
                      </a:r>
                      <a:endParaRPr lang="ru-RU" sz="18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</a:tr>
              <a:tr h="55045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3</a:t>
                      </a:r>
                      <a:endParaRPr lang="ru-RU" sz="20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413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Страховые взносы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218 456,25</a:t>
                      </a:r>
                      <a:endParaRPr lang="ru-RU" sz="1800" kern="12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ea typeface="+mn-ea"/>
                        <a:cs typeface="Arabic Typesetting" panose="03020402040406030203" pitchFamily="66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1,5</a:t>
                      </a:r>
                      <a:endParaRPr lang="ru-RU" sz="18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4</a:t>
                      </a:r>
                      <a:endParaRPr lang="ru-RU" sz="20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413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Прочие расходы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150 000,00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1</a:t>
                      </a:r>
                    </a:p>
                  </a:txBody>
                  <a:tcPr anchor="ctr"/>
                </a:tc>
              </a:tr>
              <a:tr h="432048">
                <a:tc gridSpan="2"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ИТОГО:</a:t>
                      </a:r>
                      <a:endParaRPr lang="ru-RU" sz="2000" b="1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2413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ea typeface="+mn-ea"/>
                          <a:cs typeface="Arabic Typesetting" panose="03020402040406030203" pitchFamily="66" charset="-78"/>
                        </a:rPr>
                        <a:t>14 927 447,75 </a:t>
                      </a:r>
                      <a:endParaRPr lang="ru-RU" sz="1800" b="1" kern="1200" dirty="0">
                        <a:solidFill>
                          <a:srgbClr val="004183"/>
                        </a:solidFill>
                        <a:latin typeface="Arial" panose="020B0604020202020204" pitchFamily="34" charset="0"/>
                        <a:ea typeface="+mn-ea"/>
                        <a:cs typeface="Arabic Typesetting" panose="03020402040406030203" pitchFamily="66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4183"/>
                          </a:solidFill>
                          <a:latin typeface="Arial" panose="020B0604020202020204" pitchFamily="34" charset="0"/>
                          <a:cs typeface="Arabic Typesetting" panose="03020402040406030203" pitchFamily="66" charset="-78"/>
                        </a:rPr>
                        <a:t>100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759</TotalTime>
  <Words>396</Words>
  <Application>Microsoft Office PowerPoint</Application>
  <PresentationFormat>Экран (4:3)</PresentationFormat>
  <Paragraphs>138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Trebuchet MS</vt:lpstr>
      <vt:lpstr>Arial</vt:lpstr>
      <vt:lpstr>Georgia</vt:lpstr>
      <vt:lpstr>Calibri</vt:lpstr>
      <vt:lpstr>Arabic Typesetting</vt:lpstr>
      <vt:lpstr>Times New Roman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Иляна</dc:creator>
  <cp:lastModifiedBy>Гаврилов</cp:lastModifiedBy>
  <cp:revision>105</cp:revision>
  <dcterms:created xsi:type="dcterms:W3CDTF">2020-02-02T14:10:51Z</dcterms:created>
  <dcterms:modified xsi:type="dcterms:W3CDTF">2020-11-27T02:37:29Z</dcterms:modified>
</cp:coreProperties>
</file>