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0"/>
  </p:notesMasterIdLst>
  <p:sldIdLst>
    <p:sldId id="272" r:id="rId2"/>
    <p:sldId id="283" r:id="rId3"/>
    <p:sldId id="284" r:id="rId4"/>
    <p:sldId id="294" r:id="rId5"/>
    <p:sldId id="285" r:id="rId6"/>
    <p:sldId id="286" r:id="rId7"/>
    <p:sldId id="287" r:id="rId8"/>
    <p:sldId id="266" r:id="rId9"/>
    <p:sldId id="310" r:id="rId10"/>
    <p:sldId id="311" r:id="rId11"/>
    <p:sldId id="288" r:id="rId12"/>
    <p:sldId id="292" r:id="rId13"/>
    <p:sldId id="293" r:id="rId14"/>
    <p:sldId id="289" r:id="rId15"/>
    <p:sldId id="302" r:id="rId16"/>
    <p:sldId id="290" r:id="rId17"/>
    <p:sldId id="291" r:id="rId18"/>
    <p:sldId id="282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8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  <p:cmAuthor id="2" name="Горев Андрей Анатольевич" initials="ГАА" lastIdx="5" clrIdx="1">
    <p:extLst>
      <p:ext uri="{19B8F6BF-5375-455C-9EA6-DF929625EA0E}">
        <p15:presenceInfo xmlns:p15="http://schemas.microsoft.com/office/powerpoint/2012/main" userId="S-1-5-21-811821694-164449651-165283079-20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433"/>
    <a:srgbClr val="0066FF"/>
    <a:srgbClr val="FFFFFF"/>
    <a:srgbClr val="009900"/>
    <a:srgbClr val="E62641"/>
    <a:srgbClr val="FF72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6" autoAdjust="0"/>
    <p:restoredTop sz="94957" autoAdjust="0"/>
  </p:normalViewPr>
  <p:slideViewPr>
    <p:cSldViewPr snapToGrid="0" snapToObjects="1">
      <p:cViewPr varScale="1">
        <p:scale>
          <a:sx n="74" d="100"/>
          <a:sy n="74" d="100"/>
        </p:scale>
        <p:origin x="1140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Рынок</a:t>
            </a:r>
            <a:r>
              <a:rPr lang="ru-RU" baseline="0" dirty="0"/>
              <a:t> ТДМ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564391522147183E-2"/>
          <c:y val="0"/>
          <c:w val="0.89834325258685643"/>
          <c:h val="0.96795158385274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65-414A-9215-8100F320E1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65-414A-9215-8100F320E1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B65-414A-9215-8100F320E1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B65-414A-9215-8100F320E1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АО КМЗ</c:v>
                </c:pt>
                <c:pt idx="1">
                  <c:v>ООО БКЗ " Сибэнергомаш"</c:v>
                </c:pt>
                <c:pt idx="2">
                  <c:v>ООО Концерн "Медведь"</c:v>
                </c:pt>
                <c:pt idx="3">
                  <c:v>Howden, TLT -Turbo, Venti Oelde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B65-414A-9215-8100F320E10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46795325820423"/>
          <c:y val="0.72562717690319578"/>
          <c:w val="0.51869157567724877"/>
          <c:h val="0.2602934936939135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9485432794499"/>
          <c:y val="6.0018295790955398E-2"/>
          <c:w val="0.40204075897196528"/>
          <c:h val="0.8885374506739399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13B-4D8E-AA9E-3644A433FB55}"/>
              </c:ext>
            </c:extLst>
          </c:dPt>
          <c:dPt>
            <c:idx val="1"/>
            <c:bubble3D val="0"/>
            <c:explosion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413B-4D8E-AA9E-3644A433FB55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13B-4D8E-AA9E-3644A433FB55}"/>
              </c:ext>
            </c:extLst>
          </c:dPt>
          <c:dLbls>
            <c:dLbl>
              <c:idx val="0"/>
              <c:layout>
                <c:manualLayout>
                  <c:x val="-0.1310463901034446"/>
                  <c:y val="5.41315899403842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13B-4D8E-AA9E-3644A433FB5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8166151221072834E-2"/>
                  <c:y val="-0.239635845169147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13B-4D8E-AA9E-3644A433FB5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080196224805375E-2"/>
                  <c:y val="0.211486993585295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13B-4D8E-AA9E-3644A433FB5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Двусторонний ротор</c:v>
                </c:pt>
                <c:pt idx="1">
                  <c:v>Односторонний ротор</c:v>
                </c:pt>
                <c:pt idx="2">
                  <c:v>Прочее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13B-4D8E-AA9E-3644A433F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349429455049596"/>
          <c:y val="5.6387533808181928E-2"/>
          <c:w val="0.27837943905300205"/>
          <c:h val="0.94361262354927722"/>
        </c:manualLayout>
      </c:layout>
      <c:overlay val="0"/>
      <c:txPr>
        <a:bodyPr anchor="t"/>
        <a:lstStyle/>
        <a:p>
          <a:pPr>
            <a:defRPr sz="1000">
              <a:latin typeface="+mn-lt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рынка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08-DA4D-BED4-1A9F79D9F7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08-DA4D-BED4-1A9F79D9F7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08-DA4D-BED4-1A9F79D9F7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08-DA4D-BED4-1A9F79D9F7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Piller</c:v>
                </c:pt>
                <c:pt idx="1">
                  <c:v>Howden</c:v>
                </c:pt>
                <c:pt idx="2">
                  <c:v>FIMA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708-DA4D-BED4-1A9F79D9F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A723F-4A47-9F47-A391-A11424485884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D908E-0CE7-BC45-B07B-542B99614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1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2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1318" y="0"/>
            <a:ext cx="3874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31318" y="0"/>
            <a:ext cx="99748" cy="68580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A0DC"/>
              </a:solidFill>
            </a:endParaRPr>
          </a:p>
        </p:txBody>
      </p:sp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35787" y="3433179"/>
            <a:ext cx="5270104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4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35787" y="4581531"/>
            <a:ext cx="5270104" cy="3129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785" y="6200777"/>
            <a:ext cx="222885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fld id="{0022C699-E247-4ABB-AE6C-0A0F112E5204}" type="datetime1">
              <a:rPr lang="ru-RU" smtClean="0"/>
              <a:pPr>
                <a:defRPr/>
              </a:pPr>
              <a:t>27.10.2020</a:t>
            </a:fld>
            <a:endParaRPr lang="ru-RU" dirty="0"/>
          </a:p>
        </p:txBody>
      </p:sp>
      <p:pic>
        <p:nvPicPr>
          <p:cNvPr id="16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13" y="962824"/>
            <a:ext cx="3042312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2DA80E-6F12-4736-8664-71B332F29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r="16866"/>
          <a:stretch/>
        </p:blipFill>
        <p:spPr>
          <a:xfrm>
            <a:off x="351194" y="615142"/>
            <a:ext cx="2636937" cy="22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95477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14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8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1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4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2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1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7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6855-BC5C-7C46-B323-1FEC923C7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s://lh5.googleusercontent.com/u4WruMLBOz5aXhgEey1k82UVOHarEJEv9DJvM3qKs3NuQDMXk_CjkI3WKeWq6pt3EW7c281SVIk90HnnprV29CSuvrC-AgiMxCNkObH8urZsmHCiWgEuSoviLkLMYgq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10" y="0"/>
            <a:ext cx="103260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4709" y="3429000"/>
            <a:ext cx="7197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Разработка стратегии развития компании</a:t>
            </a:r>
            <a:endParaRPr lang="en-US" sz="2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806" y="4292512"/>
            <a:ext cx="89655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, д.э.н., профессор			                                                        Л.А. Малышева</a:t>
            </a:r>
          </a:p>
          <a:p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подготовил:</a:t>
            </a:r>
          </a:p>
          <a:p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Слушатель группы  БШ_049_ПП-01	 	                                                          К.Н. Мединский</a:t>
            </a: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  <a:latin typeface="Arial Narrow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936223"/>
              </p:ext>
            </p:extLst>
          </p:nvPr>
        </p:nvGraphicFramePr>
        <p:xfrm>
          <a:off x="2707106" y="285198"/>
          <a:ext cx="3477126" cy="279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CorelDRAW" r:id="rId4" imgW="1599120" imgH="1390320" progId="">
                  <p:embed/>
                </p:oleObj>
              </mc:Choice>
              <mc:Fallback>
                <p:oleObj name="CorelDRAW" r:id="rId4" imgW="1599120" imgH="1390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7106" y="285198"/>
                        <a:ext cx="3477126" cy="2799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65B9C42-BECF-514E-82A5-3E779492CF29}"/>
              </a:ext>
            </a:extLst>
          </p:cNvPr>
          <p:cNvSpPr/>
          <p:nvPr/>
        </p:nvSpPr>
        <p:spPr>
          <a:xfrm rot="10800000" flipV="1">
            <a:off x="4208583" y="6056587"/>
            <a:ext cx="232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Екатеринбург 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EE43DDA-AE7F-D448-AA5D-E425A3B6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7AE4F1-0AB4-CA4F-9689-3D509464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455487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Инвестиционный проект «Строительство цеха механической обработки»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3A75B0-2330-C149-945A-100EC5F9E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8" y="973016"/>
            <a:ext cx="4500972" cy="57660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27428D5-0D49-814E-9659-8C2ADCD88BBA}"/>
              </a:ext>
            </a:extLst>
          </p:cNvPr>
          <p:cNvSpPr/>
          <p:nvPr/>
        </p:nvSpPr>
        <p:spPr>
          <a:xfrm>
            <a:off x="452028" y="702527"/>
            <a:ext cx="9267957" cy="1804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327958-039E-694A-8678-60DBED2256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6" y="998195"/>
            <a:ext cx="3751482" cy="20839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FC1E75-A89E-2F45-A895-9D66CE454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33" y="2247656"/>
            <a:ext cx="3927152" cy="19441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C1AEA7C-9949-D94C-9D4E-23AD99E3D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993995"/>
            <a:ext cx="3292707" cy="26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7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498288-F1F5-6946-9D08-8D3833EB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2417610"/>
          </a:xfrm>
        </p:spPr>
        <p:txBody>
          <a:bodyPr>
            <a:normAutofit/>
          </a:bodyPr>
          <a:lstStyle/>
          <a:p>
            <a:r>
              <a:rPr lang="ru-RU" sz="1600" b="1" dirty="0"/>
              <a:t>Нагнетатель технологических газов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BE7480-DBD0-1B4C-AB52-58E728516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3267307"/>
            <a:ext cx="8543925" cy="2909656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ru-RU" b="1" dirty="0"/>
              <a:t>Нагнетатели сернистого газа</a:t>
            </a:r>
            <a:endParaRPr lang="ru-RU" dirty="0"/>
          </a:p>
          <a:p>
            <a:pPr fontAlgn="base"/>
            <a:r>
              <a:rPr lang="ru-RU" dirty="0"/>
              <a:t>Предназначены для сжатия и перемещения сернистого газа с объемной долей двуокиси серы до 7%. Применяются в металлургической, горной, химической, нефтехимической и смежных отраслях промышленности.</a:t>
            </a:r>
          </a:p>
          <a:p>
            <a:pPr fontAlgn="base"/>
            <a:r>
              <a:rPr lang="ru-RU" b="1" dirty="0"/>
              <a:t>Нагнетатели коксового газа</a:t>
            </a:r>
            <a:endParaRPr lang="ru-RU" dirty="0"/>
          </a:p>
          <a:p>
            <a:pPr fontAlgn="base"/>
            <a:r>
              <a:rPr lang="ru-RU" dirty="0"/>
              <a:t>Предназначены для отсасывания газа из коксовых печей и подачи его по газопроводам в аппаратуру для улавливания химических продуктов.</a:t>
            </a:r>
            <a:br>
              <a:rPr lang="ru-RU" dirty="0"/>
            </a:br>
            <a:r>
              <a:rPr lang="ru-RU" dirty="0"/>
              <a:t>Применяются на предприятиях черной металлургии.</a:t>
            </a:r>
          </a:p>
          <a:p>
            <a:pPr fontAlgn="base"/>
            <a:r>
              <a:rPr lang="ru-RU" b="1" dirty="0"/>
              <a:t>Нагнетатели  нитрозных газов</a:t>
            </a:r>
            <a:endParaRPr lang="ru-RU" dirty="0"/>
          </a:p>
          <a:p>
            <a:pPr fontAlgn="base"/>
            <a:r>
              <a:rPr lang="ru-RU" dirty="0"/>
              <a:t>Предназначены для сжатия и подачи в технологические аппараты нитрозных газов в линии производства слабой азотной кислоты, а также утилизации тепла выходных технологических газов.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23AE7F8-816E-2F49-B112-0F320D3D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11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DD2985-13CF-EB43-9D6F-F274AF028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826" y="588687"/>
            <a:ext cx="4742573" cy="237343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2E3C021-E2ED-2444-AAB1-6D2EB453C494}"/>
              </a:ext>
            </a:extLst>
          </p:cNvPr>
          <p:cNvSpPr/>
          <p:nvPr/>
        </p:nvSpPr>
        <p:spPr>
          <a:xfrm>
            <a:off x="512957" y="365127"/>
            <a:ext cx="8943278" cy="1877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28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FF4CDE-8D54-F645-9D56-95D4489DD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36512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+mn-lt"/>
              </a:rPr>
              <a:t>Основные поставщики нагнетателей технологических газов в РФ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65BBE6-D0ED-4A4C-BEFD-423D8B59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Объект 7">
            <a:extLst>
              <a:ext uri="{FF2B5EF4-FFF2-40B4-BE49-F238E27FC236}">
                <a16:creationId xmlns:a16="http://schemas.microsoft.com/office/drawing/2014/main" xmlns="" id="{426C60A9-196B-B542-9A72-1E69598D06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352381"/>
              </p:ext>
            </p:extLst>
          </p:nvPr>
        </p:nvGraphicFramePr>
        <p:xfrm>
          <a:off x="1579873" y="1257120"/>
          <a:ext cx="6968892" cy="289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BA8005FD-3252-D844-AA79-AE82B92E6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113961"/>
              </p:ext>
            </p:extLst>
          </p:nvPr>
        </p:nvGraphicFramePr>
        <p:xfrm>
          <a:off x="1579873" y="4676417"/>
          <a:ext cx="7179336" cy="11519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89668">
                  <a:extLst>
                    <a:ext uri="{9D8B030D-6E8A-4147-A177-3AD203B41FA5}">
                      <a16:colId xmlns:a16="http://schemas.microsoft.com/office/drawing/2014/main" xmlns="" val="2439233160"/>
                    </a:ext>
                  </a:extLst>
                </a:gridCol>
                <a:gridCol w="3589668">
                  <a:extLst>
                    <a:ext uri="{9D8B030D-6E8A-4147-A177-3AD203B41FA5}">
                      <a16:colId xmlns:a16="http://schemas.microsoft.com/office/drawing/2014/main" xmlns="" val="1348985569"/>
                    </a:ext>
                  </a:extLst>
                </a:gridCol>
              </a:tblGrid>
              <a:tr h="383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Howden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Германия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08126124"/>
                  </a:ext>
                </a:extLst>
              </a:tr>
              <a:tr h="383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Piller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Германия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65207413"/>
                  </a:ext>
                </a:extLst>
              </a:tr>
              <a:tr h="383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FIMA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Германия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34048087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7A12E0D-6C91-1943-B496-A3F17C847877}"/>
              </a:ext>
            </a:extLst>
          </p:cNvPr>
          <p:cNvSpPr/>
          <p:nvPr/>
        </p:nvSpPr>
        <p:spPr>
          <a:xfrm>
            <a:off x="792356" y="728074"/>
            <a:ext cx="8697331" cy="1751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0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C8D28C-1741-7440-BFB5-44AF392A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58272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+mn-lt"/>
              </a:rPr>
              <a:t>Бизнес процесс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9F8C3F-8E0D-A247-BC55-F9C678217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009" y="3591510"/>
            <a:ext cx="8543925" cy="4351338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ъ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FB1C43-5D7E-AE4D-BB5A-7AA50248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0C2C517-9ED6-6141-BD53-F819D630D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971" y="1765885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7" name="Рисунок 8" descr="https://lh5.googleusercontent.com/u4WruMLBOz5aXhgEey1k82UVOHarEJEv9DJvM3qKs3NuQDMXk_CjkI3WKeWq6pt3EW7c281SVIk90HnnprV29CSuvrC-AgiMxCNkObH8urZsmHCiWgEuSoviLkLMYgqV">
            <a:extLst>
              <a:ext uri="{FF2B5EF4-FFF2-40B4-BE49-F238E27FC236}">
                <a16:creationId xmlns:a16="http://schemas.microsoft.com/office/drawing/2014/main" xmlns="" id="{FBFEC0B3-462B-D246-8C27-3ADEBC6A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765885"/>
            <a:ext cx="8393388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09419A8-DA3A-9544-A801-85714F22C1CD}"/>
              </a:ext>
            </a:extLst>
          </p:cNvPr>
          <p:cNvSpPr/>
          <p:nvPr/>
        </p:nvSpPr>
        <p:spPr>
          <a:xfrm>
            <a:off x="681037" y="851484"/>
            <a:ext cx="8543924" cy="3090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0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B315E46-3E2C-FA4E-8CCE-3FFE2D98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315910"/>
          </a:xfrm>
        </p:spPr>
        <p:txBody>
          <a:bodyPr>
            <a:normAutofit/>
          </a:bodyPr>
          <a:lstStyle/>
          <a:p>
            <a:r>
              <a:rPr lang="ru-RU" sz="1600" b="1" dirty="0"/>
              <a:t>Затраты подготовительного периода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05C3AD-3BE7-8A4B-BA4F-A65E3DBA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14</a:t>
            </a:fld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A6B4D1E-47CF-EF4E-BC8A-15CCDF5E2203}"/>
              </a:ext>
            </a:extLst>
          </p:cNvPr>
          <p:cNvSpPr/>
          <p:nvPr/>
        </p:nvSpPr>
        <p:spPr>
          <a:xfrm>
            <a:off x="681037" y="681037"/>
            <a:ext cx="8543924" cy="17939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8B4AB02C-F682-D04F-B767-AB14010D20C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7156" t="16377" r="8535" b="9621"/>
          <a:stretch/>
        </p:blipFill>
        <p:spPr bwMode="auto">
          <a:xfrm>
            <a:off x="681037" y="949386"/>
            <a:ext cx="5649425" cy="3205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D5251D-EC3F-1245-A6F5-EDAEF20CF06C}"/>
              </a:ext>
            </a:extLst>
          </p:cNvPr>
          <p:cNvSpPr txBox="1"/>
          <p:nvPr/>
        </p:nvSpPr>
        <p:spPr>
          <a:xfrm>
            <a:off x="681037" y="4399991"/>
            <a:ext cx="45954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До начала производства необходимо провести разработку тестовой модели , изготовление модели, далее провести аэродинамические испытания и по результатам приступить к разработке конструкторской документации нагнетателя. Изыскательские работы продляться 5 месяцев и потребуют 1450000 рублей. Для реализации проекта используется собственные средства собственника под 10% годовых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97D5F76-8FF3-0E48-A2E3-5B4005061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76" y="1427532"/>
            <a:ext cx="3446585" cy="27844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666F86-96E6-D94B-81A9-5865E67C6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75" y="3768612"/>
            <a:ext cx="3446586" cy="24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80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EE3099-2797-464C-ADEB-56E4C8D8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616608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+mn-lt"/>
              </a:rPr>
              <a:t>Риски при </a:t>
            </a:r>
            <a:r>
              <a:rPr lang="ru-RU" sz="1600" b="1">
                <a:latin typeface="+mn-lt"/>
              </a:rPr>
              <a:t>внедрении проекта</a:t>
            </a:r>
            <a:endParaRPr lang="ru-RU" sz="1600" b="1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132898"/>
              </p:ext>
            </p:extLst>
          </p:nvPr>
        </p:nvGraphicFramePr>
        <p:xfrm>
          <a:off x="681036" y="1441220"/>
          <a:ext cx="8886708" cy="38081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02563">
                  <a:extLst>
                    <a:ext uri="{9D8B030D-6E8A-4147-A177-3AD203B41FA5}">
                      <a16:colId xmlns:a16="http://schemas.microsoft.com/office/drawing/2014/main" xmlns="" val="2867960443"/>
                    </a:ext>
                  </a:extLst>
                </a:gridCol>
                <a:gridCol w="2094715">
                  <a:extLst>
                    <a:ext uri="{9D8B030D-6E8A-4147-A177-3AD203B41FA5}">
                      <a16:colId xmlns:a16="http://schemas.microsoft.com/office/drawing/2014/main" xmlns="" val="2355383731"/>
                    </a:ext>
                  </a:extLst>
                </a:gridCol>
                <a:gridCol w="2094715">
                  <a:extLst>
                    <a:ext uri="{9D8B030D-6E8A-4147-A177-3AD203B41FA5}">
                      <a16:colId xmlns:a16="http://schemas.microsoft.com/office/drawing/2014/main" xmlns="" val="411525672"/>
                    </a:ext>
                  </a:extLst>
                </a:gridCol>
                <a:gridCol w="2094715">
                  <a:extLst>
                    <a:ext uri="{9D8B030D-6E8A-4147-A177-3AD203B41FA5}">
                      <a16:colId xmlns:a16="http://schemas.microsoft.com/office/drawing/2014/main" xmlns="" val="3857757282"/>
                    </a:ext>
                  </a:extLst>
                </a:gridCol>
              </a:tblGrid>
              <a:tr h="5236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Риск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Вероятность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Степень влияния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Потери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2660634"/>
                  </a:ext>
                </a:extLst>
              </a:tr>
              <a:tr h="872795">
                <a:tc>
                  <a:txBody>
                    <a:bodyPr/>
                    <a:lstStyle/>
                    <a:p>
                      <a:r>
                        <a:rPr lang="ru-RU" sz="1400" dirty="0"/>
                        <a:t>Срыв сроков</a:t>
                      </a:r>
                      <a:r>
                        <a:rPr lang="en-US" sz="1400" dirty="0"/>
                        <a:t> </a:t>
                      </a:r>
                      <a:r>
                        <a:rPr lang="ru-RU" sz="1400" dirty="0"/>
                        <a:t>оплаты на</a:t>
                      </a:r>
                      <a:r>
                        <a:rPr lang="ru-RU" sz="1400" baseline="0" dirty="0"/>
                        <a:t> 1 месяц</a:t>
                      </a:r>
                      <a:r>
                        <a:rPr lang="ru-RU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/>
                        <a:t>115 100 рублей по итогу реализации проекта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32820781"/>
                  </a:ext>
                </a:extLst>
              </a:tr>
              <a:tr h="872795">
                <a:tc>
                  <a:txBody>
                    <a:bodyPr/>
                    <a:lstStyle/>
                    <a:p>
                      <a:r>
                        <a:rPr lang="ru-RU" sz="1400" dirty="0"/>
                        <a:t>Увеличение стоимости доллара до 100 рублей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720 406 рублей по итогу реализации проекта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95414617"/>
                  </a:ext>
                </a:extLst>
              </a:tr>
              <a:tr h="666078">
                <a:tc>
                  <a:txBody>
                    <a:bodyPr/>
                    <a:lstStyle/>
                    <a:p>
                      <a:r>
                        <a:rPr lang="ru-RU" sz="1400" dirty="0"/>
                        <a:t>Увеличение срока изготовления на 30 дней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/>
                        <a:t>700 056 рублей по итогу реализации проекта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36467162"/>
                  </a:ext>
                </a:extLst>
              </a:tr>
              <a:tr h="87279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0134582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45E9D3F-6FE2-024C-B257-5885CA8A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9AB3-84E5-47BF-8AD4-8BFF7DE21B4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29E43F9-2FD7-7448-B7AA-53383193706E}"/>
              </a:ext>
            </a:extLst>
          </p:cNvPr>
          <p:cNvSpPr/>
          <p:nvPr/>
        </p:nvSpPr>
        <p:spPr>
          <a:xfrm>
            <a:off x="681037" y="836340"/>
            <a:ext cx="8964768" cy="245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FF1D6D-6CE4-994E-8D17-3B34B5EA56D7}"/>
              </a:ext>
            </a:extLst>
          </p:cNvPr>
          <p:cNvSpPr txBox="1"/>
          <p:nvPr/>
        </p:nvSpPr>
        <p:spPr>
          <a:xfrm>
            <a:off x="1304693" y="680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707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D9368-564F-7545-8444-75B0AC50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420319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+mn-lt"/>
              </a:rPr>
              <a:t>План производства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60863E6-E7C2-AF4F-96D3-3DC2B397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16</a:t>
            </a:fld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FD062C6-67AB-EE41-AAB5-473F5EBF9B6D}"/>
              </a:ext>
            </a:extLst>
          </p:cNvPr>
          <p:cNvSpPr/>
          <p:nvPr/>
        </p:nvSpPr>
        <p:spPr>
          <a:xfrm>
            <a:off x="681036" y="681038"/>
            <a:ext cx="8627087" cy="2462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A09E612-7C14-9040-9149-311005F983E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2341" t="13303" r="37894" b="39377"/>
          <a:stretch/>
        </p:blipFill>
        <p:spPr bwMode="auto">
          <a:xfrm>
            <a:off x="681038" y="1101357"/>
            <a:ext cx="4535731" cy="2708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4ED360A-8507-0941-BA42-CE64ABFE36FE}"/>
              </a:ext>
            </a:extLst>
          </p:cNvPr>
          <p:cNvPicPr/>
          <p:nvPr/>
        </p:nvPicPr>
        <p:blipFill rotWithShape="1">
          <a:blip r:embed="rId3"/>
          <a:srcRect l="16298" t="12898" r="16625" b="28269"/>
          <a:stretch/>
        </p:blipFill>
        <p:spPr bwMode="auto">
          <a:xfrm>
            <a:off x="4548554" y="3946521"/>
            <a:ext cx="4676407" cy="2708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9B111E-77B4-5049-948F-51BADDCC3CC2}"/>
              </a:ext>
            </a:extLst>
          </p:cNvPr>
          <p:cNvSpPr txBox="1"/>
          <p:nvPr/>
        </p:nvSpPr>
        <p:spPr>
          <a:xfrm>
            <a:off x="681038" y="3868638"/>
            <a:ext cx="359284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Для успешного выполнения </a:t>
            </a:r>
          </a:p>
          <a:p>
            <a:r>
              <a:rPr lang="ru-RU" sz="1600" dirty="0"/>
              <a:t>проекта  с учетом одновременного</a:t>
            </a:r>
          </a:p>
          <a:p>
            <a:r>
              <a:rPr lang="ru-RU" sz="1600" dirty="0"/>
              <a:t> наступления всех рисков необходимо:</a:t>
            </a:r>
          </a:p>
          <a:p>
            <a:r>
              <a:rPr lang="ru-RU" sz="1600" dirty="0"/>
              <a:t>1 увеличить цену продукта до 10 млн.</a:t>
            </a:r>
          </a:p>
          <a:p>
            <a:r>
              <a:rPr lang="ru-RU" sz="1600" dirty="0"/>
              <a:t>2 для операционной деятельности </a:t>
            </a:r>
          </a:p>
          <a:p>
            <a:r>
              <a:rPr lang="ru-RU" sz="1600" dirty="0"/>
              <a:t>взять кредит 8 млн. руб. на 16 месяцев</a:t>
            </a:r>
          </a:p>
          <a:p>
            <a:r>
              <a:rPr lang="ru-RU" sz="1600" dirty="0"/>
              <a:t>При этом по итогу проекта получим </a:t>
            </a:r>
          </a:p>
          <a:p>
            <a:r>
              <a:rPr lang="en-GB" sz="1600" dirty="0"/>
              <a:t>NPV=1</a:t>
            </a:r>
            <a:r>
              <a:rPr lang="ru-RU" sz="1600" dirty="0"/>
              <a:t> </a:t>
            </a:r>
            <a:r>
              <a:rPr lang="en-GB" sz="1600" dirty="0"/>
              <a:t>362</a:t>
            </a:r>
            <a:r>
              <a:rPr lang="ru-RU" sz="1600" dirty="0"/>
              <a:t> </a:t>
            </a:r>
            <a:r>
              <a:rPr lang="en-GB" sz="1600" dirty="0"/>
              <a:t>117 </a:t>
            </a:r>
            <a:r>
              <a:rPr lang="ru-RU" sz="1600" dirty="0"/>
              <a:t>рублей и </a:t>
            </a:r>
            <a:r>
              <a:rPr lang="en-GB" sz="1600" dirty="0"/>
              <a:t>IRR= 32,75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AE0EA7-720F-2440-8075-C06EF4D38F82}"/>
              </a:ext>
            </a:extLst>
          </p:cNvPr>
          <p:cNvPicPr/>
          <p:nvPr/>
        </p:nvPicPr>
        <p:blipFill rotWithShape="1">
          <a:blip r:embed="rId4"/>
          <a:srcRect l="27247" t="24217" r="34752" b="46232"/>
          <a:stretch/>
        </p:blipFill>
        <p:spPr bwMode="auto">
          <a:xfrm>
            <a:off x="5345723" y="1101357"/>
            <a:ext cx="3962400" cy="2708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6502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A24325-86F9-7B41-AC7E-0E6787B3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53755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+mn-lt"/>
              </a:rPr>
              <a:t>Эффекты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E28FC1-660B-A54B-81DC-7CCBEB655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10" y="1192696"/>
            <a:ext cx="8791766" cy="493346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altLang="ru-RU" sz="2000" b="1" dirty="0">
                <a:sym typeface="Helvetica Neue" panose="02000503000000020004" pitchFamily="2" charset="0"/>
              </a:rPr>
              <a:t>Для страны</a:t>
            </a:r>
          </a:p>
          <a:p>
            <a:pPr algn="just"/>
            <a:r>
              <a:rPr lang="ru-RU" altLang="ru-RU" sz="2000" dirty="0">
                <a:sym typeface="Helvetica Neue" panose="02000503000000020004" pitchFamily="2" charset="0"/>
              </a:rPr>
              <a:t>1) Появление на российском рынке новой линейки высокоэффективных российских нагнетателей технологических газов </a:t>
            </a:r>
            <a:endParaRPr lang="ru-RU" altLang="ru-RU" sz="2000" b="1" dirty="0">
              <a:sym typeface="Helvetica Neue" panose="02000503000000020004" pitchFamily="2" charset="0"/>
            </a:endParaRPr>
          </a:p>
          <a:p>
            <a:pPr algn="just"/>
            <a:r>
              <a:rPr lang="ru-RU" altLang="ru-RU" sz="2000" dirty="0">
                <a:sym typeface="Helvetica Neue" panose="02000503000000020004" pitchFamily="2" charset="0"/>
              </a:rPr>
              <a:t>2) Перспектива выхода продукции компании на международные рынки. Повышение инвестиционной привлекательности страны;</a:t>
            </a:r>
          </a:p>
          <a:p>
            <a:pPr algn="just"/>
            <a:r>
              <a:rPr lang="ru-RU" altLang="ru-RU" sz="2000" dirty="0">
                <a:sym typeface="Helvetica Neue" panose="02000503000000020004" pitchFamily="2" charset="0"/>
              </a:rPr>
              <a:t>3) </a:t>
            </a:r>
            <a:r>
              <a:rPr lang="ru-RU" altLang="ru-RU" sz="2000" dirty="0"/>
              <a:t>Поддержка отечественных производителей и поставщиков энергоэффективного оборудования в соответствие с ключевыми требованиями к современной российской политике импортозамещения, точно сформулированных в Послании Президента России В.В. Путина к Федеральному собранию.</a:t>
            </a:r>
          </a:p>
          <a:p>
            <a:pPr marL="0" indent="0" algn="just">
              <a:buNone/>
            </a:pPr>
            <a:endParaRPr lang="ru-RU" altLang="ru-RU" sz="2000" dirty="0">
              <a:sym typeface="Helvetica Neue" panose="02000503000000020004" pitchFamily="2" charset="0"/>
            </a:endParaRPr>
          </a:p>
          <a:p>
            <a:pPr marL="0" indent="0" algn="just">
              <a:buNone/>
            </a:pPr>
            <a:r>
              <a:rPr lang="ru-RU" altLang="ru-RU" sz="2000" b="1" dirty="0">
                <a:sym typeface="Helvetica Neue" panose="02000503000000020004" pitchFamily="2" charset="0"/>
              </a:rPr>
              <a:t>Для региона:</a:t>
            </a:r>
          </a:p>
          <a:p>
            <a:pPr algn="just"/>
            <a:r>
              <a:rPr lang="ru-RU" altLang="ru-RU" sz="2000" dirty="0">
                <a:sym typeface="Helvetica Neue" panose="02000503000000020004" pitchFamily="2" charset="0"/>
              </a:rPr>
              <a:t>1) создание на территории Свердловской области высокотехнологичной производственной предприятия</a:t>
            </a:r>
          </a:p>
          <a:p>
            <a:pPr algn="just"/>
            <a:r>
              <a:rPr lang="ru-RU" altLang="ru-RU" sz="2000" dirty="0">
                <a:sym typeface="Helvetica Neue" panose="02000503000000020004" pitchFamily="2" charset="0"/>
              </a:rPr>
              <a:t>2) создание дополнительных рабочих мест, </a:t>
            </a:r>
          </a:p>
          <a:p>
            <a:pPr algn="just"/>
            <a:r>
              <a:rPr lang="ru-RU" altLang="ru-RU" sz="2000" dirty="0">
                <a:sym typeface="Helvetica Neue" panose="02000503000000020004" pitchFamily="2" charset="0"/>
              </a:rPr>
              <a:t>3) повышение инвестиционной привлекательности Свердловской области.</a:t>
            </a:r>
          </a:p>
          <a:p>
            <a:pPr marL="0" indent="0" algn="just">
              <a:buNone/>
            </a:pPr>
            <a:r>
              <a:rPr lang="ru-RU" altLang="ru-RU" sz="2000" b="1" dirty="0">
                <a:sym typeface="Helvetica Neue" panose="02000503000000020004" pitchFamily="2" charset="0"/>
              </a:rPr>
              <a:t>Для компании</a:t>
            </a:r>
          </a:p>
          <a:p>
            <a:pPr>
              <a:lnSpc>
                <a:spcPts val="2000"/>
              </a:lnSpc>
            </a:pPr>
            <a:r>
              <a:rPr lang="ru-RU" altLang="ru-RU" sz="2000" dirty="0"/>
              <a:t> Повышение конкурентоспособности и рентабельности предприятия.</a:t>
            </a:r>
            <a:endParaRPr lang="ru-RU" altLang="ru-RU" sz="2000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/>
              <a:t>Снижение издержек производства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altLang="ru-RU" sz="2000" dirty="0"/>
              <a:t> Выпуск новой продукции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/>
                </a:solidFill>
              </a:rPr>
              <a:t>		</a:t>
            </a:r>
            <a:r>
              <a:rPr lang="ru-RU" sz="2000" dirty="0"/>
              <a:t> </a:t>
            </a:r>
            <a:endParaRPr lang="ru-RU" altLang="ru-RU" sz="2000" dirty="0">
              <a:sym typeface="Helvetica Neue" panose="02000503000000020004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F3C3AE2-7DAC-D042-A6C2-1D35AAB6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17</a:t>
            </a:fld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F26489D-3268-8246-BED1-E8DFD9B19BDB}"/>
              </a:ext>
            </a:extLst>
          </p:cNvPr>
          <p:cNvSpPr/>
          <p:nvPr/>
        </p:nvSpPr>
        <p:spPr>
          <a:xfrm>
            <a:off x="586407" y="731836"/>
            <a:ext cx="8892129" cy="2306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265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0"/>
            <a:ext cx="10094495" cy="6858000"/>
          </a:xfrm>
          <a:prstGeom prst="rect">
            <a:avLst/>
          </a:prstGeom>
        </p:spPr>
      </p:pic>
      <p:sp>
        <p:nvSpPr>
          <p:cNvPr id="14" name="Rectangle 3"/>
          <p:cNvSpPr/>
          <p:nvPr/>
        </p:nvSpPr>
        <p:spPr>
          <a:xfrm>
            <a:off x="-168442" y="0"/>
            <a:ext cx="10407315" cy="3259751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8758" y="3812052"/>
            <a:ext cx="9617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Спасибо за внимание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4156" y="4135218"/>
            <a:ext cx="5717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  <a:latin typeface="Arial Narrow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2707106" y="285198"/>
          <a:ext cx="3477126" cy="279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orelDRAW" r:id="rId4" imgW="1599120" imgH="1390320" progId="">
                  <p:embed/>
                </p:oleObj>
              </mc:Choice>
              <mc:Fallback>
                <p:oleObj name="CorelDRAW" r:id="rId4" imgW="1599120" imgH="1390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7106" y="285198"/>
                        <a:ext cx="3477126" cy="27994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14C70FF-44D3-BB4C-8F21-F5A4B286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3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95E297EA-B2F0-5441-BE94-90D89003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725119"/>
          </a:xfrm>
        </p:spPr>
        <p:txBody>
          <a:bodyPr>
            <a:normAutofit/>
          </a:bodyPr>
          <a:lstStyle/>
          <a:p>
            <a:r>
              <a:rPr lang="ru-RU" sz="1800" dirty="0"/>
              <a:t>Резюме автора проекта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D460838C-BE76-5D41-AF5F-BAC322689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371600"/>
            <a:ext cx="8543925" cy="4805363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Мединский Константин Николаевич</a:t>
            </a:r>
          </a:p>
          <a:p>
            <a:r>
              <a:rPr lang="ru-RU" sz="1800" dirty="0"/>
              <a:t> Исполнительный директор АО «КМЗ»</a:t>
            </a:r>
          </a:p>
          <a:p>
            <a:r>
              <a:rPr lang="ru-RU" sz="1800" dirty="0"/>
              <a:t>Стаж работы в компании 4 года </a:t>
            </a:r>
          </a:p>
          <a:p>
            <a:r>
              <a:rPr lang="ru-RU" sz="1800" dirty="0"/>
              <a:t>Общий стаж работы 24 года</a:t>
            </a:r>
          </a:p>
          <a:p>
            <a:r>
              <a:rPr lang="ru-RU" sz="1800" dirty="0"/>
              <a:t>Образование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600" dirty="0"/>
              <a:t>1.</a:t>
            </a:r>
            <a:r>
              <a:rPr lang="ru-RU" sz="1800" dirty="0"/>
              <a:t> </a:t>
            </a:r>
            <a:r>
              <a:rPr lang="ru-RU" sz="1600" dirty="0"/>
              <a:t>Екатеринбургский колледж транспортного строительства по специальности «Автоматика и сигнализация на ж/д транспорте»</a:t>
            </a:r>
          </a:p>
          <a:p>
            <a:pPr marL="0" indent="0">
              <a:buNone/>
            </a:pPr>
            <a:r>
              <a:rPr lang="ru-RU" sz="1600" dirty="0"/>
              <a:t>2. Российский государственный профессионально-педагогический университет по специальности « Организация и управление в </a:t>
            </a:r>
            <a:r>
              <a:rPr lang="ru-RU" sz="1600" dirty="0" err="1"/>
              <a:t>электропроизводстве</a:t>
            </a:r>
            <a:r>
              <a:rPr lang="ru-RU" sz="1600" dirty="0"/>
              <a:t>»</a:t>
            </a:r>
          </a:p>
          <a:p>
            <a:r>
              <a:rPr lang="ru-RU" sz="2000" dirty="0"/>
              <a:t>Опыт реализации проектов </a:t>
            </a:r>
          </a:p>
          <a:p>
            <a:pPr marL="342900" indent="-342900">
              <a:buAutoNum type="arabicPeriod"/>
            </a:pPr>
            <a:r>
              <a:rPr lang="ru-RU" sz="1600" dirty="0"/>
              <a:t>С 2012 по 2014 принимал участие в инвестиционном проекте развития АО «Артемовский машиностроительный завод «</a:t>
            </a:r>
            <a:r>
              <a:rPr lang="ru-RU" sz="1600" dirty="0" err="1"/>
              <a:t>Вентпром</a:t>
            </a:r>
            <a:r>
              <a:rPr lang="ru-RU" sz="1600" dirty="0"/>
              <a:t>»</a:t>
            </a:r>
          </a:p>
          <a:p>
            <a:pPr marL="342900" indent="-342900">
              <a:buAutoNum type="arabicPeriod"/>
            </a:pPr>
            <a:r>
              <a:rPr lang="ru-RU" sz="1600" dirty="0"/>
              <a:t>С 2014 по 2016 руководил проектом по запуску в эксплуатацию </a:t>
            </a:r>
            <a:r>
              <a:rPr lang="ru-RU" sz="1600" dirty="0" err="1"/>
              <a:t>иэнергостанции</a:t>
            </a:r>
            <a:r>
              <a:rPr lang="ru-RU" sz="1600" dirty="0"/>
              <a:t> на базе  </a:t>
            </a:r>
            <a:r>
              <a:rPr lang="ru-RU" sz="1600" dirty="0" err="1"/>
              <a:t>газопоршневых</a:t>
            </a:r>
            <a:r>
              <a:rPr lang="ru-RU" sz="1600" dirty="0"/>
              <a:t> </a:t>
            </a:r>
            <a:r>
              <a:rPr lang="ru-RU" sz="1600" dirty="0" err="1"/>
              <a:t>когенерационных</a:t>
            </a:r>
            <a:r>
              <a:rPr lang="ru-RU" sz="1600" dirty="0"/>
              <a:t> установок </a:t>
            </a:r>
            <a:r>
              <a:rPr lang="en-GB" sz="1600" dirty="0"/>
              <a:t>2</a:t>
            </a:r>
            <a:r>
              <a:rPr lang="ru-RU" sz="1600" dirty="0"/>
              <a:t>МВт </a:t>
            </a:r>
            <a:r>
              <a:rPr lang="en-GB" sz="1600" dirty="0" err="1"/>
              <a:t>Caterpiller</a:t>
            </a:r>
            <a:r>
              <a:rPr lang="ru-RU" sz="1600" dirty="0"/>
              <a:t> общей мощностью 12МВт в обособленном подразделении «Русская Медная компания»</a:t>
            </a:r>
            <a:r>
              <a:rPr lang="en-GB" sz="1600" dirty="0"/>
              <a:t> </a:t>
            </a:r>
            <a:endParaRPr lang="ru-RU" sz="1600" dirty="0"/>
          </a:p>
          <a:p>
            <a:pPr marL="457200" lvl="1" indent="0">
              <a:buNone/>
            </a:pP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E330C8A-DFD8-5A4C-9D82-48F0C7DDA6DE}"/>
              </a:ext>
            </a:extLst>
          </p:cNvPr>
          <p:cNvSpPr/>
          <p:nvPr/>
        </p:nvSpPr>
        <p:spPr>
          <a:xfrm>
            <a:off x="681037" y="879231"/>
            <a:ext cx="8543925" cy="2110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4CB87142-C151-C848-93AF-F4A06CAA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2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764B4B-00BD-F044-8DF9-1027CDECBD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2" y="1176127"/>
            <a:ext cx="37719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4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E64DF2-9AC5-B847-B6A5-D8A00FE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467211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+mn-lt"/>
              </a:rPr>
              <a:t>Назначение и цели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4A47EE-E812-7643-A6D5-634A0D67D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090246"/>
            <a:ext cx="8543925" cy="5086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Тема проекта </a:t>
            </a:r>
            <a:r>
              <a:rPr lang="ru-RU" sz="1800" dirty="0"/>
              <a:t>Разработка стратегии развития АО « КМЗ»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1800" b="1" dirty="0"/>
              <a:t>Проект</a:t>
            </a:r>
            <a:r>
              <a:rPr lang="ru-RU" sz="1800" dirty="0"/>
              <a:t> Выпуск продукта «Нагнетатель» предназначенного для нагнетания технологических газов в химическом и металлургическом производстве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altLang="ru-RU" sz="1800" b="1" dirty="0"/>
              <a:t>Цели проекта</a:t>
            </a:r>
            <a:r>
              <a:rPr lang="ru-RU" altLang="ru-RU" sz="1800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ts val="2000"/>
              </a:lnSpc>
              <a:buNone/>
            </a:pPr>
            <a:r>
              <a:rPr lang="ru-RU" altLang="ru-RU" sz="1800" dirty="0"/>
              <a:t>	1. Повышение конкурентоспособности и рентабельности предприятия.</a:t>
            </a:r>
            <a:endParaRPr lang="ru-RU" altLang="ru-RU" sz="1800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	2. Снижение издержек производства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	3. Выпуск новой продукции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</a:rPr>
              <a:t>		</a:t>
            </a:r>
            <a:r>
              <a:rPr lang="ru-RU" sz="1800" dirty="0"/>
              <a:t> </a:t>
            </a:r>
            <a:endParaRPr lang="ru-RU" sz="1800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8442897-AE85-B646-A18F-4AB28F23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3</a:t>
            </a:fld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7259F3F-FE15-FA47-8A8C-B40CE2CAAE56}"/>
              </a:ext>
            </a:extLst>
          </p:cNvPr>
          <p:cNvSpPr/>
          <p:nvPr/>
        </p:nvSpPr>
        <p:spPr>
          <a:xfrm>
            <a:off x="681038" y="732692"/>
            <a:ext cx="8543925" cy="1992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8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40AAB6-8A3C-974F-B563-8A50E81C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233998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+mn-lt"/>
              </a:rPr>
              <a:t>О предприятии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ADC3FB-4E0A-CC4D-9F15-452FE50D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4</a:t>
            </a:fld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A7DCB8F-0360-A14B-8243-3B4E7BA15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32" y="1332022"/>
            <a:ext cx="3073400" cy="2654300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D7C9826B-8B4B-074D-9204-B9B1C50EE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869431"/>
              </p:ext>
            </p:extLst>
          </p:nvPr>
        </p:nvGraphicFramePr>
        <p:xfrm>
          <a:off x="3275658" y="1164679"/>
          <a:ext cx="1677342" cy="963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orelDRAW" r:id="rId4" imgW="1599120" imgH="1390320" progId="">
                  <p:embed/>
                </p:oleObj>
              </mc:Choice>
              <mc:Fallback>
                <p:oleObj name="CorelDRAW" r:id="rId4" imgW="1599120" imgH="1390320" progId="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xmlns="" id="{899CFCAB-1776-7C4B-8591-64493705C5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658" y="1164679"/>
                        <a:ext cx="1677342" cy="9636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FD4CE6C4-F460-9349-B128-5DA51AAC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8" y="1332022"/>
            <a:ext cx="2618811" cy="224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223AC7A-6CAC-3F44-AA5B-589114D9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638" y="3904037"/>
            <a:ext cx="3558235" cy="245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8B917BA-21AA-2144-B61F-4C3087F2FD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92" y="4289690"/>
            <a:ext cx="3916146" cy="2431787"/>
          </a:xfrm>
          <a:prstGeom prst="rect">
            <a:avLst/>
          </a:prstGeom>
        </p:spPr>
      </p:pic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A5B8D9FA-DFE2-3143-B265-C9547601C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196835"/>
              </p:ext>
            </p:extLst>
          </p:nvPr>
        </p:nvGraphicFramePr>
        <p:xfrm>
          <a:off x="5647559" y="930555"/>
          <a:ext cx="4076304" cy="4996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22FE6C7-2841-3E41-B0E6-6414E56D0B59}"/>
              </a:ext>
            </a:extLst>
          </p:cNvPr>
          <p:cNvSpPr/>
          <p:nvPr/>
        </p:nvSpPr>
        <p:spPr>
          <a:xfrm>
            <a:off x="356638" y="577894"/>
            <a:ext cx="9367225" cy="23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1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FB8DF0-DB8F-244E-A273-9E03175A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582727"/>
          </a:xfrm>
        </p:spPr>
        <p:txBody>
          <a:bodyPr>
            <a:normAutofit fontScale="90000"/>
          </a:bodyPr>
          <a:lstStyle/>
          <a:p>
            <a:r>
              <a:rPr lang="ru-RU" sz="1600" b="1" dirty="0"/>
              <a:t>Анализ SWOT </a:t>
            </a:r>
            <a:br>
              <a:rPr lang="ru-RU" sz="1600" b="1" dirty="0"/>
            </a:br>
            <a:r>
              <a:rPr lang="ru-RU" sz="1600" dirty="0"/>
              <a:t>Одним из самых распространенных методов, оценивающих в комплексе внешние и внутренние факторы, влияющие на развитие компании, является SWOT- анализ.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E4E1A43F-13D3-AA42-B4DC-02CF77EE7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362734"/>
              </p:ext>
            </p:extLst>
          </p:nvPr>
        </p:nvGraphicFramePr>
        <p:xfrm>
          <a:off x="681034" y="1215483"/>
          <a:ext cx="8543925" cy="5539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4908">
                  <a:extLst>
                    <a:ext uri="{9D8B030D-6E8A-4147-A177-3AD203B41FA5}">
                      <a16:colId xmlns:a16="http://schemas.microsoft.com/office/drawing/2014/main" xmlns="" val="1603911622"/>
                    </a:ext>
                  </a:extLst>
                </a:gridCol>
                <a:gridCol w="2928598">
                  <a:extLst>
                    <a:ext uri="{9D8B030D-6E8A-4147-A177-3AD203B41FA5}">
                      <a16:colId xmlns:a16="http://schemas.microsoft.com/office/drawing/2014/main" xmlns="" val="2674490821"/>
                    </a:ext>
                  </a:extLst>
                </a:gridCol>
                <a:gridCol w="774774">
                  <a:extLst>
                    <a:ext uri="{9D8B030D-6E8A-4147-A177-3AD203B41FA5}">
                      <a16:colId xmlns:a16="http://schemas.microsoft.com/office/drawing/2014/main" xmlns="" val="33153176"/>
                    </a:ext>
                  </a:extLst>
                </a:gridCol>
                <a:gridCol w="4035645">
                  <a:extLst>
                    <a:ext uri="{9D8B030D-6E8A-4147-A177-3AD203B41FA5}">
                      <a16:colId xmlns:a16="http://schemas.microsoft.com/office/drawing/2014/main" xmlns="" val="628271705"/>
                    </a:ext>
                  </a:extLst>
                </a:gridCol>
              </a:tblGrid>
              <a:tr h="165223">
                <a:tc gridSpan="2">
                  <a:txBody>
                    <a:bodyPr/>
                    <a:lstStyle/>
                    <a:p>
                      <a:pPr marR="292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СИЛЬНЫЕ СТОРОНЫ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marL="74041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СЛАБЫЕ СТОРОНЫ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2171931930"/>
                  </a:ext>
                </a:extLst>
              </a:tr>
              <a:tr h="165223">
                <a:tc>
                  <a:txBody>
                    <a:bodyPr/>
                    <a:lstStyle/>
                    <a:p>
                      <a:pPr marL="381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Рейтинг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374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Параметр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Рейтинг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Параметр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3298575641"/>
                  </a:ext>
                </a:extLst>
              </a:tr>
              <a:tr h="254849">
                <a:tc>
                  <a:txBody>
                    <a:bodyPr/>
                    <a:lstStyle/>
                    <a:p>
                      <a:pPr marL="3098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Комплексное решение задач Заказчика «под ключ»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Отсутствие в компании проектного управления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4234350284"/>
                  </a:ext>
                </a:extLst>
              </a:tr>
              <a:tr h="478322">
                <a:tc>
                  <a:txBody>
                    <a:bodyPr/>
                    <a:lstStyle/>
                    <a:p>
                      <a:pPr marL="3098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Высококвалифицированный конструкторский персонал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Длительный процесс проведения проектных работ в связи с двойной занятостью технологического отдела (расчет технико-коммерческих предложений)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3701475894"/>
                  </a:ext>
                </a:extLst>
              </a:tr>
              <a:tr h="321773">
                <a:tc>
                  <a:txBody>
                    <a:bodyPr/>
                    <a:lstStyle/>
                    <a:p>
                      <a:pPr marL="3098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+4,9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Собственный аэродинамический испытательный стенд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-4,8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Ограниченность в производственных площадях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2000299161"/>
                  </a:ext>
                </a:extLst>
              </a:tr>
              <a:tr h="356146">
                <a:tc>
                  <a:txBody>
                    <a:bodyPr/>
                    <a:lstStyle/>
                    <a:p>
                      <a:pPr marL="3098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+4,9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Узнаваемый бренд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-4,8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старое оборудование, необходимость замены на современное</a:t>
                      </a:r>
                    </a:p>
                    <a:p>
                      <a:pPr marL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2429598394"/>
                  </a:ext>
                </a:extLst>
              </a:tr>
              <a:tr h="332460">
                <a:tc>
                  <a:txBody>
                    <a:bodyPr/>
                    <a:lstStyle/>
                    <a:p>
                      <a:pPr marL="3098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+4,9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5"/>
                        </a:spcAft>
                      </a:pPr>
                      <a:r>
                        <a:rPr lang="ru-RU" sz="1000" dirty="0">
                          <a:effectLst/>
                        </a:rPr>
                        <a:t>Товар компании полностью уникален,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Собственная конструкторская  разработка компании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marL="3213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     -4,2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Высокий уровень в оборотном капитале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3335713309"/>
                  </a:ext>
                </a:extLst>
              </a:tr>
              <a:tr h="432428">
                <a:tc>
                  <a:txBody>
                    <a:bodyPr/>
                    <a:lstStyle/>
                    <a:p>
                      <a:pPr marL="3098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5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     -4,2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2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Позаказное производство, отсутствие долгосрочных контрактов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2178263729"/>
                  </a:ext>
                </a:extLst>
              </a:tr>
              <a:tr h="165223">
                <a:tc gridSpan="2"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ВОЗМОЖНОСТИ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marL="102997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УГРОЗЫ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5547706"/>
                  </a:ext>
                </a:extLst>
              </a:tr>
              <a:tr h="634871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+4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l">
                        <a:lnSpc>
                          <a:spcPct val="99000"/>
                        </a:lnSpc>
                        <a:spcAft>
                          <a:spcPts val="195"/>
                        </a:spcAft>
                      </a:pPr>
                      <a:r>
                        <a:rPr lang="ru-RU" sz="1000">
                          <a:effectLst/>
                        </a:rPr>
                        <a:t>Ограничение ввоза импортной продукции, расширение ограничений на закупку иностранных товаров и как следствие увеличение доли замещения импортных товаров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Рынок компании имеет средний уровень внутриотраслевой конкуренции и является перспективным. Существует возможность полного сравнения товаров разных фирм. Есть ограничения в повышении цен.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2980662596"/>
                  </a:ext>
                </a:extLst>
              </a:tr>
              <a:tr h="595794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l">
                        <a:lnSpc>
                          <a:spcPct val="99000"/>
                        </a:lnSpc>
                        <a:spcAft>
                          <a:spcPts val="195"/>
                        </a:spcAft>
                      </a:pPr>
                      <a:r>
                        <a:rPr lang="ru-RU" sz="1000">
                          <a:effectLst/>
                        </a:rPr>
                        <a:t>Увеличение объемов заказов. Заказчик проводит замену своих ТДМ в соответствие с новыми требованиями путем реконструкции существующих тех. линий, либо строительством новых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-7,2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49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Введение карантинных мер при росте </a:t>
                      </a:r>
                      <a:r>
                        <a:rPr lang="en-GB" sz="1000" dirty="0">
                          <a:effectLst/>
                        </a:rPr>
                        <a:t>CORVID</a:t>
                      </a:r>
                      <a:r>
                        <a:rPr lang="ru-RU" sz="1000" dirty="0">
                          <a:effectLst/>
                        </a:rPr>
                        <a:t> 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1602667926"/>
                  </a:ext>
                </a:extLst>
              </a:tr>
              <a:tr h="634871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случае существенного снижения стоимости рубля к основным мировым валютам возникнет благоприятная ситуация для увеличения экспорта продукции в страны ЕАЭС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238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 рынке наблюдается хорошая доступность качественного оборудования и материалов, но существует проблема большого срока изготовления и доставки оборудования и материала.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809027348"/>
                  </a:ext>
                </a:extLst>
              </a:tr>
              <a:tr h="450949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1750" algn="l">
                        <a:lnSpc>
                          <a:spcPct val="99000"/>
                        </a:lnSpc>
                        <a:spcAft>
                          <a:spcPts val="195"/>
                        </a:spcAft>
                      </a:pPr>
                      <a:r>
                        <a:rPr lang="ru-RU" sz="1000">
                          <a:effectLst/>
                        </a:rPr>
                        <a:t>Механизмы поддержки инвестиционных проектов развития (модернизации) производства со стороны государства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-5,4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492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Дефицит инженерных специалистов в отрасли(в городе) приводит к падению качества оказываемых услуг и увеличению ФОТ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248263329"/>
                  </a:ext>
                </a:extLst>
              </a:tr>
              <a:tr h="397908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Увеличение спроса на отечественную продукцию</a:t>
                      </a:r>
                    </a:p>
                    <a:p>
                      <a:pPr marR="3359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 anchor="ctr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-3,6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Увеличение стоимости </a:t>
                      </a:r>
                      <a:r>
                        <a:rPr lang="ru-RU" sz="1000" dirty="0" err="1">
                          <a:effectLst/>
                        </a:rPr>
                        <a:t>энергоносителй</a:t>
                      </a:r>
                      <a:r>
                        <a:rPr lang="ru-RU" sz="1000" dirty="0">
                          <a:effectLst/>
                        </a:rPr>
                        <a:t> приведет к увеличению себестоимости продукции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95" marR="23511" marT="17099" marB="0"/>
                </a:tc>
                <a:extLst>
                  <a:ext uri="{0D108BD9-81ED-4DB2-BD59-A6C34878D82A}">
                    <a16:rowId xmlns:a16="http://schemas.microsoft.com/office/drawing/2014/main" xmlns="" val="305904806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3C2CE35-71D1-AA4E-8C35-C71F08D45625}"/>
              </a:ext>
            </a:extLst>
          </p:cNvPr>
          <p:cNvSpPr/>
          <p:nvPr/>
        </p:nvSpPr>
        <p:spPr>
          <a:xfrm>
            <a:off x="681037" y="947854"/>
            <a:ext cx="8543924" cy="17841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5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9A9BE87C-3F28-394E-B9D2-4EFA9DDFC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958637"/>
              </p:ext>
            </p:extLst>
          </p:nvPr>
        </p:nvGraphicFramePr>
        <p:xfrm>
          <a:off x="345830" y="709301"/>
          <a:ext cx="8862647" cy="57770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778007">
                  <a:extLst>
                    <a:ext uri="{9D8B030D-6E8A-4147-A177-3AD203B41FA5}">
                      <a16:colId xmlns:a16="http://schemas.microsoft.com/office/drawing/2014/main" xmlns="" val="876010167"/>
                    </a:ext>
                  </a:extLst>
                </a:gridCol>
                <a:gridCol w="939388">
                  <a:extLst>
                    <a:ext uri="{9D8B030D-6E8A-4147-A177-3AD203B41FA5}">
                      <a16:colId xmlns:a16="http://schemas.microsoft.com/office/drawing/2014/main" xmlns="" val="1547210617"/>
                    </a:ext>
                  </a:extLst>
                </a:gridCol>
                <a:gridCol w="703622">
                  <a:extLst>
                    <a:ext uri="{9D8B030D-6E8A-4147-A177-3AD203B41FA5}">
                      <a16:colId xmlns:a16="http://schemas.microsoft.com/office/drawing/2014/main" xmlns="" val="77916484"/>
                    </a:ext>
                  </a:extLst>
                </a:gridCol>
                <a:gridCol w="830346">
                  <a:extLst>
                    <a:ext uri="{9D8B030D-6E8A-4147-A177-3AD203B41FA5}">
                      <a16:colId xmlns:a16="http://schemas.microsoft.com/office/drawing/2014/main" xmlns="" val="29634775"/>
                    </a:ext>
                  </a:extLst>
                </a:gridCol>
                <a:gridCol w="901076">
                  <a:extLst>
                    <a:ext uri="{9D8B030D-6E8A-4147-A177-3AD203B41FA5}">
                      <a16:colId xmlns:a16="http://schemas.microsoft.com/office/drawing/2014/main" xmlns="" val="1681876332"/>
                    </a:ext>
                  </a:extLst>
                </a:gridCol>
                <a:gridCol w="901076">
                  <a:extLst>
                    <a:ext uri="{9D8B030D-6E8A-4147-A177-3AD203B41FA5}">
                      <a16:colId xmlns:a16="http://schemas.microsoft.com/office/drawing/2014/main" xmlns="" val="1529094971"/>
                    </a:ext>
                  </a:extLst>
                </a:gridCol>
                <a:gridCol w="901076">
                  <a:extLst>
                    <a:ext uri="{9D8B030D-6E8A-4147-A177-3AD203B41FA5}">
                      <a16:colId xmlns:a16="http://schemas.microsoft.com/office/drawing/2014/main" xmlns="" val="3662646521"/>
                    </a:ext>
                  </a:extLst>
                </a:gridCol>
                <a:gridCol w="660889">
                  <a:extLst>
                    <a:ext uri="{9D8B030D-6E8A-4147-A177-3AD203B41FA5}">
                      <a16:colId xmlns:a16="http://schemas.microsoft.com/office/drawing/2014/main" xmlns="" val="2078436234"/>
                    </a:ext>
                  </a:extLst>
                </a:gridCol>
                <a:gridCol w="663097">
                  <a:extLst>
                    <a:ext uri="{9D8B030D-6E8A-4147-A177-3AD203B41FA5}">
                      <a16:colId xmlns:a16="http://schemas.microsoft.com/office/drawing/2014/main" xmlns="" val="29409354"/>
                    </a:ext>
                  </a:extLst>
                </a:gridCol>
                <a:gridCol w="792035">
                  <a:extLst>
                    <a:ext uri="{9D8B030D-6E8A-4147-A177-3AD203B41FA5}">
                      <a16:colId xmlns:a16="http://schemas.microsoft.com/office/drawing/2014/main" xmlns="" val="1908005755"/>
                    </a:ext>
                  </a:extLst>
                </a:gridCol>
                <a:gridCol w="792035">
                  <a:extLst>
                    <a:ext uri="{9D8B030D-6E8A-4147-A177-3AD203B41FA5}">
                      <a16:colId xmlns:a16="http://schemas.microsoft.com/office/drawing/2014/main" xmlns="" val="2105048959"/>
                    </a:ext>
                  </a:extLst>
                </a:gridCol>
              </a:tblGrid>
              <a:tr h="16993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Внешняя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Возможности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Угрозы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8625854"/>
                  </a:ext>
                </a:extLst>
              </a:tr>
              <a:tr h="5207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Внутренняя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Увеличение доли Экспорта в странах ЕАЭС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Увеличение доли замещения импортных товаров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Увеличение объемов заказов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Поддержка со стороны государства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Конкуренция на рынке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долгий срок поставки материалов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Введение карантинных мер с CORVID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дефицит инженерных специалистов в городе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Увеличение стоимости энергоносителей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334931583"/>
                  </a:ext>
                </a:extLst>
              </a:tr>
              <a:tr h="625935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Сильные стороны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Комплексное решение задач Заказчика под "ключ"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Повышение производительности труда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внедрение услуги "повышение энергоэфективности оборудования"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разработка ТДМ с меньшими энергозатратами-новый продукт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4073659187"/>
                  </a:ext>
                </a:extLst>
              </a:tr>
              <a:tr h="469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Квалифицированный конструкторский персонал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вывод на рынок нового продукта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внедрение проектного управления в компании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вывод на рынок нового продукта,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перевод на удаленную работу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удаленная работа из других городов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2289650867"/>
                  </a:ext>
                </a:extLst>
              </a:tr>
              <a:tr h="469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Собственный аэродинамический стенд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вывод на рынок нового продукта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вывод на рынок нового продукта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предоставление заказчику результатов испытаний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2171355499"/>
                  </a:ext>
                </a:extLst>
              </a:tr>
              <a:tr h="520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Узнаваемый бренд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dirty="0">
                          <a:effectLst/>
                        </a:rPr>
                        <a:t>Вывод на рынок нового продукта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проведение маркетинговых исследований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участие компании в зарубежных выставках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высокий уровень качества- соответствие стандарту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2104982964"/>
                  </a:ext>
                </a:extLst>
              </a:tr>
              <a:tr h="520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Товар компании уникален, собственная разработка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разработка новых изделий, аналогов импортным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внедрение проектного управления в компании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2494901218"/>
                  </a:ext>
                </a:extLst>
              </a:tr>
              <a:tr h="415576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Слабые стороны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Отсутствие в компании проектного офиса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внедрение проектного управления в компании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перевод на удаленную работу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2709187283"/>
                  </a:ext>
                </a:extLst>
              </a:tr>
              <a:tr h="415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Длительный процесспроведения проектных работ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1136488832"/>
                  </a:ext>
                </a:extLst>
              </a:tr>
              <a:tr h="415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Ограниченность в производственных площадях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строительство нового цеха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внедрение проектного управления в компании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145347109"/>
                  </a:ext>
                </a:extLst>
              </a:tr>
              <a:tr h="310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старое оборудование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замена оборудования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замена оборудования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1172582444"/>
                  </a:ext>
                </a:extLst>
              </a:tr>
              <a:tr h="415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отсутствие долгосрочных заказов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увеличение доли заказов на экспорт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2951991821"/>
                  </a:ext>
                </a:extLst>
              </a:tr>
              <a:tr h="415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высокий уровень в оборотном капитале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кредиты, лизинг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79" marR="13779" marT="0" marB="0" anchor="b"/>
                </a:tc>
                <a:extLst>
                  <a:ext uri="{0D108BD9-81ED-4DB2-BD59-A6C34878D82A}">
                    <a16:rowId xmlns:a16="http://schemas.microsoft.com/office/drawing/2014/main" xmlns="" val="111625260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50FD93-013E-0942-8A79-580613460D9C}"/>
              </a:ext>
            </a:extLst>
          </p:cNvPr>
          <p:cNvSpPr txBox="1"/>
          <p:nvPr/>
        </p:nvSpPr>
        <p:spPr>
          <a:xfrm>
            <a:off x="1324708" y="339969"/>
            <a:ext cx="608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Матрица аналитического метода SWOT 8 для компании  АО «КМЗ»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82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C411AB2-A1EA-4848-9FD1-096B45B9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455488"/>
          </a:xfrm>
        </p:spPr>
        <p:txBody>
          <a:bodyPr>
            <a:normAutofit/>
          </a:bodyPr>
          <a:lstStyle/>
          <a:p>
            <a:r>
              <a:rPr lang="ru-RU" sz="1600" b="1" dirty="0"/>
              <a:t>Матрица соответствия проектов развития корпоративным целям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80F6856E-0CF0-C348-BBD0-33B3F3F187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434282"/>
              </p:ext>
            </p:extLst>
          </p:nvPr>
        </p:nvGraphicFramePr>
        <p:xfrm>
          <a:off x="670413" y="1276104"/>
          <a:ext cx="8543925" cy="388170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75685">
                  <a:extLst>
                    <a:ext uri="{9D8B030D-6E8A-4147-A177-3AD203B41FA5}">
                      <a16:colId xmlns:a16="http://schemas.microsoft.com/office/drawing/2014/main" xmlns="" val="1953126529"/>
                    </a:ext>
                  </a:extLst>
                </a:gridCol>
                <a:gridCol w="2086309">
                  <a:extLst>
                    <a:ext uri="{9D8B030D-6E8A-4147-A177-3AD203B41FA5}">
                      <a16:colId xmlns:a16="http://schemas.microsoft.com/office/drawing/2014/main" xmlns="" val="1954680064"/>
                    </a:ext>
                  </a:extLst>
                </a:gridCol>
                <a:gridCol w="1326799">
                  <a:extLst>
                    <a:ext uri="{9D8B030D-6E8A-4147-A177-3AD203B41FA5}">
                      <a16:colId xmlns:a16="http://schemas.microsoft.com/office/drawing/2014/main" xmlns="" val="1326573642"/>
                    </a:ext>
                  </a:extLst>
                </a:gridCol>
                <a:gridCol w="1461423">
                  <a:extLst>
                    <a:ext uri="{9D8B030D-6E8A-4147-A177-3AD203B41FA5}">
                      <a16:colId xmlns:a16="http://schemas.microsoft.com/office/drawing/2014/main" xmlns="" val="3928606274"/>
                    </a:ext>
                  </a:extLst>
                </a:gridCol>
                <a:gridCol w="1461423">
                  <a:extLst>
                    <a:ext uri="{9D8B030D-6E8A-4147-A177-3AD203B41FA5}">
                      <a16:colId xmlns:a16="http://schemas.microsoft.com/office/drawing/2014/main" xmlns="" val="4130535743"/>
                    </a:ext>
                  </a:extLst>
                </a:gridCol>
                <a:gridCol w="932286">
                  <a:extLst>
                    <a:ext uri="{9D8B030D-6E8A-4147-A177-3AD203B41FA5}">
                      <a16:colId xmlns:a16="http://schemas.microsoft.com/office/drawing/2014/main" xmlns="" val="3664030661"/>
                    </a:ext>
                  </a:extLst>
                </a:gridCol>
              </a:tblGrid>
              <a:tr h="379689">
                <a:tc rowSpan="4">
                  <a:txBody>
                    <a:bodyPr/>
                    <a:lstStyle/>
                    <a:p>
                      <a:pPr marL="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 rowSpan="4">
                  <a:txBody>
                    <a:bodyPr/>
                    <a:lstStyle/>
                    <a:p>
                      <a:pPr marL="255270" marR="255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проекта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 gridSpan="3"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Цели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" marR="292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Сумма баллов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extLst>
                  <a:ext uri="{0D108BD9-81ED-4DB2-BD59-A6C34878D82A}">
                    <a16:rowId xmlns:a16="http://schemas.microsoft.com/office/drawing/2014/main" xmlns="" val="3349075963"/>
                  </a:ext>
                </a:extLst>
              </a:tr>
              <a:tr h="867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Повысить прибыль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Снизить затраты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Повысить продажи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extLst>
                  <a:ext uri="{0D108BD9-81ED-4DB2-BD59-A6C34878D82A}">
                    <a16:rowId xmlns:a16="http://schemas.microsoft.com/office/drawing/2014/main" xmlns="" val="3694128680"/>
                  </a:ext>
                </a:extLst>
              </a:tr>
              <a:tr h="1872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Сила влияния заинтересованных сторон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extLst>
                  <a:ext uri="{0D108BD9-81ED-4DB2-BD59-A6C34878D82A}">
                    <a16:rowId xmlns:a16="http://schemas.microsoft.com/office/drawing/2014/main" xmlns="" val="1615062172"/>
                  </a:ext>
                </a:extLst>
              </a:tr>
              <a:tr h="1872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extLst>
                  <a:ext uri="{0D108BD9-81ED-4DB2-BD59-A6C34878D82A}">
                    <a16:rowId xmlns:a16="http://schemas.microsoft.com/office/drawing/2014/main" xmlns="" val="3417437825"/>
                  </a:ext>
                </a:extLst>
              </a:tr>
              <a:tr h="524311">
                <a:tc>
                  <a:txBody>
                    <a:bodyPr/>
                    <a:lstStyle/>
                    <a:p>
                      <a:pPr marL="393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Вывод на рынок нового продукта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92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extLst>
                  <a:ext uri="{0D108BD9-81ED-4DB2-BD59-A6C34878D82A}">
                    <a16:rowId xmlns:a16="http://schemas.microsoft.com/office/drawing/2014/main" xmlns="" val="4175847856"/>
                  </a:ext>
                </a:extLst>
              </a:tr>
              <a:tr h="571998">
                <a:tc>
                  <a:txBody>
                    <a:bodyPr/>
                    <a:lstStyle/>
                    <a:p>
                      <a:pPr marL="393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Повышение производительности труда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extLst>
                  <a:ext uri="{0D108BD9-81ED-4DB2-BD59-A6C34878D82A}">
                    <a16:rowId xmlns:a16="http://schemas.microsoft.com/office/drawing/2014/main" xmlns="" val="2887494720"/>
                  </a:ext>
                </a:extLst>
              </a:tr>
              <a:tr h="764370">
                <a:tc>
                  <a:txBody>
                    <a:bodyPr/>
                    <a:lstStyle/>
                    <a:p>
                      <a:pPr marL="393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Внедрение дополнительной услуги -энергоэфективность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extLst>
                  <a:ext uri="{0D108BD9-81ED-4DB2-BD59-A6C34878D82A}">
                    <a16:rowId xmlns:a16="http://schemas.microsoft.com/office/drawing/2014/main" xmlns="" val="3927017642"/>
                  </a:ext>
                </a:extLst>
              </a:tr>
              <a:tr h="379626">
                <a:tc>
                  <a:txBody>
                    <a:bodyPr/>
                    <a:lstStyle/>
                    <a:p>
                      <a:pPr marL="393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участие компании в зарубежных выставках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29210" marT="4445" marB="0" anchor="ctr"/>
                </a:tc>
                <a:extLst>
                  <a:ext uri="{0D108BD9-81ED-4DB2-BD59-A6C34878D82A}">
                    <a16:rowId xmlns:a16="http://schemas.microsoft.com/office/drawing/2014/main" xmlns="" val="3567672216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4D31370-A900-A244-A329-22764E57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6855-BC5C-7C46-B323-1FEC923C7F94}" type="slidenum">
              <a:rPr lang="en-US" smtClean="0"/>
              <a:t>7</a:t>
            </a:fld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F0ECA81-7F2C-C04A-BA3F-F069ED498E1B}"/>
              </a:ext>
            </a:extLst>
          </p:cNvPr>
          <p:cNvSpPr/>
          <p:nvPr/>
        </p:nvSpPr>
        <p:spPr>
          <a:xfrm>
            <a:off x="681038" y="820616"/>
            <a:ext cx="8543924" cy="22688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699094-0438-9D4D-9C0C-056BE2175002}"/>
              </a:ext>
            </a:extLst>
          </p:cNvPr>
          <p:cNvSpPr txBox="1"/>
          <p:nvPr/>
        </p:nvSpPr>
        <p:spPr>
          <a:xfrm>
            <a:off x="659789" y="5292543"/>
            <a:ext cx="8554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Учитывая, что повышение производительности труда возможно за счет увеличения производственных площадей, заменой оборудования и внедрения базовых элементов программы «Бережливое производство» АО «КМЗ» в настоящий момент уже находятся в реализации национального проекта «Производительность РФ, а именно проект АО КМЗ « Строительство цеха механической обработки» включен в перечень инвестиционных проектов Свердловской области 2020-2021и под руководством Федерального центра компетенции труда идет внедрение бережливого производства то стратегию компании АО «КМЗ» на перспективу до 2022 г. можно сформулировать следующим образом: </a:t>
            </a:r>
            <a:r>
              <a:rPr lang="ru-RU" sz="1200" b="1" u="sng" dirty="0"/>
              <a:t>Выход на рынок ТДМ нового продукта.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4515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778771" y="3281329"/>
            <a:ext cx="4918511" cy="226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ru-RU" sz="2000" dirty="0">
                <a:solidFill>
                  <a:srgbClr val="0070C0"/>
                </a:solidFill>
              </a:rPr>
              <a:t>Итоги 3 месяцев реализации </a:t>
            </a:r>
          </a:p>
          <a:p>
            <a:pPr defTabSz="914400">
              <a:lnSpc>
                <a:spcPct val="120000"/>
              </a:lnSpc>
            </a:pPr>
            <a:r>
              <a:rPr lang="ru-RU" sz="2000" dirty="0">
                <a:solidFill>
                  <a:srgbClr val="0070C0"/>
                </a:solidFill>
              </a:rPr>
              <a:t>проекта повышения производительности труда при изготовлении и сборке двусторонних роторов тягодутьевых машин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gray">
          <a:xfrm>
            <a:off x="778771" y="5977526"/>
            <a:ext cx="4716493" cy="5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6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Сроки реализации проекта:</a:t>
            </a:r>
          </a:p>
          <a:p>
            <a:pPr defTabSz="914400">
              <a:spcBef>
                <a:spcPts val="0"/>
              </a:spcBef>
            </a:pPr>
            <a:r>
              <a:rPr lang="ru-RU" sz="1400" dirty="0">
                <a:solidFill>
                  <a:srgbClr val="FF0000"/>
                </a:solidFill>
              </a:rPr>
              <a:t>17.06.2020 - 17.12.2020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49348" y="581896"/>
            <a:ext cx="1309492" cy="1113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Логотип предприятия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A605225-0DA7-471C-B142-9289EE13F3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54" y="405898"/>
            <a:ext cx="2736987" cy="257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9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750" y="232933"/>
            <a:ext cx="8543925" cy="53199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sz="2700" dirty="0">
                <a:solidFill>
                  <a:srgbClr val="0070C0"/>
                </a:solidFill>
              </a:rPr>
              <a:t>Пилотный поток изготовления и сборки двустороннего ротора</a:t>
            </a:r>
            <a:endParaRPr lang="ru-RU" sz="27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17058" y="1665963"/>
            <a:ext cx="3205741" cy="5052855"/>
            <a:chOff x="727873" y="1464146"/>
            <a:chExt cx="3205741" cy="505285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27873" y="1464146"/>
              <a:ext cx="3205741" cy="505285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9583" y="1587218"/>
              <a:ext cx="31024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</a:rPr>
                <a:t>Пилотный поток изготовления и сборки двусторонних роторов тягодутьевых машин</a:t>
              </a:r>
            </a:p>
          </p:txBody>
        </p:sp>
      </p:grp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138611808"/>
              </p:ext>
            </p:extLst>
          </p:nvPr>
        </p:nvGraphicFramePr>
        <p:xfrm>
          <a:off x="4500943" y="1397795"/>
          <a:ext cx="4726289" cy="214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500943" y="3537858"/>
            <a:ext cx="4821732" cy="2602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Ключевой риск: </a:t>
            </a:r>
            <a:r>
              <a:rPr lang="ru-RU" sz="1400" u="sng" dirty="0">
                <a:solidFill>
                  <a:srgbClr val="CA3568"/>
                </a:solidFill>
              </a:rPr>
              <a:t>невыполнение заказов в срок и по объему</a:t>
            </a:r>
            <a:endParaRPr lang="ru-RU" sz="1400" dirty="0"/>
          </a:p>
          <a:p>
            <a:pPr marL="342900" indent="-342900">
              <a:lnSpc>
                <a:spcPct val="150000"/>
              </a:lnSpc>
              <a:buFont typeface="Symbol"/>
              <a:buChar char=""/>
            </a:pPr>
            <a:r>
              <a:rPr lang="ru-RU" sz="1200" dirty="0"/>
              <a:t>Возможность потери ключевого клиента;</a:t>
            </a:r>
          </a:p>
          <a:p>
            <a:pPr marL="342900" indent="-342900">
              <a:lnSpc>
                <a:spcPct val="150000"/>
              </a:lnSpc>
              <a:buFont typeface="Symbol"/>
              <a:buChar char=""/>
            </a:pPr>
            <a:r>
              <a:rPr lang="ru-RU" sz="1200" dirty="0"/>
              <a:t>Репутационные риски предприятия;</a:t>
            </a:r>
          </a:p>
          <a:p>
            <a:pPr marL="342900" indent="-342900">
              <a:lnSpc>
                <a:spcPct val="150000"/>
              </a:lnSpc>
              <a:buFont typeface="Symbol"/>
              <a:buChar char=""/>
            </a:pPr>
            <a:r>
              <a:rPr lang="ru-RU" sz="1200" dirty="0"/>
              <a:t>Неуправляемые запасы НЗП в потоке;</a:t>
            </a:r>
          </a:p>
          <a:p>
            <a:pPr marL="342900" indent="-342900">
              <a:lnSpc>
                <a:spcPct val="150000"/>
              </a:lnSpc>
              <a:buFont typeface="Symbol"/>
              <a:buChar char=""/>
            </a:pPr>
            <a:r>
              <a:rPr lang="ru-RU" sz="1200" dirty="0"/>
              <a:t>Низкая точность производственного и оперативного планирования;</a:t>
            </a:r>
          </a:p>
          <a:p>
            <a:pPr marL="342900" indent="-342900">
              <a:lnSpc>
                <a:spcPct val="150000"/>
              </a:lnSpc>
              <a:buFont typeface="Symbol"/>
              <a:buChar char=""/>
            </a:pPr>
            <a:r>
              <a:rPr lang="ru-RU" sz="1200" dirty="0">
                <a:ea typeface="Calibri"/>
                <a:cs typeface="Times New Roman"/>
              </a:rPr>
              <a:t>Потери при транспортировке, ожидании, лишних передвижениях, браке и доработках деталей и сборочных единиц.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80219" y="1042789"/>
            <a:ext cx="3009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Доля в объеме выпускаемой продукции, 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070" y="2230842"/>
            <a:ext cx="2616176" cy="1628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Фото потока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71070" y="4192391"/>
            <a:ext cx="2616176" cy="1628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Фото потока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4D007F-106E-4B67-B641-414503FA11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5" y="2217589"/>
            <a:ext cx="2740006" cy="18266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ED104D4-DDCE-4142-B92D-3E5B87295D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5" y="4168652"/>
            <a:ext cx="2740006" cy="18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04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7312</TotalTime>
  <Words>1266</Words>
  <Application>Microsoft Office PowerPoint</Application>
  <PresentationFormat>Лист A4 (210x297 мм)</PresentationFormat>
  <Paragraphs>276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Helvetica Neue</vt:lpstr>
      <vt:lpstr>Symbol</vt:lpstr>
      <vt:lpstr>Times New Roman</vt:lpstr>
      <vt:lpstr>Verdana</vt:lpstr>
      <vt:lpstr>Тема Office</vt:lpstr>
      <vt:lpstr>CorelDRAW</vt:lpstr>
      <vt:lpstr>Презентация PowerPoint</vt:lpstr>
      <vt:lpstr>Резюме автора проекта</vt:lpstr>
      <vt:lpstr>Назначение и цели проекта</vt:lpstr>
      <vt:lpstr>О предприятии</vt:lpstr>
      <vt:lpstr>Анализ SWOT  Одним из самых распространенных методов, оценивающих в комплексе внешние и внутренние факторы, влияющие на развитие компании, является SWOT- анализ. </vt:lpstr>
      <vt:lpstr>Презентация PowerPoint</vt:lpstr>
      <vt:lpstr>Матрица соответствия проектов развития корпоративным целям </vt:lpstr>
      <vt:lpstr>Презентация PowerPoint</vt:lpstr>
      <vt:lpstr> Пилотный поток изготовления и сборки двустороннего ротора</vt:lpstr>
      <vt:lpstr>Инвестиционный проект «Строительство цеха механической обработки»</vt:lpstr>
      <vt:lpstr>Нагнетатель технологических газов</vt:lpstr>
      <vt:lpstr>Основные поставщики нагнетателей технологических газов в РФ</vt:lpstr>
      <vt:lpstr>Бизнес процесс</vt:lpstr>
      <vt:lpstr>Затраты подготовительного периода</vt:lpstr>
      <vt:lpstr>Риски при внедрении проекта</vt:lpstr>
      <vt:lpstr>План производства</vt:lpstr>
      <vt:lpstr>Эффекты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Круглина Ирина Константиновна</cp:lastModifiedBy>
  <cp:revision>553</cp:revision>
  <cp:lastPrinted>2016-03-22T06:32:28Z</cp:lastPrinted>
  <dcterms:created xsi:type="dcterms:W3CDTF">2015-09-16T06:22:33Z</dcterms:created>
  <dcterms:modified xsi:type="dcterms:W3CDTF">2020-10-27T09:25:22Z</dcterms:modified>
</cp:coreProperties>
</file>