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2" r:id="rId4"/>
    <p:sldId id="367" r:id="rId5"/>
    <p:sldId id="356" r:id="rId6"/>
    <p:sldId id="357" r:id="rId7"/>
    <p:sldId id="354" r:id="rId8"/>
    <p:sldId id="359" r:id="rId9"/>
    <p:sldId id="360" r:id="rId10"/>
    <p:sldId id="362" r:id="rId11"/>
    <p:sldId id="365" r:id="rId12"/>
    <p:sldId id="3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4DE"/>
    <a:srgbClr val="98D1B5"/>
    <a:srgbClr val="CEE1D5"/>
    <a:srgbClr val="37A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9;&#1095;&#1077;&#1073;&#1072;\01.2020%20&#1055;&#1088;&#1077;&#1079;&#1080;&#1076;&#1077;&#1085;&#1090;&#1089;&#1082;&#1072;&#1103;%20&#1087;&#1088;&#1086;&#1075;&#1088;&#1072;&#1084;&#1084;&#1072;\&#1087;&#1088;&#1086;&#1077;&#1082;&#1090;&#1052;&#1054;&#1049;!!!\&#1076;&#1086;&#1083;&#1103;%20&#1088;&#1099;&#1085;&#1082;&#1072;\&#1073;&#1102;&#1088;&#1086;%20&#1087;&#1077;&#1088;&#1077;&#1074;&#1086;&#1076;&#1086;&#1074;%20&#1077;&#1082;&#1073;%20(6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95;&#1077;&#1073;&#1072;\01.2020%20&#1055;&#1088;&#1077;&#1079;&#1080;&#1076;&#1077;&#1085;&#1090;&#1089;&#1082;&#1072;&#1103;%20&#1087;&#1088;&#1086;&#1075;&#1088;&#1072;&#1084;&#1084;&#1072;\&#1087;&#1088;&#1086;&#1077;&#1082;&#1090;&#1052;&#1054;&#1049;!!!\&#1040;&#1085;&#1072;&#1083;&#1080;&#1090;&#1080;&#1082;&#1072;%20&#1044;&#1080;&#1087;&#1083;&#1086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656645539877"/>
          <c:y val="1.3651774408190204E-2"/>
          <c:w val="0.44695530364354724"/>
          <c:h val="0.94994349383663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B-4874-A29F-F593DC6172C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B-4874-A29F-F593DC6172C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B-4874-A29F-F593DC6172C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B-4874-A29F-F593DC6172C1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4B-4874-A29F-F593DC6172C1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4B-4874-A29F-F593DC6172C1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4B-4874-A29F-F593DC6172C1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4B-4874-A29F-F593DC6172C1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74B-4874-A29F-F593DC6172C1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74B-4874-A29F-F593DC6172C1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74B-4874-A29F-F593DC6172C1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74B-4874-A29F-F593DC6172C1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74B-4874-A29F-F593DC6172C1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74B-4874-A29F-F593DC6172C1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74B-4874-A29F-F593DC6172C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B-4874-A29F-F593DC6172C1}"/>
                </c:ext>
              </c:extLst>
            </c:dLbl>
            <c:dLbl>
              <c:idx val="3"/>
              <c:layout>
                <c:manualLayout>
                  <c:x val="-4.594509866993865E-2"/>
                  <c:y val="-4.39743294240290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B-4874-A29F-F593DC6172C1}"/>
                </c:ext>
              </c:extLst>
            </c:dLbl>
            <c:dLbl>
              <c:idx val="4"/>
              <c:layout>
                <c:manualLayout>
                  <c:x val="-4.1138022767502391E-2"/>
                  <c:y val="-6.99200972033438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4B-4874-A29F-F593DC6172C1}"/>
                </c:ext>
              </c:extLst>
            </c:dLbl>
            <c:dLbl>
              <c:idx val="5"/>
              <c:layout>
                <c:manualLayout>
                  <c:x val="-3.3020439703258929E-2"/>
                  <c:y val="-0.10199238091832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4B-4874-A29F-F593DC6172C1}"/>
                </c:ext>
              </c:extLst>
            </c:dLbl>
            <c:dLbl>
              <c:idx val="6"/>
              <c:layout>
                <c:manualLayout>
                  <c:x val="-1.8135928127610765E-2"/>
                  <c:y val="-6.09870523808950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4B-4874-A29F-F593DC6172C1}"/>
                </c:ext>
              </c:extLst>
            </c:dLbl>
            <c:dLbl>
              <c:idx val="7"/>
              <c:layout>
                <c:manualLayout>
                  <c:x val="-6.6529620285089852E-3"/>
                  <c:y val="-3.58515068111917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4B-4874-A29F-F593DC6172C1}"/>
                </c:ext>
              </c:extLst>
            </c:dLbl>
            <c:dLbl>
              <c:idx val="8"/>
              <c:layout>
                <c:manualLayout>
                  <c:x val="7.1220622336233661E-4"/>
                  <c:y val="-3.69476097764610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74B-4874-A29F-F593DC6172C1}"/>
                </c:ext>
              </c:extLst>
            </c:dLbl>
            <c:dLbl>
              <c:idx val="9"/>
              <c:layout>
                <c:manualLayout>
                  <c:x val="9.2913029664919156E-3"/>
                  <c:y val="-4.64425045408591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4B-4874-A29F-F593DC6172C1}"/>
                </c:ext>
              </c:extLst>
            </c:dLbl>
            <c:dLbl>
              <c:idx val="10"/>
              <c:layout>
                <c:manualLayout>
                  <c:x val="1.6125077203441213E-2"/>
                  <c:y val="-5.59307915923460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74B-4874-A29F-F593DC6172C1}"/>
                </c:ext>
              </c:extLst>
            </c:dLbl>
            <c:dLbl>
              <c:idx val="11"/>
              <c:layout>
                <c:manualLayout>
                  <c:x val="2.0787924812804573E-2"/>
                  <c:y val="-7.51631230538827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74B-4874-A29F-F593DC6172C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74B-4874-A29F-F593DC617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Лист2!$A$2:$A$16</c:f>
              <c:strCache>
                <c:ptCount val="15"/>
                <c:pt idx="0">
                  <c:v>Транслит</c:v>
                </c:pt>
                <c:pt idx="1">
                  <c:v>Бизнес-бюро Ассоциации переводчиков</c:v>
                </c:pt>
                <c:pt idx="3">
                  <c:v>Пассо Аванти</c:v>
                </c:pt>
                <c:pt idx="4">
                  <c:v>Евроспейс</c:v>
                </c:pt>
                <c:pt idx="5">
                  <c:v>ООО Zippy </c:v>
                </c:pt>
                <c:pt idx="6">
                  <c:v>ООО "АГЕНТСТВО МЕЖДУНАР СОТРУДНИЧЕСТВА"</c:v>
                </c:pt>
                <c:pt idx="7">
                  <c:v>ООО МОДЕРАТО ПРО"</c:v>
                </c:pt>
                <c:pt idx="8">
                  <c:v>Бюро Переводов "Уралпереводсервис"</c:v>
                </c:pt>
                <c:pt idx="9">
                  <c:v>ООО "ОПТИМАЛЬНЫЙ ВАРИАНТ"</c:v>
                </c:pt>
                <c:pt idx="10">
                  <c:v>ООО Хантли</c:v>
                </c:pt>
                <c:pt idx="11">
                  <c:v>ООО "Туриански&amp;Вольфссон.":</c:v>
                </c:pt>
                <c:pt idx="13">
                  <c:v>Бюро с выручкой &lt; 4 млн. руб.</c:v>
                </c:pt>
                <c:pt idx="14">
                  <c:v>1000 знаков</c:v>
                </c:pt>
              </c:strCache>
              <c:extLst/>
            </c:strRef>
          </c:cat>
          <c:val>
            <c:numRef>
              <c:f>Лист2!$B$2:$B$16</c:f>
              <c:numCache>
                <c:formatCode>General</c:formatCode>
                <c:ptCount val="15"/>
                <c:pt idx="0">
                  <c:v>37200000</c:v>
                </c:pt>
                <c:pt idx="1">
                  <c:v>31000000</c:v>
                </c:pt>
                <c:pt idx="3">
                  <c:v>14500000</c:v>
                </c:pt>
                <c:pt idx="4">
                  <c:v>14000000</c:v>
                </c:pt>
                <c:pt idx="5">
                  <c:v>12500000</c:v>
                </c:pt>
                <c:pt idx="6">
                  <c:v>8400000</c:v>
                </c:pt>
                <c:pt idx="7">
                  <c:v>5200000</c:v>
                </c:pt>
                <c:pt idx="8">
                  <c:v>5000000</c:v>
                </c:pt>
                <c:pt idx="9">
                  <c:v>4140000</c:v>
                </c:pt>
                <c:pt idx="10">
                  <c:v>4100000</c:v>
                </c:pt>
                <c:pt idx="11">
                  <c:v>4000000</c:v>
                </c:pt>
                <c:pt idx="13">
                  <c:v>107040000</c:v>
                </c:pt>
                <c:pt idx="14">
                  <c:v>2000000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E-974B-4874-A29F-F593DC6172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55864328526242735"/>
          <c:y val="2.6162264098359891E-3"/>
          <c:w val="0.43941412798318019"/>
          <c:h val="0.99250018475701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Aft>
              <a:spcPts val="0"/>
            </a:spcAft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412961500943047"/>
          <c:w val="0.54526025141853907"/>
          <c:h val="0.93754173291959764"/>
        </c:manualLayout>
      </c:layout>
      <c:pieChart>
        <c:varyColors val="1"/>
        <c:ser>
          <c:idx val="0"/>
          <c:order val="0"/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62D-4174-B427-8E56D42B0B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62D-4174-B427-8E56D42B0B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62D-4174-B427-8E56D42B0BF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62D-4174-B427-8E56D42B0BF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62D-4174-B427-8E56D42B0BF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62D-4174-B427-8E56D42B0BF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362D-4174-B427-8E56D42B0BF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62D-4174-B427-8E56D42B0BF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62D-4174-B427-8E56D42B0BF4}"/>
              </c:ext>
            </c:extLst>
          </c:dPt>
          <c:dLbls>
            <c:dLbl>
              <c:idx val="0"/>
              <c:layout>
                <c:manualLayout>
                  <c:x val="2.4038974750913416E-3"/>
                  <c:y val="1.209666837194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2D-4174-B427-8E56D42B0BF4}"/>
                </c:ext>
              </c:extLst>
            </c:dLbl>
            <c:dLbl>
              <c:idx val="1"/>
              <c:layout>
                <c:manualLayout>
                  <c:x val="-1.4049138255052822E-2"/>
                  <c:y val="-8.166239552342835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2D-4174-B427-8E56D42B0BF4}"/>
                </c:ext>
              </c:extLst>
            </c:dLbl>
            <c:dLbl>
              <c:idx val="2"/>
              <c:layout>
                <c:manualLayout>
                  <c:x val="-1.6636570853438323E-3"/>
                  <c:y val="-3.43953421078373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2D-4174-B427-8E56D42B0BF4}"/>
                </c:ext>
              </c:extLst>
            </c:dLbl>
            <c:dLbl>
              <c:idx val="3"/>
              <c:layout>
                <c:manualLayout>
                  <c:x val="-5.0878519662747486E-3"/>
                  <c:y val="-4.094367101097432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2D-4174-B427-8E56D42B0BF4}"/>
                </c:ext>
              </c:extLst>
            </c:dLbl>
            <c:dLbl>
              <c:idx val="4"/>
              <c:layout>
                <c:manualLayout>
                  <c:x val="3.7657480314960629E-3"/>
                  <c:y val="-1.75918635170603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2D-4174-B427-8E56D42B0BF4}"/>
                </c:ext>
              </c:extLst>
            </c:dLbl>
            <c:dLbl>
              <c:idx val="5"/>
              <c:layout>
                <c:manualLayout>
                  <c:x val="9.5975503062116279E-4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2D-4174-B427-8E56D42B0BF4}"/>
                </c:ext>
              </c:extLst>
            </c:dLbl>
            <c:dLbl>
              <c:idx val="6"/>
              <c:layout>
                <c:manualLayout>
                  <c:x val="1.1347112860892364E-2"/>
                  <c:y val="1.71967045785943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2D-4174-B427-8E56D42B0BF4}"/>
                </c:ext>
              </c:extLst>
            </c:dLbl>
            <c:dLbl>
              <c:idx val="7"/>
              <c:layout>
                <c:manualLayout>
                  <c:x val="1.9638888888888862E-2"/>
                  <c:y val="1.11916739574219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2D-4174-B427-8E56D42B0BF4}"/>
                </c:ext>
              </c:extLst>
            </c:dLbl>
            <c:dLbl>
              <c:idx val="8"/>
              <c:layout>
                <c:manualLayout>
                  <c:x val="7.4406179554043737E-3"/>
                  <c:y val="1.241977334254476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2D-4174-B427-8E56D42B0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Услуга 1: перевод научных текстов.</c:v>
                </c:pt>
                <c:pt idx="1">
                  <c:v>Услуга 2: перевод экспортной документации.</c:v>
                </c:pt>
                <c:pt idx="2">
                  <c:v>Услуга 3: перевод технических текстов</c:v>
                </c:pt>
                <c:pt idx="3">
                  <c:v>Услуга 4: перевод юридических текстов.</c:v>
                </c:pt>
                <c:pt idx="4">
                  <c:v>Услуга 5: перевод медицинских текстов.</c:v>
                </c:pt>
                <c:pt idx="5">
                  <c:v>Услуга 6: перевод документов для личных целей.</c:v>
                </c:pt>
                <c:pt idx="6">
                  <c:v>Услуга 7: устный перевод</c:v>
                </c:pt>
                <c:pt idx="7">
                  <c:v>Услуга 8: корпоративное обучение иностранным языкам</c:v>
                </c:pt>
                <c:pt idx="8">
                  <c:v>Услуга 9: апостилирование и легализация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5</c:v>
                </c:pt>
                <c:pt idx="4">
                  <c:v>5</c:v>
                </c:pt>
                <c:pt idx="5">
                  <c:v>30</c:v>
                </c:pt>
                <c:pt idx="6">
                  <c:v>2</c:v>
                </c:pt>
                <c:pt idx="7">
                  <c:v>2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2D-4174-B427-8E56D42B0B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7474030345369431"/>
          <c:y val="8.7506726317079248E-3"/>
          <c:w val="0.4222681539807524"/>
          <c:h val="0.99124933046976416"/>
        </c:manualLayout>
      </c:layout>
      <c:overlay val="0"/>
      <c:txPr>
        <a:bodyPr rot="0" vert="horz"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E5AA7-EE29-4840-B951-19BE2719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164E9E-4A27-423D-8A33-3895FCEB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1018C-9052-468C-BFC7-107AB488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7C3F3-B0BC-4087-837A-12BE1124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92426-A73E-44CF-B8AF-8B37D7A2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6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26BA-0313-4838-9F55-2D379C1B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A5455E-91C0-4985-A6F1-D7ABE3278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00985-EEDC-4760-9939-6B3CE659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8DB89-44C5-4E23-ABC7-78047347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3C29B-3288-4809-ADCE-85D2ECDC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7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12813A-9B3D-4D31-A1C5-34F95469D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99B65D-4EDC-4264-B879-50B03B09A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CEA16-5C8D-4084-B04B-18E94EC1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5FA2EE-7D81-42A1-8C38-B1BD4ED3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99846-7F99-4A5C-9EC7-F9F60DE0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15720-DE62-4C44-A80D-263F757F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D4423-48C5-4DA1-9EFD-704B4234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A8569-A9C8-42DA-8EE8-B0750A62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71548-67B3-4836-B45B-FF1D2264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02B26-BE53-43F0-B8FA-471A94CC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0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3D025-0744-49A7-B674-226C4F91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F4E247-F1E3-49CE-8EFB-152FE2BF6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489F53-9EC2-4D46-A86B-96B873D1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6D2D5-3E26-4A07-B24F-717A3588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B0D2B-41AB-4E0D-A88B-210B8D16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0113-2EF5-4FBF-969C-95D3C297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3FD4C-B341-4D97-BD41-CBFF1590F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D77389-F187-43D6-9A92-A53105FE1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77AB1C-F261-4281-B3F1-D29D1351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B31B77-716F-466F-A45A-E3E493C5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A135E8-CBEC-480D-8AAF-437F6F22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1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9AA70-4FDA-4D48-A1C4-4CAC4E06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057427-2BCE-4086-882D-BCBED6DE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E92E71-1737-4901-947E-B8D96C7E5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5EF1F3-E5E3-4134-888B-3B89E7DC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E32176-A273-47D6-89D1-E88988936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4E281F-01F6-4034-90DE-64138CAB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BE578B-F42A-4871-882A-414892C3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235605-ED9D-4F1A-A830-AA78EC19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7470-6A13-4C22-BA94-E314975B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DD8248-6F1C-45D0-B015-571306F2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A6C85A-7C96-4A62-85F7-A253B09B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3D18D-1C9C-43AF-A0D1-B1F86E44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2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C0E712-4336-473B-96E4-368B4CC7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FF977A-8818-4917-BD09-B3AA4A51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374A00-1325-4196-9C13-B2F4BBD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8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6AA3A-2B4A-4265-9E74-AA61A4CF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1DB97-AFE7-4E0D-8A80-E6474CFE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CEF86B-DA5B-46B9-9139-E81558B0A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C828F-20D8-4059-B9B0-ED501C30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9D8BF-B471-4933-9FB2-0D9F2729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A3DAC4-89AC-41A1-8D00-65C07534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2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8FAA2-E3E1-4282-8644-3E2A57D3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A59A0E-9CD4-4C0C-8FDC-D5CCB15AD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E47E37-1A34-460B-B384-B689EB10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5485EB-7B1F-42C6-947C-30AAFB4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DD27F5-259E-49F8-8980-7EC57281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EC4D8-DEBC-4E22-BB02-671D0A74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5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C47E8-0283-47FB-952C-85CCDA29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7A1E9-DF41-4582-992D-1D70F0A61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543D-1A9E-4E5E-B982-9991E06D0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AA9A-82A3-4819-A78A-725BA532749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6FE78-01C0-4C6B-9F5D-8DA6B870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ED7E4-B876-4812-B0BD-14EE13050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1D62-5713-4E57-9EF7-5F6484DE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9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8084C-C297-4C23-9100-00E78570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96" y="1716839"/>
            <a:ext cx="9938961" cy="2274388"/>
          </a:xfrm>
        </p:spPr>
        <p:txBody>
          <a:bodyPr anchor="t">
            <a:noAutofit/>
          </a:bodyPr>
          <a:lstStyle/>
          <a:p>
            <a:pPr algn="just"/>
            <a:r>
              <a:rPr lang="ru-RU" sz="3500" dirty="0"/>
              <a:t>Стратегия развития направления компании «1000 знаков»  по обеспечению отраслевой языковой поддержки предприятий в международных проектах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3DDB91-63C0-4B42-9DC5-730976E56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8339" y="5152106"/>
            <a:ext cx="5013661" cy="1683292"/>
          </a:xfrm>
        </p:spPr>
        <p:txBody>
          <a:bodyPr anchor="b">
            <a:normAutofit/>
          </a:bodyPr>
          <a:lstStyle/>
          <a:p>
            <a:r>
              <a:rPr lang="ru-RU" dirty="0"/>
              <a:t>Докладчик: Н.В. </a:t>
            </a:r>
            <a:r>
              <a:rPr lang="ru-RU" dirty="0" err="1"/>
              <a:t>Обвинцева</a:t>
            </a:r>
            <a:endParaRPr lang="ru-RU" dirty="0"/>
          </a:p>
          <a:p>
            <a:r>
              <a:rPr lang="ru-RU" dirty="0"/>
              <a:t>Руководитель: А.С. </a:t>
            </a:r>
            <a:r>
              <a:rPr lang="ru-RU" dirty="0" err="1"/>
              <a:t>Печеркина</a:t>
            </a:r>
            <a:endParaRPr lang="ru-RU" dirty="0"/>
          </a:p>
          <a:p>
            <a:pPr algn="l"/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Рисунок 7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29656B1D-C939-4FB4-B3A9-7ABDF133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3911"/>
            <a:ext cx="2933700" cy="141922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8671578-1045-4AD6-B083-1F6AB4F6F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6" y="95218"/>
            <a:ext cx="1256112" cy="11508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BDB2B1-6EE1-472D-A185-75CB08AD3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37540" y="24334"/>
            <a:ext cx="905435" cy="896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98FAD2-2681-470C-B3B6-F3F4C3F17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24" y="208680"/>
            <a:ext cx="21336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A4CA2-1F4C-41D6-9CB1-176E8F5C8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265632" y="-1452"/>
            <a:ext cx="905435" cy="896470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43807D-EF42-4BB4-8944-92FA523FE597}"/>
              </a:ext>
            </a:extLst>
          </p:cNvPr>
          <p:cNvSpPr txBox="1">
            <a:spLocks/>
          </p:cNvSpPr>
          <p:nvPr/>
        </p:nvSpPr>
        <p:spPr>
          <a:xfrm>
            <a:off x="1695201" y="-122086"/>
            <a:ext cx="10755301" cy="1018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900" dirty="0"/>
              <a:t>Финансово-экономическая эффективность проекта</a:t>
            </a:r>
          </a:p>
          <a:p>
            <a:pPr algn="l"/>
            <a:r>
              <a:rPr lang="en-US" sz="3600" dirty="0"/>
              <a:t>Cash-Flow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FFDC9C-497D-471F-ACFD-04442FC88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23" y="3506761"/>
            <a:ext cx="7757777" cy="344010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EC0A3D77-0C82-4178-8609-5D0A5170F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01" y="1009952"/>
            <a:ext cx="6095238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A4CA2-1F4C-41D6-9CB1-176E8F5C8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-1" y="28441"/>
            <a:ext cx="905435" cy="896470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43807D-EF42-4BB4-8944-92FA523FE597}"/>
              </a:ext>
            </a:extLst>
          </p:cNvPr>
          <p:cNvSpPr txBox="1">
            <a:spLocks/>
          </p:cNvSpPr>
          <p:nvPr/>
        </p:nvSpPr>
        <p:spPr>
          <a:xfrm>
            <a:off x="1570342" y="28441"/>
            <a:ext cx="9822558" cy="784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Результаты и значимость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4D97A-5416-4AB9-9816-CD6B605CCAD6}"/>
              </a:ext>
            </a:extLst>
          </p:cNvPr>
          <p:cNvSpPr txBox="1"/>
          <p:nvPr/>
        </p:nvSpPr>
        <p:spPr>
          <a:xfrm>
            <a:off x="6690419" y="1838870"/>
            <a:ext cx="55015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Социально-экономическая значимость для области 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Увеличение налоговой базы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Создание рабочих мест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Корреляция с национальными программами: </a:t>
            </a:r>
          </a:p>
          <a:p>
            <a:r>
              <a:rPr lang="ru-RU" sz="2200" dirty="0"/>
              <a:t>«Малое и среднее предпринимательство и поддержка индивидуальной предпринимательской инициативы»,</a:t>
            </a:r>
          </a:p>
          <a:p>
            <a:r>
              <a:rPr lang="ru-RU" sz="2200" dirty="0"/>
              <a:t>«Цифровая экономика»,</a:t>
            </a:r>
          </a:p>
          <a:p>
            <a:r>
              <a:rPr lang="ru-RU" sz="2200" dirty="0"/>
              <a:t>«Международная кооперация и экспорт»,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Продвижение брэнда «</a:t>
            </a:r>
            <a:r>
              <a:rPr lang="en-US" sz="2200" dirty="0"/>
              <a:t>Made in Ural</a:t>
            </a:r>
            <a:r>
              <a:rPr lang="ru-RU" sz="2200" dirty="0"/>
              <a:t>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06C6A4-FE07-4C8F-BB80-3A5CB41FDA06}"/>
              </a:ext>
            </a:extLst>
          </p:cNvPr>
          <p:cNvSpPr txBox="1"/>
          <p:nvPr/>
        </p:nvSpPr>
        <p:spPr>
          <a:xfrm>
            <a:off x="343883" y="2105378"/>
            <a:ext cx="55977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Ожидаемые результаты проекта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Создание нового перспективного продукта для устойчивого развития компании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Автоматизация и цифровизация процессов компании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Увеличение прибыли компании на 500 </a:t>
            </a:r>
            <a:r>
              <a:rPr lang="ru-RU" sz="2200" dirty="0" err="1"/>
              <a:t>тыс.руб</a:t>
            </a:r>
            <a:r>
              <a:rPr lang="ru-RU" sz="2200" dirty="0"/>
              <a:t>. к 30.11.2021 г.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Расширение доли рынка компании на 2 %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/>
              <a:t>Диверсификация бизнеса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5381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12C1E-78F0-4C2A-9F52-A640592D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br>
              <a:rPr lang="ru-RU" sz="4100" dirty="0"/>
            </a:br>
            <a:r>
              <a:rPr lang="ru-RU" sz="4100" dirty="0"/>
              <a:t>Контакты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CE356-4972-4749-A40D-C3A0E17F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500" dirty="0"/>
              <a:t>Надежда Валерьевна </a:t>
            </a:r>
            <a:r>
              <a:rPr lang="ru-RU" sz="2500" dirty="0" err="1"/>
              <a:t>Обвинцева</a:t>
            </a:r>
            <a:endParaRPr lang="ru-RU" sz="25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кандидат филологических наук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переводчик, преподаватель английского языка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директор компании Бюро переводов «1000 знаков»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Телефон: +7(965) 518-80-81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                  +7(343) 342-23-93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E-mail: obna2014@gmail.com</a:t>
            </a:r>
            <a:endParaRPr lang="ru-RU" sz="2000" dirty="0"/>
          </a:p>
        </p:txBody>
      </p:sp>
      <p:pic>
        <p:nvPicPr>
          <p:cNvPr id="5" name="Рисунок 4" descr="Изображение выглядит как человек, женщин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A51F3198-A4F1-447E-A5B2-F048F0F9D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r="3119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D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4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4AF41-2D79-4816-ACF9-01007199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22" y="34113"/>
            <a:ext cx="10515600" cy="1060880"/>
          </a:xfrm>
        </p:spPr>
        <p:txBody>
          <a:bodyPr>
            <a:normAutofit fontScale="90000"/>
          </a:bodyPr>
          <a:lstStyle/>
          <a:p>
            <a:r>
              <a:rPr lang="ru-RU" dirty="0"/>
              <a:t>О компании</a:t>
            </a:r>
            <a:br>
              <a:rPr lang="ru-RU" dirty="0"/>
            </a:br>
            <a:r>
              <a:rPr lang="ru-RU" sz="3100" dirty="0"/>
              <a:t>Общая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2755A-9841-4A1D-BF12-9DDA57A0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 fontAlgn="t"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Оборот</a:t>
            </a:r>
            <a:endParaRPr lang="ru-RU" dirty="0">
              <a:latin typeface="Arial" panose="020B0604020202020204" pitchFamily="34" charset="0"/>
            </a:endParaRPr>
          </a:p>
          <a:p>
            <a:pPr marL="0" algn="ctr" fontAlgn="t"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1 995 </a:t>
            </a:r>
            <a:endParaRPr lang="ru-RU" dirty="0">
              <a:latin typeface="Arial" panose="020B0604020202020204" pitchFamily="34" charset="0"/>
            </a:endParaRPr>
          </a:p>
          <a:p>
            <a:pPr marL="0" algn="ctr" fontAlgn="t"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тыс. рублей</a:t>
            </a:r>
            <a:endParaRPr lang="ru-RU" dirty="0">
              <a:latin typeface="Arial" panose="020B0604020202020204" pitchFamily="34" charset="0"/>
            </a:endParaRPr>
          </a:p>
          <a:p>
            <a:pPr marL="0" algn="ctr" fontAlgn="t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Переводчиков</a:t>
            </a:r>
            <a:endParaRPr lang="ru-R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0C5CA-DC20-4D81-9D4D-DC8D216D3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0" y="74530"/>
            <a:ext cx="905435" cy="896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23D92D-F711-4178-92CC-F21374B0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657" y="1634380"/>
            <a:ext cx="4755292" cy="1682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078630-AE6E-4457-9830-1AAF67153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657" y="3331170"/>
            <a:ext cx="4724809" cy="3505504"/>
          </a:xfrm>
          <a:prstGeom prst="rect">
            <a:avLst/>
          </a:prstGeom>
        </p:spPr>
      </p:pic>
      <p:graphicFrame>
        <p:nvGraphicFramePr>
          <p:cNvPr id="12" name="Chart 1" title="Диаграмма">
            <a:extLst>
              <a:ext uri="{FF2B5EF4-FFF2-40B4-BE49-F238E27FC236}">
                <a16:creationId xmlns:a16="http://schemas.microsoft.com/office/drawing/2014/main" id="{0CF39D58-9FFF-4321-A205-6D50540A2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432101"/>
              </p:ext>
            </p:extLst>
          </p:nvPr>
        </p:nvGraphicFramePr>
        <p:xfrm>
          <a:off x="166254" y="1616486"/>
          <a:ext cx="6863403" cy="516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674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529BE57-6061-496D-85F3-B750748BD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708779"/>
              </p:ext>
            </p:extLst>
          </p:nvPr>
        </p:nvGraphicFramePr>
        <p:xfrm>
          <a:off x="0" y="1094993"/>
          <a:ext cx="7005484" cy="568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9428C2-E515-47EE-A7D9-D6607B82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22" y="34113"/>
            <a:ext cx="10515600" cy="1060880"/>
          </a:xfrm>
        </p:spPr>
        <p:txBody>
          <a:bodyPr>
            <a:normAutofit fontScale="90000"/>
          </a:bodyPr>
          <a:lstStyle/>
          <a:p>
            <a:r>
              <a:rPr lang="ru-RU" dirty="0"/>
              <a:t>О компании</a:t>
            </a:r>
            <a:br>
              <a:rPr lang="ru-RU" dirty="0"/>
            </a:br>
            <a:r>
              <a:rPr lang="ru-RU" sz="3100" dirty="0"/>
              <a:t>Продуктовый портфель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07A8F3-B2D9-4274-9A13-4FDCE76A6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0" y="74530"/>
            <a:ext cx="905435" cy="89647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0129C65-602E-4D89-BE3A-89698EDAE7D1}"/>
              </a:ext>
            </a:extLst>
          </p:cNvPr>
          <p:cNvSpPr/>
          <p:nvPr/>
        </p:nvSpPr>
        <p:spPr>
          <a:xfrm>
            <a:off x="7005484" y="1636827"/>
            <a:ext cx="4984955" cy="4588454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A0B7AA2-6FDC-4583-8FA6-F5FDF1712135}"/>
              </a:ext>
            </a:extLst>
          </p:cNvPr>
          <p:cNvCxnSpPr>
            <a:cxnSpLocks/>
          </p:cNvCxnSpPr>
          <p:nvPr/>
        </p:nvCxnSpPr>
        <p:spPr>
          <a:xfrm flipH="1">
            <a:off x="9497961" y="1599611"/>
            <a:ext cx="14449" cy="4662885"/>
          </a:xfrm>
          <a:prstGeom prst="line">
            <a:avLst/>
          </a:prstGeom>
          <a:noFill/>
          <a:ln w="9525" cap="rnd" cmpd="sng" algn="ctr">
            <a:solidFill>
              <a:sysClr val="windowText" lastClr="000000">
                <a:lumMod val="95000"/>
                <a:lumOff val="5000"/>
                <a:alpha val="60000"/>
              </a:sysClr>
            </a:solidFill>
            <a:prstDash val="solid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FAAB6A-65B0-4D5E-9544-810D7F679E55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7005484" y="3931054"/>
            <a:ext cx="4969136" cy="8177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2AEE204-C446-41DC-BA65-7F559BB89021}"/>
              </a:ext>
            </a:extLst>
          </p:cNvPr>
          <p:cNvGrpSpPr/>
          <p:nvPr/>
        </p:nvGrpSpPr>
        <p:grpSpPr>
          <a:xfrm>
            <a:off x="8507295" y="1730244"/>
            <a:ext cx="827107" cy="782779"/>
            <a:chOff x="3207131" y="-1099117"/>
            <a:chExt cx="827107" cy="782779"/>
          </a:xfrm>
          <a:solidFill>
            <a:schemeClr val="accent2">
              <a:lumMod val="75000"/>
            </a:schemeClr>
          </a:solidFill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94070C9-9F3C-4827-AF7A-BE72AEB7AF16}"/>
                </a:ext>
              </a:extLst>
            </p:cNvPr>
            <p:cNvSpPr/>
            <p:nvPr/>
          </p:nvSpPr>
          <p:spPr>
            <a:xfrm>
              <a:off x="3207131" y="-1099117"/>
              <a:ext cx="827107" cy="782779"/>
            </a:xfrm>
            <a:prstGeom prst="ellipse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1DB11D9-6E86-4572-B609-784631E0EEE0}"/>
                </a:ext>
              </a:extLst>
            </p:cNvPr>
            <p:cNvSpPr/>
            <p:nvPr/>
          </p:nvSpPr>
          <p:spPr>
            <a:xfrm>
              <a:off x="3464231" y="-908916"/>
              <a:ext cx="31290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 algn="just"/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11DFEE2-3E18-41BE-B56C-8A299B48AA61}"/>
              </a:ext>
            </a:extLst>
          </p:cNvPr>
          <p:cNvGrpSpPr/>
          <p:nvPr/>
        </p:nvGrpSpPr>
        <p:grpSpPr>
          <a:xfrm>
            <a:off x="7922753" y="2887416"/>
            <a:ext cx="334955" cy="369332"/>
            <a:chOff x="6554969" y="-917433"/>
            <a:chExt cx="334955" cy="369332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71994F1-DB40-42E9-BC73-39B63609338F}"/>
                </a:ext>
              </a:extLst>
            </p:cNvPr>
            <p:cNvSpPr/>
            <p:nvPr/>
          </p:nvSpPr>
          <p:spPr>
            <a:xfrm>
              <a:off x="6554969" y="-868311"/>
              <a:ext cx="313835" cy="31383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BC658A1-F246-45C6-9EB5-48B09BF58316}"/>
                </a:ext>
              </a:extLst>
            </p:cNvPr>
            <p:cNvSpPr/>
            <p:nvPr/>
          </p:nvSpPr>
          <p:spPr>
            <a:xfrm>
              <a:off x="6577018" y="-917433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en-US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4</a:t>
              </a:r>
              <a:endParaRPr lang="ru-RU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8CA27FC-1B99-4DC9-B135-A1F8B72655F3}"/>
              </a:ext>
            </a:extLst>
          </p:cNvPr>
          <p:cNvGrpSpPr/>
          <p:nvPr/>
        </p:nvGrpSpPr>
        <p:grpSpPr>
          <a:xfrm>
            <a:off x="8709892" y="2694532"/>
            <a:ext cx="422841" cy="369332"/>
            <a:chOff x="8259413" y="-872574"/>
            <a:chExt cx="422841" cy="369332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601363E9-BB2A-44EC-844E-5FEDF50E6993}"/>
                </a:ext>
              </a:extLst>
            </p:cNvPr>
            <p:cNvSpPr/>
            <p:nvPr/>
          </p:nvSpPr>
          <p:spPr>
            <a:xfrm>
              <a:off x="8259413" y="-871317"/>
              <a:ext cx="313835" cy="31383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59E067C-CFB8-486F-84CB-CC54449834D6}"/>
                </a:ext>
              </a:extLst>
            </p:cNvPr>
            <p:cNvSpPr/>
            <p:nvPr/>
          </p:nvSpPr>
          <p:spPr>
            <a:xfrm flipH="1">
              <a:off x="8313916" y="-872574"/>
              <a:ext cx="3683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7</a:t>
              </a:r>
              <a:endParaRPr lang="ru-RU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11A36DC-9BE2-4C14-8D63-BC1E3E8A5401}"/>
              </a:ext>
            </a:extLst>
          </p:cNvPr>
          <p:cNvGrpSpPr/>
          <p:nvPr/>
        </p:nvGrpSpPr>
        <p:grpSpPr>
          <a:xfrm>
            <a:off x="7182310" y="4481065"/>
            <a:ext cx="313835" cy="369332"/>
            <a:chOff x="5984963" y="-895001"/>
            <a:chExt cx="313835" cy="369332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2153F93-0043-4961-B14F-ED460F4EA1E5}"/>
                </a:ext>
              </a:extLst>
            </p:cNvPr>
            <p:cNvSpPr/>
            <p:nvPr/>
          </p:nvSpPr>
          <p:spPr>
            <a:xfrm>
              <a:off x="5984963" y="-867252"/>
              <a:ext cx="313835" cy="31383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32D6D20E-B4C9-4BF9-8BC7-C4B87045AC83}"/>
                </a:ext>
              </a:extLst>
            </p:cNvPr>
            <p:cNvSpPr/>
            <p:nvPr/>
          </p:nvSpPr>
          <p:spPr>
            <a:xfrm>
              <a:off x="5984963" y="-895001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4EA611BB-3A23-4804-9422-599018062921}"/>
              </a:ext>
            </a:extLst>
          </p:cNvPr>
          <p:cNvGrpSpPr/>
          <p:nvPr/>
        </p:nvGrpSpPr>
        <p:grpSpPr>
          <a:xfrm>
            <a:off x="7608918" y="4770455"/>
            <a:ext cx="313835" cy="369332"/>
            <a:chOff x="7124046" y="-908148"/>
            <a:chExt cx="313835" cy="369332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DC9477B-F777-48AE-8549-8F78094C9EDB}"/>
                </a:ext>
              </a:extLst>
            </p:cNvPr>
            <p:cNvSpPr/>
            <p:nvPr/>
          </p:nvSpPr>
          <p:spPr>
            <a:xfrm>
              <a:off x="7124046" y="-880399"/>
              <a:ext cx="313835" cy="3138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EF58589-3F99-46AC-8133-7AE708BDC70A}"/>
                </a:ext>
              </a:extLst>
            </p:cNvPr>
            <p:cNvSpPr/>
            <p:nvPr/>
          </p:nvSpPr>
          <p:spPr>
            <a:xfrm>
              <a:off x="7124046" y="-90814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en-US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5</a:t>
              </a:r>
              <a:endParaRPr lang="ru-RU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A0675A-5495-42EB-941A-1E42CE491D89}"/>
              </a:ext>
            </a:extLst>
          </p:cNvPr>
          <p:cNvGrpSpPr/>
          <p:nvPr/>
        </p:nvGrpSpPr>
        <p:grpSpPr>
          <a:xfrm>
            <a:off x="8191514" y="4613537"/>
            <a:ext cx="313835" cy="369332"/>
            <a:chOff x="7692194" y="-896059"/>
            <a:chExt cx="313835" cy="369332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C0190C8-2EDE-498D-9485-7694D1060E25}"/>
                </a:ext>
              </a:extLst>
            </p:cNvPr>
            <p:cNvSpPr/>
            <p:nvPr/>
          </p:nvSpPr>
          <p:spPr>
            <a:xfrm>
              <a:off x="7692194" y="-868310"/>
              <a:ext cx="313835" cy="3138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4519545F-7B67-4FCD-A746-8805E3C30B77}"/>
                </a:ext>
              </a:extLst>
            </p:cNvPr>
            <p:cNvSpPr/>
            <p:nvPr/>
          </p:nvSpPr>
          <p:spPr>
            <a:xfrm>
              <a:off x="7692194" y="-896059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en-US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9</a:t>
              </a:r>
              <a:endParaRPr lang="ru-RU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40B340E-C954-43E9-9C43-69E01390BEBD}"/>
              </a:ext>
            </a:extLst>
          </p:cNvPr>
          <p:cNvGrpSpPr/>
          <p:nvPr/>
        </p:nvGrpSpPr>
        <p:grpSpPr>
          <a:xfrm>
            <a:off x="9586817" y="4024891"/>
            <a:ext cx="913491" cy="846522"/>
            <a:chOff x="2036539" y="-1140802"/>
            <a:chExt cx="913491" cy="846522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E1B0AF5-3E19-4917-B62E-F44C26CB0F7C}"/>
                </a:ext>
              </a:extLst>
            </p:cNvPr>
            <p:cNvSpPr/>
            <p:nvPr/>
          </p:nvSpPr>
          <p:spPr>
            <a:xfrm>
              <a:off x="2036539" y="-1140802"/>
              <a:ext cx="913491" cy="8465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F348AAC9-3C4E-4827-B2A1-EF1E5C031BF3}"/>
                </a:ext>
              </a:extLst>
            </p:cNvPr>
            <p:cNvSpPr/>
            <p:nvPr/>
          </p:nvSpPr>
          <p:spPr>
            <a:xfrm>
              <a:off x="2336831" y="-90795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A8C70E4-0A66-49C0-9A85-A92488BFE186}"/>
              </a:ext>
            </a:extLst>
          </p:cNvPr>
          <p:cNvGrpSpPr/>
          <p:nvPr/>
        </p:nvGrpSpPr>
        <p:grpSpPr>
          <a:xfrm>
            <a:off x="10514884" y="4675251"/>
            <a:ext cx="635597" cy="635597"/>
            <a:chOff x="4291338" y="-1021732"/>
            <a:chExt cx="635597" cy="63559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C3A8E596-D2B9-4A65-9B60-B622C48A3FD3}"/>
                </a:ext>
              </a:extLst>
            </p:cNvPr>
            <p:cNvSpPr/>
            <p:nvPr/>
          </p:nvSpPr>
          <p:spPr>
            <a:xfrm>
              <a:off x="4291338" y="-1021732"/>
              <a:ext cx="635597" cy="6355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D48AF37-CAFE-4220-99CD-99BBC25850AC}"/>
                </a:ext>
              </a:extLst>
            </p:cNvPr>
            <p:cNvSpPr/>
            <p:nvPr/>
          </p:nvSpPr>
          <p:spPr>
            <a:xfrm>
              <a:off x="4457025" y="-89906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EE597A5-12F6-4F38-A57C-FE514643996C}"/>
              </a:ext>
            </a:extLst>
          </p:cNvPr>
          <p:cNvGrpSpPr/>
          <p:nvPr/>
        </p:nvGrpSpPr>
        <p:grpSpPr>
          <a:xfrm>
            <a:off x="11339860" y="4588747"/>
            <a:ext cx="543828" cy="543828"/>
            <a:chOff x="5184035" y="-981488"/>
            <a:chExt cx="543828" cy="543828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30092043-AEE0-4D4E-8085-AFA48BD7DB41}"/>
                </a:ext>
              </a:extLst>
            </p:cNvPr>
            <p:cNvSpPr/>
            <p:nvPr/>
          </p:nvSpPr>
          <p:spPr>
            <a:xfrm>
              <a:off x="5184035" y="-981488"/>
              <a:ext cx="543828" cy="5438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C1A29D-F62D-4EC3-90B0-BFC3E622F9AA}"/>
                </a:ext>
              </a:extLst>
            </p:cNvPr>
            <p:cNvSpPr/>
            <p:nvPr/>
          </p:nvSpPr>
          <p:spPr>
            <a:xfrm>
              <a:off x="5299496" y="-89424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8</a:t>
              </a: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78463C7-9D07-4CE9-B180-9B7369F6E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542" y="1495146"/>
            <a:ext cx="1320345" cy="93407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5CE6D4D-E3D7-47FC-B974-5E67B378F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868" y="5296823"/>
            <a:ext cx="1058111" cy="1410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42128F1-5B67-46C6-9BA8-8CAA01843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43" y="5466334"/>
            <a:ext cx="1047750" cy="100012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836B3FF-4637-41F1-B4A4-DA6D3ED63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28" y="1674510"/>
            <a:ext cx="688848" cy="102412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E024072-7AC1-433E-AA0A-0733FE5E885F}"/>
              </a:ext>
            </a:extLst>
          </p:cNvPr>
          <p:cNvSpPr txBox="1"/>
          <p:nvPr/>
        </p:nvSpPr>
        <p:spPr>
          <a:xfrm>
            <a:off x="7283229" y="928967"/>
            <a:ext cx="4429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Матрица </a:t>
            </a:r>
            <a:r>
              <a:rPr lang="en-US" sz="2200" b="1" dirty="0"/>
              <a:t>BCG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75541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BDB2B1-6EE1-472D-A185-75CB08AD3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37540" y="24334"/>
            <a:ext cx="905435" cy="89647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D02CD679-5E1C-431C-8709-CFF6B112F1D8}"/>
              </a:ext>
            </a:extLst>
          </p:cNvPr>
          <p:cNvSpPr txBox="1">
            <a:spLocks/>
          </p:cNvSpPr>
          <p:nvPr/>
        </p:nvSpPr>
        <p:spPr>
          <a:xfrm>
            <a:off x="838200" y="1322363"/>
            <a:ext cx="5181600" cy="48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Актуальность для компании</a:t>
            </a:r>
            <a:endParaRPr lang="en-US" sz="2800" dirty="0"/>
          </a:p>
          <a:p>
            <a:endParaRPr lang="ru-RU" sz="28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Наиболее перспективная услуга -  Перевод экспортной документации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Сегментирование рынка потребителей  по цели  -  </a:t>
            </a:r>
          </a:p>
          <a:p>
            <a:pPr algn="l"/>
            <a:r>
              <a:rPr lang="ru-RU" dirty="0"/>
              <a:t>Экспортеры и Импортеры (наиболее ценные экономические результаты)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Интересный продукт, удовлетворяющий основные потребности данного сегмента.</a:t>
            </a:r>
          </a:p>
          <a:p>
            <a:pPr algn="l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D5EA51C0-13AB-4FF1-83B4-9F1F5B6892D4}"/>
              </a:ext>
            </a:extLst>
          </p:cNvPr>
          <p:cNvSpPr txBox="1">
            <a:spLocks/>
          </p:cNvSpPr>
          <p:nvPr/>
        </p:nvSpPr>
        <p:spPr>
          <a:xfrm>
            <a:off x="6172200" y="1322363"/>
            <a:ext cx="5181600" cy="485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Актуальность для области</a:t>
            </a:r>
            <a:endParaRPr lang="en-US" dirty="0"/>
          </a:p>
          <a:p>
            <a:pPr marL="0" indent="0" algn="ctr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Поддержка экспорта (Национальная программа «Международная кооперация и экспорт»)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Современная тенденция к цифровизации услуг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Создание уникального продукта на Урале </a:t>
            </a:r>
            <a:r>
              <a:rPr lang="en-US" sz="2400" dirty="0"/>
              <a:t>(Made in Ural)</a:t>
            </a:r>
            <a:endParaRPr lang="ru-RU" sz="24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98C20D8-2F45-40F8-8EA1-1679DC673935}"/>
              </a:ext>
            </a:extLst>
          </p:cNvPr>
          <p:cNvSpPr txBox="1">
            <a:spLocks/>
          </p:cNvSpPr>
          <p:nvPr/>
        </p:nvSpPr>
        <p:spPr>
          <a:xfrm>
            <a:off x="1570342" y="-4052"/>
            <a:ext cx="10515600" cy="1060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/>
              <a:t>Актуальность проекта</a:t>
            </a:r>
            <a:br>
              <a:rPr lang="ru-RU" dirty="0"/>
            </a:br>
            <a:r>
              <a:rPr lang="ru-RU" sz="3100" dirty="0"/>
              <a:t>Стратегический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171757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4AF41-2D79-4816-ACF9-01007199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936"/>
            <a:ext cx="11166231" cy="942094"/>
          </a:xfrm>
        </p:spPr>
        <p:txBody>
          <a:bodyPr>
            <a:normAutofit/>
          </a:bodyPr>
          <a:lstStyle/>
          <a:p>
            <a:r>
              <a:rPr lang="ru-RU" dirty="0"/>
              <a:t>Резюме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0C5CA-DC20-4D81-9D4D-DC8D216D3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0" y="74530"/>
            <a:ext cx="905435" cy="89647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A17BDEC-6DC9-4633-A4E1-D60FDB337B07}"/>
              </a:ext>
            </a:extLst>
          </p:cNvPr>
          <p:cNvGrpSpPr/>
          <p:nvPr/>
        </p:nvGrpSpPr>
        <p:grpSpPr>
          <a:xfrm>
            <a:off x="3356685" y="1048985"/>
            <a:ext cx="7926108" cy="1318187"/>
            <a:chOff x="0" y="-4077005"/>
            <a:chExt cx="5189150" cy="7577238"/>
          </a:xfrm>
          <a:scene3d>
            <a:camera prst="orthographicFront"/>
            <a:lightRig rig="chilly" dir="t"/>
          </a:scene3d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87E6B3C-8C36-4DAD-960C-1332582BA8E7}"/>
                </a:ext>
              </a:extLst>
            </p:cNvPr>
            <p:cNvSpPr/>
            <p:nvPr/>
          </p:nvSpPr>
          <p:spPr>
            <a:xfrm>
              <a:off x="0" y="-4077005"/>
              <a:ext cx="5189150" cy="75772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EBD8DA2A-E209-42A7-81AC-21C73DB84E0F}"/>
                </a:ext>
              </a:extLst>
            </p:cNvPr>
            <p:cNvSpPr txBox="1"/>
            <p:nvPr/>
          </p:nvSpPr>
          <p:spPr>
            <a:xfrm>
              <a:off x="146636" y="-3300224"/>
              <a:ext cx="4895878" cy="65154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Создание электронной площадки по обеспечению отраслевой лингвистической поддержкой предприятий Свердловской области в международных проектах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C7B85EB-83C0-4867-AA15-2925DF0C677A}"/>
              </a:ext>
            </a:extLst>
          </p:cNvPr>
          <p:cNvGrpSpPr/>
          <p:nvPr/>
        </p:nvGrpSpPr>
        <p:grpSpPr>
          <a:xfrm>
            <a:off x="3353509" y="2396460"/>
            <a:ext cx="7929284" cy="980428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0BB1900-1DCB-43B9-AA9D-2AC15CAF0FEC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39AB23B5-91EB-4C0C-947E-0904137137FA}"/>
                </a:ext>
              </a:extLst>
            </p:cNvPr>
            <p:cNvSpPr txBox="1"/>
            <p:nvPr/>
          </p:nvSpPr>
          <p:spPr>
            <a:xfrm>
              <a:off x="146636" y="643025"/>
              <a:ext cx="4895878" cy="27105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Обеспечить увеличение доли рынка компании на 2 % и объема чистой прибыли в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размере </a:t>
              </a:r>
              <a:r>
                <a:rPr lang="ru-RU" sz="1400" b="1" dirty="0">
                  <a:solidFill>
                    <a:prstClr val="black"/>
                  </a:solidFill>
                  <a:latin typeface="Century Gothic" panose="020B0502020202020204"/>
                </a:rPr>
                <a:t>500 </a:t>
              </a:r>
              <a:r>
                <a:rPr lang="ru-RU" sz="1400" b="1" dirty="0" err="1">
                  <a:solidFill>
                    <a:prstClr val="black"/>
                  </a:solidFill>
                  <a:latin typeface="Century Gothic" panose="020B0502020202020204"/>
                </a:rPr>
                <a:t>т.руб</a:t>
              </a:r>
              <a:r>
                <a:rPr lang="ru-RU" sz="1400" b="1" dirty="0">
                  <a:solidFill>
                    <a:prstClr val="black"/>
                  </a:solidFill>
                  <a:latin typeface="Century Gothic" panose="020B0502020202020204"/>
                </a:rPr>
                <a:t>.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к 30.11.2021 за счет запуска 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электронной площадки  01.08.2021 с регистрацией на площадке не менее 10 пользователей – экспортеров.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1723B37-676F-42CB-8047-03F5BA510F1D}"/>
              </a:ext>
            </a:extLst>
          </p:cNvPr>
          <p:cNvGrpSpPr/>
          <p:nvPr/>
        </p:nvGrpSpPr>
        <p:grpSpPr>
          <a:xfrm>
            <a:off x="677332" y="1267980"/>
            <a:ext cx="2679352" cy="522569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8F51A580-DD1C-4144-842D-92E7BBC168F4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CAA22489-DC26-4445-9926-B46C71B98006}"/>
                </a:ext>
              </a:extLst>
            </p:cNvPr>
            <p:cNvSpPr txBox="1"/>
            <p:nvPr/>
          </p:nvSpPr>
          <p:spPr>
            <a:xfrm>
              <a:off x="146637" y="643025"/>
              <a:ext cx="4895879" cy="271057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Наименование проекта: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D77B25F-E160-4D51-8F15-596555270B79}"/>
              </a:ext>
            </a:extLst>
          </p:cNvPr>
          <p:cNvGrpSpPr/>
          <p:nvPr/>
        </p:nvGrpSpPr>
        <p:grpSpPr>
          <a:xfrm>
            <a:off x="677333" y="2572039"/>
            <a:ext cx="2679352" cy="522569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973E83A-3ABB-4487-8C74-3D0CF67E964C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915281BF-54AF-4A92-A0B9-30EAA06E2F6A}"/>
                </a:ext>
              </a:extLst>
            </p:cNvPr>
            <p:cNvSpPr txBox="1"/>
            <p:nvPr/>
          </p:nvSpPr>
          <p:spPr>
            <a:xfrm>
              <a:off x="146636" y="643024"/>
              <a:ext cx="4895878" cy="271057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Цели проекта: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7978F62-2A07-4707-9503-3B980BFB0C3E}"/>
              </a:ext>
            </a:extLst>
          </p:cNvPr>
          <p:cNvGrpSpPr/>
          <p:nvPr/>
        </p:nvGrpSpPr>
        <p:grpSpPr>
          <a:xfrm>
            <a:off x="670982" y="3371664"/>
            <a:ext cx="2679352" cy="522569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8219F13E-745A-4935-9390-D5FC46CC5D5B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id="{7410EA4C-A150-497E-BD81-6057826A7417}"/>
                </a:ext>
              </a:extLst>
            </p:cNvPr>
            <p:cNvSpPr txBox="1"/>
            <p:nvPr/>
          </p:nvSpPr>
          <p:spPr>
            <a:xfrm>
              <a:off x="146636" y="643024"/>
              <a:ext cx="4895878" cy="271057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Инвестиции: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E43DB81-D651-43C5-8D44-33020C945B1B}"/>
              </a:ext>
            </a:extLst>
          </p:cNvPr>
          <p:cNvGrpSpPr/>
          <p:nvPr/>
        </p:nvGrpSpPr>
        <p:grpSpPr>
          <a:xfrm>
            <a:off x="670982" y="3935100"/>
            <a:ext cx="2679352" cy="522569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2B9CB8DA-D861-45C8-8EC4-DA16483EABBA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:a16="http://schemas.microsoft.com/office/drawing/2014/main" id="{ABBC6852-1BBE-4EAC-B169-A124C0C188AA}"/>
                </a:ext>
              </a:extLst>
            </p:cNvPr>
            <p:cNvSpPr txBox="1"/>
            <p:nvPr/>
          </p:nvSpPr>
          <p:spPr>
            <a:xfrm>
              <a:off x="146636" y="643024"/>
              <a:ext cx="4895878" cy="271057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Срок проекта: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2F5C1CE-4C05-4DC8-AF80-4C810ECB1E74}"/>
              </a:ext>
            </a:extLst>
          </p:cNvPr>
          <p:cNvGrpSpPr/>
          <p:nvPr/>
        </p:nvGrpSpPr>
        <p:grpSpPr>
          <a:xfrm>
            <a:off x="670982" y="4501039"/>
            <a:ext cx="2679352" cy="522569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212F24B0-9921-4F64-84BB-DE6174C6CBB6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: скругленные углы 4">
              <a:extLst>
                <a:ext uri="{FF2B5EF4-FFF2-40B4-BE49-F238E27FC236}">
                  <a16:creationId xmlns:a16="http://schemas.microsoft.com/office/drawing/2014/main" id="{7BFFC660-5F7B-4EAE-BBC5-50364606A68E}"/>
                </a:ext>
              </a:extLst>
            </p:cNvPr>
            <p:cNvSpPr txBox="1"/>
            <p:nvPr/>
          </p:nvSpPr>
          <p:spPr>
            <a:xfrm>
              <a:off x="146636" y="643024"/>
              <a:ext cx="4895878" cy="271057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Окупаемость: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6C8633-5899-4DDD-BADD-DC9D2ED6F6DE}"/>
              </a:ext>
            </a:extLst>
          </p:cNvPr>
          <p:cNvGrpSpPr/>
          <p:nvPr/>
        </p:nvGrpSpPr>
        <p:grpSpPr>
          <a:xfrm>
            <a:off x="670982" y="5060848"/>
            <a:ext cx="2679352" cy="522569"/>
            <a:chOff x="0" y="496388"/>
            <a:chExt cx="5189150" cy="3003845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chilly" dir="t"/>
          </a:scene3d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DC95A9E-C317-4462-9324-8C46F0724488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: скругленные углы 4">
              <a:extLst>
                <a:ext uri="{FF2B5EF4-FFF2-40B4-BE49-F238E27FC236}">
                  <a16:creationId xmlns:a16="http://schemas.microsoft.com/office/drawing/2014/main" id="{03DD9CD1-A23F-4F0E-BAEC-B9566E00AC01}"/>
                </a:ext>
              </a:extLst>
            </p:cNvPr>
            <p:cNvSpPr txBox="1"/>
            <p:nvPr/>
          </p:nvSpPr>
          <p:spPr>
            <a:xfrm>
              <a:off x="146636" y="643024"/>
              <a:ext cx="4895878" cy="27105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Эффекты: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397AB93-CC43-4C2A-9843-40916F13027F}"/>
              </a:ext>
            </a:extLst>
          </p:cNvPr>
          <p:cNvGrpSpPr/>
          <p:nvPr/>
        </p:nvGrpSpPr>
        <p:grpSpPr>
          <a:xfrm>
            <a:off x="670982" y="5845357"/>
            <a:ext cx="2679352" cy="522569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9AB34DDD-88A3-4675-B2FB-F4F8E043DA94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: скругленные углы 4">
              <a:extLst>
                <a:ext uri="{FF2B5EF4-FFF2-40B4-BE49-F238E27FC236}">
                  <a16:creationId xmlns:a16="http://schemas.microsoft.com/office/drawing/2014/main" id="{65052D02-B04F-4686-9618-55196F10BB55}"/>
                </a:ext>
              </a:extLst>
            </p:cNvPr>
            <p:cNvSpPr txBox="1"/>
            <p:nvPr/>
          </p:nvSpPr>
          <p:spPr>
            <a:xfrm>
              <a:off x="146636" y="643024"/>
              <a:ext cx="4895878" cy="271057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Значимость для региона: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78E5635-6C25-49BA-AC44-F13D465836EC}"/>
              </a:ext>
            </a:extLst>
          </p:cNvPr>
          <p:cNvGrpSpPr/>
          <p:nvPr/>
        </p:nvGrpSpPr>
        <p:grpSpPr>
          <a:xfrm>
            <a:off x="3353509" y="5694007"/>
            <a:ext cx="7929285" cy="825270"/>
            <a:chOff x="0" y="496388"/>
            <a:chExt cx="5237060" cy="3003845"/>
          </a:xfrm>
          <a:scene3d>
            <a:camera prst="orthographicFront"/>
            <a:lightRig rig="chilly" dir="t"/>
          </a:scene3d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66290434-02A6-4F6A-847A-DAD93D790A58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: скругленные углы 4">
              <a:extLst>
                <a:ext uri="{FF2B5EF4-FFF2-40B4-BE49-F238E27FC236}">
                  <a16:creationId xmlns:a16="http://schemas.microsoft.com/office/drawing/2014/main" id="{8C93E9F6-36A5-4138-87C3-15C157D930B6}"/>
                </a:ext>
              </a:extLst>
            </p:cNvPr>
            <p:cNvSpPr txBox="1"/>
            <p:nvPr/>
          </p:nvSpPr>
          <p:spPr>
            <a:xfrm>
              <a:off x="2097" y="504701"/>
              <a:ext cx="5234963" cy="271056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создание условий экспортерам Свердловской области для более легкого выхода на международные рынки за счет создания нового цифрового  окна по получению комплексных лингвистических услуг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4861A8F-7461-4A5F-BCEF-29EF6A0AE0CC}"/>
              </a:ext>
            </a:extLst>
          </p:cNvPr>
          <p:cNvGrpSpPr/>
          <p:nvPr/>
        </p:nvGrpSpPr>
        <p:grpSpPr>
          <a:xfrm>
            <a:off x="3426048" y="4513071"/>
            <a:ext cx="7856746" cy="512886"/>
            <a:chOff x="0" y="496388"/>
            <a:chExt cx="5189150" cy="3003845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chilly" dir="t"/>
          </a:scene3d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B5F211-95CD-4223-8577-644AB5E33A59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оугольник: скругленные углы 4">
              <a:extLst>
                <a:ext uri="{FF2B5EF4-FFF2-40B4-BE49-F238E27FC236}">
                  <a16:creationId xmlns:a16="http://schemas.microsoft.com/office/drawing/2014/main" id="{9A950288-B6D9-4433-873E-3B51C4CB07F6}"/>
                </a:ext>
              </a:extLst>
            </p:cNvPr>
            <p:cNvSpPr txBox="1"/>
            <p:nvPr/>
          </p:nvSpPr>
          <p:spPr>
            <a:xfrm>
              <a:off x="146636" y="504700"/>
              <a:ext cx="4895878" cy="27105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10 месяцев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2B856D0-02AD-44B1-9AD9-E0AD168AA920}"/>
              </a:ext>
            </a:extLst>
          </p:cNvPr>
          <p:cNvGrpSpPr/>
          <p:nvPr/>
        </p:nvGrpSpPr>
        <p:grpSpPr>
          <a:xfrm>
            <a:off x="3426046" y="5084912"/>
            <a:ext cx="7856748" cy="512886"/>
            <a:chOff x="-1" y="496388"/>
            <a:chExt cx="5189151" cy="3003845"/>
          </a:xfrm>
          <a:scene3d>
            <a:camera prst="orthographicFront"/>
            <a:lightRig rig="chilly" dir="t"/>
          </a:scene3d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1AC4CC6F-72D5-4CEA-8532-2D3E21C19498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оугольник: скругленные углы 4">
              <a:extLst>
                <a:ext uri="{FF2B5EF4-FFF2-40B4-BE49-F238E27FC236}">
                  <a16:creationId xmlns:a16="http://schemas.microsoft.com/office/drawing/2014/main" id="{A4904EE0-9C71-48F0-B491-8E3F00B3C374}"/>
                </a:ext>
              </a:extLst>
            </p:cNvPr>
            <p:cNvSpPr txBox="1"/>
            <p:nvPr/>
          </p:nvSpPr>
          <p:spPr>
            <a:xfrm>
              <a:off x="-1" y="1033745"/>
              <a:ext cx="5189151" cy="218152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NPV = 736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699,95       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IRR = 159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,80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280DAA7-1D7E-471C-AF21-64BACAFC54D9}"/>
              </a:ext>
            </a:extLst>
          </p:cNvPr>
          <p:cNvGrpSpPr/>
          <p:nvPr/>
        </p:nvGrpSpPr>
        <p:grpSpPr>
          <a:xfrm>
            <a:off x="3426048" y="3962643"/>
            <a:ext cx="7856746" cy="512886"/>
            <a:chOff x="0" y="496388"/>
            <a:chExt cx="5189150" cy="3003845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chilly" dir="t"/>
          </a:scene3d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F4B7E5E-C7E2-43E0-AC92-3AF4E1751B11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оугольник: скругленные углы 4">
              <a:extLst>
                <a:ext uri="{FF2B5EF4-FFF2-40B4-BE49-F238E27FC236}">
                  <a16:creationId xmlns:a16="http://schemas.microsoft.com/office/drawing/2014/main" id="{84928882-8853-4239-B372-1995029237F1}"/>
                </a:ext>
              </a:extLst>
            </p:cNvPr>
            <p:cNvSpPr txBox="1"/>
            <p:nvPr/>
          </p:nvSpPr>
          <p:spPr>
            <a:xfrm>
              <a:off x="146636" y="504700"/>
              <a:ext cx="4895878" cy="27105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30.11.2021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A8B9AE2-58E7-4E86-9E76-53313453F652}"/>
              </a:ext>
            </a:extLst>
          </p:cNvPr>
          <p:cNvGrpSpPr/>
          <p:nvPr/>
        </p:nvGrpSpPr>
        <p:grpSpPr>
          <a:xfrm>
            <a:off x="3426047" y="3397174"/>
            <a:ext cx="7856746" cy="512886"/>
            <a:chOff x="0" y="496388"/>
            <a:chExt cx="5189150" cy="3003845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chilly" dir="t"/>
          </a:scene3d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E200209D-A9D9-4BB7-A9F6-C56AEE66DEF6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оугольник: скругленные углы 4">
              <a:extLst>
                <a:ext uri="{FF2B5EF4-FFF2-40B4-BE49-F238E27FC236}">
                  <a16:creationId xmlns:a16="http://schemas.microsoft.com/office/drawing/2014/main" id="{0A570CAF-8B9B-457A-A565-12AC2A5962B5}"/>
                </a:ext>
              </a:extLst>
            </p:cNvPr>
            <p:cNvSpPr txBox="1"/>
            <p:nvPr/>
          </p:nvSpPr>
          <p:spPr>
            <a:xfrm>
              <a:off x="146636" y="504700"/>
              <a:ext cx="4895878" cy="27105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1 700 000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3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4AF41-2D79-4816-ACF9-01007199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34112"/>
            <a:ext cx="2433484" cy="390370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Продукт</a:t>
            </a:r>
            <a:br>
              <a:rPr lang="ru-RU" dirty="0"/>
            </a:br>
            <a:r>
              <a:rPr lang="ru-RU" sz="3100" dirty="0"/>
              <a:t>Цифровая площадка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2755A-9841-4A1D-BF12-9DDA57A0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 fontAlgn="t"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Оборот</a:t>
            </a:r>
            <a:endParaRPr lang="ru-RU" dirty="0">
              <a:latin typeface="Arial" panose="020B0604020202020204" pitchFamily="34" charset="0"/>
            </a:endParaRPr>
          </a:p>
          <a:p>
            <a:pPr marL="0" algn="ctr" fontAlgn="t"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1 995 </a:t>
            </a:r>
            <a:endParaRPr lang="ru-RU" dirty="0">
              <a:latin typeface="Arial" panose="020B0604020202020204" pitchFamily="34" charset="0"/>
            </a:endParaRPr>
          </a:p>
          <a:p>
            <a:pPr marL="0" algn="ctr" fontAlgn="t"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тыс. рублей</a:t>
            </a:r>
            <a:endParaRPr lang="ru-RU" dirty="0">
              <a:latin typeface="Arial" panose="020B0604020202020204" pitchFamily="34" charset="0"/>
            </a:endParaRPr>
          </a:p>
          <a:p>
            <a:pPr marL="0" algn="ctr" fontAlgn="t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Переводчиков</a:t>
            </a:r>
            <a:endParaRPr lang="ru-R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0C5CA-DC20-4D81-9D4D-DC8D216D3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0" y="14372"/>
            <a:ext cx="905435" cy="8964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DF8AB3-C170-46A5-8528-7B899914D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7" y="0"/>
            <a:ext cx="92891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57F78-1CF4-4DB3-92CA-864008984FF6}"/>
              </a:ext>
            </a:extLst>
          </p:cNvPr>
          <p:cNvSpPr txBox="1"/>
          <p:nvPr/>
        </p:nvSpPr>
        <p:spPr>
          <a:xfrm>
            <a:off x="8975558" y="887678"/>
            <a:ext cx="237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ВЫПОЛНЕНИЕ ЗАКАЗА</a:t>
            </a:r>
          </a:p>
        </p:txBody>
      </p:sp>
    </p:spTree>
    <p:extLst>
      <p:ext uri="{BB962C8B-B14F-4D97-AF65-F5344CB8AC3E}">
        <p14:creationId xmlns:p14="http://schemas.microsoft.com/office/powerpoint/2010/main" val="82941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B89E0-D767-4095-8C6A-5F68EBB0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5" y="75427"/>
            <a:ext cx="10515600" cy="963663"/>
          </a:xfrm>
        </p:spPr>
        <p:txBody>
          <a:bodyPr>
            <a:normAutofit fontScale="90000"/>
          </a:bodyPr>
          <a:lstStyle/>
          <a:p>
            <a:r>
              <a:rPr lang="ru-RU" dirty="0"/>
              <a:t>Сроки и этапы реализации</a:t>
            </a:r>
            <a:br>
              <a:rPr lang="ru-RU" dirty="0"/>
            </a:br>
            <a:r>
              <a:rPr lang="ru-RU" sz="3100" dirty="0"/>
              <a:t>Схема </a:t>
            </a:r>
            <a:r>
              <a:rPr lang="ru-RU" sz="3100" dirty="0" err="1"/>
              <a:t>Ганта</a:t>
            </a:r>
            <a:endParaRPr lang="ru-RU" sz="3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704DF-778B-44CF-BC69-1CE6ACC1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-28135" y="14372"/>
            <a:ext cx="905435" cy="896470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8C827989-2599-4EE8-97DB-6DA21E4A9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868"/>
            <a:ext cx="12229184" cy="3054733"/>
          </a:xfrm>
        </p:spPr>
      </p:pic>
    </p:spTree>
    <p:extLst>
      <p:ext uri="{BB962C8B-B14F-4D97-AF65-F5344CB8AC3E}">
        <p14:creationId xmlns:p14="http://schemas.microsoft.com/office/powerpoint/2010/main" val="393065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Объект 7">
            <a:extLst>
              <a:ext uri="{FF2B5EF4-FFF2-40B4-BE49-F238E27FC236}">
                <a16:creationId xmlns:a16="http://schemas.microsoft.com/office/drawing/2014/main" id="{4E6F2EAE-58D4-4588-859C-5A671A50F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93" y="1408462"/>
            <a:ext cx="9284677" cy="510492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A4CA2-1F4C-41D6-9CB1-176E8F5C8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-1" y="28441"/>
            <a:ext cx="905435" cy="896470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43807D-EF42-4BB4-8944-92FA523FE597}"/>
              </a:ext>
            </a:extLst>
          </p:cNvPr>
          <p:cNvSpPr txBox="1">
            <a:spLocks/>
          </p:cNvSpPr>
          <p:nvPr/>
        </p:nvSpPr>
        <p:spPr>
          <a:xfrm>
            <a:off x="1570342" y="28441"/>
            <a:ext cx="9822558" cy="882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/>
              <a:t>Команда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4467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A4CA2-1F4C-41D6-9CB1-176E8F5C8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389" r="17481" b="1380"/>
          <a:stretch/>
        </p:blipFill>
        <p:spPr>
          <a:xfrm>
            <a:off x="265632" y="-1452"/>
            <a:ext cx="905435" cy="896470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43807D-EF42-4BB4-8944-92FA523FE597}"/>
              </a:ext>
            </a:extLst>
          </p:cNvPr>
          <p:cNvSpPr txBox="1">
            <a:spLocks/>
          </p:cNvSpPr>
          <p:nvPr/>
        </p:nvSpPr>
        <p:spPr>
          <a:xfrm>
            <a:off x="1570342" y="28440"/>
            <a:ext cx="9822558" cy="89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5700" dirty="0"/>
              <a:t>Финансово-экономическая эффективность </a:t>
            </a:r>
            <a:endParaRPr lang="en-US" sz="5700" dirty="0"/>
          </a:p>
          <a:p>
            <a:pPr lvl="0" algn="l"/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Емкость рынка сбыта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FB4371F-5876-4360-ACDD-B97AEDD00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66734"/>
              </p:ext>
            </p:extLst>
          </p:nvPr>
        </p:nvGraphicFramePr>
        <p:xfrm>
          <a:off x="1559271" y="1070402"/>
          <a:ext cx="7379090" cy="191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090">
                  <a:extLst>
                    <a:ext uri="{9D8B030D-6E8A-4147-A177-3AD203B41FA5}">
                      <a16:colId xmlns:a16="http://schemas.microsoft.com/office/drawing/2014/main" val="98963926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6608577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23274800"/>
                    </a:ext>
                  </a:extLst>
                </a:gridCol>
              </a:tblGrid>
              <a:tr h="7009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Кол-во компаний всего</a:t>
                      </a:r>
                    </a:p>
                  </a:txBody>
                  <a:tcPr>
                    <a:solidFill>
                      <a:srgbClr val="CBE4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Кол-во компаний МСБ</a:t>
                      </a:r>
                    </a:p>
                  </a:txBody>
                  <a:tcPr>
                    <a:solidFill>
                      <a:srgbClr val="CBE4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Средний чек</a:t>
                      </a:r>
                    </a:p>
                  </a:txBody>
                  <a:tcPr>
                    <a:solidFill>
                      <a:srgbClr val="CBE4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68836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583*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15 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456978"/>
                  </a:ext>
                </a:extLst>
              </a:tr>
              <a:tr h="716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Итого минимальная емкость рынка = 33 750 тыс. руб.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CBE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453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5BF8E3-6E63-4954-B6E7-C9D6C899222B}"/>
              </a:ext>
            </a:extLst>
          </p:cNvPr>
          <p:cNvSpPr txBox="1"/>
          <p:nvPr/>
        </p:nvSpPr>
        <p:spPr>
          <a:xfrm>
            <a:off x="8107679" y="3081959"/>
            <a:ext cx="362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* </a:t>
            </a:r>
            <a:r>
              <a:rPr lang="en-US" dirty="0"/>
              <a:t>https://made-in-ural.ru/exporters/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1" name="Объект 3">
            <a:extLst>
              <a:ext uri="{FF2B5EF4-FFF2-40B4-BE49-F238E27FC236}">
                <a16:creationId xmlns:a16="http://schemas.microsoft.com/office/drawing/2014/main" id="{E698C971-EEEF-4C3C-B5EA-174180C78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329238"/>
              </p:ext>
            </p:extLst>
          </p:nvPr>
        </p:nvGraphicFramePr>
        <p:xfrm>
          <a:off x="1841732" y="3588890"/>
          <a:ext cx="9745736" cy="2752163"/>
        </p:xfrm>
        <a:graphic>
          <a:graphicData uri="http://schemas.openxmlformats.org/drawingml/2006/table">
            <a:tbl>
              <a:tblPr firstRow="1" bandRow="1"/>
              <a:tblGrid>
                <a:gridCol w="2821164">
                  <a:extLst>
                    <a:ext uri="{9D8B030D-6E8A-4147-A177-3AD203B41FA5}">
                      <a16:colId xmlns:a16="http://schemas.microsoft.com/office/drawing/2014/main" val="2944836517"/>
                    </a:ext>
                  </a:extLst>
                </a:gridCol>
                <a:gridCol w="1589215">
                  <a:extLst>
                    <a:ext uri="{9D8B030D-6E8A-4147-A177-3AD203B41FA5}">
                      <a16:colId xmlns:a16="http://schemas.microsoft.com/office/drawing/2014/main" val="2073679129"/>
                    </a:ext>
                  </a:extLst>
                </a:gridCol>
                <a:gridCol w="2185170">
                  <a:extLst>
                    <a:ext uri="{9D8B030D-6E8A-4147-A177-3AD203B41FA5}">
                      <a16:colId xmlns:a16="http://schemas.microsoft.com/office/drawing/2014/main" val="2794377879"/>
                    </a:ext>
                  </a:extLst>
                </a:gridCol>
                <a:gridCol w="2049916">
                  <a:extLst>
                    <a:ext uri="{9D8B030D-6E8A-4147-A177-3AD203B41FA5}">
                      <a16:colId xmlns:a16="http://schemas.microsoft.com/office/drawing/2014/main" val="3055366401"/>
                    </a:ext>
                  </a:extLst>
                </a:gridCol>
                <a:gridCol w="1100271">
                  <a:extLst>
                    <a:ext uri="{9D8B030D-6E8A-4147-A177-3AD203B41FA5}">
                      <a16:colId xmlns:a16="http://schemas.microsoft.com/office/drawing/2014/main" val="483584880"/>
                    </a:ext>
                  </a:extLst>
                </a:gridCol>
              </a:tblGrid>
              <a:tr h="861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Услуга 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Планируемая ставка в руб.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Объем продаж по потенциальным клиентам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Объем продаж по действующим клиентам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Итог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454603"/>
                  </a:ext>
                </a:extLst>
              </a:tr>
              <a:tr h="36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Перевод английский язык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280,00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1500,00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2500,00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C1A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2284"/>
                  </a:ext>
                </a:extLst>
              </a:tr>
              <a:tr h="36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Перевод немецкий язык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280,00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1200,00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800,00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2000,00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03114"/>
                  </a:ext>
                </a:extLst>
              </a:tr>
              <a:tr h="36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Перевод китайский язык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840,00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1380,00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920,00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2300,00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92903"/>
                  </a:ext>
                </a:extLst>
              </a:tr>
              <a:tr h="422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Оформление документации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10000,00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48,00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64,00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87607"/>
                  </a:ext>
                </a:extLst>
              </a:tr>
              <a:tr h="36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ctr"/>
                      <a:r>
                        <a:rPr lang="ru-RU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Устный перевод</a:t>
                      </a:r>
                      <a:endParaRPr lang="ru-RU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2400,00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24,00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32,00</a:t>
                      </a:r>
                      <a:endParaRPr lang="ru-RU" sz="1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03" marR="43303" marT="9022" marB="86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C1A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C1A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430657"/>
                  </a:ext>
                </a:extLst>
              </a:tr>
            </a:tbl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F4ED1C7-B649-45E1-BD2C-B287D3E9930C}"/>
              </a:ext>
            </a:extLst>
          </p:cNvPr>
          <p:cNvGrpSpPr/>
          <p:nvPr/>
        </p:nvGrpSpPr>
        <p:grpSpPr>
          <a:xfrm>
            <a:off x="9048921" y="1416932"/>
            <a:ext cx="3032518" cy="1280548"/>
            <a:chOff x="0" y="496388"/>
            <a:chExt cx="5189150" cy="3003845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3ECE2D-0849-469D-B343-B38ABFDFB8C0}"/>
                </a:ext>
              </a:extLst>
            </p:cNvPr>
            <p:cNvSpPr/>
            <p:nvPr/>
          </p:nvSpPr>
          <p:spPr>
            <a:xfrm>
              <a:off x="0" y="496388"/>
              <a:ext cx="5189150" cy="3003845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:a16="http://schemas.microsoft.com/office/drawing/2014/main" id="{CFD051AB-F7B6-457F-B316-20D38103C3FE}"/>
                </a:ext>
              </a:extLst>
            </p:cNvPr>
            <p:cNvSpPr txBox="1"/>
            <p:nvPr/>
          </p:nvSpPr>
          <p:spPr>
            <a:xfrm>
              <a:off x="146636" y="643024"/>
              <a:ext cx="4895878" cy="27105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600" b="1" dirty="0"/>
                <a:t>Объем продаж: </a:t>
              </a:r>
            </a:p>
            <a:p>
              <a:pPr algn="ctr"/>
              <a:r>
                <a:rPr lang="ru-RU" sz="1600" b="1" dirty="0"/>
                <a:t>12,5 </a:t>
              </a:r>
              <a:r>
                <a:rPr lang="ru-RU" sz="1600" b="1" dirty="0" err="1"/>
                <a:t>тыс.зн</a:t>
              </a:r>
              <a:r>
                <a:rPr lang="ru-RU" sz="1600" b="1" dirty="0"/>
                <a:t>/день</a:t>
              </a:r>
            </a:p>
            <a:p>
              <a:pPr algn="ctr"/>
              <a:r>
                <a:rPr lang="ru-RU" sz="1600" b="1" dirty="0"/>
                <a:t>10 </a:t>
              </a:r>
              <a:r>
                <a:rPr lang="ru-RU" sz="1600" b="1" dirty="0" err="1"/>
                <a:t>тыс.зн</a:t>
              </a:r>
              <a:r>
                <a:rPr lang="ru-RU" sz="1600" b="1" dirty="0"/>
                <a:t>/день</a:t>
              </a:r>
            </a:p>
            <a:p>
              <a:pPr algn="ctr"/>
              <a:r>
                <a:rPr lang="ru-RU" sz="1600" b="1" dirty="0"/>
                <a:t>11,5 </a:t>
              </a:r>
              <a:r>
                <a:rPr lang="ru-RU" sz="1600" b="1" dirty="0" err="1"/>
                <a:t>тыс.зн</a:t>
              </a:r>
              <a:r>
                <a:rPr lang="ru-RU" sz="1600" b="1" dirty="0"/>
                <a:t>/день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701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521</Words>
  <Application>Microsoft Office PowerPoint</Application>
  <PresentationFormat>Широкоэкранный</PresentationFormat>
  <Paragraphs>147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Тема Office</vt:lpstr>
      <vt:lpstr>Стратегия развития направления компании «1000 знаков»  по обеспечению отраслевой языковой поддержки предприятий в международных проектах </vt:lpstr>
      <vt:lpstr>О компании Общая информация</vt:lpstr>
      <vt:lpstr>О компании Продуктовый портфель</vt:lpstr>
      <vt:lpstr>Презентация PowerPoint</vt:lpstr>
      <vt:lpstr>Резюме проекта</vt:lpstr>
      <vt:lpstr>Продукт Цифровая площадка </vt:lpstr>
      <vt:lpstr>Сроки и этапы реализации Схема Ганта</vt:lpstr>
      <vt:lpstr>Презентация PowerPoint</vt:lpstr>
      <vt:lpstr>Презентация PowerPoint</vt:lpstr>
      <vt:lpstr>Презентация PowerPoint</vt:lpstr>
      <vt:lpstr>Презентация PowerPoint</vt:lpstr>
      <vt:lpstr> Контакты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направления компании «1000 знаков»  по обеспечению отраслевой языковой поддержки предприятий в международных проектах </dc:title>
  <dc:creator>Na Ob</dc:creator>
  <cp:lastModifiedBy>Na Ob</cp:lastModifiedBy>
  <cp:revision>18</cp:revision>
  <dcterms:created xsi:type="dcterms:W3CDTF">2020-10-27T22:34:36Z</dcterms:created>
  <dcterms:modified xsi:type="dcterms:W3CDTF">2020-10-28T04:03:42Z</dcterms:modified>
</cp:coreProperties>
</file>