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9" r:id="rId4"/>
    <p:sldMasterId id="2147483652" r:id="rId5"/>
    <p:sldMasterId id="2147483697" r:id="rId6"/>
  </p:sldMasterIdLst>
  <p:notesMasterIdLst>
    <p:notesMasterId r:id="rId53"/>
  </p:notesMasterIdLst>
  <p:handoutMasterIdLst>
    <p:handoutMasterId r:id="rId54"/>
  </p:handoutMasterIdLst>
  <p:sldIdLst>
    <p:sldId id="719" r:id="rId7"/>
    <p:sldId id="718" r:id="rId8"/>
    <p:sldId id="665" r:id="rId9"/>
    <p:sldId id="666" r:id="rId10"/>
    <p:sldId id="700" r:id="rId11"/>
    <p:sldId id="669" r:id="rId12"/>
    <p:sldId id="705" r:id="rId13"/>
    <p:sldId id="706" r:id="rId14"/>
    <p:sldId id="704" r:id="rId15"/>
    <p:sldId id="673" r:id="rId16"/>
    <p:sldId id="674" r:id="rId17"/>
    <p:sldId id="675" r:id="rId18"/>
    <p:sldId id="707" r:id="rId19"/>
    <p:sldId id="710" r:id="rId20"/>
    <p:sldId id="711" r:id="rId21"/>
    <p:sldId id="709" r:id="rId22"/>
    <p:sldId id="678" r:id="rId23"/>
    <p:sldId id="712" r:id="rId24"/>
    <p:sldId id="680" r:id="rId25"/>
    <p:sldId id="681" r:id="rId26"/>
    <p:sldId id="713" r:id="rId27"/>
    <p:sldId id="683" r:id="rId28"/>
    <p:sldId id="684" r:id="rId29"/>
    <p:sldId id="715" r:id="rId30"/>
    <p:sldId id="716" r:id="rId31"/>
    <p:sldId id="691" r:id="rId32"/>
    <p:sldId id="692" r:id="rId33"/>
    <p:sldId id="693" r:id="rId34"/>
    <p:sldId id="694" r:id="rId35"/>
    <p:sldId id="695" r:id="rId36"/>
    <p:sldId id="686" r:id="rId37"/>
    <p:sldId id="728" r:id="rId38"/>
    <p:sldId id="729" r:id="rId39"/>
    <p:sldId id="722" r:id="rId40"/>
    <p:sldId id="723" r:id="rId41"/>
    <p:sldId id="696" r:id="rId42"/>
    <p:sldId id="720" r:id="rId43"/>
    <p:sldId id="721" r:id="rId44"/>
    <p:sldId id="697" r:id="rId45"/>
    <p:sldId id="724" r:id="rId46"/>
    <p:sldId id="725" r:id="rId47"/>
    <p:sldId id="726" r:id="rId48"/>
    <p:sldId id="727" r:id="rId49"/>
    <p:sldId id="698" r:id="rId50"/>
    <p:sldId id="701" r:id="rId51"/>
    <p:sldId id="639" r:id="rId52"/>
  </p:sldIdLst>
  <p:sldSz cx="10691813" cy="7559675"/>
  <p:notesSz cx="6797675" cy="9926638"/>
  <p:defaultTextStyle>
    <a:defPPr>
      <a:defRPr lang="ru-RU"/>
    </a:defPPr>
    <a:lvl1pPr algn="l" rtl="0" eaLnBrk="0" fontAlgn="base" hangingPunct="0">
      <a:lnSpc>
        <a:spcPct val="110000"/>
      </a:lnSpc>
      <a:spcBef>
        <a:spcPct val="70000"/>
      </a:spcBef>
      <a:spcAft>
        <a:spcPct val="0"/>
      </a:spcAft>
      <a:buClr>
        <a:srgbClr val="C0C0C0"/>
      </a:buClr>
      <a:buSzPct val="92000"/>
      <a:buFont typeface="Wingdings" pitchFamily="2" charset="2"/>
      <a:defRPr sz="114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1pPr>
    <a:lvl2pPr marL="521437" algn="l" rtl="0" eaLnBrk="0" fontAlgn="base" hangingPunct="0">
      <a:lnSpc>
        <a:spcPct val="110000"/>
      </a:lnSpc>
      <a:spcBef>
        <a:spcPct val="70000"/>
      </a:spcBef>
      <a:spcAft>
        <a:spcPct val="0"/>
      </a:spcAft>
      <a:buClr>
        <a:srgbClr val="C0C0C0"/>
      </a:buClr>
      <a:buSzPct val="92000"/>
      <a:buFont typeface="Wingdings" pitchFamily="2" charset="2"/>
      <a:defRPr sz="114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2pPr>
    <a:lvl3pPr marL="1042873" algn="l" rtl="0" eaLnBrk="0" fontAlgn="base" hangingPunct="0">
      <a:lnSpc>
        <a:spcPct val="110000"/>
      </a:lnSpc>
      <a:spcBef>
        <a:spcPct val="70000"/>
      </a:spcBef>
      <a:spcAft>
        <a:spcPct val="0"/>
      </a:spcAft>
      <a:buClr>
        <a:srgbClr val="C0C0C0"/>
      </a:buClr>
      <a:buSzPct val="92000"/>
      <a:buFont typeface="Wingdings" pitchFamily="2" charset="2"/>
      <a:defRPr sz="114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3pPr>
    <a:lvl4pPr marL="1564310" algn="l" rtl="0" eaLnBrk="0" fontAlgn="base" hangingPunct="0">
      <a:lnSpc>
        <a:spcPct val="110000"/>
      </a:lnSpc>
      <a:spcBef>
        <a:spcPct val="70000"/>
      </a:spcBef>
      <a:spcAft>
        <a:spcPct val="0"/>
      </a:spcAft>
      <a:buClr>
        <a:srgbClr val="C0C0C0"/>
      </a:buClr>
      <a:buSzPct val="92000"/>
      <a:buFont typeface="Wingdings" pitchFamily="2" charset="2"/>
      <a:defRPr sz="114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4pPr>
    <a:lvl5pPr marL="2085746" algn="l" rtl="0" eaLnBrk="0" fontAlgn="base" hangingPunct="0">
      <a:lnSpc>
        <a:spcPct val="110000"/>
      </a:lnSpc>
      <a:spcBef>
        <a:spcPct val="70000"/>
      </a:spcBef>
      <a:spcAft>
        <a:spcPct val="0"/>
      </a:spcAft>
      <a:buClr>
        <a:srgbClr val="C0C0C0"/>
      </a:buClr>
      <a:buSzPct val="92000"/>
      <a:buFont typeface="Wingdings" pitchFamily="2" charset="2"/>
      <a:defRPr sz="114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5pPr>
    <a:lvl6pPr marL="2607183" algn="l" defTabSz="1042873" rtl="0" eaLnBrk="1" latinLnBrk="0" hangingPunct="1">
      <a:defRPr sz="114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6pPr>
    <a:lvl7pPr marL="3128620" algn="l" defTabSz="1042873" rtl="0" eaLnBrk="1" latinLnBrk="0" hangingPunct="1">
      <a:defRPr sz="114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7pPr>
    <a:lvl8pPr marL="3650056" algn="l" defTabSz="1042873" rtl="0" eaLnBrk="1" latinLnBrk="0" hangingPunct="1">
      <a:defRPr sz="114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8pPr>
    <a:lvl9pPr marL="4171493" algn="l" defTabSz="1042873" rtl="0" eaLnBrk="1" latinLnBrk="0" hangingPunct="1">
      <a:defRPr sz="114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33" userDrawn="1">
          <p15:clr>
            <a:srgbClr val="A4A3A4"/>
          </p15:clr>
        </p15:guide>
        <p15:guide id="2" pos="2050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8540E"/>
    <a:srgbClr val="FF9900"/>
    <a:srgbClr val="E68900"/>
    <a:srgbClr val="FFFFFF"/>
    <a:srgbClr val="682E57"/>
    <a:srgbClr val="773564"/>
    <a:srgbClr val="6C3660"/>
    <a:srgbClr val="653D58"/>
    <a:srgbClr val="FFE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0097" autoAdjust="0"/>
  </p:normalViewPr>
  <p:slideViewPr>
    <p:cSldViewPr>
      <p:cViewPr>
        <p:scale>
          <a:sx n="80" d="100"/>
          <a:sy n="80" d="100"/>
        </p:scale>
        <p:origin x="-300" y="60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983" y="-92"/>
      </p:cViewPr>
      <p:guideLst>
        <p:guide orient="horz" pos="3033"/>
        <p:guide pos="2050"/>
        <p:guide orient="horz" pos="3127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 /><Relationship Id="rId18" Type="http://schemas.openxmlformats.org/officeDocument/2006/relationships/slide" Target="slides/slide12.xml" /><Relationship Id="rId26" Type="http://schemas.openxmlformats.org/officeDocument/2006/relationships/slide" Target="slides/slide20.xml" /><Relationship Id="rId39" Type="http://schemas.openxmlformats.org/officeDocument/2006/relationships/slide" Target="slides/slide33.xml" /><Relationship Id="rId21" Type="http://schemas.openxmlformats.org/officeDocument/2006/relationships/slide" Target="slides/slide15.xml" /><Relationship Id="rId34" Type="http://schemas.openxmlformats.org/officeDocument/2006/relationships/slide" Target="slides/slide28.xml" /><Relationship Id="rId42" Type="http://schemas.openxmlformats.org/officeDocument/2006/relationships/slide" Target="slides/slide36.xml" /><Relationship Id="rId47" Type="http://schemas.openxmlformats.org/officeDocument/2006/relationships/slide" Target="slides/slide41.xml" /><Relationship Id="rId50" Type="http://schemas.openxmlformats.org/officeDocument/2006/relationships/slide" Target="slides/slide44.xml" /><Relationship Id="rId55" Type="http://schemas.openxmlformats.org/officeDocument/2006/relationships/presProps" Target="presProps.xml" /><Relationship Id="rId7" Type="http://schemas.openxmlformats.org/officeDocument/2006/relationships/slide" Target="slides/slide1.xml" /><Relationship Id="rId12" Type="http://schemas.openxmlformats.org/officeDocument/2006/relationships/slide" Target="slides/slide6.xml" /><Relationship Id="rId17" Type="http://schemas.openxmlformats.org/officeDocument/2006/relationships/slide" Target="slides/slide11.xml" /><Relationship Id="rId25" Type="http://schemas.openxmlformats.org/officeDocument/2006/relationships/slide" Target="slides/slide19.xml" /><Relationship Id="rId33" Type="http://schemas.openxmlformats.org/officeDocument/2006/relationships/slide" Target="slides/slide27.xml" /><Relationship Id="rId38" Type="http://schemas.openxmlformats.org/officeDocument/2006/relationships/slide" Target="slides/slide32.xml" /><Relationship Id="rId46" Type="http://schemas.openxmlformats.org/officeDocument/2006/relationships/slide" Target="slides/slide40.xml" /><Relationship Id="rId2" Type="http://schemas.openxmlformats.org/officeDocument/2006/relationships/customXml" Target="../customXml/item2.xml" /><Relationship Id="rId16" Type="http://schemas.openxmlformats.org/officeDocument/2006/relationships/slide" Target="slides/slide10.xml" /><Relationship Id="rId20" Type="http://schemas.openxmlformats.org/officeDocument/2006/relationships/slide" Target="slides/slide14.xml" /><Relationship Id="rId29" Type="http://schemas.openxmlformats.org/officeDocument/2006/relationships/slide" Target="slides/slide23.xml" /><Relationship Id="rId41" Type="http://schemas.openxmlformats.org/officeDocument/2006/relationships/slide" Target="slides/slide35.xml" /><Relationship Id="rId54" Type="http://schemas.openxmlformats.org/officeDocument/2006/relationships/handoutMaster" Target="handoutMasters/handoutMaster1.xml" /><Relationship Id="rId1" Type="http://schemas.openxmlformats.org/officeDocument/2006/relationships/customXml" Target="../customXml/item1.xml" /><Relationship Id="rId6" Type="http://schemas.openxmlformats.org/officeDocument/2006/relationships/slideMaster" Target="slideMasters/slideMaster3.xml" /><Relationship Id="rId11" Type="http://schemas.openxmlformats.org/officeDocument/2006/relationships/slide" Target="slides/slide5.xml" /><Relationship Id="rId24" Type="http://schemas.openxmlformats.org/officeDocument/2006/relationships/slide" Target="slides/slide18.xml" /><Relationship Id="rId32" Type="http://schemas.openxmlformats.org/officeDocument/2006/relationships/slide" Target="slides/slide26.xml" /><Relationship Id="rId37" Type="http://schemas.openxmlformats.org/officeDocument/2006/relationships/slide" Target="slides/slide31.xml" /><Relationship Id="rId40" Type="http://schemas.openxmlformats.org/officeDocument/2006/relationships/slide" Target="slides/slide34.xml" /><Relationship Id="rId45" Type="http://schemas.openxmlformats.org/officeDocument/2006/relationships/slide" Target="slides/slide39.xml" /><Relationship Id="rId53" Type="http://schemas.openxmlformats.org/officeDocument/2006/relationships/notesMaster" Target="notesMasters/notesMaster1.xml" /><Relationship Id="rId58" Type="http://schemas.openxmlformats.org/officeDocument/2006/relationships/tableStyles" Target="tableStyles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9.xml" /><Relationship Id="rId23" Type="http://schemas.openxmlformats.org/officeDocument/2006/relationships/slide" Target="slides/slide17.xml" /><Relationship Id="rId28" Type="http://schemas.openxmlformats.org/officeDocument/2006/relationships/slide" Target="slides/slide22.xml" /><Relationship Id="rId36" Type="http://schemas.openxmlformats.org/officeDocument/2006/relationships/slide" Target="slides/slide30.xml" /><Relationship Id="rId49" Type="http://schemas.openxmlformats.org/officeDocument/2006/relationships/slide" Target="slides/slide43.xml" /><Relationship Id="rId57" Type="http://schemas.openxmlformats.org/officeDocument/2006/relationships/theme" Target="theme/theme1.xml" /><Relationship Id="rId10" Type="http://schemas.openxmlformats.org/officeDocument/2006/relationships/slide" Target="slides/slide4.xml" /><Relationship Id="rId19" Type="http://schemas.openxmlformats.org/officeDocument/2006/relationships/slide" Target="slides/slide13.xml" /><Relationship Id="rId31" Type="http://schemas.openxmlformats.org/officeDocument/2006/relationships/slide" Target="slides/slide25.xml" /><Relationship Id="rId44" Type="http://schemas.openxmlformats.org/officeDocument/2006/relationships/slide" Target="slides/slide38.xml" /><Relationship Id="rId52" Type="http://schemas.openxmlformats.org/officeDocument/2006/relationships/slide" Target="slides/slide46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3.xml" /><Relationship Id="rId14" Type="http://schemas.openxmlformats.org/officeDocument/2006/relationships/slide" Target="slides/slide8.xml" /><Relationship Id="rId22" Type="http://schemas.openxmlformats.org/officeDocument/2006/relationships/slide" Target="slides/slide16.xml" /><Relationship Id="rId27" Type="http://schemas.openxmlformats.org/officeDocument/2006/relationships/slide" Target="slides/slide21.xml" /><Relationship Id="rId30" Type="http://schemas.openxmlformats.org/officeDocument/2006/relationships/slide" Target="slides/slide24.xml" /><Relationship Id="rId35" Type="http://schemas.openxmlformats.org/officeDocument/2006/relationships/slide" Target="slides/slide29.xml" /><Relationship Id="rId43" Type="http://schemas.openxmlformats.org/officeDocument/2006/relationships/slide" Target="slides/slide37.xml" /><Relationship Id="rId48" Type="http://schemas.openxmlformats.org/officeDocument/2006/relationships/slide" Target="slides/slide42.xml" /><Relationship Id="rId56" Type="http://schemas.openxmlformats.org/officeDocument/2006/relationships/viewProps" Target="viewProps.xml" /><Relationship Id="rId8" Type="http://schemas.openxmlformats.org/officeDocument/2006/relationships/slide" Target="slides/slide2.xml" /><Relationship Id="rId51" Type="http://schemas.openxmlformats.org/officeDocument/2006/relationships/slide" Target="slides/slide45.xml" /><Relationship Id="rId3" Type="http://schemas.openxmlformats.org/officeDocument/2006/relationships/customXml" Target="../customXml/item3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 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производства (3).xlsx]Лист1'!$G$1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13899739752582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FD-4091-BE69-A5DCA74A9667}"/>
                </c:ext>
              </c:extLst>
            </c:dLbl>
            <c:dLbl>
              <c:idx val="1"/>
              <c:layout>
                <c:manualLayout>
                  <c:x val="-3.1633056544088864E-3"/>
                  <c:y val="-2.57767727480510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FD-4091-BE69-A5DCA74A9667}"/>
                </c:ext>
              </c:extLst>
            </c:dLbl>
            <c:dLbl>
              <c:idx val="2"/>
              <c:layout>
                <c:manualLayout>
                  <c:x val="-4.7449584816132862E-3"/>
                  <c:y val="-2.57767727480519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FD-4091-BE69-A5DCA74A9667}"/>
                </c:ext>
              </c:extLst>
            </c:dLbl>
            <c:dLbl>
              <c:idx val="3"/>
              <c:layout>
                <c:manualLayout>
                  <c:x val="0"/>
                  <c:y val="-2.57767727480519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FD-4091-BE69-A5DCA74A9667}"/>
                </c:ext>
              </c:extLst>
            </c:dLbl>
            <c:dLbl>
              <c:idx val="4"/>
              <c:layout>
                <c:manualLayout>
                  <c:x val="0"/>
                  <c:y val="2.50168678881413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FD-4091-BE69-A5DCA74A9667}"/>
                </c:ext>
              </c:extLst>
            </c:dLbl>
            <c:dLbl>
              <c:idx val="5"/>
              <c:layout>
                <c:manualLayout>
                  <c:x val="0"/>
                  <c:y val="-8.2409682307775067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FD-4091-BE69-A5DCA74A9667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'[Диаграмма производства (3).xlsx]Лист1'!$F$2:$F$7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'[Диаграмма производства (3).xlsx]Лист1'!$G$2:$G$7</c:f>
              <c:numCache>
                <c:formatCode>General</c:formatCode>
                <c:ptCount val="6"/>
                <c:pt idx="0">
                  <c:v>553</c:v>
                </c:pt>
                <c:pt idx="1">
                  <c:v>1116</c:v>
                </c:pt>
                <c:pt idx="2">
                  <c:v>1442</c:v>
                </c:pt>
                <c:pt idx="3">
                  <c:v>837</c:v>
                </c:pt>
                <c:pt idx="4">
                  <c:v>825</c:v>
                </c:pt>
                <c:pt idx="5">
                  <c:v>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FD-4091-BE69-A5DCA74A9667}"/>
            </c:ext>
          </c:extLst>
        </c:ser>
        <c:ser>
          <c:idx val="1"/>
          <c:order val="1"/>
          <c:tx>
            <c:strRef>
              <c:f>'[Диаграмма производства (3).xlsx]Лист1'!$H$1</c:f>
              <c:strCache>
                <c:ptCount val="1"/>
                <c:pt idx="0">
                  <c:v>потребление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4899169632265724E-3"/>
                  <c:y val="5.0413688206236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FD-4091-BE69-A5DCA74A9667}"/>
                </c:ext>
              </c:extLst>
            </c:dLbl>
            <c:dLbl>
              <c:idx val="1"/>
              <c:layout>
                <c:manualLayout>
                  <c:x val="-1.7240967051064319E-2"/>
                  <c:y val="-4.90878938640132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FD-4091-BE69-A5DCA74A9667}"/>
                </c:ext>
              </c:extLst>
            </c:dLbl>
            <c:dLbl>
              <c:idx val="2"/>
              <c:layout>
                <c:manualLayout>
                  <c:x val="0"/>
                  <c:y val="-3.7995242995565311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FD-4091-BE69-A5DCA74A9667}"/>
                </c:ext>
              </c:extLst>
            </c:dLbl>
            <c:dLbl>
              <c:idx val="3"/>
              <c:layout>
                <c:manualLayout>
                  <c:x val="-4.7449584816132862E-3"/>
                  <c:y val="-2.5776772748051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AFD-4091-BE69-A5DCA74A9667}"/>
                </c:ext>
              </c:extLst>
            </c:dLbl>
            <c:dLbl>
              <c:idx val="4"/>
              <c:layout>
                <c:manualLayout>
                  <c:x val="-1.1071569790431E-2"/>
                  <c:y val="2.50168678881404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AFD-4091-BE69-A5DCA74A9667}"/>
                </c:ext>
              </c:extLst>
            </c:dLbl>
            <c:dLbl>
              <c:idx val="5"/>
              <c:layout>
                <c:manualLayout>
                  <c:x val="-1.4234875444839857E-2"/>
                  <c:y val="5.0413688206236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AFD-4091-BE69-A5DCA74A9667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'[Диаграмма производства (3).xlsx]Лист1'!$F$2:$F$7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'[Диаграмма производства (3).xlsx]Лист1'!$H$2:$H$7</c:f>
              <c:numCache>
                <c:formatCode>General</c:formatCode>
                <c:ptCount val="6"/>
                <c:pt idx="0">
                  <c:v>6224</c:v>
                </c:pt>
                <c:pt idx="1">
                  <c:v>9241</c:v>
                </c:pt>
                <c:pt idx="2">
                  <c:v>10460</c:v>
                </c:pt>
                <c:pt idx="3">
                  <c:v>9430</c:v>
                </c:pt>
                <c:pt idx="4">
                  <c:v>9818</c:v>
                </c:pt>
                <c:pt idx="5">
                  <c:v>10640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AFD-4091-BE69-A5DCA74A9667}"/>
            </c:ext>
          </c:extLst>
        </c:ser>
        <c:ser>
          <c:idx val="2"/>
          <c:order val="2"/>
          <c:tx>
            <c:strRef>
              <c:f>'[Диаграмма производства (3).xlsx]Лист1'!$I$1</c:f>
              <c:strCache>
                <c:ptCount val="1"/>
                <c:pt idx="0">
                  <c:v>отгрузка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57767727480519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AFD-4091-BE69-A5DCA74A9667}"/>
                </c:ext>
              </c:extLst>
            </c:dLbl>
            <c:dLbl>
              <c:idx val="1"/>
              <c:layout>
                <c:manualLayout>
                  <c:x val="4.7449584816132862E-3"/>
                  <c:y val="2.50168678881404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AFD-4091-BE69-A5DCA74A9667}"/>
                </c:ext>
              </c:extLst>
            </c:dLbl>
            <c:dLbl>
              <c:idx val="2"/>
              <c:layout>
                <c:manualLayout>
                  <c:x val="2.4132730015082957E-2"/>
                  <c:y val="-1.80070774735246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AFD-4091-BE69-A5DCA74A9667}"/>
                </c:ext>
              </c:extLst>
            </c:dLbl>
            <c:dLbl>
              <c:idx val="3"/>
              <c:layout>
                <c:manualLayout>
                  <c:x val="9.4899169632265724E-3"/>
                  <c:y val="-2.57767727480519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AFD-4091-BE69-A5DCA74A9667}"/>
                </c:ext>
              </c:extLst>
            </c:dLbl>
            <c:dLbl>
              <c:idx val="4"/>
              <c:layout>
                <c:manualLayout>
                  <c:x val="3.1633056544088573E-3"/>
                  <c:y val="-5.11735930661481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AFD-4091-BE69-A5DCA74A9667}"/>
                </c:ext>
              </c:extLst>
            </c:dLbl>
            <c:dLbl>
              <c:idx val="5"/>
              <c:layout>
                <c:manualLayout>
                  <c:x val="0"/>
                  <c:y val="-2.57767727480520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AFD-4091-BE69-A5DCA74A9667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'[Диаграмма производства (3).xlsx]Лист1'!$F$2:$F$7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'[Диаграмма производства (3).xlsx]Лист1'!$I$2:$I$7</c:f>
              <c:numCache>
                <c:formatCode>General</c:formatCode>
                <c:ptCount val="6"/>
                <c:pt idx="0">
                  <c:v>6962</c:v>
                </c:pt>
                <c:pt idx="1">
                  <c:v>9127</c:v>
                </c:pt>
                <c:pt idx="2">
                  <c:v>10056</c:v>
                </c:pt>
                <c:pt idx="3">
                  <c:v>9898</c:v>
                </c:pt>
                <c:pt idx="4">
                  <c:v>10378</c:v>
                </c:pt>
                <c:pt idx="5">
                  <c:v>11310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AFD-4091-BE69-A5DCA74A9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9152"/>
        <c:axId val="4610688"/>
      </c:barChart>
      <c:lineChart>
        <c:grouping val="standard"/>
        <c:varyColors val="0"/>
        <c:ser>
          <c:idx val="3"/>
          <c:order val="3"/>
          <c:tx>
            <c:strRef>
              <c:f>'[Диаграмма производства (3).xlsx]Лист1'!$J$1</c:f>
              <c:strCache>
                <c:ptCount val="1"/>
                <c:pt idx="0">
                  <c:v>доля импорта в потреблении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795966785290629E-2"/>
                  <c:y val="-3.0476184381715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AFD-4091-BE69-A5DCA74A9667}"/>
                </c:ext>
              </c:extLst>
            </c:dLbl>
            <c:dLbl>
              <c:idx val="2"/>
              <c:layout>
                <c:manualLayout>
                  <c:x val="-4.270462633451963E-2"/>
                  <c:y val="-2.2857138286286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AFD-4091-BE69-A5DCA74A9667}"/>
                </c:ext>
              </c:extLst>
            </c:dLbl>
            <c:dLbl>
              <c:idx val="3"/>
              <c:layout>
                <c:manualLayout>
                  <c:x val="-1.8979833926453145E-2"/>
                  <c:y val="3.3015866413525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AFD-4091-BE69-A5DCA74A9667}"/>
                </c:ext>
              </c:extLst>
            </c:dLbl>
            <c:dLbl>
              <c:idx val="4"/>
              <c:layout>
                <c:manualLayout>
                  <c:x val="-2.8469750889679714E-2"/>
                  <c:y val="-2.2857138286286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AFD-4091-BE69-A5DCA74A9667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'[Диаграмма производства (3).xlsx]Лист1'!$F$2:$F$7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'[Диаграмма производства (3).xlsx]Лист1'!$J$2:$J$7</c:f>
              <c:numCache>
                <c:formatCode>General</c:formatCode>
                <c:ptCount val="6"/>
                <c:pt idx="0">
                  <c:v>9</c:v>
                </c:pt>
                <c:pt idx="1">
                  <c:v>12.1</c:v>
                </c:pt>
                <c:pt idx="2">
                  <c:v>13.8</c:v>
                </c:pt>
                <c:pt idx="3">
                  <c:v>8.9</c:v>
                </c:pt>
                <c:pt idx="4">
                  <c:v>8.4</c:v>
                </c:pt>
                <c:pt idx="5">
                  <c:v>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5AFD-4091-BE69-A5DCA74A9667}"/>
            </c:ext>
          </c:extLst>
        </c:ser>
        <c:ser>
          <c:idx val="4"/>
          <c:order val="4"/>
          <c:tx>
            <c:strRef>
              <c:f>'[Диаграмма производства (3).xlsx]Лист1'!$K$1</c:f>
              <c:strCache>
                <c:ptCount val="1"/>
                <c:pt idx="0">
                  <c:v>доля экспорта в отгрузках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0399990036832584E-2"/>
                  <c:y val="2.36792353597329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AFD-4091-BE69-A5DCA74A9667}"/>
                </c:ext>
              </c:extLst>
            </c:dLbl>
            <c:dLbl>
              <c:idx val="2"/>
              <c:layout>
                <c:manualLayout>
                  <c:x val="-2.2925497302161015E-2"/>
                  <c:y val="2.45013324331793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AFD-4091-BE69-A5DCA74A9667}"/>
                </c:ext>
              </c:extLst>
            </c:dLbl>
            <c:dLbl>
              <c:idx val="3"/>
              <c:layout>
                <c:manualLayout>
                  <c:x val="-2.9252108610978787E-2"/>
                  <c:y val="-2.55973952061201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AFD-4091-BE69-A5DCA74A9667}"/>
                </c:ext>
              </c:extLst>
            </c:dLbl>
            <c:dLbl>
              <c:idx val="4"/>
              <c:layout>
                <c:manualLayout>
                  <c:x val="4.517051026984616E-4"/>
                  <c:y val="-2.61457265550353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AFD-4091-BE69-A5DCA74A9667}"/>
                </c:ext>
              </c:extLst>
            </c:dLbl>
            <c:dLbl>
              <c:idx val="5"/>
              <c:layout>
                <c:manualLayout>
                  <c:x val="-6.2988124242317242E-2"/>
                  <c:y val="1.35938815402045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AFD-4091-BE69-A5DCA74A9667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'[Диаграмма производства (3).xlsx]Лист1'!$F$2:$F$7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'[Диаграмма производства (3).xlsx]Лист1'!$K$2:$K$7</c:f>
              <c:numCache>
                <c:formatCode>General</c:formatCode>
                <c:ptCount val="6"/>
                <c:pt idx="0">
                  <c:v>18.600000000000001</c:v>
                </c:pt>
                <c:pt idx="1">
                  <c:v>11</c:v>
                </c:pt>
                <c:pt idx="2">
                  <c:v>10.3</c:v>
                </c:pt>
                <c:pt idx="3">
                  <c:v>13.2</c:v>
                </c:pt>
                <c:pt idx="4">
                  <c:v>12.2</c:v>
                </c:pt>
                <c:pt idx="5">
                  <c:v>11.5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5AFD-4091-BE69-A5DCA74A9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1264"/>
        <c:axId val="4649728"/>
      </c:lineChart>
      <c:catAx>
        <c:axId val="460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10688"/>
        <c:crosses val="autoZero"/>
        <c:auto val="1"/>
        <c:lblAlgn val="ctr"/>
        <c:lblOffset val="100"/>
        <c:noMultiLvlLbl val="0"/>
      </c:catAx>
      <c:valAx>
        <c:axId val="461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Тыс.Тонн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09152"/>
        <c:crosses val="autoZero"/>
        <c:crossBetween val="between"/>
      </c:valAx>
      <c:valAx>
        <c:axId val="464972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51264"/>
        <c:crosses val="max"/>
        <c:crossBetween val="between"/>
      </c:valAx>
      <c:catAx>
        <c:axId val="4651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49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78862312022318"/>
          <c:y val="8.0091985543227218E-2"/>
          <c:w val="0.83699334752967203"/>
          <c:h val="0.76662362470963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'[Диаграмма производства (3).xlsx]Лист1'!$G$41</c:f>
              <c:strCache>
                <c:ptCount val="1"/>
                <c:pt idx="0">
                  <c:v>бесшовная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'[Диаграмма производства (3).xlsx]Лист1'!$F$42:$F$49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'[Диаграмма производства (3).xlsx]Лист1'!$G$42:$G$49</c:f>
              <c:numCache>
                <c:formatCode>General</c:formatCode>
                <c:ptCount val="8"/>
                <c:pt idx="0">
                  <c:v>335094</c:v>
                </c:pt>
                <c:pt idx="1">
                  <c:v>377848</c:v>
                </c:pt>
                <c:pt idx="2">
                  <c:v>436424</c:v>
                </c:pt>
                <c:pt idx="3">
                  <c:v>479259</c:v>
                </c:pt>
                <c:pt idx="4">
                  <c:v>485644</c:v>
                </c:pt>
                <c:pt idx="5">
                  <c:v>478857</c:v>
                </c:pt>
                <c:pt idx="6">
                  <c:v>490000</c:v>
                </c:pt>
                <c:pt idx="7">
                  <c:v>490000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9B-4EDB-90B1-9E84D70A93A2}"/>
            </c:ext>
          </c:extLst>
        </c:ser>
        <c:ser>
          <c:idx val="1"/>
          <c:order val="1"/>
          <c:tx>
            <c:strRef>
              <c:f>'[Диаграмма производства (3).xlsx]Лист1'!$H$41</c:f>
              <c:strCache>
                <c:ptCount val="1"/>
                <c:pt idx="0">
                  <c:v>сварная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'[Диаграмма производства (3).xlsx]Лист1'!$F$42:$F$49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'[Диаграмма производства (3).xlsx]Лист1'!$H$42:$H$49</c:f>
              <c:numCache>
                <c:formatCode>General</c:formatCode>
                <c:ptCount val="8"/>
                <c:pt idx="0">
                  <c:v>292240</c:v>
                </c:pt>
                <c:pt idx="1">
                  <c:v>225906</c:v>
                </c:pt>
                <c:pt idx="2">
                  <c:v>164308</c:v>
                </c:pt>
                <c:pt idx="3">
                  <c:v>183384</c:v>
                </c:pt>
                <c:pt idx="4">
                  <c:v>206493</c:v>
                </c:pt>
                <c:pt idx="5">
                  <c:v>209789</c:v>
                </c:pt>
                <c:pt idx="6">
                  <c:v>230000</c:v>
                </c:pt>
                <c:pt idx="7">
                  <c:v>230000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9B-4EDB-90B1-9E84D70A93A2}"/>
            </c:ext>
          </c:extLst>
        </c:ser>
        <c:ser>
          <c:idx val="2"/>
          <c:order val="2"/>
          <c:tx>
            <c:strRef>
              <c:f>'[Диаграмма производства (3).xlsx]Лист1'!$I$41</c:f>
              <c:strCache>
                <c:ptCount val="1"/>
                <c:pt idx="0">
                  <c:v>нлз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29B-4EDB-90B1-9E84D70A93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'[Диаграмма производства (3).xlsx]Лист1'!$F$42:$F$49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'[Диаграмма производства (3).xlsx]Лист1'!$I$42:$I$49</c:f>
              <c:numCache>
                <c:formatCode>General</c:formatCode>
                <c:ptCount val="8"/>
                <c:pt idx="0">
                  <c:v>827491</c:v>
                </c:pt>
                <c:pt idx="1">
                  <c:v>897520</c:v>
                </c:pt>
                <c:pt idx="2">
                  <c:v>891275</c:v>
                </c:pt>
                <c:pt idx="3">
                  <c:v>912561</c:v>
                </c:pt>
                <c:pt idx="4">
                  <c:v>962263</c:v>
                </c:pt>
                <c:pt idx="5">
                  <c:v>972700</c:v>
                </c:pt>
                <c:pt idx="6">
                  <c:v>982063</c:v>
                </c:pt>
                <c:pt idx="7">
                  <c:v>990000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9B-4EDB-90B1-9E84D70A93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4225536"/>
        <c:axId val="34243712"/>
      </c:barChart>
      <c:catAx>
        <c:axId val="34225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43712"/>
        <c:crosses val="autoZero"/>
        <c:auto val="1"/>
        <c:lblAlgn val="ctr"/>
        <c:lblOffset val="100"/>
        <c:noMultiLvlLbl val="0"/>
      </c:catAx>
      <c:valAx>
        <c:axId val="342437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Тонн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2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 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 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 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 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 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 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 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 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 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 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 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 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 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86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>
            <a:lvl1pPr defTabSz="914309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5" y="2"/>
            <a:ext cx="294586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>
            <a:lvl1pPr algn="r" defTabSz="914309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fld id="{7AD1322C-ED99-4B81-976E-A42B343E0BC1}" type="datetimeFigureOut">
              <a:rPr lang="ru-RU"/>
              <a:pPr/>
              <a:t>12.01.2021</a:t>
            </a:fld>
            <a:endParaRPr lang="ru-RU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66"/>
            <a:ext cx="2945862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6" tIns="45703" rIns="91406" bIns="45703" numCol="1" anchor="b" anchorCtr="0" compatLnSpc="1">
            <a:prstTxWarp prst="textNoShape">
              <a:avLst/>
            </a:prstTxWarp>
          </a:bodyPr>
          <a:lstStyle>
            <a:lvl1pPr defTabSz="914309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5" y="9427766"/>
            <a:ext cx="2945862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6" tIns="45703" rIns="91406" bIns="45703" numCol="1" anchor="b" anchorCtr="0" compatLnSpc="1">
            <a:prstTxWarp prst="textNoShape">
              <a:avLst/>
            </a:prstTxWarp>
          </a:bodyPr>
          <a:lstStyle>
            <a:lvl1pPr algn="r" defTabSz="914309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fld id="{23C51D06-E976-4C1E-9273-5D390AFD67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363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862" cy="49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5" tIns="46568" rIns="93135" bIns="46568" numCol="1" anchor="t" anchorCtr="0" compatLnSpc="1">
            <a:prstTxWarp prst="textNoShape">
              <a:avLst/>
            </a:prstTxWarp>
          </a:bodyPr>
          <a:lstStyle>
            <a:lvl1pPr defTabSz="931155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5" y="2"/>
            <a:ext cx="2945862" cy="49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5" tIns="46568" rIns="93135" bIns="46568" numCol="1" anchor="t" anchorCtr="0" compatLnSpc="1">
            <a:prstTxWarp prst="textNoShape">
              <a:avLst/>
            </a:prstTxWarp>
          </a:bodyPr>
          <a:lstStyle>
            <a:lvl1pPr algn="r" defTabSz="931155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6763" y="742950"/>
            <a:ext cx="52641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984" y="4716194"/>
            <a:ext cx="5435708" cy="446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5" tIns="46568" rIns="93135" bIns="465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66"/>
            <a:ext cx="2945862" cy="49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5" tIns="46568" rIns="93135" bIns="46568" numCol="1" anchor="b" anchorCtr="0" compatLnSpc="1">
            <a:prstTxWarp prst="textNoShape">
              <a:avLst/>
            </a:prstTxWarp>
          </a:bodyPr>
          <a:lstStyle>
            <a:lvl1pPr defTabSz="931155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5" y="9427766"/>
            <a:ext cx="2945862" cy="49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5" tIns="46568" rIns="93135" bIns="46568" numCol="1" anchor="b" anchorCtr="0" compatLnSpc="1">
            <a:prstTxWarp prst="textNoShape">
              <a:avLst/>
            </a:prstTxWarp>
          </a:bodyPr>
          <a:lstStyle>
            <a:lvl1pPr algn="r" defTabSz="931155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fld id="{B9854E13-6D1D-4D77-BFD6-D421C1083F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6953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369" kern="1200">
        <a:solidFill>
          <a:schemeClr val="tx1"/>
        </a:solidFill>
        <a:latin typeface="Arial" charset="0"/>
        <a:ea typeface="+mn-ea"/>
        <a:cs typeface="+mn-cs"/>
      </a:defRPr>
    </a:lvl1pPr>
    <a:lvl2pPr marL="521437" algn="l" rtl="0" eaLnBrk="0" fontAlgn="base" hangingPunct="0">
      <a:spcBef>
        <a:spcPct val="30000"/>
      </a:spcBef>
      <a:spcAft>
        <a:spcPct val="0"/>
      </a:spcAft>
      <a:defRPr sz="1369" kern="1200">
        <a:solidFill>
          <a:schemeClr val="tx1"/>
        </a:solidFill>
        <a:latin typeface="Arial" charset="0"/>
        <a:ea typeface="+mn-ea"/>
        <a:cs typeface="+mn-cs"/>
      </a:defRPr>
    </a:lvl2pPr>
    <a:lvl3pPr marL="1042873" algn="l" rtl="0" eaLnBrk="0" fontAlgn="base" hangingPunct="0">
      <a:spcBef>
        <a:spcPct val="30000"/>
      </a:spcBef>
      <a:spcAft>
        <a:spcPct val="0"/>
      </a:spcAft>
      <a:defRPr sz="1369" kern="1200">
        <a:solidFill>
          <a:schemeClr val="tx1"/>
        </a:solidFill>
        <a:latin typeface="Arial" charset="0"/>
        <a:ea typeface="+mn-ea"/>
        <a:cs typeface="+mn-cs"/>
      </a:defRPr>
    </a:lvl3pPr>
    <a:lvl4pPr marL="1564310" algn="l" rtl="0" eaLnBrk="0" fontAlgn="base" hangingPunct="0">
      <a:spcBef>
        <a:spcPct val="30000"/>
      </a:spcBef>
      <a:spcAft>
        <a:spcPct val="0"/>
      </a:spcAft>
      <a:defRPr sz="1369" kern="1200">
        <a:solidFill>
          <a:schemeClr val="tx1"/>
        </a:solidFill>
        <a:latin typeface="Arial" charset="0"/>
        <a:ea typeface="+mn-ea"/>
        <a:cs typeface="+mn-cs"/>
      </a:defRPr>
    </a:lvl4pPr>
    <a:lvl5pPr marL="2085746" algn="l" rtl="0" eaLnBrk="0" fontAlgn="base" hangingPunct="0">
      <a:spcBef>
        <a:spcPct val="30000"/>
      </a:spcBef>
      <a:spcAft>
        <a:spcPct val="0"/>
      </a:spcAft>
      <a:defRPr sz="1369" kern="1200">
        <a:solidFill>
          <a:schemeClr val="tx1"/>
        </a:solidFill>
        <a:latin typeface="Arial" charset="0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3" y="236538"/>
            <a:ext cx="6577012" cy="4651375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5" y="5059040"/>
            <a:ext cx="5435708" cy="4466755"/>
          </a:xfrm>
        </p:spPr>
        <p:txBody>
          <a:bodyPr/>
          <a:lstStyle/>
          <a:p>
            <a:pPr marL="228534" indent="-228534">
              <a:buAutoNum type="arabicPeriod"/>
            </a:pPr>
            <a:endParaRPr 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38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350" y="230188"/>
            <a:ext cx="6380163" cy="4511675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363" y="4907590"/>
            <a:ext cx="5204763" cy="4333037"/>
          </a:xfrm>
        </p:spPr>
        <p:txBody>
          <a:bodyPr/>
          <a:lstStyle/>
          <a:p>
            <a:pPr marL="220529" indent="-220529">
              <a:buAutoNum type="arabicPeriod"/>
            </a:pPr>
            <a:endParaRPr 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38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3" y="228600"/>
            <a:ext cx="6345237" cy="4487863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363" y="4880125"/>
            <a:ext cx="5204763" cy="4308787"/>
          </a:xfrm>
        </p:spPr>
        <p:txBody>
          <a:bodyPr/>
          <a:lstStyle/>
          <a:p>
            <a:pPr marL="220529" indent="-220529">
              <a:buAutoNum type="arabicPeriod"/>
            </a:pPr>
            <a:endParaRPr 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95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3" y="228600"/>
            <a:ext cx="6345237" cy="4487863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363" y="4880125"/>
            <a:ext cx="5204763" cy="4308787"/>
          </a:xfrm>
        </p:spPr>
        <p:txBody>
          <a:bodyPr/>
          <a:lstStyle/>
          <a:p>
            <a:pPr marL="220529" indent="-220529">
              <a:buAutoNum type="arabicPeriod"/>
            </a:pPr>
            <a:endParaRPr 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626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6763" y="742950"/>
            <a:ext cx="5264150" cy="3724275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10">
              <a:defRPr sz="1000" b="1">
                <a:solidFill>
                  <a:schemeClr val="tx1"/>
                </a:solidFill>
                <a:latin typeface="Trebuchet MS" pitchFamily="34" charset="0"/>
              </a:defRPr>
            </a:lvl1pPr>
            <a:lvl2pPr marL="742818" indent="-285699" defTabSz="930110">
              <a:defRPr sz="1000" b="1">
                <a:solidFill>
                  <a:schemeClr val="tx1"/>
                </a:solidFill>
                <a:latin typeface="Trebuchet MS" pitchFamily="34" charset="0"/>
              </a:defRPr>
            </a:lvl2pPr>
            <a:lvl3pPr marL="1142797" indent="-228559" defTabSz="930110">
              <a:defRPr sz="1000" b="1">
                <a:solidFill>
                  <a:schemeClr val="tx1"/>
                </a:solidFill>
                <a:latin typeface="Trebuchet MS" pitchFamily="34" charset="0"/>
              </a:defRPr>
            </a:lvl3pPr>
            <a:lvl4pPr marL="1599915" indent="-228559" defTabSz="930110">
              <a:defRPr sz="1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035" indent="-228559" defTabSz="930110">
              <a:defRPr sz="1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153" indent="-228559" algn="ctr" defTabSz="93011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271" indent="-228559" algn="ctr" defTabSz="93011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>
                <a:solidFill>
                  <a:schemeClr val="tx1"/>
                </a:solidFill>
                <a:latin typeface="Trebuchet MS" pitchFamily="34" charset="0"/>
              </a:defRPr>
            </a:lvl7pPr>
            <a:lvl8pPr marL="3428391" indent="-228559" algn="ctr" defTabSz="93011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>
                <a:solidFill>
                  <a:schemeClr val="tx1"/>
                </a:solidFill>
                <a:latin typeface="Trebuchet MS" pitchFamily="34" charset="0"/>
              </a:defRPr>
            </a:lvl8pPr>
            <a:lvl9pPr marL="3885509" indent="-228559" algn="ctr" defTabSz="930110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D0EE070F-DC05-4FCC-801B-8855E71FB081}" type="slidenum">
              <a:rPr lang="ru-RU" sz="1200" b="0">
                <a:latin typeface="Arial" charset="0"/>
              </a:rPr>
              <a:pPr/>
              <a:t>45</a:t>
            </a:fld>
            <a:endParaRPr lang="ru-RU" sz="12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130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http://www.tmkgroup.ru/_Illustrations/top3_eng.gif" TargetMode="External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http://www.tmkgroup.ru/_Illustrations/top3_eng.gif"/>
          <p:cNvPicPr>
            <a:picLocks noChangeAspect="1" noChangeArrowheads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279"/>
          <a:stretch>
            <a:fillRect/>
          </a:stretch>
        </p:blipFill>
        <p:spPr bwMode="auto">
          <a:xfrm>
            <a:off x="5345906" y="0"/>
            <a:ext cx="5345907" cy="106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3772" y="5207777"/>
            <a:ext cx="7484269" cy="92746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GB" noProof="0"/>
          </a:p>
        </p:txBody>
      </p:sp>
      <p:pic>
        <p:nvPicPr>
          <p:cNvPr id="225284" name="Picture 4" descr="http://www.tmkgroup.ru/_Illustrations/top3_eng.gif"/>
          <p:cNvPicPr>
            <a:picLocks noChangeAspect="1" noChangeArrowheads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04" t="54279"/>
          <a:stretch>
            <a:fillRect/>
          </a:stretch>
        </p:blipFill>
        <p:spPr bwMode="auto">
          <a:xfrm>
            <a:off x="1136006" y="0"/>
            <a:ext cx="4237745" cy="106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76842" y="4096575"/>
            <a:ext cx="8336274" cy="1063954"/>
          </a:xfrm>
        </p:spPr>
        <p:txBody>
          <a:bodyPr/>
          <a:lstStyle>
            <a:lvl1pPr algn="ctr">
              <a:defRPr sz="3086">
                <a:solidFill>
                  <a:srgbClr val="D86C00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GB" noProof="0"/>
          </a:p>
        </p:txBody>
      </p:sp>
      <p:pic>
        <p:nvPicPr>
          <p:cNvPr id="225286" name="Picture 6" descr="TMKe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3"/>
          <a:stretch>
            <a:fillRect/>
          </a:stretch>
        </p:blipFill>
        <p:spPr bwMode="auto">
          <a:xfrm>
            <a:off x="0" y="0"/>
            <a:ext cx="1136005" cy="106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CE4442-EF87-49CA-83AE-5B1A30E972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36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6574" y="48998"/>
            <a:ext cx="2388951" cy="650972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36006" y="48998"/>
            <a:ext cx="6992372" cy="6509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A6480D-C2FC-4ACE-93BA-0D5B53BA469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512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280EA-D985-4BCB-A69C-2DEABA9C9856}" type="datetime1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C36531-2808-4853-AF1A-B11FC7B0E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56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FA68F-B52B-47BD-B872-0BAB5522C478}" type="datetime1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25F9D3-CDC9-4B25-99F8-F501AE92F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774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66123-7577-4CD4-8846-C50D653E2200}" type="datetime1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9A59F-0BFB-4FBF-982A-9FD6244BC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492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591" y="1763925"/>
            <a:ext cx="4722217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005" y="1763925"/>
            <a:ext cx="4722217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A5E12-F8E0-470C-B585-AA3D96D31F7F}" type="datetime1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B26F02-3AD1-40F3-915A-743E8C2D6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79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B644-960C-4109-8D73-AC432987BDF6}" type="datetime1">
              <a:rPr lang="ru-RU" smtClean="0"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46DBBF-9E2A-4021-86D6-DC35532A6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632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C32B5-DAA3-4483-8826-CB1BE124D4CD}" type="datetime1">
              <a:rPr lang="ru-RU" smtClean="0"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DD0D9D-4F67-4CAF-9468-A774E0508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462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9DE45-39E1-43A5-B0D9-476E9EE4604B}" type="datetime1">
              <a:rPr lang="ru-RU" smtClean="0"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7D99E1-6EE1-464E-96BA-BEA3E2657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726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9055E-1D74-46D6-83D7-2959BA2CC7BD}" type="datetime1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759282-8B67-4D11-976C-D2F996EED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38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6A2A65-8351-46D5-83BB-DFFEA658ED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309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5E8EE-B914-45AD-9B7E-5A368B85CDA3}" type="datetime1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407F1C-ED19-4E68-B62C-97213C64B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879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90AED-3957-4D42-88DC-8A05E901984E}" type="datetime1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94F01B-EB3F-42EF-896C-214A73837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236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1564" y="302738"/>
            <a:ext cx="2405658" cy="64502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591" y="302738"/>
            <a:ext cx="7038777" cy="64502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7BE04-AB5B-4D35-9112-4A696F1F4C27}" type="datetime1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ACC879-6059-423F-A909-9FE131550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067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2931F-AE9C-4EC4-870B-DBC86B85F39D}" type="datetime1">
              <a:rPr lang="ru-RU">
                <a:solidFill>
                  <a:srgbClr val="000000"/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C36531-2808-4853-AF1A-B11FC7B0E7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28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FE106-63FA-4C41-BFCE-FBBD6A494842}" type="datetime1">
              <a:rPr lang="ru-RU">
                <a:solidFill>
                  <a:srgbClr val="000000"/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25F9D3-CDC9-4B25-99F8-F501AE92FD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28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923AC-1991-4835-98AB-5479BF53921E}" type="datetime1">
              <a:rPr lang="ru-RU">
                <a:solidFill>
                  <a:srgbClr val="000000"/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9A59F-0BFB-4FBF-982A-9FD6244BC0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58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591" y="1763925"/>
            <a:ext cx="4722217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005" y="1763925"/>
            <a:ext cx="4722217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88222-62D6-4BB6-B72D-2F5E7C5B0A1E}" type="datetime1">
              <a:rPr lang="ru-RU">
                <a:solidFill>
                  <a:srgbClr val="000000"/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B26F02-3AD1-40F3-915A-743E8C2D67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6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96B5-890A-4136-BDC6-FA94023C708F}" type="datetime1">
              <a:rPr lang="ru-RU">
                <a:solidFill>
                  <a:srgbClr val="000000"/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46DBBF-9E2A-4021-86D6-DC35532A6A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70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4533C-B174-4C8A-B4CF-790F1DE67E76}" type="datetime1">
              <a:rPr lang="ru-RU">
                <a:solidFill>
                  <a:srgbClr val="000000"/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DD0D9D-4F67-4CAF-9468-A774E05087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38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05559-3A65-4A3E-8F8B-9E8CD627532F}" type="datetime1">
              <a:rPr lang="ru-RU">
                <a:solidFill>
                  <a:srgbClr val="000000"/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7D99E1-6EE1-464E-96BA-BEA3E26574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3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E73110-B274-4605-AB12-A466DC8609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585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28709-F80B-4D80-8F43-5EE67A3405FB}" type="datetime1">
              <a:rPr lang="ru-RU">
                <a:solidFill>
                  <a:srgbClr val="000000"/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759282-8B67-4D11-976C-D2F996EED7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42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722EF-0121-4B03-B007-8A0E22E447CB}" type="datetime1">
              <a:rPr lang="ru-RU">
                <a:solidFill>
                  <a:srgbClr val="000000"/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407F1C-ED19-4E68-B62C-97213C64B6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08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4E7D5-97D9-4308-8B03-9ACF1B8DA29A}" type="datetime1">
              <a:rPr lang="ru-RU">
                <a:solidFill>
                  <a:srgbClr val="000000"/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94F01B-EB3F-42EF-896C-214A73837F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136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1564" y="302738"/>
            <a:ext cx="2405658" cy="64502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591" y="302738"/>
            <a:ext cx="7038777" cy="64502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CFB34-55EA-4A20-BE20-75748D0A075A}" type="datetime1">
              <a:rPr lang="ru-RU">
                <a:solidFill>
                  <a:srgbClr val="000000"/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ACC879-6059-423F-A909-9FE1315505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5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69654" y="1478687"/>
            <a:ext cx="4289719" cy="5080031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37569" y="1478687"/>
            <a:ext cx="4289718" cy="5080031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237FE2-B7AD-424C-84D8-5F15F88FD72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03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EAE1DD-8EE6-46E2-AD87-C7876ADA66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754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CA34EA-29F7-488F-AB2C-6A2206483A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99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079E0D-94E0-49B1-A8A8-87C3753FAB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0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96159D-EB0D-4B23-A101-AB10213DE3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34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520F2-0181-4D34-BECF-09FABCB7975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18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http://www.tmkgroup.ru/_Illustrations/top3_eng.gif" TargetMode="Externa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2.png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9654" y="1478687"/>
            <a:ext cx="8757634" cy="508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1329" y="7223689"/>
            <a:ext cx="2494756" cy="21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92" b="0">
                <a:effectLst/>
                <a:latin typeface="+mn-lt"/>
              </a:defRPr>
            </a:lvl1pPr>
          </a:lstStyle>
          <a:p>
            <a:fld id="{7BD6871D-1A9C-4236-8630-FDBCAE4B1042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24260" name="Picture 4" descr="http://www.tmkgroup.ru/_Illustrations/top3_eng.gif"/>
          <p:cNvPicPr>
            <a:picLocks noChangeAspect="1" noChangeArrowheads="1"/>
          </p:cNvPicPr>
          <p:nvPr/>
        </p:nvPicPr>
        <p:blipFill>
          <a:blip r:embed="rId14" r:link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279"/>
          <a:stretch>
            <a:fillRect/>
          </a:stretch>
        </p:blipFill>
        <p:spPr bwMode="auto">
          <a:xfrm rot="16200000">
            <a:off x="-1469572" y="4946674"/>
            <a:ext cx="4082574" cy="114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1" name="Picture 5" descr="http://www.tmkgroup.ru/_Illustrations/top3_eng.gif"/>
          <p:cNvPicPr>
            <a:picLocks noChangeAspect="1" noChangeArrowheads="1"/>
          </p:cNvPicPr>
          <p:nvPr/>
        </p:nvPicPr>
        <p:blipFill>
          <a:blip r:embed="rId14" r:link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04" t="54279"/>
          <a:stretch>
            <a:fillRect/>
          </a:stretch>
        </p:blipFill>
        <p:spPr bwMode="auto">
          <a:xfrm rot="16200000">
            <a:off x="-961219" y="1407450"/>
            <a:ext cx="3065868" cy="114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136006" y="48999"/>
            <a:ext cx="9559520" cy="105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GB"/>
          </a:p>
        </p:txBody>
      </p:sp>
      <p:grpSp>
        <p:nvGrpSpPr>
          <p:cNvPr id="224263" name="Group 7"/>
          <p:cNvGrpSpPr>
            <a:grpSpLocks/>
          </p:cNvGrpSpPr>
          <p:nvPr/>
        </p:nvGrpSpPr>
        <p:grpSpPr bwMode="auto">
          <a:xfrm>
            <a:off x="1137862" y="1060454"/>
            <a:ext cx="9011936" cy="237990"/>
            <a:chOff x="607" y="588"/>
            <a:chExt cx="4717" cy="136"/>
          </a:xfrm>
        </p:grpSpPr>
        <p:sp>
          <p:nvSpPr>
            <p:cNvPr id="224264" name="AutoShape 8"/>
            <p:cNvSpPr>
              <a:spLocks noChangeArrowheads="1"/>
            </p:cNvSpPr>
            <p:nvPr/>
          </p:nvSpPr>
          <p:spPr bwMode="gray">
            <a:xfrm flipH="1">
              <a:off x="607" y="588"/>
              <a:ext cx="4474" cy="135"/>
            </a:xfrm>
            <a:prstGeom prst="roundRect">
              <a:avLst>
                <a:gd name="adj" fmla="val 0"/>
              </a:avLst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258"/>
            </a:p>
          </p:txBody>
        </p:sp>
        <p:sp>
          <p:nvSpPr>
            <p:cNvPr id="224265" name="AutoShape 9"/>
            <p:cNvSpPr>
              <a:spLocks noChangeArrowheads="1"/>
            </p:cNvSpPr>
            <p:nvPr/>
          </p:nvSpPr>
          <p:spPr bwMode="gray">
            <a:xfrm>
              <a:off x="5072" y="588"/>
              <a:ext cx="252" cy="136"/>
            </a:xfrm>
            <a:prstGeom prst="flowChartDelay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258"/>
            </a:p>
          </p:txBody>
        </p:sp>
      </p:grpSp>
      <p:pic>
        <p:nvPicPr>
          <p:cNvPr id="224266" name="Picture 10" descr="TMKe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3"/>
          <a:stretch>
            <a:fillRect/>
          </a:stretch>
        </p:blipFill>
        <p:spPr bwMode="auto">
          <a:xfrm>
            <a:off x="0" y="0"/>
            <a:ext cx="1136005" cy="106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46" b="1">
          <a:solidFill>
            <a:srgbClr val="FF99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46" b="1">
          <a:solidFill>
            <a:srgbClr val="FF9933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46" b="1">
          <a:solidFill>
            <a:srgbClr val="FF9933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46" b="1">
          <a:solidFill>
            <a:srgbClr val="FF9933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46" b="1">
          <a:solidFill>
            <a:srgbClr val="FF9933"/>
          </a:solidFill>
          <a:latin typeface="Arial" pitchFamily="34" charset="0"/>
        </a:defRPr>
      </a:lvl5pPr>
      <a:lvl6pPr marL="503972" algn="l" rtl="0" eaLnBrk="1" fontAlgn="base" hangingPunct="1">
        <a:spcBef>
          <a:spcPct val="0"/>
        </a:spcBef>
        <a:spcAft>
          <a:spcPct val="0"/>
        </a:spcAft>
        <a:defRPr sz="2646" b="1">
          <a:solidFill>
            <a:srgbClr val="FF9933"/>
          </a:solidFill>
          <a:latin typeface="Arial" pitchFamily="34" charset="0"/>
        </a:defRPr>
      </a:lvl6pPr>
      <a:lvl7pPr marL="1007943" algn="l" rtl="0" eaLnBrk="1" fontAlgn="base" hangingPunct="1">
        <a:spcBef>
          <a:spcPct val="0"/>
        </a:spcBef>
        <a:spcAft>
          <a:spcPct val="0"/>
        </a:spcAft>
        <a:defRPr sz="2646" b="1">
          <a:solidFill>
            <a:srgbClr val="FF9933"/>
          </a:solidFill>
          <a:latin typeface="Arial" pitchFamily="34" charset="0"/>
        </a:defRPr>
      </a:lvl7pPr>
      <a:lvl8pPr marL="1511915" algn="l" rtl="0" eaLnBrk="1" fontAlgn="base" hangingPunct="1">
        <a:spcBef>
          <a:spcPct val="0"/>
        </a:spcBef>
        <a:spcAft>
          <a:spcPct val="0"/>
        </a:spcAft>
        <a:defRPr sz="2646" b="1">
          <a:solidFill>
            <a:srgbClr val="FF9933"/>
          </a:solidFill>
          <a:latin typeface="Arial" pitchFamily="34" charset="0"/>
        </a:defRPr>
      </a:lvl8pPr>
      <a:lvl9pPr marL="2015886" algn="l" rtl="0" eaLnBrk="1" fontAlgn="base" hangingPunct="1">
        <a:spcBef>
          <a:spcPct val="0"/>
        </a:spcBef>
        <a:spcAft>
          <a:spcPct val="0"/>
        </a:spcAft>
        <a:defRPr sz="2646" b="1">
          <a:solidFill>
            <a:srgbClr val="FF9933"/>
          </a:solidFill>
          <a:latin typeface="Arial" pitchFamily="34" charset="0"/>
        </a:defRPr>
      </a:lvl9pPr>
    </p:titleStyle>
    <p:bodyStyle>
      <a:lvl1pPr marL="293983" indent="-293983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Font typeface="Wingdings" pitchFamily="2" charset="2"/>
        <a:buChar char="§"/>
        <a:defRPr sz="1323">
          <a:solidFill>
            <a:schemeClr val="tx1"/>
          </a:solidFill>
          <a:latin typeface="+mn-lt"/>
          <a:ea typeface="+mn-ea"/>
          <a:cs typeface="+mn-cs"/>
        </a:defRPr>
      </a:lvl1pPr>
      <a:lvl2pPr marL="577467" indent="-281735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Char char="–"/>
        <a:defRPr sz="1323">
          <a:solidFill>
            <a:schemeClr val="tx1"/>
          </a:solidFill>
          <a:latin typeface="+mn-lt"/>
        </a:defRPr>
      </a:lvl2pPr>
      <a:lvl3pPr marL="892450" indent="-313233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Char char="•"/>
        <a:defRPr sz="1323">
          <a:solidFill>
            <a:schemeClr val="tx1"/>
          </a:solidFill>
          <a:latin typeface="+mn-lt"/>
        </a:defRPr>
      </a:lvl3pPr>
      <a:lvl4pPr marL="1165434" indent="-271235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Char char="–"/>
        <a:defRPr sz="1323">
          <a:solidFill>
            <a:schemeClr val="tx1"/>
          </a:solidFill>
          <a:latin typeface="+mn-lt"/>
        </a:defRPr>
      </a:lvl4pPr>
      <a:lvl5pPr marL="1469917" indent="-302733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Char char="»"/>
        <a:defRPr sz="1323">
          <a:solidFill>
            <a:schemeClr val="tx1"/>
          </a:solidFill>
          <a:latin typeface="+mn-lt"/>
        </a:defRPr>
      </a:lvl5pPr>
      <a:lvl6pPr marL="1973889" indent="-302733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Char char="»"/>
        <a:defRPr sz="1323">
          <a:solidFill>
            <a:schemeClr val="tx1"/>
          </a:solidFill>
          <a:latin typeface="+mn-lt"/>
        </a:defRPr>
      </a:lvl6pPr>
      <a:lvl7pPr marL="2477860" indent="-302733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Char char="»"/>
        <a:defRPr sz="1323">
          <a:solidFill>
            <a:schemeClr val="tx1"/>
          </a:solidFill>
          <a:latin typeface="+mn-lt"/>
        </a:defRPr>
      </a:lvl7pPr>
      <a:lvl8pPr marL="2981832" indent="-302733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Char char="»"/>
        <a:defRPr sz="1323">
          <a:solidFill>
            <a:schemeClr val="tx1"/>
          </a:solidFill>
          <a:latin typeface="+mn-lt"/>
        </a:defRPr>
      </a:lvl8pPr>
      <a:lvl9pPr marL="3485803" indent="-302733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Char char="»"/>
        <a:defRPr sz="1323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302737"/>
            <a:ext cx="9622632" cy="12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763925"/>
            <a:ext cx="9622632" cy="498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591" y="6884204"/>
            <a:ext cx="2494756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543" b="0" smtClean="0">
                <a:effectLst/>
                <a:latin typeface="+mn-lt"/>
              </a:defRPr>
            </a:lvl1pPr>
          </a:lstStyle>
          <a:p>
            <a:pPr>
              <a:defRPr/>
            </a:pPr>
            <a:fld id="{558BB3F3-68AD-4C40-80C9-5BFA0A991CAA}" type="datetime1">
              <a:rPr lang="ru-RU" smtClean="0"/>
              <a:t>12.01.2021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036" y="6884204"/>
            <a:ext cx="3385741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543" b="0" smtClean="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466" y="6884204"/>
            <a:ext cx="2494756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543" b="0">
                <a:effectLst/>
                <a:latin typeface="+mn-lt"/>
              </a:defRPr>
            </a:lvl1pPr>
          </a:lstStyle>
          <a:p>
            <a:pPr>
              <a:defRPr/>
            </a:pPr>
            <a:fld id="{AECB51FF-5631-41C6-A517-91EB2D1B6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pitchFamily="34" charset="0"/>
        </a:defRPr>
      </a:lvl5pPr>
      <a:lvl6pPr marL="503972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pitchFamily="34" charset="0"/>
        </a:defRPr>
      </a:lvl6pPr>
      <a:lvl7pPr marL="1007943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pitchFamily="34" charset="0"/>
        </a:defRPr>
      </a:lvl7pPr>
      <a:lvl8pPr marL="1511915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pitchFamily="34" charset="0"/>
        </a:defRPr>
      </a:lvl8pPr>
      <a:lvl9pPr marL="2015886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pitchFamily="34" charset="0"/>
        </a:defRPr>
      </a:lvl9pPr>
    </p:titleStyle>
    <p:bodyStyle>
      <a:lvl1pPr marL="377979" indent="-377979" algn="l" rtl="0" fontAlgn="base">
        <a:spcBef>
          <a:spcPct val="20000"/>
        </a:spcBef>
        <a:spcAft>
          <a:spcPct val="0"/>
        </a:spcAft>
        <a:buChar char="•"/>
        <a:defRPr sz="3527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rtl="0" fontAlgn="base">
        <a:spcBef>
          <a:spcPct val="20000"/>
        </a:spcBef>
        <a:spcAft>
          <a:spcPct val="0"/>
        </a:spcAft>
        <a:buChar char="–"/>
        <a:defRPr sz="3086">
          <a:solidFill>
            <a:schemeClr val="tx1"/>
          </a:solidFill>
          <a:latin typeface="+mn-lt"/>
        </a:defRPr>
      </a:lvl2pPr>
      <a:lvl3pPr marL="1259929" indent="-251986" algn="l" rtl="0" fontAlgn="base">
        <a:spcBef>
          <a:spcPct val="20000"/>
        </a:spcBef>
        <a:spcAft>
          <a:spcPct val="0"/>
        </a:spcAft>
        <a:buChar char="•"/>
        <a:defRPr sz="2646">
          <a:solidFill>
            <a:schemeClr val="tx1"/>
          </a:solidFill>
          <a:latin typeface="+mn-lt"/>
        </a:defRPr>
      </a:lvl3pPr>
      <a:lvl4pPr marL="1763900" indent="-251986" algn="l" rtl="0" fontAlgn="base">
        <a:spcBef>
          <a:spcPct val="20000"/>
        </a:spcBef>
        <a:spcAft>
          <a:spcPct val="0"/>
        </a:spcAft>
        <a:buChar char="–"/>
        <a:defRPr sz="2205">
          <a:solidFill>
            <a:schemeClr val="tx1"/>
          </a:solidFill>
          <a:latin typeface="+mn-lt"/>
        </a:defRPr>
      </a:lvl4pPr>
      <a:lvl5pPr marL="2267872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</a:defRPr>
      </a:lvl5pPr>
      <a:lvl6pPr marL="2771844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</a:defRPr>
      </a:lvl6pPr>
      <a:lvl7pPr marL="3275815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</a:defRPr>
      </a:lvl7pPr>
      <a:lvl8pPr marL="3779787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</a:defRPr>
      </a:lvl8pPr>
      <a:lvl9pPr marL="4283758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302737"/>
            <a:ext cx="9622632" cy="12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763925"/>
            <a:ext cx="9622632" cy="498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591" y="6884204"/>
            <a:ext cx="2494756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543" b="0" smtClean="0">
                <a:effectLst/>
                <a:latin typeface="+mn-lt"/>
              </a:defRPr>
            </a:lvl1pPr>
          </a:lstStyle>
          <a:p>
            <a:pPr>
              <a:defRPr/>
            </a:pPr>
            <a:fld id="{FCB6B9FC-7A97-4897-938E-D416B5570866}" type="datetime1">
              <a:rPr lang="ru-RU">
                <a:solidFill>
                  <a:srgbClr val="000000"/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036" y="6884204"/>
            <a:ext cx="3385741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543" b="0" smtClean="0">
                <a:effectLst/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466" y="6884204"/>
            <a:ext cx="2494756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543" b="0">
                <a:effectLst/>
                <a:latin typeface="+mn-lt"/>
              </a:defRPr>
            </a:lvl1pPr>
          </a:lstStyle>
          <a:p>
            <a:pPr>
              <a:defRPr/>
            </a:pPr>
            <a:fld id="{AECB51FF-5631-41C6-A517-91EB2D1B65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2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pitchFamily="34" charset="0"/>
        </a:defRPr>
      </a:lvl5pPr>
      <a:lvl6pPr marL="503972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pitchFamily="34" charset="0"/>
        </a:defRPr>
      </a:lvl6pPr>
      <a:lvl7pPr marL="1007943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pitchFamily="34" charset="0"/>
        </a:defRPr>
      </a:lvl7pPr>
      <a:lvl8pPr marL="1511915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pitchFamily="34" charset="0"/>
        </a:defRPr>
      </a:lvl8pPr>
      <a:lvl9pPr marL="2015886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pitchFamily="34" charset="0"/>
        </a:defRPr>
      </a:lvl9pPr>
    </p:titleStyle>
    <p:bodyStyle>
      <a:lvl1pPr marL="377979" indent="-377979" algn="l" rtl="0" fontAlgn="base">
        <a:spcBef>
          <a:spcPct val="20000"/>
        </a:spcBef>
        <a:spcAft>
          <a:spcPct val="0"/>
        </a:spcAft>
        <a:buChar char="•"/>
        <a:defRPr sz="3527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rtl="0" fontAlgn="base">
        <a:spcBef>
          <a:spcPct val="20000"/>
        </a:spcBef>
        <a:spcAft>
          <a:spcPct val="0"/>
        </a:spcAft>
        <a:buChar char="–"/>
        <a:defRPr sz="3086">
          <a:solidFill>
            <a:schemeClr val="tx1"/>
          </a:solidFill>
          <a:latin typeface="+mn-lt"/>
        </a:defRPr>
      </a:lvl2pPr>
      <a:lvl3pPr marL="1259929" indent="-251986" algn="l" rtl="0" fontAlgn="base">
        <a:spcBef>
          <a:spcPct val="20000"/>
        </a:spcBef>
        <a:spcAft>
          <a:spcPct val="0"/>
        </a:spcAft>
        <a:buChar char="•"/>
        <a:defRPr sz="2646">
          <a:solidFill>
            <a:schemeClr val="tx1"/>
          </a:solidFill>
          <a:latin typeface="+mn-lt"/>
        </a:defRPr>
      </a:lvl3pPr>
      <a:lvl4pPr marL="1763900" indent="-251986" algn="l" rtl="0" fontAlgn="base">
        <a:spcBef>
          <a:spcPct val="20000"/>
        </a:spcBef>
        <a:spcAft>
          <a:spcPct val="0"/>
        </a:spcAft>
        <a:buChar char="–"/>
        <a:defRPr sz="2205">
          <a:solidFill>
            <a:schemeClr val="tx1"/>
          </a:solidFill>
          <a:latin typeface="+mn-lt"/>
        </a:defRPr>
      </a:lvl4pPr>
      <a:lvl5pPr marL="2267872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</a:defRPr>
      </a:lvl5pPr>
      <a:lvl6pPr marL="2771844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</a:defRPr>
      </a:lvl6pPr>
      <a:lvl7pPr marL="3275815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</a:defRPr>
      </a:lvl7pPr>
      <a:lvl8pPr marL="3779787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</a:defRPr>
      </a:lvl8pPr>
      <a:lvl9pPr marL="4283758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9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 /><Relationship Id="rId1" Type="http://schemas.openxmlformats.org/officeDocument/2006/relationships/slideLayout" Target="../slideLayouts/slideLayout18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8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8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 /><Relationship Id="rId2" Type="http://schemas.openxmlformats.org/officeDocument/2006/relationships/slideLayout" Target="../slideLayouts/slideLayout18.xml" /><Relationship Id="rId1" Type="http://schemas.openxmlformats.org/officeDocument/2006/relationships/vmlDrawing" Target="../drawings/vmlDrawing2.vml" /><Relationship Id="rId4" Type="http://schemas.openxmlformats.org/officeDocument/2006/relationships/image" Target="../media/image11.emf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3.docx" /><Relationship Id="rId2" Type="http://schemas.openxmlformats.org/officeDocument/2006/relationships/slideLayout" Target="../slideLayouts/slideLayout18.xml" /><Relationship Id="rId1" Type="http://schemas.openxmlformats.org/officeDocument/2006/relationships/vmlDrawing" Target="../drawings/vmlDrawing3.vml" /><Relationship Id="rId4" Type="http://schemas.openxmlformats.org/officeDocument/2006/relationships/image" Target="../media/image12.emf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4.docx" /><Relationship Id="rId2" Type="http://schemas.openxmlformats.org/officeDocument/2006/relationships/slideLayout" Target="../slideLayouts/slideLayout18.xml" /><Relationship Id="rId1" Type="http://schemas.openxmlformats.org/officeDocument/2006/relationships/vmlDrawing" Target="../drawings/vmlDrawing4.vml" /><Relationship Id="rId4" Type="http://schemas.openxmlformats.org/officeDocument/2006/relationships/image" Target="../media/image13.emf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5.docx" /><Relationship Id="rId2" Type="http://schemas.openxmlformats.org/officeDocument/2006/relationships/slideLayout" Target="../slideLayouts/slideLayout18.xml" /><Relationship Id="rId1" Type="http://schemas.openxmlformats.org/officeDocument/2006/relationships/vmlDrawing" Target="../drawings/vmlDrawing5.vml" /><Relationship Id="rId4" Type="http://schemas.openxmlformats.org/officeDocument/2006/relationships/image" Target="../media/image14.emf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 /><Relationship Id="rId2" Type="http://schemas.openxmlformats.org/officeDocument/2006/relationships/slideLayout" Target="../slideLayouts/slideLayout13.xml" /><Relationship Id="rId1" Type="http://schemas.openxmlformats.org/officeDocument/2006/relationships/vmlDrawing" Target="../drawings/vmlDrawing6.vml" /><Relationship Id="rId4" Type="http://schemas.openxmlformats.org/officeDocument/2006/relationships/image" Target="../media/image15.emf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 /><Relationship Id="rId2" Type="http://schemas.openxmlformats.org/officeDocument/2006/relationships/slideLayout" Target="../slideLayouts/slideLayout13.xml" /><Relationship Id="rId1" Type="http://schemas.openxmlformats.org/officeDocument/2006/relationships/vmlDrawing" Target="../drawings/vmlDrawing7.vml" /><Relationship Id="rId4" Type="http://schemas.openxmlformats.org/officeDocument/2006/relationships/image" Target="../media/image16.emf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8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 /><Relationship Id="rId2" Type="http://schemas.openxmlformats.org/officeDocument/2006/relationships/slideLayout" Target="../slideLayouts/slideLayout13.xml" /><Relationship Id="rId1" Type="http://schemas.openxmlformats.org/officeDocument/2006/relationships/vmlDrawing" Target="../drawings/vmlDrawing8.vml" /><Relationship Id="rId4" Type="http://schemas.openxmlformats.org/officeDocument/2006/relationships/image" Target="../media/image17.emf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13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 /><Relationship Id="rId2" Type="http://schemas.openxmlformats.org/officeDocument/2006/relationships/slideLayout" Target="../slideLayouts/slideLayout13.xml" /><Relationship Id="rId1" Type="http://schemas.openxmlformats.org/officeDocument/2006/relationships/vmlDrawing" Target="../drawings/vmlDrawing9.vml" /><Relationship Id="rId4" Type="http://schemas.openxmlformats.org/officeDocument/2006/relationships/image" Target="../media/image19.emf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 /><Relationship Id="rId2" Type="http://schemas.openxmlformats.org/officeDocument/2006/relationships/slideLayout" Target="../slideLayouts/slideLayout13.xml" /><Relationship Id="rId1" Type="http://schemas.openxmlformats.org/officeDocument/2006/relationships/vmlDrawing" Target="../drawings/vmlDrawing10.vml" /><Relationship Id="rId4" Type="http://schemas.openxmlformats.org/officeDocument/2006/relationships/image" Target="../media/image20.emf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6.docx" /><Relationship Id="rId2" Type="http://schemas.openxmlformats.org/officeDocument/2006/relationships/slideLayout" Target="../slideLayouts/slideLayout13.xml" /><Relationship Id="rId1" Type="http://schemas.openxmlformats.org/officeDocument/2006/relationships/vmlDrawing" Target="../drawings/vmlDrawing11.vml" /><Relationship Id="rId4" Type="http://schemas.openxmlformats.org/officeDocument/2006/relationships/image" Target="../media/image21.emf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7.docx" /><Relationship Id="rId2" Type="http://schemas.openxmlformats.org/officeDocument/2006/relationships/slideLayout" Target="../slideLayouts/slideLayout13.xml" /><Relationship Id="rId1" Type="http://schemas.openxmlformats.org/officeDocument/2006/relationships/vmlDrawing" Target="../drawings/vmlDrawing12.vml" /><Relationship Id="rId4" Type="http://schemas.openxmlformats.org/officeDocument/2006/relationships/image" Target="../media/image22.emf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13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13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13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1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8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13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17.xml" /><Relationship Id="rId4" Type="http://schemas.openxmlformats.org/officeDocument/2006/relationships/image" Target="../media/image31.png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17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13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13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13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8.docx" /><Relationship Id="rId2" Type="http://schemas.openxmlformats.org/officeDocument/2006/relationships/slideLayout" Target="../slideLayouts/slideLayout13.xml" /><Relationship Id="rId1" Type="http://schemas.openxmlformats.org/officeDocument/2006/relationships/vmlDrawing" Target="../drawings/vmlDrawing13.vml" /><Relationship Id="rId4" Type="http://schemas.openxmlformats.org/officeDocument/2006/relationships/image" Target="../media/image37.emf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8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9.docx" /><Relationship Id="rId2" Type="http://schemas.openxmlformats.org/officeDocument/2006/relationships/slideLayout" Target="../slideLayouts/slideLayout13.xml" /><Relationship Id="rId1" Type="http://schemas.openxmlformats.org/officeDocument/2006/relationships/vmlDrawing" Target="../drawings/vmlDrawing14.vml" /><Relationship Id="rId4" Type="http://schemas.openxmlformats.org/officeDocument/2006/relationships/image" Target="../media/image38.emf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0.docx" /><Relationship Id="rId2" Type="http://schemas.openxmlformats.org/officeDocument/2006/relationships/slideLayout" Target="../slideLayouts/slideLayout13.xml" /><Relationship Id="rId1" Type="http://schemas.openxmlformats.org/officeDocument/2006/relationships/vmlDrawing" Target="../drawings/vmlDrawing15.vml" /><Relationship Id="rId4" Type="http://schemas.openxmlformats.org/officeDocument/2006/relationships/image" Target="../media/image39.emf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13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13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 /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17.xml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 /><Relationship Id="rId2" Type="http://schemas.openxmlformats.org/officeDocument/2006/relationships/slideLayout" Target="../slideLayouts/slideLayout18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5.emf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8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18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18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 /><Relationship Id="rId1" Type="http://schemas.openxmlformats.org/officeDocument/2006/relationships/slideLayout" Target="../slideLayouts/slideLayout1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45406" y="6884535"/>
            <a:ext cx="6627791" cy="513488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dirty="0">
                <a:solidFill>
                  <a:srgbClr val="000000"/>
                </a:solidFill>
                <a:effectLst/>
                <a:cs typeface="Calibri" pitchFamily="34" charset="0"/>
              </a:rPr>
              <a:t>2020 год</a:t>
            </a:r>
          </a:p>
        </p:txBody>
      </p:sp>
    </p:spTree>
    <p:extLst>
      <p:ext uri="{BB962C8B-B14F-4D97-AF65-F5344CB8AC3E}">
        <p14:creationId xmlns:p14="http://schemas.microsoft.com/office/powerpoint/2010/main" val="378546244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22" y="1475517"/>
            <a:ext cx="8425170" cy="487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D99E1-6EE1-464E-96BA-BEA3E265748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567228" y="5791992"/>
            <a:ext cx="800100" cy="35242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t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53296" y="151592"/>
            <a:ext cx="9748053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Диаграмма </a:t>
            </a:r>
            <a:r>
              <a:rPr lang="en-US" sz="28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Pareto</a:t>
            </a:r>
            <a:r>
              <a:rPr lang="ru-RU" sz="28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-простоев с чистым временем ожидания</a:t>
            </a:r>
          </a:p>
        </p:txBody>
      </p:sp>
    </p:spTree>
    <p:extLst>
      <p:ext uri="{BB962C8B-B14F-4D97-AF65-F5344CB8AC3E}">
        <p14:creationId xmlns:p14="http://schemas.microsoft.com/office/powerpoint/2010/main" val="2722039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9426" y="0"/>
            <a:ext cx="6853736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800" b="0" dirty="0">
                <a:solidFill>
                  <a:srgbClr val="E8540E"/>
                </a:solidFill>
                <a:effectLst/>
                <a:latin typeface="Times New Roman"/>
                <a:ea typeface="Calibri"/>
                <a:cs typeface="Times New Roman"/>
              </a:rPr>
              <a:t>Анализ карты проблемного поля АО «СТЗ»</a:t>
            </a:r>
            <a:endParaRPr lang="ru-RU" sz="2800" b="0" dirty="0">
              <a:solidFill>
                <a:srgbClr val="E8540E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C:\Users\Юля\Desktop\Новый точечный рисунок (2).bmp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t="5382" r="5292" b="9776"/>
          <a:stretch/>
        </p:blipFill>
        <p:spPr bwMode="auto">
          <a:xfrm>
            <a:off x="1169326" y="1259487"/>
            <a:ext cx="8281151" cy="5328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D99E1-6EE1-464E-96BA-BEA3E265748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054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6174" y="107327"/>
            <a:ext cx="3454151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0" dirty="0">
                <a:solidFill>
                  <a:srgbClr val="E8540E"/>
                </a:solidFill>
                <a:effectLst/>
                <a:latin typeface="Times New Roman"/>
                <a:ea typeface="Calibri"/>
                <a:cs typeface="Times New Roman"/>
              </a:rPr>
              <a:t>Анализ карты целей. </a:t>
            </a:r>
            <a:endParaRPr lang="ru-RU" sz="2800" b="0" dirty="0">
              <a:solidFill>
                <a:srgbClr val="E8540E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C:\Users\Юля\Desktop\Новый точечный рисунок.bmp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1" r="12862"/>
          <a:stretch/>
        </p:blipFill>
        <p:spPr bwMode="auto">
          <a:xfrm>
            <a:off x="1025306" y="1043457"/>
            <a:ext cx="8281150" cy="5584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D99E1-6EE1-464E-96BA-BEA3E265748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889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D99E1-6EE1-464E-96BA-BEA3E265748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73396" y="90961"/>
            <a:ext cx="7370929" cy="530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0" dirty="0">
                <a:solidFill>
                  <a:srgbClr val="E8540E"/>
                </a:solidFill>
                <a:effectLst/>
              </a:rPr>
              <a:t>Решения для достижения корневых целей </a:t>
            </a:r>
            <a:endParaRPr lang="ru-RU" sz="2800" b="0" dirty="0">
              <a:solidFill>
                <a:srgbClr val="E8540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564423"/>
              </p:ext>
            </p:extLst>
          </p:nvPr>
        </p:nvGraphicFramePr>
        <p:xfrm>
          <a:off x="1101996" y="1589189"/>
          <a:ext cx="7772400" cy="607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Документ" r:id="rId3" imgW="6084132" imgH="5937926" progId="Word.Document.12">
                  <p:embed/>
                </p:oleObj>
              </mc:Choice>
              <mc:Fallback>
                <p:oleObj name="Документ" r:id="rId3" imgW="6084132" imgH="5937926" progId="Word.Document.1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1996" y="1589189"/>
                        <a:ext cx="7772400" cy="6079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01386" y="971447"/>
            <a:ext cx="732123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effectLst/>
              </a:rPr>
              <a:t> Цель: Наличие скорректированной системы мотиваций.</a:t>
            </a:r>
          </a:p>
        </p:txBody>
      </p:sp>
    </p:spTree>
    <p:extLst>
      <p:ext uri="{BB962C8B-B14F-4D97-AF65-F5344CB8AC3E}">
        <p14:creationId xmlns:p14="http://schemas.microsoft.com/office/powerpoint/2010/main" val="2216730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D99E1-6EE1-464E-96BA-BEA3E265748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45406" y="90961"/>
            <a:ext cx="7370929" cy="530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0" dirty="0">
                <a:solidFill>
                  <a:srgbClr val="E8540E"/>
                </a:solidFill>
                <a:effectLst/>
              </a:rPr>
              <a:t>Решения для достижения корневых целей </a:t>
            </a:r>
            <a:endParaRPr lang="ru-RU" sz="2800" b="0" dirty="0">
              <a:solidFill>
                <a:srgbClr val="E8540E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33883"/>
              </p:ext>
            </p:extLst>
          </p:nvPr>
        </p:nvGraphicFramePr>
        <p:xfrm>
          <a:off x="1143417" y="1331497"/>
          <a:ext cx="7947009" cy="6365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Документ" r:id="rId3" imgW="6084132" imgH="7258726" progId="Word.Document.12">
                  <p:embed/>
                </p:oleObj>
              </mc:Choice>
              <mc:Fallback>
                <p:oleObj name="Документ" r:id="rId3" imgW="6084132" imgH="7258726" progId="Word.Document.12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417" y="1331497"/>
                        <a:ext cx="7947009" cy="6365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465506" y="827427"/>
            <a:ext cx="5312416" cy="406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Цель: Наличие мультипликации профессии</a:t>
            </a:r>
          </a:p>
        </p:txBody>
      </p:sp>
    </p:spTree>
    <p:extLst>
      <p:ext uri="{BB962C8B-B14F-4D97-AF65-F5344CB8AC3E}">
        <p14:creationId xmlns:p14="http://schemas.microsoft.com/office/powerpoint/2010/main" val="2099197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D99E1-6EE1-464E-96BA-BEA3E265748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45406" y="90961"/>
            <a:ext cx="7370929" cy="530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0" dirty="0">
                <a:solidFill>
                  <a:srgbClr val="E8540E"/>
                </a:solidFill>
                <a:effectLst/>
              </a:rPr>
              <a:t>Решения для достижения корневых целей </a:t>
            </a:r>
            <a:endParaRPr lang="ru-RU" sz="2800" b="0" dirty="0">
              <a:solidFill>
                <a:srgbClr val="E8540E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180890"/>
              </p:ext>
            </p:extLst>
          </p:nvPr>
        </p:nvGraphicFramePr>
        <p:xfrm>
          <a:off x="1745406" y="1475517"/>
          <a:ext cx="8497180" cy="6048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Документ" r:id="rId3" imgW="6084132" imgH="6713977" progId="Word.Document.12">
                  <p:embed/>
                </p:oleObj>
              </mc:Choice>
              <mc:Fallback>
                <p:oleObj name="Документ" r:id="rId3" imgW="6084132" imgH="6713977" progId="Word.Document.12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5406" y="1475517"/>
                        <a:ext cx="8497180" cy="6048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25306" y="899437"/>
            <a:ext cx="102425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Цель: Наличие прямых обязанностей согласно  «Должностных инструкций»</a:t>
            </a:r>
          </a:p>
        </p:txBody>
      </p:sp>
    </p:spTree>
    <p:extLst>
      <p:ext uri="{BB962C8B-B14F-4D97-AF65-F5344CB8AC3E}">
        <p14:creationId xmlns:p14="http://schemas.microsoft.com/office/powerpoint/2010/main" val="2934411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D99E1-6EE1-464E-96BA-BEA3E265748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070215"/>
              </p:ext>
            </p:extLst>
          </p:nvPr>
        </p:nvGraphicFramePr>
        <p:xfrm>
          <a:off x="1601386" y="1549088"/>
          <a:ext cx="8366125" cy="5903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Документ" r:id="rId3" imgW="6084132" imgH="6713977" progId="Word.Document.12">
                  <p:embed/>
                </p:oleObj>
              </mc:Choice>
              <mc:Fallback>
                <p:oleObj name="Документ" r:id="rId3" imgW="6084132" imgH="6713977" progId="Word.Document.12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1386" y="1549088"/>
                        <a:ext cx="8366125" cy="5903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45406" y="90961"/>
            <a:ext cx="7370929" cy="530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0" dirty="0">
                <a:solidFill>
                  <a:srgbClr val="E8540E"/>
                </a:solidFill>
                <a:effectLst/>
              </a:rPr>
              <a:t>Решения для достижения корневых целей </a:t>
            </a:r>
            <a:endParaRPr lang="ru-RU" sz="2800" b="0" dirty="0">
              <a:solidFill>
                <a:srgbClr val="E8540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7266" y="755417"/>
            <a:ext cx="94333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 Цель: Наличие сравнительного анализа потерь производства от простоев основного оборудования цеха.</a:t>
            </a:r>
          </a:p>
        </p:txBody>
      </p:sp>
    </p:spTree>
    <p:extLst>
      <p:ext uri="{BB962C8B-B14F-4D97-AF65-F5344CB8AC3E}">
        <p14:creationId xmlns:p14="http://schemas.microsoft.com/office/powerpoint/2010/main" val="2523817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596700"/>
          </a:xfrm>
        </p:spPr>
        <p:txBody>
          <a:bodyPr/>
          <a:lstStyle/>
          <a:p>
            <a:r>
              <a:rPr lang="ru-RU" sz="2800" dirty="0">
                <a:solidFill>
                  <a:srgbClr val="E8540E"/>
                </a:solidFill>
              </a:rPr>
              <a:t>Выбор проекта</a:t>
            </a:r>
            <a:br>
              <a:rPr lang="ru-RU" sz="2800" dirty="0">
                <a:solidFill>
                  <a:srgbClr val="E8540E"/>
                </a:solidFill>
              </a:rPr>
            </a:br>
            <a:endParaRPr lang="ru-RU" sz="2800" dirty="0">
              <a:solidFill>
                <a:srgbClr val="E8540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9417" y="956845"/>
            <a:ext cx="770507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>
                <a:effectLst/>
                <a:latin typeface="+mn-lt"/>
                <a:cs typeface="Times New Roman" pitchFamily="18" charset="0"/>
              </a:rPr>
              <a:t>  1 .Проект «Оптимизация бизнес-процессов, при оказании сервисного технического обслуживания на АО «Северский трубный завод» для снижения нормируемых простоев на 10%, к 31.12.2021году.</a:t>
            </a:r>
          </a:p>
          <a:p>
            <a:pPr algn="ctr"/>
            <a:r>
              <a:rPr lang="ru-RU" sz="2000" b="0" dirty="0">
                <a:effectLst/>
                <a:latin typeface="+mn-lt"/>
                <a:cs typeface="Times New Roman" pitchFamily="18" charset="0"/>
              </a:rPr>
              <a:t>Инструменты бережливого производства</a:t>
            </a:r>
            <a:endParaRPr lang="ru-RU" sz="2000" b="0" dirty="0">
              <a:latin typeface="+mn-lt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1958" y="3275767"/>
            <a:ext cx="83045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0" dirty="0">
                <a:latin typeface="+mn-lt"/>
                <a:cs typeface="Times New Roman" pitchFamily="18" charset="0"/>
              </a:rPr>
              <a:t> </a:t>
            </a:r>
            <a:r>
              <a:rPr lang="ru-RU" sz="1800" b="0" dirty="0">
                <a:effectLst/>
                <a:latin typeface="+mn-lt"/>
                <a:cs typeface="Times New Roman" pitchFamily="18" charset="0"/>
              </a:rPr>
              <a:t> 2 </a:t>
            </a:r>
            <a:r>
              <a:rPr lang="ru-RU" sz="2000" b="0" dirty="0">
                <a:effectLst/>
                <a:latin typeface="+mn-lt"/>
                <a:cs typeface="Times New Roman" pitchFamily="18" charset="0"/>
              </a:rPr>
              <a:t>. Проект - «Снижение простоев по перевалке стана </a:t>
            </a:r>
            <a:r>
              <a:rPr lang="en-US" sz="2000" b="0" dirty="0">
                <a:effectLst/>
                <a:latin typeface="+mn-lt"/>
                <a:cs typeface="Times New Roman" pitchFamily="18" charset="0"/>
              </a:rPr>
              <a:t>FQM</a:t>
            </a:r>
            <a:r>
              <a:rPr lang="ru-RU" sz="2000" b="0" dirty="0">
                <a:effectLst/>
                <a:latin typeface="+mn-lt"/>
                <a:cs typeface="Times New Roman" pitchFamily="18" charset="0"/>
              </a:rPr>
              <a:t>» </a:t>
            </a:r>
          </a:p>
          <a:p>
            <a:r>
              <a:rPr lang="ru-RU" sz="2000" b="0" dirty="0">
                <a:effectLst/>
                <a:latin typeface="+mn-lt"/>
                <a:cs typeface="Times New Roman" pitchFamily="18" charset="0"/>
              </a:rPr>
              <a:t> 3. Проект - «Снижение продолжительности бестоковой паузы ДСП» </a:t>
            </a:r>
          </a:p>
          <a:p>
            <a:r>
              <a:rPr lang="ru-RU" sz="2000" b="0" dirty="0">
                <a:effectLst/>
                <a:latin typeface="+mn-lt"/>
                <a:cs typeface="Times New Roman" pitchFamily="18" charset="0"/>
              </a:rPr>
              <a:t>  Вывод: внедрение проекта в совокупности с реализацией проектов Lin 6 Sigma позволит снизить нормируемые простои и время перевалок на оборудовании и выйти на полную мощность основному оборудованию.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F9D3-CDC9-4B25-99F8-F501AE92FD2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50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F9D3-CDC9-4B25-99F8-F501AE92FD2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141534"/>
              </p:ext>
            </p:extLst>
          </p:nvPr>
        </p:nvGraphicFramePr>
        <p:xfrm>
          <a:off x="1530126" y="1259487"/>
          <a:ext cx="8280400" cy="57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3" imgW="10273109" imgH="6676687" progId="Visio.Drawing.11">
                  <p:embed/>
                </p:oleObj>
              </mc:Choice>
              <mc:Fallback>
                <p:oleObj name="Visio" r:id="rId3" imgW="10273109" imgH="6676687" progId="Visio.Drawing.11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126" y="1259487"/>
                        <a:ext cx="8280400" cy="576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37267" y="179337"/>
            <a:ext cx="9577329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Ландшафтная модель основного процесса по ТО и Р 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2636000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824733"/>
              </p:ext>
            </p:extLst>
          </p:nvPr>
        </p:nvGraphicFramePr>
        <p:xfrm>
          <a:off x="2465506" y="827427"/>
          <a:ext cx="6296025" cy="67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Visio" r:id="rId3" imgW="7594645" imgH="11014683" progId="Visio.Drawing.11">
                  <p:embed/>
                </p:oleObj>
              </mc:Choice>
              <mc:Fallback>
                <p:oleObj name="Visio" r:id="rId3" imgW="7594645" imgH="11014683" progId="Visio.Drawing.11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b="4539"/>
                      <a:stretch>
                        <a:fillRect/>
                      </a:stretch>
                    </p:blipFill>
                    <p:spPr bwMode="auto">
                      <a:xfrm>
                        <a:off x="2465506" y="827427"/>
                        <a:ext cx="6296025" cy="67322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81285" y="78781"/>
            <a:ext cx="9522487" cy="467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</a:rPr>
              <a:t> </a:t>
            </a:r>
            <a:r>
              <a:rPr lang="ru-RU" sz="2400" b="0" dirty="0">
                <a:solidFill>
                  <a:srgbClr val="E8540E"/>
                </a:solidFill>
                <a:effectLst/>
                <a:latin typeface="+mn-lt"/>
              </a:rPr>
              <a:t>Действующий</a:t>
            </a:r>
            <a:r>
              <a:rPr lang="ru-RU" sz="2400" b="0" dirty="0">
                <a:solidFill>
                  <a:srgbClr val="E8540E"/>
                </a:solidFill>
                <a:effectLst/>
              </a:rPr>
              <a:t> бизнес-процесс по ТО и Р</a:t>
            </a:r>
            <a:r>
              <a:rPr lang="ru-RU" sz="1800" dirty="0">
                <a:effectLst/>
              </a:rPr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F9D3-CDC9-4B25-99F8-F501AE92FD2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01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1212" y="6884535"/>
            <a:ext cx="7029940" cy="5134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4284" tIns="52142" rIns="104284" bIns="521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ru-RU" sz="2699" b="0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-252722"/>
            <a:ext cx="10691813" cy="632077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4284" tIns="52142" rIns="104284" bIns="521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200" dirty="0">
                <a:solidFill>
                  <a:srgbClr val="E854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производительности труда на основе мультипликаций профессий персонала                                   ООО «Полевской ТехСервис» при оказании сервисного технического обслуживания на </a:t>
            </a:r>
            <a:br>
              <a:rPr lang="ru-RU" altLang="ru-RU" sz="3200" dirty="0">
                <a:solidFill>
                  <a:srgbClr val="E854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rgbClr val="E854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АО «Северский трубный завод»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09527" y="5292047"/>
            <a:ext cx="7897752" cy="210597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4284" tIns="52142" rIns="104284" bIns="521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Подготовил: Рыжков Сергей Васильевич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цеха по ремонту сталеплавильного оборудования ЦРМОиП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Ковтунова Алла Николаевна,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доцент, к.п.н.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D99E1-6EE1-464E-96BA-BEA3E265748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85111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948543"/>
              </p:ext>
            </p:extLst>
          </p:nvPr>
        </p:nvGraphicFramePr>
        <p:xfrm>
          <a:off x="1313346" y="1115467"/>
          <a:ext cx="8065120" cy="57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Visio" r:id="rId3" imgW="10676632" imgH="8600332" progId="Visio.Drawing.11">
                  <p:embed/>
                </p:oleObj>
              </mc:Choice>
              <mc:Fallback>
                <p:oleObj name="Visio" r:id="rId3" imgW="10676632" imgH="8600332" progId="Visio.Drawing.11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4524" t="7689" r="3297" b="5017"/>
                      <a:stretch>
                        <a:fillRect/>
                      </a:stretch>
                    </p:blipFill>
                    <p:spPr bwMode="auto">
                      <a:xfrm>
                        <a:off x="1313346" y="1115467"/>
                        <a:ext cx="8065120" cy="5760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601386" y="158647"/>
            <a:ext cx="8560357" cy="530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0" dirty="0">
                <a:solidFill>
                  <a:srgbClr val="E8540E"/>
                </a:solidFill>
                <a:effectLst/>
              </a:rPr>
              <a:t>Фрагмент организационной структуры ООО «ПТС»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F9D3-CDC9-4B25-99F8-F501AE92FD2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874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F9D3-CDC9-4B25-99F8-F501AE92FD2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4074" t="19073" r="12433" b="16976"/>
          <a:stretch/>
        </p:blipFill>
        <p:spPr bwMode="auto">
          <a:xfrm>
            <a:off x="1025306" y="1187477"/>
            <a:ext cx="8713209" cy="5688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87125" y="107327"/>
            <a:ext cx="6389570" cy="5319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Аудит процесса по модели «Черепаха»</a:t>
            </a:r>
          </a:p>
        </p:txBody>
      </p:sp>
    </p:spTree>
    <p:extLst>
      <p:ext uri="{BB962C8B-B14F-4D97-AF65-F5344CB8AC3E}">
        <p14:creationId xmlns:p14="http://schemas.microsoft.com/office/powerpoint/2010/main" val="780654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7316" y="237617"/>
            <a:ext cx="9217280" cy="873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E8540E"/>
                </a:solidFill>
                <a:effectLst/>
                <a:latin typeface="+mn-lt"/>
              </a:rPr>
              <a:t>Бизнес-процесс с внедрением мультипликации профессий 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63216"/>
              </p:ext>
            </p:extLst>
          </p:nvPr>
        </p:nvGraphicFramePr>
        <p:xfrm>
          <a:off x="2321486" y="929913"/>
          <a:ext cx="6257925" cy="6522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Visio" r:id="rId3" imgW="6154802" imgH="10696102" progId="Visio.Drawing.11">
                  <p:embed/>
                </p:oleObj>
              </mc:Choice>
              <mc:Fallback>
                <p:oleObj name="Visio" r:id="rId3" imgW="6154802" imgH="10696102" progId="Visio.Drawing.11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b="6302"/>
                      <a:stretch>
                        <a:fillRect/>
                      </a:stretch>
                    </p:blipFill>
                    <p:spPr bwMode="auto">
                      <a:xfrm>
                        <a:off x="2321486" y="929913"/>
                        <a:ext cx="6257925" cy="65224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F9D3-CDC9-4B25-99F8-F501AE92FD2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311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9376" y="114641"/>
            <a:ext cx="8072403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0" dirty="0">
                <a:effectLst/>
              </a:rPr>
              <a:t> </a:t>
            </a:r>
            <a:r>
              <a:rPr lang="ru-RU" sz="2800" b="0" dirty="0">
                <a:solidFill>
                  <a:srgbClr val="E8540E"/>
                </a:solidFill>
                <a:effectLst/>
                <a:latin typeface="+mn-lt"/>
              </a:rPr>
              <a:t>Разработка новой организационной структуры</a:t>
            </a:r>
            <a:endParaRPr lang="ru-RU" sz="2800" b="0" dirty="0">
              <a:solidFill>
                <a:srgbClr val="E8540E"/>
              </a:solidFill>
              <a:latin typeface="+mn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43941"/>
              </p:ext>
            </p:extLst>
          </p:nvPr>
        </p:nvGraphicFramePr>
        <p:xfrm>
          <a:off x="1385356" y="1403507"/>
          <a:ext cx="8137130" cy="5472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Visio" r:id="rId3" imgW="10346746" imgH="7913181" progId="Visio.Drawing.11">
                  <p:embed/>
                </p:oleObj>
              </mc:Choice>
              <mc:Fallback>
                <p:oleObj name="Visio" r:id="rId3" imgW="10346746" imgH="7913181" progId="Visio.Drawing.11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18501" t="7327"/>
                      <a:stretch>
                        <a:fillRect/>
                      </a:stretch>
                    </p:blipFill>
                    <p:spPr bwMode="auto">
                      <a:xfrm>
                        <a:off x="1385356" y="1403507"/>
                        <a:ext cx="8137130" cy="54727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F9D3-CDC9-4B25-99F8-F501AE92FD2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712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93746" y="107327"/>
            <a:ext cx="2529860" cy="530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0" dirty="0">
                <a:solidFill>
                  <a:srgbClr val="FF6600"/>
                </a:solidFill>
                <a:effectLst/>
              </a:rPr>
              <a:t>Устав проекта</a:t>
            </a:r>
            <a:endParaRPr lang="ru-RU" sz="2800" b="0" dirty="0">
              <a:solidFill>
                <a:srgbClr val="FF66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413603"/>
              </p:ext>
            </p:extLst>
          </p:nvPr>
        </p:nvGraphicFramePr>
        <p:xfrm>
          <a:off x="2536825" y="-252413"/>
          <a:ext cx="6337300" cy="982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Документ" r:id="rId3" imgW="6604450" imgH="9972743" progId="Word.Document.12">
                  <p:embed/>
                </p:oleObj>
              </mc:Choice>
              <mc:Fallback>
                <p:oleObj name="Документ" r:id="rId3" imgW="6604450" imgH="9972743" progId="Word.Document.12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36825" y="-252413"/>
                        <a:ext cx="6337300" cy="982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206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F9D3-CDC9-4B25-99F8-F501AE92FD21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326588"/>
              </p:ext>
            </p:extLst>
          </p:nvPr>
        </p:nvGraphicFramePr>
        <p:xfrm>
          <a:off x="1385356" y="1907577"/>
          <a:ext cx="8156575" cy="36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Документ" r:id="rId3" imgW="6473089" imgH="2045240" progId="Word.Document.12">
                  <p:embed/>
                </p:oleObj>
              </mc:Choice>
              <mc:Fallback>
                <p:oleObj name="Документ" r:id="rId3" imgW="6473089" imgH="2045240" progId="Word.Document.12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356" y="1907577"/>
                        <a:ext cx="8156575" cy="360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73396" y="179337"/>
            <a:ext cx="7115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dirty="0">
                <a:solidFill>
                  <a:srgbClr val="FF0000"/>
                </a:solidFill>
                <a:effectLst/>
              </a:rPr>
              <a:t>Устав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4159925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05706" y="100354"/>
            <a:ext cx="2529860" cy="530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0" dirty="0">
                <a:solidFill>
                  <a:srgbClr val="FF0000"/>
                </a:solidFill>
                <a:effectLst/>
              </a:rPr>
              <a:t>Устав проекта</a:t>
            </a:r>
          </a:p>
        </p:txBody>
      </p:sp>
      <p:pic>
        <p:nvPicPr>
          <p:cNvPr id="5" name="Рисунок 4" descr="C:\Users\Юля\Desktop\Устав FQM\_tmp_winscan_to_pdf_2_2020-10-22_09-44-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6" y="1259487"/>
            <a:ext cx="3916680" cy="556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Юля\Desktop\Устав FQM\_tmp_winscan_to_pdf_1_2020-10-22_09-44-26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710" y="1115467"/>
            <a:ext cx="3900805" cy="5567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F9D3-CDC9-4B25-99F8-F501AE92FD21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48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05706" y="100354"/>
            <a:ext cx="2529860" cy="530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0" dirty="0">
                <a:solidFill>
                  <a:srgbClr val="FF0000"/>
                </a:solidFill>
                <a:effectLst/>
              </a:rPr>
              <a:t>Устав проекта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t="4941" b="5489"/>
          <a:stretch/>
        </p:blipFill>
        <p:spPr bwMode="auto">
          <a:xfrm>
            <a:off x="762159" y="1137601"/>
            <a:ext cx="9167495" cy="5666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F9D3-CDC9-4B25-99F8-F501AE92FD21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935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33891" y="100354"/>
            <a:ext cx="5824030" cy="530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0" dirty="0">
                <a:solidFill>
                  <a:srgbClr val="FF0000"/>
                </a:solidFill>
                <a:effectLst/>
              </a:rPr>
              <a:t>Карта потока создания ценностей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t="6177" b="5488"/>
          <a:stretch/>
        </p:blipFill>
        <p:spPr bwMode="auto">
          <a:xfrm>
            <a:off x="981869" y="941705"/>
            <a:ext cx="8728075" cy="5934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6282036" y="4499937"/>
            <a:ext cx="1728240" cy="16916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F9D3-CDC9-4B25-99F8-F501AE92FD21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950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8435" y="100353"/>
            <a:ext cx="3534942" cy="530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0" dirty="0">
                <a:solidFill>
                  <a:srgbClr val="FF0000"/>
                </a:solidFill>
                <a:effectLst/>
              </a:rPr>
              <a:t>Совершенствование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t="5559" b="6193"/>
          <a:stretch/>
        </p:blipFill>
        <p:spPr bwMode="auto">
          <a:xfrm>
            <a:off x="698659" y="1200785"/>
            <a:ext cx="9294495" cy="5387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F9D3-CDC9-4B25-99F8-F501AE92FD21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338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04553" y="107327"/>
            <a:ext cx="9237282" cy="576080"/>
          </a:xfrm>
          <a:prstGeom prst="rect">
            <a:avLst/>
          </a:prstGeom>
          <a:ln>
            <a:noFill/>
            <a:prstDash val="dash"/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pitchFamily="34" charset="0"/>
              </a:defRPr>
            </a:lvl5pPr>
            <a:lvl6pPr marL="52152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pitchFamily="34" charset="0"/>
              </a:defRPr>
            </a:lvl6pPr>
            <a:lvl7pPr marL="104305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pitchFamily="34" charset="0"/>
              </a:defRPr>
            </a:lvl7pPr>
            <a:lvl8pPr marL="156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pitchFamily="34" charset="0"/>
              </a:defRPr>
            </a:lvl8pPr>
            <a:lvl9pPr marL="2086112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</a:pPr>
            <a:r>
              <a:rPr lang="ru-RU" sz="2545" b="0" kern="0" dirty="0">
                <a:solidFill>
                  <a:srgbClr val="E8540E"/>
                </a:solidFill>
                <a:latin typeface="+mn-lt"/>
              </a:rPr>
              <a:t>Организация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3130" y="797118"/>
            <a:ext cx="7800127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Северский трубный завод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основан в 1739 году, расположен в г. Полевском, Свердловской области. </a:t>
            </a:r>
            <a:endParaRPr lang="ru-RU" sz="2400" dirty="0"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63327" y="1657015"/>
            <a:ext cx="2943002" cy="944297"/>
          </a:xfrm>
          <a:prstGeom prst="rect">
            <a:avLst/>
          </a:prstGeom>
          <a:ln w="158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909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продукции</a:t>
            </a:r>
          </a:p>
          <a:p>
            <a:pPr algn="ctr"/>
            <a:r>
              <a:rPr lang="ru-RU" sz="1909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АО «СТЗ»</a:t>
            </a:r>
            <a:endParaRPr lang="ru-RU" sz="1909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406" y="3995867"/>
            <a:ext cx="9675273" cy="350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С 2001г. АО «СТЗ» входит в состав Трубной металлургической компании АО «ТМК». Компания охватывает более 80 стран в мире. </a:t>
            </a:r>
            <a:endParaRPr lang="ru-RU" sz="2000" dirty="0">
              <a:effectLst/>
              <a:latin typeface="+mn-lt"/>
              <a:cs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ТМК входит в тройку лидеров мирового трубного бизнеса с общим объёмом отгрузки труб в 2019 году 4.0 млн тонн.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effectLst/>
                <a:latin typeface="+mn-lt"/>
              </a:rPr>
              <a:t>АО «СТЗ» на аутсорсинге с компанией ООО «Полевской ТехСервис», которая предоставляет  услуги по своевременному и качественному техническому обслуживанию и ремонту металлургического оборудования АО «СТЗ».  </a:t>
            </a:r>
          </a:p>
          <a:p>
            <a:r>
              <a:rPr lang="ru-RU" sz="2200" b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7859" y="2829137"/>
            <a:ext cx="2943002" cy="802143"/>
          </a:xfrm>
          <a:prstGeom prst="rect">
            <a:avLst/>
          </a:prstGeom>
          <a:ln w="158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32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заготовка из легированной и углеродистой стали диаметром 156, 290 и </a:t>
            </a:r>
            <a:r>
              <a:rPr lang="en-US" sz="1432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r>
              <a:rPr lang="ru-RU" sz="1432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мм </a:t>
            </a:r>
            <a:endParaRPr lang="ru-RU" sz="1432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1692" y="2829138"/>
            <a:ext cx="2943001" cy="802143"/>
          </a:xfrm>
          <a:prstGeom prst="rect">
            <a:avLst/>
          </a:prstGeom>
          <a:ln w="158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32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трубы стальные бесшовные диаметром 168-339 мм,         стенка 6,4-40 мм.</a:t>
            </a:r>
            <a:endParaRPr lang="ru-RU" sz="1432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65524" y="2829136"/>
            <a:ext cx="2943002" cy="802143"/>
          </a:xfrm>
          <a:prstGeom prst="rect">
            <a:avLst/>
          </a:prstGeom>
          <a:ln w="158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32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трубы электросварные диаметром 10-530 мм,             стенка 1,8-18 мм.</a:t>
            </a:r>
            <a:endParaRPr lang="ru-RU" sz="1432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>
            <a:cxnSpLocks/>
          </p:cNvCxnSpPr>
          <p:nvPr/>
        </p:nvCxnSpPr>
        <p:spPr>
          <a:xfrm flipH="1">
            <a:off x="2363593" y="2176126"/>
            <a:ext cx="1479183" cy="625668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</p:cNvCxnSpPr>
          <p:nvPr/>
        </p:nvCxnSpPr>
        <p:spPr>
          <a:xfrm>
            <a:off x="7026880" y="2176126"/>
            <a:ext cx="1589592" cy="534681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cxnSpLocks/>
            <a:stCxn id="7" idx="2"/>
          </p:cNvCxnSpPr>
          <p:nvPr/>
        </p:nvCxnSpPr>
        <p:spPr>
          <a:xfrm>
            <a:off x="5434828" y="2601312"/>
            <a:ext cx="0" cy="242395"/>
          </a:xfrm>
          <a:prstGeom prst="straightConnector1">
            <a:avLst/>
          </a:prstGeom>
          <a:ln w="15875">
            <a:solidFill>
              <a:schemeClr val="tx1"/>
            </a:solidFill>
            <a:headEnd type="none" w="sm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D99E1-6EE1-464E-96BA-BEA3E265748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59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25306" y="107327"/>
            <a:ext cx="8137130" cy="616617"/>
          </a:xfrm>
          <a:ln>
            <a:noFill/>
            <a:prstDash val="dash"/>
          </a:ln>
        </p:spPr>
        <p:txBody>
          <a:bodyPr/>
          <a:lstStyle/>
          <a:p>
            <a:r>
              <a:rPr lang="ru-RU" sz="2800" dirty="0">
                <a:solidFill>
                  <a:srgbClr val="E8540E"/>
                </a:solidFill>
                <a:latin typeface="+mn-lt"/>
              </a:rPr>
              <a:t>Команда проекта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B6B2454-1651-4877-B4E3-294CF68553AD}"/>
              </a:ext>
            </a:extLst>
          </p:cNvPr>
          <p:cNvSpPr txBox="1">
            <a:spLocks/>
          </p:cNvSpPr>
          <p:nvPr/>
        </p:nvSpPr>
        <p:spPr bwMode="auto">
          <a:xfrm>
            <a:off x="89176" y="1226495"/>
            <a:ext cx="3308901" cy="59378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77979" indent="-377979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52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rtl="0" fontAlgn="base">
              <a:spcBef>
                <a:spcPct val="20000"/>
              </a:spcBef>
              <a:spcAft>
                <a:spcPct val="0"/>
              </a:spcAft>
              <a:buChar char="–"/>
              <a:defRPr sz="3086">
                <a:solidFill>
                  <a:schemeClr val="tx1"/>
                </a:solidFill>
                <a:latin typeface="+mn-lt"/>
              </a:defRPr>
            </a:lvl2pPr>
            <a:lvl3pPr marL="1259929" indent="-251986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646">
                <a:solidFill>
                  <a:schemeClr val="tx1"/>
                </a:solidFill>
                <a:latin typeface="+mn-lt"/>
              </a:defRPr>
            </a:lvl3pPr>
            <a:lvl4pPr marL="1763900" indent="-251986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205">
                <a:solidFill>
                  <a:schemeClr val="tx1"/>
                </a:solidFill>
                <a:latin typeface="+mn-lt"/>
              </a:defRPr>
            </a:lvl4pPr>
            <a:lvl5pPr marL="2267872" indent="-2519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5">
                <a:solidFill>
                  <a:schemeClr val="tx1"/>
                </a:solidFill>
                <a:latin typeface="+mn-lt"/>
              </a:defRPr>
            </a:lvl5pPr>
            <a:lvl6pPr marL="2771844" indent="-2519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5">
                <a:solidFill>
                  <a:schemeClr val="tx1"/>
                </a:solidFill>
                <a:latin typeface="+mn-lt"/>
              </a:defRPr>
            </a:lvl6pPr>
            <a:lvl7pPr marL="3275815" indent="-2519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5">
                <a:solidFill>
                  <a:schemeClr val="tx1"/>
                </a:solidFill>
                <a:latin typeface="+mn-lt"/>
              </a:defRPr>
            </a:lvl7pPr>
            <a:lvl8pPr marL="3779787" indent="-2519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5">
                <a:solidFill>
                  <a:schemeClr val="tx1"/>
                </a:solidFill>
                <a:latin typeface="+mn-lt"/>
              </a:defRPr>
            </a:lvl8pPr>
            <a:lvl9pPr marL="4283758" indent="-2519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buClrTx/>
              <a:buSzTx/>
              <a:buNone/>
            </a:pPr>
            <a:r>
              <a:rPr lang="ru-RU" sz="2000" b="0" kern="0" dirty="0">
                <a:effectLst/>
              </a:rPr>
              <a:t>1.ООО «Полевской ТехСервис».</a:t>
            </a:r>
          </a:p>
          <a:p>
            <a:pPr marL="0" indent="0" algn="ctr" eaLnBrk="1" hangingPunct="1">
              <a:lnSpc>
                <a:spcPct val="100000"/>
              </a:lnSpc>
              <a:buClrTx/>
              <a:buSzTx/>
              <a:buNone/>
            </a:pPr>
            <a:r>
              <a:rPr lang="ru-RU" sz="2000" b="0" kern="0" dirty="0">
                <a:effectLst/>
              </a:rPr>
              <a:t>Менеджер проекта</a:t>
            </a:r>
          </a:p>
          <a:p>
            <a:pPr marL="0" indent="0" algn="ctr" eaLnBrk="1" hangingPunct="1">
              <a:lnSpc>
                <a:spcPct val="100000"/>
              </a:lnSpc>
              <a:buClrTx/>
              <a:buSzTx/>
              <a:buNone/>
            </a:pPr>
            <a:endParaRPr lang="ru-RU" sz="2000" b="0" kern="0" dirty="0">
              <a:effectLst/>
            </a:endParaRPr>
          </a:p>
          <a:p>
            <a:pPr marL="0" indent="0" algn="ctr" eaLnBrk="1" hangingPunct="1">
              <a:lnSpc>
                <a:spcPct val="100000"/>
              </a:lnSpc>
              <a:buClrTx/>
              <a:buSzTx/>
              <a:buNone/>
            </a:pPr>
            <a:r>
              <a:rPr lang="ru-RU" sz="2000" b="0" kern="0" dirty="0">
                <a:effectLst/>
              </a:rPr>
              <a:t>2. АО «СТЗ» Начальник отдела оценки и развития персонала.</a:t>
            </a:r>
          </a:p>
          <a:p>
            <a:pPr marL="0" indent="0" algn="ctr" eaLnBrk="1" hangingPunct="1">
              <a:lnSpc>
                <a:spcPct val="100000"/>
              </a:lnSpc>
              <a:buClrTx/>
              <a:buSzTx/>
              <a:buNone/>
            </a:pPr>
            <a:endParaRPr lang="ru-RU" sz="2000" b="0" kern="0" dirty="0">
              <a:effectLst/>
            </a:endParaRPr>
          </a:p>
          <a:p>
            <a:pPr marL="0" indent="0" algn="ctr" eaLnBrk="1" hangingPunct="1">
              <a:lnSpc>
                <a:spcPct val="100000"/>
              </a:lnSpc>
              <a:buClrTx/>
              <a:buSzTx/>
              <a:buNone/>
            </a:pPr>
            <a:endParaRPr lang="ru-RU" sz="2000" b="0" kern="0" dirty="0">
              <a:effectLst/>
            </a:endParaRPr>
          </a:p>
          <a:p>
            <a:pPr marL="0" indent="0" algn="ctr" eaLnBrk="1" hangingPunct="1">
              <a:lnSpc>
                <a:spcPct val="100000"/>
              </a:lnSpc>
              <a:buClrTx/>
              <a:buSzTx/>
              <a:buNone/>
            </a:pPr>
            <a:endParaRPr lang="ru-RU" sz="2000" b="0" kern="0" dirty="0">
              <a:effectLst/>
            </a:endParaRPr>
          </a:p>
          <a:p>
            <a:pPr marL="0" indent="0" algn="ctr" eaLnBrk="1" hangingPunct="1">
              <a:lnSpc>
                <a:spcPct val="100000"/>
              </a:lnSpc>
              <a:buClrTx/>
              <a:buSzTx/>
              <a:buNone/>
            </a:pPr>
            <a:r>
              <a:rPr lang="ru-RU" sz="2000" b="0" kern="0" dirty="0">
                <a:effectLst/>
              </a:rPr>
              <a:t>3. АО «СТЗ» Начальник отдела систем улучшений.</a:t>
            </a:r>
          </a:p>
          <a:p>
            <a:pPr marL="0" indent="0" algn="ctr" eaLnBrk="1" hangingPunct="1">
              <a:lnSpc>
                <a:spcPct val="100000"/>
              </a:lnSpc>
              <a:buClrTx/>
              <a:buSzTx/>
              <a:buNone/>
            </a:pPr>
            <a:endParaRPr lang="ru-RU" sz="2000" b="0" kern="0" dirty="0">
              <a:effectLst/>
            </a:endParaRPr>
          </a:p>
          <a:p>
            <a:pPr marL="0" indent="0" algn="ctr" eaLnBrk="1" hangingPunct="1">
              <a:lnSpc>
                <a:spcPct val="100000"/>
              </a:lnSpc>
              <a:buClrTx/>
              <a:buSzTx/>
              <a:buNone/>
            </a:pPr>
            <a:r>
              <a:rPr lang="ru-RU" sz="2000" b="0" kern="0" dirty="0">
                <a:effectLst/>
              </a:rPr>
              <a:t>4. АО «СТЗ» Начальник отдела организации обучения.</a:t>
            </a:r>
          </a:p>
          <a:p>
            <a:pPr marL="0" indent="0" algn="ctr" eaLnBrk="1" hangingPunct="1">
              <a:lnSpc>
                <a:spcPct val="100000"/>
              </a:lnSpc>
              <a:buClrTx/>
              <a:buSzTx/>
              <a:buNone/>
            </a:pPr>
            <a:endParaRPr lang="ru-RU" sz="2000" b="0" kern="0" dirty="0">
              <a:effectLst/>
            </a:endParaRPr>
          </a:p>
          <a:p>
            <a:pPr marL="0" indent="0" algn="ctr" eaLnBrk="1" hangingPunct="1">
              <a:lnSpc>
                <a:spcPct val="100000"/>
              </a:lnSpc>
              <a:buClrTx/>
              <a:buSzTx/>
              <a:buNone/>
            </a:pPr>
            <a:endParaRPr lang="ru-RU" sz="2000" b="0" kern="0" dirty="0"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EDF9FDF-D213-4CDC-880D-754AF6BA8761}"/>
              </a:ext>
            </a:extLst>
          </p:cNvPr>
          <p:cNvSpPr/>
          <p:nvPr/>
        </p:nvSpPr>
        <p:spPr>
          <a:xfrm>
            <a:off x="3257616" y="3416610"/>
            <a:ext cx="1728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00000"/>
              </a:lnSpc>
              <a:buClrTx/>
              <a:buSzTx/>
              <a:buNone/>
            </a:pPr>
            <a:r>
              <a:rPr lang="ru-RU" sz="2000" kern="0" dirty="0">
                <a:solidFill>
                  <a:srgbClr val="E8540E"/>
                </a:solidFill>
                <a:effectLst/>
              </a:rPr>
              <a:t>Основные функции</a:t>
            </a:r>
          </a:p>
        </p:txBody>
      </p:sp>
      <p:sp>
        <p:nvSpPr>
          <p:cNvPr id="7" name="Стрелка: вправо 9">
            <a:extLst>
              <a:ext uri="{FF2B5EF4-FFF2-40B4-BE49-F238E27FC236}">
                <a16:creationId xmlns:a16="http://schemas.microsoft.com/office/drawing/2014/main" id="{ED3A32EA-CD86-448D-94B4-01CDF9652BF7}"/>
              </a:ext>
            </a:extLst>
          </p:cNvPr>
          <p:cNvSpPr/>
          <p:nvPr/>
        </p:nvSpPr>
        <p:spPr>
          <a:xfrm>
            <a:off x="4000736" y="4339575"/>
            <a:ext cx="389125" cy="318195"/>
          </a:xfrm>
          <a:prstGeom prst="rightArrow">
            <a:avLst/>
          </a:prstGeom>
          <a:solidFill>
            <a:srgbClr val="E8540E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Объект 4">
            <a:extLst>
              <a:ext uri="{FF2B5EF4-FFF2-40B4-BE49-F238E27FC236}">
                <a16:creationId xmlns:a16="http://schemas.microsoft.com/office/drawing/2014/main" id="{C99A2B20-3E02-4F3D-8663-A2476D3C4BEB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841836" y="1226495"/>
            <a:ext cx="5705957" cy="5937812"/>
          </a:xfrm>
          <a:ln w="1905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1.Предоставление сервисных услуг по ТО и Р  оборудования. Проведение совещании, координация и контроль сроков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2.Укомплектованность подразделений завода персоналом в соответствии с требованиями и в заданные сроки. Адаптация персонала. Координатор по подбору персонала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3. Координация действий по развитию в области бережливого производства. Руководитель бизнес-процессов.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4.Разработка программ, развитие и обучение персонала.  Администратор обучения.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F9D3-CDC9-4B25-99F8-F501AE92FD21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152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63813" y="11638"/>
            <a:ext cx="10369440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0" dirty="0">
                <a:solidFill>
                  <a:srgbClr val="E8540E"/>
                </a:solidFill>
                <a:effectLst/>
              </a:rPr>
              <a:t>Сроки и этапы реализации  проекта.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b="27918"/>
          <a:stretch/>
        </p:blipFill>
        <p:spPr bwMode="auto">
          <a:xfrm>
            <a:off x="233196" y="1259487"/>
            <a:ext cx="10297430" cy="52567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F9D3-CDC9-4B25-99F8-F501AE92FD21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7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1436" y="-7960"/>
            <a:ext cx="6467545" cy="884740"/>
          </a:xfrm>
        </p:spPr>
        <p:txBody>
          <a:bodyPr/>
          <a:lstStyle/>
          <a:p>
            <a:r>
              <a:rPr lang="ru-RU" sz="28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Операционный план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D0D9D-4F67-4CAF-9468-A774E050879A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3190" t="25103" r="33621" b="29560"/>
          <a:stretch/>
        </p:blipFill>
        <p:spPr>
          <a:xfrm>
            <a:off x="5633946" y="2446789"/>
            <a:ext cx="5057867" cy="309643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36492" t="25000" r="36227" b="45253"/>
          <a:stretch/>
        </p:blipFill>
        <p:spPr bwMode="auto">
          <a:xfrm>
            <a:off x="161186" y="2446789"/>
            <a:ext cx="2880400" cy="3096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33304" t="19384" r="33391" b="31194"/>
          <a:stretch/>
        </p:blipFill>
        <p:spPr>
          <a:xfrm>
            <a:off x="3041586" y="2446789"/>
            <a:ext cx="2592360" cy="309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09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9426" y="-252723"/>
            <a:ext cx="6611565" cy="1259946"/>
          </a:xfrm>
        </p:spPr>
        <p:txBody>
          <a:bodyPr/>
          <a:lstStyle/>
          <a:p>
            <a:r>
              <a:rPr lang="ru-RU" sz="28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План продаж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D0D9D-4F67-4CAF-9468-A774E050879A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-2085" r="20985" b="36503"/>
          <a:stretch/>
        </p:blipFill>
        <p:spPr>
          <a:xfrm>
            <a:off x="-126853" y="1691547"/>
            <a:ext cx="5472760" cy="36005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3937" r="20984" b="37320"/>
          <a:stretch/>
        </p:blipFill>
        <p:spPr>
          <a:xfrm>
            <a:off x="5345908" y="1691547"/>
            <a:ext cx="5256728" cy="36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88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276" y="23106"/>
            <a:ext cx="9203925" cy="740720"/>
          </a:xfrm>
        </p:spPr>
        <p:txBody>
          <a:bodyPr/>
          <a:lstStyle/>
          <a:p>
            <a:r>
              <a:rPr lang="ru-RU" sz="28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Годовой экономический эффект от внедрения проекта в</a:t>
            </a:r>
            <a:br>
              <a:rPr lang="ru-RU" sz="28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Т-1 на стане </a:t>
            </a:r>
            <a:r>
              <a:rPr lang="en-US" sz="28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FQM </a:t>
            </a:r>
            <a:endParaRPr lang="ru-RU" sz="28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266" y="866638"/>
            <a:ext cx="9622632" cy="669693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∑Э=Э1+Э2                                                       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где Э1- экономия от снижения на 10% от нормируемых простоев, ч/год;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Э2 - экономия от снижения потерь на 10% от нормируемого времени перевалок, ч/год.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определения Э1 по формуле  берем норматив простоев в месяц - 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38 часов. 10% от норматива простоев в месяц - 3,8 часа в месяц. 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Э1=3,8*12=45,6 ч/год.                                      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Где 12 – количество месяцев в году.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определения снижения потерь на 10% от нормируемого времени перевалок берем норматив перевалки 3 часа в месяц. 10% от норматива перевалки -  18 минут в месяц. Учитывая, что число перевалок в месяц 5, получаем продолжительность перевалок 18*5=90 мин. в месяц. 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Э2 рассчитываем по формуле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Э2=90*12=18 ч/год.                                       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∑Э=Э1+Э2=45,6+18=63,6 ч/год.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63,6/24 часа=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2,6 суток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    2,6*2000 =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5,2 тыс. тонн.</a:t>
            </a: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Где 2000 - мах. производительность стана FQM в сутки.</a:t>
            </a:r>
          </a:p>
          <a:p>
            <a:pPr algn="ctr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F9D3-CDC9-4B25-99F8-F501AE92FD21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506277" y="6228176"/>
            <a:ext cx="800100" cy="57607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t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74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984" y="-180713"/>
            <a:ext cx="9622632" cy="1115467"/>
          </a:xfrm>
        </p:spPr>
        <p:txBody>
          <a:bodyPr/>
          <a:lstStyle/>
          <a:p>
            <a:r>
              <a:rPr lang="ru-RU" sz="2800" dirty="0">
                <a:solidFill>
                  <a:srgbClr val="FF6600"/>
                </a:solidFill>
              </a:rPr>
              <a:t>Годовой экономический эффект от внедрения проекта в ЭСПЦ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F9D3-CDC9-4B25-99F8-F501AE92FD21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45406" y="1065203"/>
            <a:ext cx="7063579" cy="644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Снижение потерь от нормируемых простоев на 10%. (Э1) определяем по формуле  с учетом норматива простоев 10 часов в месяц. 10% от норматива - </a:t>
            </a:r>
            <a:b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1 ч/мес. </a:t>
            </a:r>
          </a:p>
          <a:p>
            <a:pPr algn="ctr"/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Э1=1*12=12 ч/год.                                   </a:t>
            </a:r>
          </a:p>
          <a:p>
            <a:pPr algn="ctr"/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Снижение потерь на 10% от нормируемого времени перевалок определяем по формуле  с учетом норматива перевалки 3часа. 10% от норматива – 18 мин. в месяц. Учитывая среднее число перевалок в месяц 10, получаем продолжительность перевалок 18*10=180 мин/мес. </a:t>
            </a:r>
          </a:p>
          <a:p>
            <a:pPr algn="ctr"/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Э2 рассчитываем по формуле.</a:t>
            </a:r>
          </a:p>
          <a:p>
            <a:pPr algn="ctr"/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Э2=180*12=36 ч/в год.</a:t>
            </a:r>
          </a:p>
          <a:p>
            <a:pPr algn="ctr"/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∑Э=Э1+Э2=12+36=48 ч/в год, т.е. 2 суток.</a:t>
            </a:r>
          </a:p>
          <a:p>
            <a:pPr algn="ctr"/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2*23=46 ковшей в год. </a:t>
            </a:r>
          </a:p>
          <a:p>
            <a:pPr algn="ctr"/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Где 23 – выплавка ковшей в сутки.</a:t>
            </a:r>
          </a:p>
          <a:p>
            <a:pPr algn="ctr"/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46*140 = 6,4 тыс. тонн в год.</a:t>
            </a:r>
          </a:p>
          <a:p>
            <a:pPr algn="ctr"/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Где 140 - вес 1-го ковша в тоннах.</a:t>
            </a:r>
          </a:p>
        </p:txBody>
      </p:sp>
      <p:sp>
        <p:nvSpPr>
          <p:cNvPr id="6" name="Овал 5"/>
          <p:cNvSpPr/>
          <p:nvPr/>
        </p:nvSpPr>
        <p:spPr>
          <a:xfrm>
            <a:off x="4497237" y="6516216"/>
            <a:ext cx="800100" cy="57607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t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7639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2"/>
          <a:srcRect l="34300" t="16962" r="8941" b="28165"/>
          <a:stretch/>
        </p:blipFill>
        <p:spPr bwMode="auto">
          <a:xfrm>
            <a:off x="1385356" y="1619537"/>
            <a:ext cx="8137129" cy="4896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28924" y="80706"/>
            <a:ext cx="9289290" cy="531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dirty="0">
                <a:solidFill>
                  <a:srgbClr val="E8540E"/>
                </a:solidFill>
                <a:effectLst/>
                <a:latin typeface="Times New Roman" pitchFamily="18" charset="0"/>
                <a:cs typeface="Times New Roman" pitchFamily="18" charset="0"/>
              </a:rPr>
              <a:t>Показатели экономической эффективности проекта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F9D3-CDC9-4B25-99F8-F501AE92FD21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465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F9D3-CDC9-4B25-99F8-F501AE92FD21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30374" t="20237" r="31653" b="51030"/>
          <a:stretch/>
        </p:blipFill>
        <p:spPr bwMode="auto">
          <a:xfrm>
            <a:off x="1817416" y="1835567"/>
            <a:ext cx="6944502" cy="4248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53296" y="107327"/>
            <a:ext cx="8915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dirty="0">
                <a:solidFill>
                  <a:srgbClr val="E8540E"/>
                </a:solidFill>
                <a:effectLst/>
                <a:latin typeface="Times New Roman" pitchFamily="18" charset="0"/>
                <a:cs typeface="Times New Roman" pitchFamily="18" charset="0"/>
              </a:rPr>
              <a:t>Показатели экономической эффективности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38381653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F9D3-CDC9-4B25-99F8-F501AE92FD21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r="33603" b="22220"/>
          <a:stretch/>
        </p:blipFill>
        <p:spPr bwMode="auto">
          <a:xfrm>
            <a:off x="1097316" y="1547527"/>
            <a:ext cx="8641200" cy="52056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81286" y="107327"/>
            <a:ext cx="8843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dirty="0">
                <a:solidFill>
                  <a:srgbClr val="E8540E"/>
                </a:solidFill>
                <a:effectLst/>
                <a:latin typeface="Times New Roman" pitchFamily="18" charset="0"/>
                <a:cs typeface="Times New Roman" pitchFamily="18" charset="0"/>
              </a:rPr>
              <a:t>Показатели экономической эффективности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3017475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17416" y="59804"/>
            <a:ext cx="6891137" cy="531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0" dirty="0">
                <a:solidFill>
                  <a:srgbClr val="E8540E"/>
                </a:solidFill>
                <a:effectLst/>
                <a:latin typeface="Times New Roman" pitchFamily="18" charset="0"/>
                <a:cs typeface="Times New Roman" pitchFamily="18" charset="0"/>
              </a:rPr>
              <a:t>Оценка эффекта проекта для предприятия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609678"/>
              </p:ext>
            </p:extLst>
          </p:nvPr>
        </p:nvGraphicFramePr>
        <p:xfrm>
          <a:off x="1674813" y="969963"/>
          <a:ext cx="10493375" cy="6266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Документ" r:id="rId3" imgW="9484944" imgH="4469319" progId="Word.Document.12">
                  <p:embed/>
                </p:oleObj>
              </mc:Choice>
              <mc:Fallback>
                <p:oleObj name="Документ" r:id="rId3" imgW="9484944" imgH="4469319" progId="Word.Document.12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969963"/>
                        <a:ext cx="10493375" cy="62663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F9D3-CDC9-4B25-99F8-F501AE92FD21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41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09275" y="107327"/>
            <a:ext cx="9232559" cy="565670"/>
          </a:xfrm>
          <a:prstGeom prst="rect">
            <a:avLst/>
          </a:prstGeom>
          <a:ln>
            <a:noFill/>
            <a:prstDash val="dash"/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pitchFamily="34" charset="0"/>
              </a:defRPr>
            </a:lvl5pPr>
            <a:lvl6pPr marL="52152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pitchFamily="34" charset="0"/>
              </a:defRPr>
            </a:lvl6pPr>
            <a:lvl7pPr marL="104305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pitchFamily="34" charset="0"/>
              </a:defRPr>
            </a:lvl7pPr>
            <a:lvl8pPr marL="156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pitchFamily="34" charset="0"/>
              </a:defRPr>
            </a:lvl8pPr>
            <a:lvl9pPr marL="2086112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</a:pPr>
            <a:r>
              <a:rPr lang="ru-RU" sz="2545" b="0" kern="0" dirty="0">
                <a:solidFill>
                  <a:srgbClr val="FFC000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2800" y="1403507"/>
            <a:ext cx="10143659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r>
              <a:rPr lang="ru-RU" sz="2000" b="0" dirty="0">
                <a:effectLst/>
                <a:latin typeface="+mn-lt"/>
                <a:cs typeface="Times New Roman" pitchFamily="18" charset="0"/>
              </a:rPr>
              <a:t>1. После завершения модернизации  АО «СТЗ» в составе ТМК   в 2020 году осталась проблема по реформированию организаций ООО «ПТС».</a:t>
            </a:r>
          </a:p>
          <a:p>
            <a:r>
              <a:rPr lang="ru-RU" sz="2000" b="0" dirty="0">
                <a:effectLst/>
                <a:latin typeface="+mn-lt"/>
                <a:cs typeface="Times New Roman" pitchFamily="18" charset="0"/>
              </a:rPr>
              <a:t>2. При проведении ТО и Р оборудования и переналадки, существует сдерживание процессов (перенасыщение задачами одних подразделений и ожидание других),</a:t>
            </a:r>
            <a:r>
              <a:rPr lang="en-US" sz="2000" b="0" dirty="0">
                <a:effectLst/>
                <a:latin typeface="+mn-lt"/>
                <a:cs typeface="Times New Roman" pitchFamily="18" charset="0"/>
              </a:rPr>
              <a:t> </a:t>
            </a:r>
            <a:r>
              <a:rPr lang="ru-RU" sz="2000" b="0" dirty="0">
                <a:effectLst/>
                <a:latin typeface="+mn-lt"/>
                <a:cs typeface="Times New Roman" pitchFamily="18" charset="0"/>
              </a:rPr>
              <a:t>которое ведёт к потерям и снижению производительности труда.</a:t>
            </a:r>
            <a:endParaRPr lang="en-US" sz="2000" b="0" dirty="0">
              <a:effectLst/>
              <a:latin typeface="+mn-lt"/>
              <a:cs typeface="Times New Roman" pitchFamily="18" charset="0"/>
            </a:endParaRPr>
          </a:p>
          <a:p>
            <a:r>
              <a:rPr lang="ru-RU" sz="2000" b="0" dirty="0">
                <a:effectLst/>
                <a:latin typeface="+mn-lt"/>
                <a:cs typeface="Times New Roman" pitchFamily="18" charset="0"/>
              </a:rPr>
              <a:t>3. Перед компанией ООО «ПТС» стоит вопрос по пересмотру функций, задач и изменению структуры.</a:t>
            </a:r>
          </a:p>
          <a:p>
            <a:endParaRPr lang="en-US" sz="2000" b="0" dirty="0"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1633" y="107326"/>
            <a:ext cx="1947841" cy="5295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0" dirty="0">
                <a:solidFill>
                  <a:srgbClr val="E8540E"/>
                </a:solidFill>
                <a:latin typeface="+mj-lt"/>
              </a:rPr>
              <a:t>Проблемы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D99E1-6EE1-464E-96BA-BEA3E265748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2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246" y="323357"/>
            <a:ext cx="10284075" cy="668710"/>
          </a:xfrm>
        </p:spPr>
        <p:txBody>
          <a:bodyPr/>
          <a:lstStyle/>
          <a:p>
            <a:r>
              <a:rPr lang="ru-RU" sz="2800" dirty="0">
                <a:solidFill>
                  <a:srgbClr val="FF6600"/>
                </a:solidFill>
              </a:rPr>
              <a:t>Риски проекта и меры реагирования на их возникновение</a:t>
            </a:r>
            <a:br>
              <a:rPr lang="ru-RU" sz="5400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F9D3-CDC9-4B25-99F8-F501AE92FD21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242053"/>
              </p:ext>
            </p:extLst>
          </p:nvPr>
        </p:nvGraphicFramePr>
        <p:xfrm>
          <a:off x="1528763" y="1036638"/>
          <a:ext cx="9634537" cy="636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Документ" r:id="rId3" imgW="9484944" imgH="6262451" progId="Word.Document.12">
                  <p:embed/>
                </p:oleObj>
              </mc:Choice>
              <mc:Fallback>
                <p:oleObj name="Документ" r:id="rId3" imgW="9484944" imgH="6262451" progId="Word.Document.12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1036638"/>
                        <a:ext cx="9634537" cy="636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07096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-468753"/>
            <a:ext cx="10157222" cy="1584220"/>
          </a:xfrm>
        </p:spPr>
        <p:txBody>
          <a:bodyPr/>
          <a:lstStyle/>
          <a:p>
            <a:r>
              <a:rPr lang="ru-RU" sz="2800" dirty="0">
                <a:solidFill>
                  <a:srgbClr val="FF6600"/>
                </a:solidFill>
              </a:rPr>
              <a:t>Риски проекта и меры реагирования на их возникновение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F9D3-CDC9-4B25-99F8-F501AE92FD21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915618"/>
              </p:ext>
            </p:extLst>
          </p:nvPr>
        </p:nvGraphicFramePr>
        <p:xfrm>
          <a:off x="1323975" y="1907577"/>
          <a:ext cx="9375775" cy="3769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Документ" r:id="rId3" imgW="9484944" imgH="3365770" progId="Word.Document.12">
                  <p:embed/>
                </p:oleObj>
              </mc:Choice>
              <mc:Fallback>
                <p:oleObj name="Документ" r:id="rId3" imgW="9484944" imgH="3365770" progId="Word.Document.12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5" y="1907577"/>
                        <a:ext cx="9375775" cy="37693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55495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7416" y="0"/>
            <a:ext cx="6539555" cy="755417"/>
          </a:xfrm>
        </p:spPr>
        <p:txBody>
          <a:bodyPr/>
          <a:lstStyle/>
          <a:p>
            <a:r>
              <a:rPr lang="ru-RU" sz="2800" dirty="0">
                <a:solidFill>
                  <a:srgbClr val="FF6600"/>
                </a:solidFill>
              </a:rPr>
              <a:t>Риски проекта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F9D3-CDC9-4B25-99F8-F501AE92FD21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30505" t="39920" r="31184" b="30421"/>
          <a:stretch/>
        </p:blipFill>
        <p:spPr>
          <a:xfrm>
            <a:off x="1745406" y="1763557"/>
            <a:ext cx="7201000" cy="410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08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496" y="-108703"/>
            <a:ext cx="5675435" cy="956750"/>
          </a:xfrm>
        </p:spPr>
        <p:txBody>
          <a:bodyPr/>
          <a:lstStyle/>
          <a:p>
            <a:r>
              <a:rPr lang="ru-RU" sz="28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Риски проекта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F9D3-CDC9-4B25-99F8-F501AE92FD21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22812" t="24281" r="19952" b="22107"/>
          <a:stretch/>
        </p:blipFill>
        <p:spPr>
          <a:xfrm>
            <a:off x="1601387" y="2195617"/>
            <a:ext cx="7777080" cy="424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473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6352" y="107327"/>
            <a:ext cx="6617517" cy="530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0" dirty="0">
                <a:solidFill>
                  <a:srgbClr val="E8540E"/>
                </a:solidFill>
                <a:effectLst/>
              </a:rPr>
              <a:t>Социально-экономическая значимость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17829" y="1691547"/>
            <a:ext cx="84971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ru-RU" altLang="ru-RU" sz="2000" b="0" dirty="0">
                <a:effectLst/>
                <a:latin typeface="+mn-lt"/>
                <a:cs typeface="Times New Roman" pitchFamily="18" charset="0"/>
              </a:rPr>
              <a:t>   1. Повышения производительности труда на основе мультипликации профессий персонала ООО «ПТС», при оказании сервисного технического обслуживания  на ПАО «СТЗ», коррелируется с национальным проектом «Производительность труда и поддержка занятости» от 24.09.2018г. №12.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AutoNum type="arabicPeriod"/>
            </a:pPr>
            <a:endParaRPr lang="ru-RU" altLang="ru-RU" sz="2000" b="0" dirty="0">
              <a:effectLst/>
              <a:latin typeface="+mn-lt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ru-RU" altLang="ru-RU" sz="2000" b="0" dirty="0">
                <a:effectLst/>
                <a:latin typeface="+mn-lt"/>
                <a:cs typeface="Times New Roman" pitchFamily="18" charset="0"/>
              </a:rPr>
              <a:t>  2. ТМК вносит существенный вклад в развитие социальной, инженерной и транспортной инфраструктуры Свердловской области.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</a:pPr>
            <a:endParaRPr lang="ru-RU" altLang="ru-RU" sz="2000" b="0" dirty="0">
              <a:effectLst/>
              <a:latin typeface="+mn-lt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ru-RU" altLang="ru-RU" sz="2000" b="0" dirty="0">
                <a:effectLst/>
                <a:latin typeface="+mn-lt"/>
                <a:cs typeface="Times New Roman" pitchFamily="18" charset="0"/>
              </a:rPr>
              <a:t>  3. Северский трубный завод – это градообразующее предприятие </a:t>
            </a:r>
            <a:br>
              <a:rPr lang="ru-RU" altLang="ru-RU" sz="2000" b="0" dirty="0">
                <a:effectLst/>
                <a:latin typeface="+mn-lt"/>
                <a:cs typeface="Times New Roman" pitchFamily="18" charset="0"/>
              </a:rPr>
            </a:br>
            <a:r>
              <a:rPr lang="ru-RU" altLang="ru-RU" sz="2000" b="0" dirty="0">
                <a:effectLst/>
                <a:latin typeface="+mn-lt"/>
                <a:cs typeface="Times New Roman" pitchFamily="18" charset="0"/>
              </a:rPr>
              <a:t>в Полевском городском округе и развитие г. Полевского напрямую зависит от стабильной работы завода.</a:t>
            </a:r>
            <a:endParaRPr lang="en-US" altLang="ru-RU" sz="2000" b="0" dirty="0">
              <a:effectLst/>
              <a:latin typeface="+mn-lt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</a:pPr>
            <a:endParaRPr lang="ru-RU" altLang="ru-RU" sz="2000" b="0" dirty="0"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F9D3-CDC9-4B25-99F8-F501AE92FD21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8697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D0D9D-4F67-4CAF-9468-A774E050879A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pic>
        <p:nvPicPr>
          <p:cNvPr id="13321" name="Picture 9" descr="C:\Users\Юля\Desktop\СО 28.10.2020г\1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10" y="1153285"/>
            <a:ext cx="4608640" cy="622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50182" y="86155"/>
            <a:ext cx="4679487" cy="530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0" dirty="0">
                <a:solidFill>
                  <a:srgbClr val="E8540E"/>
                </a:solidFill>
                <a:effectLst/>
              </a:rPr>
              <a:t>Рекомендательные письма</a:t>
            </a:r>
          </a:p>
        </p:txBody>
      </p:sp>
      <p:pic>
        <p:nvPicPr>
          <p:cNvPr id="13322" name="Picture 10" descr="C:\Users\Юля\Desktop\СО 28.10.2020г\11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250" y="1120954"/>
            <a:ext cx="4796521" cy="63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4890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843170" y="6224690"/>
            <a:ext cx="7244689" cy="873213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796" tIns="50398" rIns="100796" bIns="50398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70000"/>
              </a:spcBef>
              <a:buClr>
                <a:srgbClr val="C0C0C0"/>
              </a:buClr>
              <a:buSzPct val="92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FF6600"/>
                </a:solidFill>
                <a:effectLst/>
                <a:latin typeface="+mn-lt"/>
                <a:ea typeface="+mn-ea"/>
                <a:cs typeface="Calibri" pitchFamily="34" charset="0"/>
              </a:rPr>
              <a:t>WWW.TMK-GROUP.COM</a:t>
            </a:r>
            <a:endParaRPr lang="ru-RU" sz="2400" dirty="0">
              <a:solidFill>
                <a:srgbClr val="FF6600"/>
              </a:solidFill>
              <a:effectLst/>
              <a:latin typeface="+mn-lt"/>
              <a:ea typeface="+mn-ea"/>
              <a:cs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9471" y="2000088"/>
            <a:ext cx="9080451" cy="92838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200" dirty="0">
                <a:solidFill>
                  <a:srgbClr val="FF6600"/>
                </a:solidFill>
                <a:effectLst/>
              </a:rPr>
              <a:t>Спасибо </a:t>
            </a:r>
            <a:r>
              <a:rPr lang="en-US" altLang="ru-RU" sz="3200" dirty="0">
                <a:solidFill>
                  <a:srgbClr val="FF6600"/>
                </a:solidFill>
                <a:effectLst/>
              </a:rPr>
              <a:t> </a:t>
            </a:r>
            <a:r>
              <a:rPr lang="ru-RU" altLang="ru-RU" sz="3200" dirty="0">
                <a:solidFill>
                  <a:srgbClr val="FF6600"/>
                </a:solidFill>
                <a:effectLst/>
              </a:rPr>
              <a:t>за </a:t>
            </a:r>
            <a:r>
              <a:rPr lang="en-US" altLang="ru-RU" sz="3200" dirty="0">
                <a:solidFill>
                  <a:srgbClr val="FF6600"/>
                </a:solidFill>
                <a:effectLst/>
              </a:rPr>
              <a:t> </a:t>
            </a:r>
            <a:r>
              <a:rPr lang="ru-RU" altLang="ru-RU" sz="3200" dirty="0">
                <a:solidFill>
                  <a:srgbClr val="FF6600"/>
                </a:solidFill>
                <a:effectLst/>
              </a:rPr>
              <a:t>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D0D9D-4F67-4CAF-9468-A774E050879A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86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7716" y="100354"/>
            <a:ext cx="2612767" cy="5295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E8540E"/>
                </a:solidFill>
                <a:effectLst/>
                <a:latin typeface="+mn-lt"/>
              </a:rPr>
              <a:t>Цели проекта</a:t>
            </a:r>
            <a:endParaRPr lang="ru-RU" sz="2800" dirty="0">
              <a:effectLst/>
              <a:latin typeface="+mn-lt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953296" y="971447"/>
            <a:ext cx="9367935" cy="1944270"/>
          </a:xfrm>
          <a:prstGeom prst="rect">
            <a:avLst/>
          </a:prstGeom>
          <a:ln>
            <a:noFill/>
            <a:prstDash val="dash"/>
          </a:ln>
        </p:spPr>
        <p:txBody>
          <a:bodyPr/>
          <a:lstStyle>
            <a:lvl1pPr marL="377979" indent="-377979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52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rtl="0" fontAlgn="base">
              <a:spcBef>
                <a:spcPct val="20000"/>
              </a:spcBef>
              <a:spcAft>
                <a:spcPct val="0"/>
              </a:spcAft>
              <a:buChar char="–"/>
              <a:defRPr sz="3086">
                <a:solidFill>
                  <a:schemeClr val="tx1"/>
                </a:solidFill>
                <a:latin typeface="+mn-lt"/>
              </a:defRPr>
            </a:lvl2pPr>
            <a:lvl3pPr marL="1259929" indent="-251986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646">
                <a:solidFill>
                  <a:schemeClr val="tx1"/>
                </a:solidFill>
                <a:latin typeface="+mn-lt"/>
              </a:defRPr>
            </a:lvl3pPr>
            <a:lvl4pPr marL="1763900" indent="-251986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205">
                <a:solidFill>
                  <a:schemeClr val="tx1"/>
                </a:solidFill>
                <a:latin typeface="+mn-lt"/>
              </a:defRPr>
            </a:lvl4pPr>
            <a:lvl5pPr marL="2267872" indent="-2519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5">
                <a:solidFill>
                  <a:schemeClr val="tx1"/>
                </a:solidFill>
                <a:latin typeface="+mn-lt"/>
              </a:defRPr>
            </a:lvl5pPr>
            <a:lvl6pPr marL="2771844" indent="-2519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5">
                <a:solidFill>
                  <a:schemeClr val="tx1"/>
                </a:solidFill>
                <a:latin typeface="+mn-lt"/>
              </a:defRPr>
            </a:lvl6pPr>
            <a:lvl7pPr marL="3275815" indent="-2519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5">
                <a:solidFill>
                  <a:schemeClr val="tx1"/>
                </a:solidFill>
                <a:latin typeface="+mn-lt"/>
              </a:defRPr>
            </a:lvl7pPr>
            <a:lvl8pPr marL="3779787" indent="-2519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5">
                <a:solidFill>
                  <a:schemeClr val="tx1"/>
                </a:solidFill>
                <a:latin typeface="+mn-lt"/>
              </a:defRPr>
            </a:lvl8pPr>
            <a:lvl9pPr marL="4283758" indent="-2519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2000" b="0" dirty="0">
                <a:effectLst/>
              </a:rPr>
              <a:t>1. Разработать программу для повышения</a:t>
            </a:r>
            <a:r>
              <a:rPr lang="en-US" sz="2000" b="0" dirty="0">
                <a:effectLst/>
              </a:rPr>
              <a:t> </a:t>
            </a:r>
            <a:r>
              <a:rPr lang="ru-RU" sz="2000" b="0" dirty="0">
                <a:effectLst/>
              </a:rPr>
              <a:t>производительности труда для персонала ООО «Полевской ТехСервис».</a:t>
            </a:r>
          </a:p>
          <a:p>
            <a:pPr marL="457200" indent="-457200">
              <a:buAutoNum type="arabicPeriod"/>
            </a:pPr>
            <a:endParaRPr lang="ru-RU" sz="2000" b="0" dirty="0">
              <a:effectLst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0" dirty="0">
                <a:effectLst/>
                <a:cs typeface="Times New Roman" pitchFamily="18" charset="0"/>
              </a:rPr>
              <a:t>2. Вывести основное производство АО «СТЗ» на проектную мощность.</a:t>
            </a:r>
          </a:p>
          <a:p>
            <a:pPr marL="0" indent="0">
              <a:buFontTx/>
              <a:buNone/>
            </a:pP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D99E1-6EE1-464E-96BA-BEA3E265748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89028"/>
              </p:ext>
            </p:extLst>
          </p:nvPr>
        </p:nvGraphicFramePr>
        <p:xfrm>
          <a:off x="737266" y="1691547"/>
          <a:ext cx="936307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Документ" r:id="rId3" imgW="6604450" imgH="3224179" progId="Word.Document.12">
                  <p:embed/>
                </p:oleObj>
              </mc:Choice>
              <mc:Fallback>
                <p:oleObj name="Документ" r:id="rId3" imgW="6604450" imgH="3224179" progId="Word.Document.12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266" y="1691547"/>
                        <a:ext cx="936307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702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Юля\Desktop\_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56" y="1475517"/>
            <a:ext cx="8065120" cy="44646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69326" y="179337"/>
            <a:ext cx="9217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buClrTx/>
              <a:buSzTx/>
              <a:buFontTx/>
            </a:pPr>
            <a:r>
              <a:rPr lang="ru-RU" sz="2800" b="0" kern="0" dirty="0">
                <a:solidFill>
                  <a:srgbClr val="E8540E"/>
                </a:solidFill>
                <a:effectLst/>
                <a:latin typeface="Times New Roman" pitchFamily="18" charset="0"/>
                <a:cs typeface="Times New Roman" pitchFamily="18" charset="0"/>
              </a:rPr>
              <a:t>Алгоритм применения стратегических инструментов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D99E1-6EE1-464E-96BA-BEA3E265748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48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D99E1-6EE1-464E-96BA-BEA3E265748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09732706"/>
              </p:ext>
            </p:extLst>
          </p:nvPr>
        </p:nvGraphicFramePr>
        <p:xfrm>
          <a:off x="1241337" y="1403507"/>
          <a:ext cx="8281150" cy="518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09526" y="149789"/>
            <a:ext cx="5911362" cy="5319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российского рынка труб</a:t>
            </a:r>
          </a:p>
        </p:txBody>
      </p:sp>
    </p:spTree>
    <p:extLst>
      <p:ext uri="{BB962C8B-B14F-4D97-AF65-F5344CB8AC3E}">
        <p14:creationId xmlns:p14="http://schemas.microsoft.com/office/powerpoint/2010/main" val="565581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D99E1-6EE1-464E-96BA-BEA3E265748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41691934"/>
              </p:ext>
            </p:extLst>
          </p:nvPr>
        </p:nvGraphicFramePr>
        <p:xfrm>
          <a:off x="1169326" y="1403507"/>
          <a:ext cx="8713210" cy="507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89426" y="107327"/>
            <a:ext cx="7736477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производства продукций АО «СТЗ»</a:t>
            </a:r>
          </a:p>
        </p:txBody>
      </p:sp>
    </p:spTree>
    <p:extLst>
      <p:ext uri="{BB962C8B-B14F-4D97-AF65-F5344CB8AC3E}">
        <p14:creationId xmlns:p14="http://schemas.microsoft.com/office/powerpoint/2010/main" val="4245736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D99E1-6EE1-464E-96BA-BEA3E265748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36" y="1403507"/>
            <a:ext cx="8497180" cy="51127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22646" y="107327"/>
            <a:ext cx="6941196" cy="5319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Диаграмма </a:t>
            </a:r>
            <a:r>
              <a:rPr lang="en-US" sz="2800" dirty="0"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Pareto</a:t>
            </a:r>
            <a:r>
              <a:rPr lang="ru-RU" sz="2800" dirty="0"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 -простоев с ожиданием</a:t>
            </a:r>
            <a:endParaRPr lang="ru-RU" sz="28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967278" y="5940137"/>
            <a:ext cx="800100" cy="35242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t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96899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DDDDD"/>
      </a:accent1>
      <a:accent2>
        <a:srgbClr val="FF9900"/>
      </a:accent2>
      <a:accent3>
        <a:srgbClr val="FFFFFF"/>
      </a:accent3>
      <a:accent4>
        <a:srgbClr val="000000"/>
      </a:accent4>
      <a:accent5>
        <a:srgbClr val="EBEBEB"/>
      </a:accent5>
      <a:accent6>
        <a:srgbClr val="E78A00"/>
      </a:accent6>
      <a:hlink>
        <a:srgbClr val="D86C00"/>
      </a:hlink>
      <a:folHlink>
        <a:srgbClr val="777777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E78A00"/>
        </a:accent6>
        <a:hlink>
          <a:srgbClr val="D86C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MK Presentation RUS_2015 [только чтение]" id="{E379B9B2-59C6-4738-8AD9-39CDAC50C59E}" vid="{F0212F26-6A7F-495A-A69F-1D09FBB5D943}"/>
    </a:ext>
  </a:extLst>
</a:theme>
</file>

<file path=ppt/theme/theme2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/>
      </a:spPr>
      <a:bodyPr rtlCol="0" anchor="ctr"/>
      <a:lstStyle>
        <a:defPPr algn="just">
          <a:defRPr sz="1400" b="0" dirty="0">
            <a:solidFill>
              <a:schemeClr val="tx1"/>
            </a:solidFill>
            <a:effectLst/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MK Presentation RUS_2015 [только чтение]" id="{E379B9B2-59C6-4738-8AD9-39CDAC50C59E}" vid="{44CC6A9C-BC7B-4E84-8147-57BE8B8BE45F}"/>
    </a:ext>
  </a:extLst>
</a:theme>
</file>

<file path=ppt/theme/theme3.xml><?xml version="1.0" encoding="utf-8"?>
<a:theme xmlns:a="http://schemas.openxmlformats.org/drawingml/2006/main" name="3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/>
      </a:spPr>
      <a:bodyPr rtlCol="0" anchor="ctr"/>
      <a:lstStyle>
        <a:defPPr algn="just">
          <a:defRPr sz="1400" b="0" dirty="0">
            <a:solidFill>
              <a:schemeClr val="tx1"/>
            </a:solidFill>
            <a:effectLst/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MK Presentation RUS_2015 [только чтение]" id="{E379B9B2-59C6-4738-8AD9-39CDAC50C59E}" vid="{44CC6A9C-BC7B-4E84-8147-57BE8B8BE45F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FD7F6D30097474E8670F32B57AE2C8F" ma:contentTypeVersion="" ma:contentTypeDescription="Создание документа." ma:contentTypeScope="" ma:versionID="48f32d31daf3cf39e7aa6b2d0aa3f98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e6c3c930cee0e2fdbaf4f0f7fb0cb3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327E92-9756-4608-8E04-5E83833DA67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5146F65-D793-4A66-92F1-40AE0CCA62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1B716A-349C-48EA-B77B-9C0630227211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Шаблоны слайдов</Template>
  <TotalTime>5787</TotalTime>
  <Words>1035</Words>
  <Application>Microsoft Office PowerPoint</Application>
  <PresentationFormat>Произвольный</PresentationFormat>
  <Paragraphs>210</Paragraphs>
  <Slides>46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46</vt:i4>
      </vt:variant>
    </vt:vector>
  </HeadingPairs>
  <TitlesOfParts>
    <vt:vector size="49" baseType="lpstr">
      <vt:lpstr>Custom Design</vt:lpstr>
      <vt:lpstr>2_Оформление по умолчанию</vt:lpstr>
      <vt:lpstr>3_Оформление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Выбор проекта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Устав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Команда проекта</vt:lpstr>
      <vt:lpstr>Презентация PowerPoint</vt:lpstr>
      <vt:lpstr>Операционный план</vt:lpstr>
      <vt:lpstr>План продаж</vt:lpstr>
      <vt:lpstr>Годовой экономический эффект от внедрения проекта в  Т-1 на стане FQM </vt:lpstr>
      <vt:lpstr>Годовой экономический эффект от внедрения проекта в ЭСПЦ </vt:lpstr>
      <vt:lpstr>Презентация PowerPoint</vt:lpstr>
      <vt:lpstr>Показатели экономической эффективности проекта </vt:lpstr>
      <vt:lpstr>Показатели экономической эффективности проекта </vt:lpstr>
      <vt:lpstr>Презентация PowerPoint</vt:lpstr>
      <vt:lpstr>Риски проекта и меры реагирования на их возникновение </vt:lpstr>
      <vt:lpstr>Риски проекта и меры реагирования на их возникновение</vt:lpstr>
      <vt:lpstr>Риски проекта</vt:lpstr>
      <vt:lpstr>Риски проекта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Селезнева Екатерина Сергеевна</dc:creator>
  <cp:lastModifiedBy>Неизвестный пользователь</cp:lastModifiedBy>
  <cp:revision>297</cp:revision>
  <cp:lastPrinted>2020-02-17T06:04:53Z</cp:lastPrinted>
  <dcterms:created xsi:type="dcterms:W3CDTF">2015-12-16T08:35:40Z</dcterms:created>
  <dcterms:modified xsi:type="dcterms:W3CDTF">2021-01-12T13:23:38Z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0x010100FFD7F6D30097474E8670F32B57AE2C8F</vt:lpwstr>
  </property>
</Properties>
</file>