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8" r:id="rId1"/>
    <p:sldMasterId id="214748368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1" r:id="rId4"/>
    <p:sldId id="276" r:id="rId5"/>
    <p:sldId id="260" r:id="rId6"/>
    <p:sldId id="285" r:id="rId7"/>
    <p:sldId id="286" r:id="rId8"/>
    <p:sldId id="282" r:id="rId9"/>
    <p:sldId id="278" r:id="rId10"/>
    <p:sldId id="271" r:id="rId11"/>
    <p:sldId id="287" r:id="rId12"/>
    <p:sldId id="275" r:id="rId13"/>
    <p:sldId id="283" r:id="rId14"/>
    <p:sldId id="270" r:id="rId15"/>
    <p:sldId id="288" r:id="rId16"/>
    <p:sldId id="259" r:id="rId17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43">
          <p15:clr>
            <a:srgbClr val="A4A3A4"/>
          </p15:clr>
        </p15:guide>
        <p15:guide id="2" orient="horz" pos="327">
          <p15:clr>
            <a:srgbClr val="A4A3A4"/>
          </p15:clr>
        </p15:guide>
        <p15:guide id="3" orient="horz" pos="736">
          <p15:clr>
            <a:srgbClr val="A4A3A4"/>
          </p15:clr>
        </p15:guide>
        <p15:guide id="4" pos="5193">
          <p15:clr>
            <a:srgbClr val="A4A3A4"/>
          </p15:clr>
        </p15:guide>
        <p15:guide id="5" pos="5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A7F"/>
    <a:srgbClr val="E7EAEF"/>
    <a:srgbClr val="DCE0E8"/>
    <a:srgbClr val="005795"/>
    <a:srgbClr val="376092"/>
    <a:srgbClr val="4F81BD"/>
    <a:srgbClr val="93A9CD"/>
    <a:srgbClr val="819BC5"/>
    <a:srgbClr val="D0D5E0"/>
    <a:srgbClr val="6C738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9" autoAdjust="0"/>
    <p:restoredTop sz="84342" autoAdjust="0"/>
  </p:normalViewPr>
  <p:slideViewPr>
    <p:cSldViewPr>
      <p:cViewPr>
        <p:scale>
          <a:sx n="75" d="100"/>
          <a:sy n="75" d="100"/>
        </p:scale>
        <p:origin x="-2544" y="-930"/>
      </p:cViewPr>
      <p:guideLst>
        <p:guide orient="horz" pos="2743"/>
        <p:guide orient="horz" pos="327"/>
        <p:guide orient="horz" pos="736"/>
        <p:guide pos="5193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876" y="-108"/>
      </p:cViewPr>
      <p:guideLst>
        <p:guide orient="horz" pos="2160"/>
        <p:guide pos="288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bmen\&#1054;&#1073;&#1084;&#1077;&#1085;&#1085;&#1080;&#1082;\&#1054;&#1090;&#1076;&#1077;&#1083;-71\&#1045;&#1074;&#1075;&#1077;&#1085;&#1086;&#1074;_&#1042;&#1072;&#1076;&#1080;&#1084;_&#1053;&#1080;&#1082;&#1086;&#1083;&#1072;&#1077;&#1074;&#1080;&#1095;\&#1055;&#1055;\&#1048;&#1040;&#1056;_&#1080;_&#1087;&#1088;&#1077;&#1076;&#1079;&#1072;&#1097;&#1080;&#1090;&#1072;\&#1058;&#1069;&#1054;%20&#1086;&#1089;&#1085;&#1086;&#1074;&#1085;&#1086;&#1080;&#774;_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2;&#1086;&#1105;\&#1055;&#1088;&#1077;&#1079;&#1080;&#1076;&#1077;&#1085;&#1090;&#1089;&#1082;&#1072;&#1103;%20&#1087;&#1088;&#1086;&#1075;&#1088;&#1072;&#1084;&#1084;&#1072;\&#1048;&#1090;&#1086;&#1075;&#1086;&#1074;&#1072;&#1103;%20&#1088;&#1072;&#1073;&#1086;&#1090;\&#1058;&#1069;&#1054;%20&#1048;&#1040;&#1056;%20(&#1074;&#1072;&#1088;&#1080;&#1072;&#1085;&#1090;&#1099;)\&#1058;&#1069;&#1054;%20&#1086;&#1089;&#1085;&#1086;&#1074;&#1085;&#1086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v>NPV</c:v>
          </c:tx>
          <c:marker>
            <c:symbol val="none"/>
          </c:marker>
          <c:cat>
            <c:numRef>
              <c:f>График_NPV!$B$3:$B$8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График_NPV!$I$3:$I$8</c:f>
              <c:numCache>
                <c:formatCode>#,##0</c:formatCode>
                <c:ptCount val="6"/>
                <c:pt idx="0">
                  <c:v>-2400</c:v>
                </c:pt>
                <c:pt idx="1">
                  <c:v>-11456.455199999988</c:v>
                </c:pt>
                <c:pt idx="2">
                  <c:v>-7715.1339452067205</c:v>
                </c:pt>
                <c:pt idx="3">
                  <c:v>-970.39221038319056</c:v>
                </c:pt>
                <c:pt idx="4">
                  <c:v>5777.8978396790017</c:v>
                </c:pt>
                <c:pt idx="5">
                  <c:v>12462.998450679344</c:v>
                </c:pt>
              </c:numCache>
            </c:numRef>
          </c:val>
        </c:ser>
        <c:marker val="1"/>
        <c:axId val="83349888"/>
        <c:axId val="83351424"/>
      </c:lineChart>
      <c:catAx>
        <c:axId val="83349888"/>
        <c:scaling>
          <c:orientation val="minMax"/>
        </c:scaling>
        <c:axPos val="b"/>
        <c:numFmt formatCode="General" sourceLinked="1"/>
        <c:tickLblPos val="nextTo"/>
        <c:crossAx val="83351424"/>
        <c:crosses val="autoZero"/>
        <c:auto val="1"/>
        <c:lblAlgn val="ctr"/>
        <c:lblOffset val="100"/>
      </c:catAx>
      <c:valAx>
        <c:axId val="83351424"/>
        <c:scaling>
          <c:orientation val="minMax"/>
        </c:scaling>
        <c:axPos val="l"/>
        <c:majorGridlines/>
        <c:numFmt formatCode="#,##0" sourceLinked="1"/>
        <c:tickLblPos val="nextTo"/>
        <c:crossAx val="83349888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1"/>
          <c:order val="0"/>
          <c:tx>
            <c:v>DNPV, тыс.руб</c:v>
          </c:tx>
          <c:marker>
            <c:symbol val="none"/>
          </c:marker>
          <c:cat>
            <c:numRef>
              <c:f>График_NPV!$L$20:$P$20</c:f>
              <c:numCache>
                <c:formatCode>0%</c:formatCode>
                <c:ptCount val="5"/>
                <c:pt idx="0" formatCode="General">
                  <c:v>-20</c:v>
                </c:pt>
                <c:pt idx="1">
                  <c:v>-0.1</c:v>
                </c:pt>
                <c:pt idx="2" formatCode="General">
                  <c:v>0</c:v>
                </c:pt>
                <c:pt idx="3">
                  <c:v>0.1</c:v>
                </c:pt>
                <c:pt idx="4">
                  <c:v>0.2</c:v>
                </c:pt>
              </c:numCache>
            </c:numRef>
          </c:cat>
          <c:val>
            <c:numRef>
              <c:f>График_NPV!$L$21:$P$21</c:f>
              <c:numCache>
                <c:formatCode>General</c:formatCode>
                <c:ptCount val="5"/>
                <c:pt idx="0">
                  <c:v>3353</c:v>
                </c:pt>
                <c:pt idx="1">
                  <c:v>1676</c:v>
                </c:pt>
                <c:pt idx="2">
                  <c:v>0</c:v>
                </c:pt>
                <c:pt idx="3">
                  <c:v>-1676</c:v>
                </c:pt>
                <c:pt idx="4">
                  <c:v>-3353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51-499D-918E-023D5602FAF3}"/>
            </c:ext>
          </c:extLst>
        </c:ser>
        <c:ser>
          <c:idx val="2"/>
          <c:order val="1"/>
          <c:tx>
            <c:v>Зависимость стоимости работ контрагентов</c:v>
          </c:tx>
          <c:spPr>
            <a:ln>
              <a:solidFill>
                <a:srgbClr val="376092"/>
              </a:solidFill>
            </a:ln>
          </c:spPr>
          <c:marker>
            <c:symbol val="none"/>
          </c:marker>
          <c:cat>
            <c:numRef>
              <c:f>График_NPV!$L$20:$P$20</c:f>
              <c:numCache>
                <c:formatCode>0%</c:formatCode>
                <c:ptCount val="5"/>
                <c:pt idx="0" formatCode="General">
                  <c:v>-20</c:v>
                </c:pt>
                <c:pt idx="1">
                  <c:v>-0.1</c:v>
                </c:pt>
                <c:pt idx="2" formatCode="General">
                  <c:v>0</c:v>
                </c:pt>
                <c:pt idx="3">
                  <c:v>0.1</c:v>
                </c:pt>
                <c:pt idx="4">
                  <c:v>0.2</c:v>
                </c:pt>
              </c:numCache>
            </c:numRef>
          </c:cat>
          <c:val>
            <c:numRef>
              <c:f>График_NPV!$L$22:$P$22</c:f>
              <c:numCache>
                <c:formatCode>General</c:formatCode>
                <c:ptCount val="5"/>
                <c:pt idx="0">
                  <c:v>-200</c:v>
                </c:pt>
                <c:pt idx="1">
                  <c:v>-86</c:v>
                </c:pt>
                <c:pt idx="2">
                  <c:v>0</c:v>
                </c:pt>
                <c:pt idx="3">
                  <c:v>86</c:v>
                </c:pt>
                <c:pt idx="4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51-499D-918E-023D5602FAF3}"/>
            </c:ext>
          </c:extLst>
        </c:ser>
        <c:marker val="1"/>
        <c:axId val="66020480"/>
        <c:axId val="66022016"/>
      </c:lineChart>
      <c:catAx>
        <c:axId val="66020480"/>
        <c:scaling>
          <c:orientation val="minMax"/>
        </c:scaling>
        <c:axPos val="b"/>
        <c:numFmt formatCode="General" sourceLinked="1"/>
        <c:tickLblPos val="nextTo"/>
        <c:crossAx val="66022016"/>
        <c:crosses val="autoZero"/>
        <c:auto val="1"/>
        <c:lblAlgn val="ctr"/>
        <c:lblOffset val="100"/>
      </c:catAx>
      <c:valAx>
        <c:axId val="660220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60204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0.72581</cdr:x>
      <cdr:y>0.57447</cdr:y>
    </cdr:from>
    <cdr:to>
      <cdr:x>0.93062</cdr:x>
      <cdr:y>0.84464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450" y="19442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rgbClr val="004A7F"/>
              </a:solidFill>
            </a:rPr>
            <a:t>t</a:t>
          </a:r>
          <a:r>
            <a:rPr lang="ru-RU" dirty="0" smtClean="0">
              <a:solidFill>
                <a:srgbClr val="004A7F"/>
              </a:solidFill>
            </a:rPr>
            <a:t>, лет</a:t>
          </a:r>
          <a:endParaRPr lang="en-US" dirty="0" smtClean="0">
            <a:solidFill>
              <a:srgbClr val="004A7F"/>
            </a:solidFill>
          </a:endParaRPr>
        </a:p>
      </cdr:txBody>
    </cdr:sp>
  </cdr:relSizeAnchor>
  <cdr:relSizeAnchor xmlns:cdr="http://schemas.openxmlformats.org/drawingml/2006/chartDrawing">
    <cdr:from>
      <cdr:x>0.12968</cdr:x>
      <cdr:y>0.04899</cdr:y>
    </cdr:from>
    <cdr:to>
      <cdr:x>0.33449</cdr:x>
      <cdr:y>0.31917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8979" y="162867"/>
          <a:ext cx="914400" cy="898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rgbClr val="004A7F"/>
              </a:solidFill>
            </a:rPr>
            <a:t>NPV</a:t>
          </a:r>
          <a:r>
            <a:rPr lang="ru-RU" dirty="0" smtClean="0">
              <a:solidFill>
                <a:srgbClr val="004A7F"/>
              </a:solidFill>
            </a:rPr>
            <a:t>, тыс. руб.</a:t>
          </a:r>
          <a:endParaRPr lang="en-US" dirty="0" smtClean="0">
            <a:solidFill>
              <a:srgbClr val="004A7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9E186-0360-4931-80B5-C6DA5034BAC6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11EF4-DBAB-4155-A323-EB878D29B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2BC16-1BEC-4613-8B7A-224A4FF302A9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86078-2DDD-4242-95A4-F93FFD0E3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86078-2DDD-4242-95A4-F93FFD0E38D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Онега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Онега Финальный слайд без адре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972000" y="2880000"/>
            <a:ext cx="7200000" cy="1440000"/>
          </a:xfrm>
          <a:prstGeom prst="rect">
            <a:avLst/>
          </a:prstGeom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972000" y="1800000"/>
            <a:ext cx="7200000" cy="1440000"/>
          </a:xfrm>
          <a:prstGeom prst="rect">
            <a:avLst/>
          </a:prstGeom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СТРОИМ ФЛОТ СИЛЬНОЙ СТРАНЫ!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2 Онега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720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PT Sans" pitchFamily="34" charset="-52"/>
                <a:ea typeface="PT Sans" pitchFamily="34" charset="-52"/>
              </a:defRPr>
            </a:lvl1pPr>
          </a:lstStyle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3 Онега 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519113"/>
            <a:ext cx="7200000" cy="64889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2000" y="1168009"/>
            <a:ext cx="3420000" cy="3186113"/>
          </a:xfrm>
        </p:spPr>
        <p:txBody>
          <a:bodyPr>
            <a:normAutofit/>
          </a:bodyPr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2000" y="1168009"/>
            <a:ext cx="3420000" cy="3186113"/>
          </a:xfrm>
        </p:spPr>
        <p:txBody>
          <a:bodyPr>
            <a:normAutofit/>
          </a:bodyPr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72000" y="4767264"/>
            <a:ext cx="2133600" cy="2738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PT Sans" pitchFamily="34" charset="-52"/>
                <a:ea typeface="PT Sans" pitchFamily="34" charset="-52"/>
              </a:defRPr>
            </a:lvl1pPr>
          </a:lstStyle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4 Онега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72000" y="4767264"/>
            <a:ext cx="2133600" cy="2738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PT Sans" pitchFamily="34" charset="-52"/>
                <a:ea typeface="PT Sans" pitchFamily="34" charset="-52"/>
              </a:defRPr>
            </a:lvl1pPr>
          </a:lstStyle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2000" y="1491750"/>
            <a:ext cx="7200000" cy="2160000"/>
          </a:xfrm>
        </p:spPr>
        <p:txBody>
          <a:bodyPr anchor="ctr"/>
          <a:lstStyle>
            <a:lvl1pPr algn="ctr">
              <a:defRPr>
                <a:solidFill>
                  <a:srgbClr val="7E8692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5 Онега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720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PT Sans" pitchFamily="34" charset="-52"/>
                <a:ea typeface="PT Sans" pitchFamily="34" charset="-52"/>
              </a:defRPr>
            </a:lvl1pPr>
          </a:lstStyle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 Онега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2000" y="519113"/>
            <a:ext cx="7200000" cy="64889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720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PT Sans" pitchFamily="34" charset="-52"/>
                <a:ea typeface="PT Sans" pitchFamily="34" charset="-52"/>
              </a:defRPr>
            </a:lvl1pPr>
          </a:lstStyle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-7 Онега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3345259"/>
            <a:ext cx="7200000" cy="408656"/>
          </a:xfrm>
        </p:spPr>
        <p:txBody>
          <a:bodyPr anchor="t">
            <a:normAutofit/>
          </a:bodyPr>
          <a:lstStyle>
            <a:lvl1pPr algn="l">
              <a:defRPr sz="14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72000" y="519114"/>
            <a:ext cx="7200000" cy="2808743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2000" y="3773758"/>
            <a:ext cx="7200000" cy="58035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720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PT Sans" pitchFamily="34" charset="-52"/>
                <a:ea typeface="PT Sans" pitchFamily="34" charset="-52"/>
              </a:defRPr>
            </a:lvl1pPr>
          </a:lstStyle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1 Онега Заглав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2000" y="1440000"/>
            <a:ext cx="7200000" cy="2160000"/>
          </a:xfrm>
          <a:prstGeom prst="rect">
            <a:avLst/>
          </a:prstGeom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72000" y="3600000"/>
            <a:ext cx="7200000" cy="10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Фамилия Имя Отчество</a:t>
            </a:r>
          </a:p>
          <a:p>
            <a:r>
              <a:rPr lang="ru-RU" dirty="0"/>
              <a:t>должность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Онега Финальный слайд с адре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972000" y="3291850"/>
            <a:ext cx="7200000" cy="1440000"/>
          </a:xfrm>
          <a:prstGeom prst="rect">
            <a:avLst/>
          </a:prstGeom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/>
              <a:t>АКЦИОНЕРНОЕ ОБЩЕСТВО</a:t>
            </a:r>
            <a:br>
              <a:rPr lang="ru-RU" sz="1200" b="0" dirty="0"/>
            </a:br>
            <a:r>
              <a:rPr lang="ru-RU" sz="1200" b="0" dirty="0"/>
              <a:t>«</a:t>
            </a:r>
            <a:r>
              <a:rPr lang="ru-RU" sz="1200" b="1" dirty="0"/>
              <a:t>НАУЧНО-ИССЛЕДОВАТЕЛЬСКОЕ</a:t>
            </a:r>
            <a:br>
              <a:rPr lang="ru-RU" sz="1200" b="1" dirty="0"/>
            </a:br>
            <a:r>
              <a:rPr lang="ru-RU" sz="1200" b="1" dirty="0"/>
              <a:t>ПРОЕКТНО-ТЕХНОЛОГИЧЕСКОЕ</a:t>
            </a:r>
            <a:br>
              <a:rPr lang="ru-RU" sz="1200" b="1" dirty="0"/>
            </a:br>
            <a:r>
              <a:rPr lang="ru-RU" sz="1200" b="1" dirty="0"/>
              <a:t>БЮРО «ОНЕГА</a:t>
            </a:r>
            <a:r>
              <a:rPr lang="ru-RU" sz="1200" b="0" dirty="0"/>
              <a:t>»</a:t>
            </a:r>
            <a:r>
              <a:rPr lang="ru-RU" sz="1000" b="0" dirty="0"/>
              <a:t/>
            </a:r>
            <a:br>
              <a:rPr lang="ru-RU" sz="1000" b="0" dirty="0"/>
            </a:br>
            <a:r>
              <a:rPr lang="ru-RU" sz="1000" b="0" dirty="0"/>
              <a:t/>
            </a:r>
            <a:br>
              <a:rPr lang="ru-RU" sz="1000" b="0" dirty="0"/>
            </a:br>
            <a:r>
              <a:rPr lang="ru-RU" sz="800" b="0" dirty="0"/>
              <a:t>Россия, 164509, Архангельская область,</a:t>
            </a:r>
            <a:br>
              <a:rPr lang="ru-RU" sz="800" b="0" dirty="0"/>
            </a:br>
            <a:r>
              <a:rPr lang="ru-RU" sz="800" b="0" dirty="0"/>
              <a:t>г. Северодвинск, проезд Машиностроителей, 12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972000" y="1800000"/>
            <a:ext cx="7200000" cy="1440000"/>
          </a:xfrm>
          <a:prstGeom prst="rect">
            <a:avLst/>
          </a:prstGeom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СПАСИБО ЗА ВНИМАНИЕ!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656C7E"/>
              </a:gs>
              <a:gs pos="100000">
                <a:srgbClr val="656C79"/>
              </a:gs>
              <a:gs pos="30000">
                <a:srgbClr val="717986"/>
              </a:gs>
              <a:gs pos="70000">
                <a:srgbClr val="717986"/>
              </a:gs>
              <a:gs pos="45000">
                <a:srgbClr val="7E8692"/>
              </a:gs>
              <a:gs pos="55000">
                <a:srgbClr val="7E8692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Мои документы\2022.01.21 Шаблон презентации НИПТБ Онега\Logo-ОСК-НИПТБ-Онега-CL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8889" y="519113"/>
            <a:ext cx="1485000" cy="39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flipV="1">
            <a:off x="0" y="0"/>
            <a:ext cx="9144000" cy="471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20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T Sans" pitchFamily="34" charset="-52"/>
                <a:ea typeface="PT Sans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519113"/>
            <a:ext cx="7200000" cy="648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000" y="1168008"/>
            <a:ext cx="7200000" cy="318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44000" y="4767264"/>
            <a:ext cx="90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PT Sans" pitchFamily="34" charset="-52"/>
                <a:ea typeface="PT Sans" pitchFamily="34" charset="-52"/>
              </a:defRPr>
            </a:lvl1pPr>
          </a:lstStyle>
          <a:p>
            <a:fld id="{6D45A09E-2322-40E7-B460-9F261B895D9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D:\Мои документы\ Логотипы\Logo ОСК НИПТБ Онега CL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22450" y="522000"/>
            <a:ext cx="1349550" cy="36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1" r:id="rId4"/>
    <p:sldLayoutId id="2147483684" r:id="rId5"/>
    <p:sldLayoutId id="2147483685" r:id="rId6"/>
    <p:sldLayoutId id="2147483687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1600" b="1" kern="1200">
          <a:solidFill>
            <a:srgbClr val="7E8692"/>
          </a:solidFill>
          <a:latin typeface="+mj-lt"/>
          <a:ea typeface="PT Sans" pitchFamily="34" charset="-5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rgbClr val="000000"/>
          </a:solidFill>
          <a:latin typeface="+mn-lt"/>
          <a:ea typeface="PT Sans" pitchFamily="34" charset="-5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000000"/>
          </a:solidFill>
          <a:latin typeface="+mn-lt"/>
          <a:ea typeface="PT Sans" pitchFamily="34" charset="-5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rgbClr val="000000"/>
          </a:solidFill>
          <a:latin typeface="+mn-lt"/>
          <a:ea typeface="PT Sans" pitchFamily="34" charset="-5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rgbClr val="000000"/>
          </a:solidFill>
          <a:latin typeface="+mn-lt"/>
          <a:ea typeface="PT Sans" pitchFamily="34" charset="-5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rgbClr val="000000"/>
          </a:solidFill>
          <a:latin typeface="+mn-lt"/>
          <a:ea typeface="PT Sans" pitchFamily="34" charset="-5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5795">
                  <a:shade val="30000"/>
                  <a:satMod val="115000"/>
                </a:srgbClr>
              </a:gs>
              <a:gs pos="30000">
                <a:srgbClr val="005795">
                  <a:shade val="67500"/>
                  <a:satMod val="115000"/>
                </a:srgbClr>
              </a:gs>
              <a:gs pos="45000">
                <a:srgbClr val="005795">
                  <a:shade val="100000"/>
                  <a:satMod val="115000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656C7E"/>
              </a:gs>
              <a:gs pos="100000">
                <a:srgbClr val="656C79"/>
              </a:gs>
              <a:gs pos="30000">
                <a:srgbClr val="717986"/>
              </a:gs>
              <a:gs pos="70000">
                <a:srgbClr val="717986"/>
              </a:gs>
              <a:gs pos="45000">
                <a:srgbClr val="7E8692"/>
              </a:gs>
              <a:gs pos="55000">
                <a:srgbClr val="7E8692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Мои документы\2022.01.21 Шаблон презентации НИПТБ Онега\Logo ОСК НИПТБ Онега BW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2000" y="720000"/>
            <a:ext cx="2700000" cy="7202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8A2F687-D222-367C-0AAE-F4D4A7FC965B}"/>
              </a:ext>
            </a:extLst>
          </p:cNvPr>
          <p:cNvSpPr/>
          <p:nvPr/>
        </p:nvSpPr>
        <p:spPr>
          <a:xfrm>
            <a:off x="0" y="1851650"/>
            <a:ext cx="9144000" cy="1224020"/>
          </a:xfrm>
          <a:prstGeom prst="rect">
            <a:avLst/>
          </a:prstGeom>
          <a:solidFill>
            <a:srgbClr val="6C7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000" y="1440000"/>
            <a:ext cx="7200000" cy="2160000"/>
          </a:xfrm>
        </p:spPr>
        <p:txBody>
          <a:bodyPr>
            <a:normAutofit/>
          </a:bodyPr>
          <a:lstStyle/>
          <a:p>
            <a:r>
              <a:rPr lang="ru-RU" sz="2000" cap="all" spc="100" dirty="0"/>
              <a:t>Разработка проекта производства высокотехнологичных станков </a:t>
            </a:r>
            <a:br>
              <a:rPr lang="ru-RU" sz="2000" cap="all" spc="100" dirty="0"/>
            </a:br>
            <a:r>
              <a:rPr lang="ru-RU" sz="2000" cap="all" spc="100" dirty="0"/>
              <a:t>в АО «НИПТБ «Онега»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Авторы проекта: </a:t>
            </a:r>
            <a:r>
              <a:rPr lang="ru-RU" dirty="0" err="1"/>
              <a:t>Патракеев</a:t>
            </a:r>
            <a:r>
              <a:rPr lang="ru-RU" dirty="0"/>
              <a:t> Андрей Николаевич</a:t>
            </a:r>
          </a:p>
          <a:p>
            <a:pPr marL="2924175" algn="l"/>
            <a:r>
              <a:rPr lang="ru-RU" dirty="0"/>
              <a:t>Евгенов Вадим Николаевич</a:t>
            </a:r>
          </a:p>
          <a:p>
            <a:r>
              <a:rPr lang="ru-RU" dirty="0"/>
              <a:t>Руководитель: </a:t>
            </a:r>
            <a:r>
              <a:rPr lang="ru-RU" dirty="0" smtClean="0"/>
              <a:t> Синицкая </a:t>
            </a:r>
            <a:r>
              <a:rPr lang="ru-RU" dirty="0"/>
              <a:t>Наталья Яковлевна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88" y="556645"/>
            <a:ext cx="7200000" cy="648891"/>
          </a:xfrm>
        </p:spPr>
        <p:txBody>
          <a:bodyPr/>
          <a:lstStyle/>
          <a:p>
            <a:r>
              <a:rPr lang="ru-RU" cap="all" dirty="0"/>
              <a:t>Оценка экономической эффективности проекта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4502452"/>
              </p:ext>
            </p:extLst>
          </p:nvPr>
        </p:nvGraphicFramePr>
        <p:xfrm>
          <a:off x="251400" y="1348365"/>
          <a:ext cx="8281147" cy="292782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83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0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3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30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30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30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30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9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b="1" kern="1200" dirty="0">
                          <a:solidFill>
                            <a:schemeClr val="lt1"/>
                          </a:solidFill>
                        </a:rPr>
                        <a:t>2023 год</a:t>
                      </a:r>
                      <a:endParaRPr lang="ko-KR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b="1" kern="1200" dirty="0">
                          <a:solidFill>
                            <a:schemeClr val="lt1"/>
                          </a:solidFill>
                        </a:rPr>
                        <a:t>2024 год</a:t>
                      </a:r>
                      <a:endParaRPr lang="ko-KR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b="1" kern="1200" dirty="0">
                          <a:solidFill>
                            <a:schemeClr val="lt1"/>
                          </a:solidFill>
                        </a:rPr>
                        <a:t>2025 год</a:t>
                      </a:r>
                      <a:endParaRPr lang="ko-KR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b="1" kern="1200" dirty="0">
                          <a:solidFill>
                            <a:schemeClr val="lt1"/>
                          </a:solidFill>
                        </a:rPr>
                        <a:t>2026 год</a:t>
                      </a:r>
                      <a:endParaRPr lang="ko-KR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dirty="0"/>
                        <a:t>2027 год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dirty="0"/>
                        <a:t>2028 год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dirty="0">
                          <a:solidFill>
                            <a:srgbClr val="000000"/>
                          </a:solidFill>
                        </a:rPr>
                        <a:t>Инвестиции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kern="1200" dirty="0">
                          <a:solidFill>
                            <a:srgbClr val="000000"/>
                          </a:solidFill>
                        </a:rPr>
                        <a:t>2 </a:t>
                      </a:r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</a:rPr>
                        <a:t>400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</a:rPr>
                        <a:t>22 850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</a:rPr>
                        <a:t>6 850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dirty="0">
                          <a:solidFill>
                            <a:srgbClr val="000000"/>
                          </a:solidFill>
                        </a:rPr>
                        <a:t>Текущие затраты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 dirty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 dirty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7 559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38 883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42 772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47 049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dirty="0">
                          <a:solidFill>
                            <a:srgbClr val="000000"/>
                          </a:solidFill>
                        </a:rPr>
                        <a:t>Субсидии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kern="120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kern="1200" dirty="0">
                          <a:solidFill>
                            <a:srgbClr val="000000"/>
                          </a:solidFill>
                        </a:rPr>
                        <a:t>13 </a:t>
                      </a:r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 dirty="0">
                          <a:solidFill>
                            <a:srgbClr val="000000"/>
                          </a:solidFill>
                        </a:rPr>
                        <a:t>6 </a:t>
                      </a:r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</a:rPr>
                        <a:t>000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 dirty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dirty="0">
                          <a:solidFill>
                            <a:srgbClr val="000000"/>
                          </a:solidFill>
                        </a:rPr>
                        <a:t>Выручка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kern="120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ko-KR" alt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kern="120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ko-KR" alt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kern="1200" dirty="0">
                          <a:solidFill>
                            <a:srgbClr val="000000"/>
                          </a:solidFill>
                        </a:rPr>
                        <a:t>13 </a:t>
                      </a:r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</a:rPr>
                        <a:t>600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</a:rPr>
                        <a:t>49 087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53 996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</a:rPr>
                        <a:t>59 395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dirty="0">
                          <a:solidFill>
                            <a:srgbClr val="000000"/>
                          </a:solidFill>
                        </a:rPr>
                        <a:t>Налог на прибыль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</a:rPr>
                        <a:t>829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</a:rPr>
                        <a:t>1 629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</a:rPr>
                        <a:t>1 792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ko-KR" sz="1400" kern="1200" dirty="0" smtClean="0">
                          <a:solidFill>
                            <a:srgbClr val="000000"/>
                          </a:solidFill>
                        </a:rPr>
                        <a:t>1 971</a:t>
                      </a:r>
                      <a:endParaRPr lang="ru-RU" altLang="ko-KR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ДДП</a:t>
                      </a:r>
                      <a:endParaRPr lang="ko-KR" alt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en-US" sz="1400" kern="1200" dirty="0">
                          <a:solidFill>
                            <a:srgbClr val="000000"/>
                          </a:solidFill>
                        </a:rPr>
                        <a:t>(2 </a:t>
                      </a:r>
                      <a:r>
                        <a:rPr lang="ru-RU" altLang="en-US" sz="1400" kern="1200" dirty="0" smtClean="0">
                          <a:solidFill>
                            <a:srgbClr val="000000"/>
                          </a:solidFill>
                        </a:rPr>
                        <a:t>400)</a:t>
                      </a:r>
                      <a:endParaRPr lang="ru-RU" alt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en-US" sz="1400" kern="1200" dirty="0" smtClean="0">
                          <a:solidFill>
                            <a:srgbClr val="000000"/>
                          </a:solidFill>
                        </a:rPr>
                        <a:t>(9 750)</a:t>
                      </a:r>
                      <a:endParaRPr lang="ru-RU" alt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en-US" sz="1400" kern="1200" dirty="0" smtClean="0">
                          <a:solidFill>
                            <a:srgbClr val="000000"/>
                          </a:solidFill>
                        </a:rPr>
                        <a:t>4 362</a:t>
                      </a:r>
                      <a:endParaRPr lang="ru-RU" alt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en-US" sz="1400" kern="1200" dirty="0" smtClean="0">
                          <a:solidFill>
                            <a:srgbClr val="000000"/>
                          </a:solidFill>
                        </a:rPr>
                        <a:t>8 575</a:t>
                      </a:r>
                      <a:endParaRPr lang="ru-RU" alt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en-US" sz="1400" kern="1200" dirty="0" smtClean="0">
                          <a:solidFill>
                            <a:srgbClr val="000000"/>
                          </a:solidFill>
                        </a:rPr>
                        <a:t>9 432</a:t>
                      </a:r>
                      <a:endParaRPr lang="ru-RU" alt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altLang="en-US" sz="1400" kern="1200" dirty="0" smtClean="0">
                          <a:solidFill>
                            <a:srgbClr val="000000"/>
                          </a:solidFill>
                        </a:rPr>
                        <a:t>10 375</a:t>
                      </a:r>
                      <a:endParaRPr lang="ru-RU" alt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76320" y="1059540"/>
            <a:ext cx="1745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400" dirty="0">
                <a:solidFill>
                  <a:srgbClr val="000000"/>
                </a:solidFill>
                <a:cs typeface="Arial" pitchFamily="34" charset="0"/>
              </a:rPr>
              <a:t>В тысячах рублей</a:t>
            </a:r>
            <a:endParaRPr lang="ko-KR" alt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40" y="483460"/>
            <a:ext cx="6983970" cy="648891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Финансовые показатели </a:t>
            </a:r>
            <a:r>
              <a:rPr lang="ru-RU" sz="1800" cap="all" dirty="0"/>
              <a:t>проекта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7596433"/>
              </p:ext>
            </p:extLst>
          </p:nvPr>
        </p:nvGraphicFramePr>
        <p:xfrm>
          <a:off x="539440" y="1275570"/>
          <a:ext cx="3672010" cy="3024423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8360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60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</a:rPr>
                        <a:t>Чистая приведенная стоимость 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0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NPV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12 463 тыс. руб.</a:t>
                      </a:r>
                      <a:endParaRPr lang="ru-RU" sz="140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0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Внутренняя норма доходности </a:t>
                      </a:r>
                      <a:endParaRPr lang="ru-RU" sz="1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579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0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IRR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28,8 %</a:t>
                      </a:r>
                      <a:endParaRPr lang="ru-RU" sz="140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0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Индекс доходности инвестиций </a:t>
                      </a:r>
                      <a:endParaRPr lang="ru-RU" sz="1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579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0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PI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1,96</a:t>
                      </a:r>
                      <a:endParaRPr lang="ru-RU" sz="140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0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Срок окупаемости (дисконтированный)</a:t>
                      </a:r>
                      <a:endParaRPr lang="ru-RU" sz="1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579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0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РB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5,0 / 5,3 года</a:t>
                      </a:r>
                      <a:endParaRPr lang="ru-RU" sz="140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0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Срок реализации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 – 2025 гг.</a:t>
                      </a:r>
                      <a:endParaRPr lang="ru-RU" sz="140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425081" y="1112703"/>
          <a:ext cx="4464620" cy="332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40" y="483460"/>
            <a:ext cx="7200000" cy="648891"/>
          </a:xfrm>
        </p:spPr>
        <p:txBody>
          <a:bodyPr>
            <a:normAutofit/>
          </a:bodyPr>
          <a:lstStyle/>
          <a:p>
            <a:r>
              <a:rPr lang="ru-RU" sz="1800" dirty="0"/>
              <a:t>АНАЛИЗ ЧУВСТВИТЕЛЬНОСТИ ПРОЕКТА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896651"/>
              </p:ext>
            </p:extLst>
          </p:nvPr>
        </p:nvGraphicFramePr>
        <p:xfrm>
          <a:off x="539439" y="1203560"/>
          <a:ext cx="4461764" cy="1320143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440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3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30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3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26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80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</a:rPr>
                        <a:t>Зависимость</a:t>
                      </a:r>
                      <a:r>
                        <a:rPr lang="ru-RU" sz="1200" b="0" u="none" strike="noStrike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0" u="none" strike="noStrike" dirty="0" smtClean="0">
                          <a:solidFill>
                            <a:schemeClr val="bg1"/>
                          </a:solidFill>
                        </a:rPr>
                        <a:t>NPV </a:t>
                      </a:r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</a:rPr>
                        <a:t>от стоимости работ контрагентов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-20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-10%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10%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20%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044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Цена работ контрагентов, тыс. </a:t>
                      </a:r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</a:rPr>
                        <a:t>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2,00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2,25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2,50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2,75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3,00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</a:rPr>
                        <a:t>NPV, </a:t>
                      </a:r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</a:rPr>
                        <a:t>тыс.руб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12663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12549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12463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12377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12263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0033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</a:rPr>
                        <a:t>DNPV, 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тыс.руб.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-200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-86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9921686"/>
              </p:ext>
            </p:extLst>
          </p:nvPr>
        </p:nvGraphicFramePr>
        <p:xfrm>
          <a:off x="539440" y="2798359"/>
          <a:ext cx="4461762" cy="102152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2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2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3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30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3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26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80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</a:rPr>
                        <a:t>Зависимость </a:t>
                      </a:r>
                      <a:r>
                        <a:rPr lang="ru-RU" sz="1200" b="0" u="none" strike="noStrike" dirty="0" smtClean="0">
                          <a:solidFill>
                            <a:schemeClr val="bg1"/>
                          </a:solidFill>
                        </a:rPr>
                        <a:t>NPV </a:t>
                      </a:r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</a:rPr>
                        <a:t>от цены на продукцию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5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-20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-10%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10%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20%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508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</a:rPr>
                        <a:t>NPV, </a:t>
                      </a: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тыс.руб.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9110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10787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12463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14139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15816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508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</a:rPr>
                        <a:t>DNPV, </a:t>
                      </a:r>
                      <a:r>
                        <a:rPr lang="ru-RU" sz="1000" b="0" u="none" strike="noStrike" dirty="0" err="1">
                          <a:solidFill>
                            <a:srgbClr val="000000"/>
                          </a:solidFill>
                        </a:rPr>
                        <a:t>тыс.руб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3353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1676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-1676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</a:rPr>
                        <a:t>-3353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660290" y="156361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800" dirty="0"/>
              <a:t>D</a:t>
            </a:r>
            <a:r>
              <a:rPr lang="ru-RU" sz="800" i="1" dirty="0"/>
              <a:t>NPV</a:t>
            </a:r>
            <a:endParaRPr lang="ru-RU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884725345"/>
              </p:ext>
            </p:extLst>
          </p:nvPr>
        </p:nvGraphicFramePr>
        <p:xfrm>
          <a:off x="5076070" y="1203560"/>
          <a:ext cx="3565130" cy="309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V="1">
            <a:off x="7020340" y="1347580"/>
            <a:ext cx="0" cy="2448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60" y="483460"/>
            <a:ext cx="7200000" cy="648891"/>
          </a:xfrm>
        </p:spPr>
        <p:txBody>
          <a:bodyPr>
            <a:normAutofit/>
          </a:bodyPr>
          <a:lstStyle/>
          <a:p>
            <a:r>
              <a:rPr lang="ru-RU" sz="2000" dirty="0"/>
              <a:t>ВАРИАНТЫ ПРИВЛЕЧЕНИЯ ИНВЕСТИЦИЙ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2D1D409-7146-A48F-612F-CF59F61C3793}"/>
              </a:ext>
            </a:extLst>
          </p:cNvPr>
          <p:cNvGrpSpPr/>
          <p:nvPr/>
        </p:nvGrpSpPr>
        <p:grpSpPr>
          <a:xfrm>
            <a:off x="755471" y="1417324"/>
            <a:ext cx="5846186" cy="2473639"/>
            <a:chOff x="755471" y="1417324"/>
            <a:chExt cx="5846186" cy="2473639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F8988215-1D55-7CD8-E9FE-CE79DEDDF3DB}"/>
                </a:ext>
              </a:extLst>
            </p:cNvPr>
            <p:cNvSpPr/>
            <p:nvPr/>
          </p:nvSpPr>
          <p:spPr>
            <a:xfrm>
              <a:off x="755471" y="1419588"/>
              <a:ext cx="682460" cy="974945"/>
            </a:xfrm>
            <a:custGeom>
              <a:avLst/>
              <a:gdLst>
                <a:gd name="connsiteX0" fmla="*/ 0 w 974944"/>
                <a:gd name="connsiteY0" fmla="*/ 0 h 682460"/>
                <a:gd name="connsiteX1" fmla="*/ 633714 w 974944"/>
                <a:gd name="connsiteY1" fmla="*/ 0 h 682460"/>
                <a:gd name="connsiteX2" fmla="*/ 974944 w 974944"/>
                <a:gd name="connsiteY2" fmla="*/ 341230 h 682460"/>
                <a:gd name="connsiteX3" fmla="*/ 633714 w 974944"/>
                <a:gd name="connsiteY3" fmla="*/ 682460 h 682460"/>
                <a:gd name="connsiteX4" fmla="*/ 0 w 974944"/>
                <a:gd name="connsiteY4" fmla="*/ 682460 h 682460"/>
                <a:gd name="connsiteX5" fmla="*/ 341230 w 974944"/>
                <a:gd name="connsiteY5" fmla="*/ 341230 h 682460"/>
                <a:gd name="connsiteX6" fmla="*/ 0 w 974944"/>
                <a:gd name="connsiteY6" fmla="*/ 0 h 6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4944" h="682460">
                  <a:moveTo>
                    <a:pt x="974943" y="0"/>
                  </a:moveTo>
                  <a:lnTo>
                    <a:pt x="974943" y="443599"/>
                  </a:lnTo>
                  <a:lnTo>
                    <a:pt x="487472" y="682460"/>
                  </a:lnTo>
                  <a:lnTo>
                    <a:pt x="1" y="443599"/>
                  </a:lnTo>
                  <a:lnTo>
                    <a:pt x="1" y="0"/>
                  </a:lnTo>
                  <a:lnTo>
                    <a:pt x="487472" y="238861"/>
                  </a:lnTo>
                  <a:lnTo>
                    <a:pt x="974943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36000" tIns="828000" rIns="36000" bIns="920304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lt1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924FAC2A-4A60-9802-26DF-4FC4C5F69BFA}"/>
                </a:ext>
              </a:extLst>
            </p:cNvPr>
            <p:cNvSpPr/>
            <p:nvPr/>
          </p:nvSpPr>
          <p:spPr>
            <a:xfrm>
              <a:off x="1449835" y="1417324"/>
              <a:ext cx="5150351" cy="634047"/>
            </a:xfrm>
            <a:custGeom>
              <a:avLst/>
              <a:gdLst>
                <a:gd name="connsiteX0" fmla="*/ 105676 w 634046"/>
                <a:gd name="connsiteY0" fmla="*/ 0 h 6806579"/>
                <a:gd name="connsiteX1" fmla="*/ 528370 w 634046"/>
                <a:gd name="connsiteY1" fmla="*/ 0 h 6806579"/>
                <a:gd name="connsiteX2" fmla="*/ 634046 w 634046"/>
                <a:gd name="connsiteY2" fmla="*/ 105676 h 6806579"/>
                <a:gd name="connsiteX3" fmla="*/ 634046 w 634046"/>
                <a:gd name="connsiteY3" fmla="*/ 6806579 h 6806579"/>
                <a:gd name="connsiteX4" fmla="*/ 634046 w 634046"/>
                <a:gd name="connsiteY4" fmla="*/ 6806579 h 6806579"/>
                <a:gd name="connsiteX5" fmla="*/ 0 w 634046"/>
                <a:gd name="connsiteY5" fmla="*/ 6806579 h 6806579"/>
                <a:gd name="connsiteX6" fmla="*/ 0 w 634046"/>
                <a:gd name="connsiteY6" fmla="*/ 6806579 h 6806579"/>
                <a:gd name="connsiteX7" fmla="*/ 0 w 634046"/>
                <a:gd name="connsiteY7" fmla="*/ 105676 h 6806579"/>
                <a:gd name="connsiteX8" fmla="*/ 105676 w 634046"/>
                <a:gd name="connsiteY8" fmla="*/ 0 h 680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046" h="6806579">
                  <a:moveTo>
                    <a:pt x="634046" y="1134451"/>
                  </a:moveTo>
                  <a:lnTo>
                    <a:pt x="634046" y="5672128"/>
                  </a:lnTo>
                  <a:cubicBezTo>
                    <a:pt x="634046" y="6298662"/>
                    <a:pt x="629639" y="6806574"/>
                    <a:pt x="624202" y="6806574"/>
                  </a:cubicBezTo>
                  <a:lnTo>
                    <a:pt x="0" y="6806574"/>
                  </a:lnTo>
                  <a:lnTo>
                    <a:pt x="0" y="6806574"/>
                  </a:lnTo>
                  <a:lnTo>
                    <a:pt x="0" y="5"/>
                  </a:lnTo>
                  <a:lnTo>
                    <a:pt x="0" y="5"/>
                  </a:lnTo>
                  <a:lnTo>
                    <a:pt x="624202" y="5"/>
                  </a:lnTo>
                  <a:cubicBezTo>
                    <a:pt x="629639" y="5"/>
                    <a:pt x="634046" y="507917"/>
                    <a:pt x="634046" y="1134451"/>
                  </a:cubicBezTo>
                  <a:close/>
                </a:path>
              </a:pathLst>
            </a:custGeom>
            <a:gradFill>
              <a:gsLst>
                <a:gs pos="0">
                  <a:srgbClr val="DCE0E8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flat" dir="t"/>
            </a:scene3d>
            <a:sp3d prstMaterial="plastic"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1" tIns="30952" rIns="30952" bIns="30953" numCol="1" spcCol="1270" anchor="ctr" anchorCtr="0">
              <a:noAutofit/>
            </a:bodyPr>
            <a:lstStyle/>
            <a:p>
              <a:pPr marL="0" lvl="1" indent="-1714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rPr>
                <a:t>План инновационного развития АО «ОСК» 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2ECB1027-2EB2-E688-2F9B-D8290EB63D19}"/>
                </a:ext>
              </a:extLst>
            </p:cNvPr>
            <p:cNvSpPr/>
            <p:nvPr/>
          </p:nvSpPr>
          <p:spPr>
            <a:xfrm>
              <a:off x="755471" y="2192292"/>
              <a:ext cx="682460" cy="974944"/>
            </a:xfrm>
            <a:custGeom>
              <a:avLst/>
              <a:gdLst>
                <a:gd name="connsiteX0" fmla="*/ 0 w 974944"/>
                <a:gd name="connsiteY0" fmla="*/ 0 h 682460"/>
                <a:gd name="connsiteX1" fmla="*/ 633714 w 974944"/>
                <a:gd name="connsiteY1" fmla="*/ 0 h 682460"/>
                <a:gd name="connsiteX2" fmla="*/ 974944 w 974944"/>
                <a:gd name="connsiteY2" fmla="*/ 341230 h 682460"/>
                <a:gd name="connsiteX3" fmla="*/ 633714 w 974944"/>
                <a:gd name="connsiteY3" fmla="*/ 682460 h 682460"/>
                <a:gd name="connsiteX4" fmla="*/ 0 w 974944"/>
                <a:gd name="connsiteY4" fmla="*/ 682460 h 682460"/>
                <a:gd name="connsiteX5" fmla="*/ 341230 w 974944"/>
                <a:gd name="connsiteY5" fmla="*/ 341230 h 682460"/>
                <a:gd name="connsiteX6" fmla="*/ 0 w 974944"/>
                <a:gd name="connsiteY6" fmla="*/ 0 h 6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4944" h="682460">
                  <a:moveTo>
                    <a:pt x="974943" y="0"/>
                  </a:moveTo>
                  <a:lnTo>
                    <a:pt x="974943" y="443599"/>
                  </a:lnTo>
                  <a:lnTo>
                    <a:pt x="487472" y="682460"/>
                  </a:lnTo>
                  <a:lnTo>
                    <a:pt x="1" y="443599"/>
                  </a:lnTo>
                  <a:lnTo>
                    <a:pt x="1" y="0"/>
                  </a:lnTo>
                  <a:lnTo>
                    <a:pt x="487472" y="238861"/>
                  </a:lnTo>
                  <a:lnTo>
                    <a:pt x="974943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36000" tIns="828000" rIns="36000" bIns="920304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lt1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9C5F9A7A-77A1-BF0F-0CEC-F505CE56CEA2}"/>
                </a:ext>
              </a:extLst>
            </p:cNvPr>
            <p:cNvSpPr/>
            <p:nvPr/>
          </p:nvSpPr>
          <p:spPr>
            <a:xfrm>
              <a:off x="1447454" y="2192294"/>
              <a:ext cx="5150352" cy="633713"/>
            </a:xfrm>
            <a:custGeom>
              <a:avLst/>
              <a:gdLst>
                <a:gd name="connsiteX0" fmla="*/ 105621 w 633713"/>
                <a:gd name="connsiteY0" fmla="*/ 0 h 6806579"/>
                <a:gd name="connsiteX1" fmla="*/ 528092 w 633713"/>
                <a:gd name="connsiteY1" fmla="*/ 0 h 6806579"/>
                <a:gd name="connsiteX2" fmla="*/ 633713 w 633713"/>
                <a:gd name="connsiteY2" fmla="*/ 105621 h 6806579"/>
                <a:gd name="connsiteX3" fmla="*/ 633713 w 633713"/>
                <a:gd name="connsiteY3" fmla="*/ 6806579 h 6806579"/>
                <a:gd name="connsiteX4" fmla="*/ 633713 w 633713"/>
                <a:gd name="connsiteY4" fmla="*/ 6806579 h 6806579"/>
                <a:gd name="connsiteX5" fmla="*/ 0 w 633713"/>
                <a:gd name="connsiteY5" fmla="*/ 6806579 h 6806579"/>
                <a:gd name="connsiteX6" fmla="*/ 0 w 633713"/>
                <a:gd name="connsiteY6" fmla="*/ 6806579 h 6806579"/>
                <a:gd name="connsiteX7" fmla="*/ 0 w 633713"/>
                <a:gd name="connsiteY7" fmla="*/ 105621 h 6806579"/>
                <a:gd name="connsiteX8" fmla="*/ 105621 w 633713"/>
                <a:gd name="connsiteY8" fmla="*/ 0 h 680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713" h="6806579">
                  <a:moveTo>
                    <a:pt x="633713" y="1134457"/>
                  </a:moveTo>
                  <a:lnTo>
                    <a:pt x="633713" y="5672122"/>
                  </a:lnTo>
                  <a:cubicBezTo>
                    <a:pt x="633713" y="6298664"/>
                    <a:pt x="629310" y="6806574"/>
                    <a:pt x="623879" y="6806574"/>
                  </a:cubicBezTo>
                  <a:lnTo>
                    <a:pt x="0" y="6806574"/>
                  </a:lnTo>
                  <a:lnTo>
                    <a:pt x="0" y="6806574"/>
                  </a:lnTo>
                  <a:lnTo>
                    <a:pt x="0" y="5"/>
                  </a:lnTo>
                  <a:lnTo>
                    <a:pt x="0" y="5"/>
                  </a:lnTo>
                  <a:lnTo>
                    <a:pt x="623879" y="5"/>
                  </a:lnTo>
                  <a:cubicBezTo>
                    <a:pt x="629310" y="5"/>
                    <a:pt x="633713" y="507915"/>
                    <a:pt x="633713" y="1134457"/>
                  </a:cubicBezTo>
                  <a:close/>
                </a:path>
              </a:pathLst>
            </a:custGeom>
            <a:gradFill>
              <a:gsLst>
                <a:gs pos="0">
                  <a:srgbClr val="DCE0E8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flat" dir="t"/>
            </a:scene3d>
            <a:sp3d prstMaterial="plastic"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1" tIns="30934" rIns="30934" bIns="30936" numCol="1" spcCol="1270" anchor="ctr" anchorCtr="0">
              <a:noAutofit/>
            </a:bodyPr>
            <a:lstStyle/>
            <a:p>
              <a:pPr marL="0" lvl="1" indent="-1714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rPr>
                <a:t>Венчурный фонд АО «ОСК»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14A666A6-CD8D-89FA-6E9E-D33750183656}"/>
                </a:ext>
              </a:extLst>
            </p:cNvPr>
            <p:cNvSpPr/>
            <p:nvPr/>
          </p:nvSpPr>
          <p:spPr>
            <a:xfrm>
              <a:off x="755471" y="2962498"/>
              <a:ext cx="682460" cy="928465"/>
            </a:xfrm>
            <a:custGeom>
              <a:avLst/>
              <a:gdLst>
                <a:gd name="connsiteX0" fmla="*/ 0 w 974944"/>
                <a:gd name="connsiteY0" fmla="*/ 0 h 682460"/>
                <a:gd name="connsiteX1" fmla="*/ 633714 w 974944"/>
                <a:gd name="connsiteY1" fmla="*/ 0 h 682460"/>
                <a:gd name="connsiteX2" fmla="*/ 974944 w 974944"/>
                <a:gd name="connsiteY2" fmla="*/ 341230 h 682460"/>
                <a:gd name="connsiteX3" fmla="*/ 633714 w 974944"/>
                <a:gd name="connsiteY3" fmla="*/ 682460 h 682460"/>
                <a:gd name="connsiteX4" fmla="*/ 0 w 974944"/>
                <a:gd name="connsiteY4" fmla="*/ 682460 h 682460"/>
                <a:gd name="connsiteX5" fmla="*/ 341230 w 974944"/>
                <a:gd name="connsiteY5" fmla="*/ 341230 h 682460"/>
                <a:gd name="connsiteX6" fmla="*/ 0 w 974944"/>
                <a:gd name="connsiteY6" fmla="*/ 0 h 6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4944" h="682460">
                  <a:moveTo>
                    <a:pt x="974943" y="0"/>
                  </a:moveTo>
                  <a:lnTo>
                    <a:pt x="974943" y="443599"/>
                  </a:lnTo>
                  <a:lnTo>
                    <a:pt x="487472" y="682460"/>
                  </a:lnTo>
                  <a:lnTo>
                    <a:pt x="1" y="443599"/>
                  </a:lnTo>
                  <a:lnTo>
                    <a:pt x="1" y="0"/>
                  </a:lnTo>
                  <a:lnTo>
                    <a:pt x="487472" y="238861"/>
                  </a:lnTo>
                  <a:lnTo>
                    <a:pt x="974943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36000" tIns="828000" rIns="36000" bIns="920304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lt1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C68316AA-8072-5A07-7EF9-27477CDDF6B8}"/>
                </a:ext>
              </a:extLst>
            </p:cNvPr>
            <p:cNvSpPr/>
            <p:nvPr/>
          </p:nvSpPr>
          <p:spPr>
            <a:xfrm>
              <a:off x="1451305" y="2954696"/>
              <a:ext cx="5150352" cy="605863"/>
            </a:xfrm>
            <a:custGeom>
              <a:avLst/>
              <a:gdLst>
                <a:gd name="connsiteX0" fmla="*/ 100979 w 605862"/>
                <a:gd name="connsiteY0" fmla="*/ 0 h 6806579"/>
                <a:gd name="connsiteX1" fmla="*/ 504883 w 605862"/>
                <a:gd name="connsiteY1" fmla="*/ 0 h 6806579"/>
                <a:gd name="connsiteX2" fmla="*/ 605862 w 605862"/>
                <a:gd name="connsiteY2" fmla="*/ 100979 h 6806579"/>
                <a:gd name="connsiteX3" fmla="*/ 605862 w 605862"/>
                <a:gd name="connsiteY3" fmla="*/ 6806579 h 6806579"/>
                <a:gd name="connsiteX4" fmla="*/ 605862 w 605862"/>
                <a:gd name="connsiteY4" fmla="*/ 6806579 h 6806579"/>
                <a:gd name="connsiteX5" fmla="*/ 0 w 605862"/>
                <a:gd name="connsiteY5" fmla="*/ 6806579 h 6806579"/>
                <a:gd name="connsiteX6" fmla="*/ 0 w 605862"/>
                <a:gd name="connsiteY6" fmla="*/ 6806579 h 6806579"/>
                <a:gd name="connsiteX7" fmla="*/ 0 w 605862"/>
                <a:gd name="connsiteY7" fmla="*/ 100979 h 6806579"/>
                <a:gd name="connsiteX8" fmla="*/ 100979 w 605862"/>
                <a:gd name="connsiteY8" fmla="*/ 0 h 680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862" h="6806579">
                  <a:moveTo>
                    <a:pt x="605862" y="1134456"/>
                  </a:moveTo>
                  <a:lnTo>
                    <a:pt x="605862" y="5672123"/>
                  </a:lnTo>
                  <a:cubicBezTo>
                    <a:pt x="605862" y="6298661"/>
                    <a:pt x="601838" y="6806573"/>
                    <a:pt x="596874" y="6806573"/>
                  </a:cubicBezTo>
                  <a:lnTo>
                    <a:pt x="0" y="6806573"/>
                  </a:lnTo>
                  <a:lnTo>
                    <a:pt x="0" y="6806573"/>
                  </a:lnTo>
                  <a:lnTo>
                    <a:pt x="0" y="6"/>
                  </a:lnTo>
                  <a:lnTo>
                    <a:pt x="0" y="6"/>
                  </a:lnTo>
                  <a:lnTo>
                    <a:pt x="596874" y="6"/>
                  </a:lnTo>
                  <a:cubicBezTo>
                    <a:pt x="601838" y="6"/>
                    <a:pt x="605862" y="507918"/>
                    <a:pt x="605862" y="1134456"/>
                  </a:cubicBezTo>
                  <a:close/>
                </a:path>
              </a:pathLst>
            </a:custGeom>
            <a:gradFill>
              <a:gsLst>
                <a:gs pos="0">
                  <a:srgbClr val="DCE0E8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flat" dir="t"/>
            </a:scene3d>
            <a:sp3d prstMaterial="plastic"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1" tIns="29576" rIns="29576" bIns="29577" numCol="1" spcCol="1270" anchor="ctr" anchorCtr="0">
              <a:noAutofit/>
            </a:bodyPr>
            <a:lstStyle/>
            <a:p>
              <a:pPr marL="0" lvl="1" indent="-1714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rPr>
                <a:t>Федеральные целевые субсидии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ko-KR" sz="1800" cap="all" dirty="0"/>
              <a:t>Результаты Реализации Проекта</a:t>
            </a:r>
            <a:endParaRPr lang="ru-RU" sz="1800" cap="all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A99F06DE-BEB0-5CF7-9E14-90F3B3D153F3}"/>
              </a:ext>
            </a:extLst>
          </p:cNvPr>
          <p:cNvSpPr/>
          <p:nvPr/>
        </p:nvSpPr>
        <p:spPr>
          <a:xfrm>
            <a:off x="901252" y="1491600"/>
            <a:ext cx="1800000" cy="2448000"/>
          </a:xfrm>
          <a:prstGeom prst="roundRect">
            <a:avLst>
              <a:gd name="adj" fmla="val 10410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96000" rIns="36000" bIns="920304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ko-KR" sz="1600" kern="1200" dirty="0">
                <a:cs typeface="Arial" pitchFamily="34" charset="0"/>
              </a:rPr>
              <a:t>Увеличение прибыли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ko-KR" sz="1600" kern="1200" dirty="0">
                <a:cs typeface="Arial" pitchFamily="34" charset="0"/>
              </a:rPr>
              <a:t>АО «НИПТБ «Онега»</a:t>
            </a:r>
            <a:br>
              <a:rPr lang="ru-RU" altLang="ko-KR" sz="1600" kern="1200" dirty="0">
                <a:cs typeface="Arial" pitchFamily="34" charset="0"/>
              </a:rPr>
            </a:br>
            <a:r>
              <a:rPr lang="ru-RU" altLang="ko-KR" sz="1600" kern="1200" dirty="0">
                <a:cs typeface="Arial" pitchFamily="34" charset="0"/>
              </a:rPr>
              <a:t>на </a:t>
            </a:r>
            <a:r>
              <a:rPr lang="ru-RU" altLang="ko-KR" sz="1600" kern="1200" dirty="0" smtClean="0">
                <a:cs typeface="Arial" pitchFamily="34" charset="0"/>
              </a:rPr>
              <a:t>20,6 млн. </a:t>
            </a:r>
            <a:r>
              <a:rPr lang="ru-RU" altLang="ko-KR" sz="1600" kern="1200" dirty="0" err="1">
                <a:cs typeface="Arial" pitchFamily="34" charset="0"/>
              </a:rPr>
              <a:t>руб</a:t>
            </a:r>
            <a:r>
              <a:rPr lang="en-US" altLang="ko-KR" sz="1600" kern="1200" dirty="0">
                <a:cs typeface="Arial" pitchFamily="34" charset="0"/>
              </a:rPr>
              <a:t>.</a:t>
            </a:r>
            <a:endParaRPr lang="ru-RU" sz="1600" kern="12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08043D4F-8A3E-C6CF-F1FF-D978752571EF}"/>
              </a:ext>
            </a:extLst>
          </p:cNvPr>
          <p:cNvSpPr/>
          <p:nvPr/>
        </p:nvSpPr>
        <p:spPr>
          <a:xfrm>
            <a:off x="2804492" y="1491600"/>
            <a:ext cx="1800000" cy="2448000"/>
          </a:xfrm>
          <a:prstGeom prst="roundRect">
            <a:avLst>
              <a:gd name="adj" fmla="val 9841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96000" rIns="36000" bIns="920305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ko-KR" sz="1600" kern="1200" dirty="0">
                <a:cs typeface="Arial" pitchFamily="34" charset="0"/>
              </a:rPr>
              <a:t>Дополнительные налоговые отчисления составят</a:t>
            </a:r>
            <a:br>
              <a:rPr lang="ru-RU" altLang="ko-KR" sz="1600" kern="1200" dirty="0">
                <a:cs typeface="Arial" pitchFamily="34" charset="0"/>
              </a:rPr>
            </a:br>
            <a:r>
              <a:rPr lang="ru-RU" altLang="ko-KR" sz="1600" kern="1200" dirty="0" smtClean="0">
                <a:cs typeface="Arial" pitchFamily="34" charset="0"/>
              </a:rPr>
              <a:t>6,2 млн. </a:t>
            </a:r>
            <a:r>
              <a:rPr lang="ru-RU" altLang="ko-KR" sz="1600" kern="1200" dirty="0">
                <a:cs typeface="Arial" pitchFamily="34" charset="0"/>
              </a:rPr>
              <a:t>руб.</a:t>
            </a:r>
            <a:endParaRPr lang="ru-RU" sz="1600" kern="12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25DB99E3-9C44-E8AB-E024-36D4A210D0EA}"/>
              </a:ext>
            </a:extLst>
          </p:cNvPr>
          <p:cNvSpPr/>
          <p:nvPr/>
        </p:nvSpPr>
        <p:spPr>
          <a:xfrm>
            <a:off x="4707732" y="1491600"/>
            <a:ext cx="1800000" cy="2448000"/>
          </a:xfrm>
          <a:prstGeom prst="roundRect">
            <a:avLst>
              <a:gd name="adj" fmla="val 9841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96000" rIns="36000" bIns="920305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ko-KR" sz="1600" kern="1200" dirty="0">
                <a:cs typeface="Arial" pitchFamily="34" charset="0"/>
              </a:rPr>
              <a:t>Создание не  менее 4 новых рабочих мест</a:t>
            </a:r>
            <a:endParaRPr lang="ru-RU" sz="1600" kern="12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AA5E4CA5-8F9E-B1C0-3B7A-38AF2C621183}"/>
              </a:ext>
            </a:extLst>
          </p:cNvPr>
          <p:cNvSpPr/>
          <p:nvPr/>
        </p:nvSpPr>
        <p:spPr>
          <a:xfrm>
            <a:off x="6610971" y="1491600"/>
            <a:ext cx="1800000" cy="2448000"/>
          </a:xfrm>
          <a:prstGeom prst="roundRect">
            <a:avLst>
              <a:gd name="adj" fmla="val 10410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96000" rIns="36000" bIns="920305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ko-KR" sz="1600" kern="1200" dirty="0">
                <a:cs typeface="Arial" pitchFamily="34" charset="0"/>
              </a:rPr>
              <a:t>Общая сумма договоров с предприятиями </a:t>
            </a:r>
            <a:r>
              <a:rPr lang="ru-RU" altLang="ko-KR" sz="1600" kern="1200" dirty="0" smtClean="0">
                <a:cs typeface="Arial" pitchFamily="34" charset="0"/>
              </a:rPr>
              <a:t>составит</a:t>
            </a:r>
            <a:br>
              <a:rPr lang="ru-RU" altLang="ko-KR" sz="1600" kern="1200" dirty="0" smtClean="0">
                <a:cs typeface="Arial" pitchFamily="34" charset="0"/>
              </a:rPr>
            </a:br>
            <a:r>
              <a:rPr lang="ru-RU" altLang="ko-KR" sz="1600" kern="1200" dirty="0" smtClean="0">
                <a:cs typeface="Arial" pitchFamily="34" charset="0"/>
              </a:rPr>
              <a:t>171,6 млн. </a:t>
            </a:r>
            <a:r>
              <a:rPr lang="ru-RU" altLang="ko-KR" sz="1600" kern="1200" dirty="0">
                <a:cs typeface="Arial" pitchFamily="34" charset="0"/>
              </a:rPr>
              <a:t>руб.</a:t>
            </a:r>
            <a:endParaRPr lang="ru-RU" sz="1600" kern="1200" dirty="0"/>
          </a:p>
        </p:txBody>
      </p:sp>
      <p:sp>
        <p:nvSpPr>
          <p:cNvPr id="15" name="Стрелка: влево-вправо 14">
            <a:extLst>
              <a:ext uri="{FF2B5EF4-FFF2-40B4-BE49-F238E27FC236}">
                <a16:creationId xmlns="" xmlns:a16="http://schemas.microsoft.com/office/drawing/2014/main" id="{7DA92284-067C-6B93-2B35-19C85E016D15}"/>
              </a:ext>
            </a:extLst>
          </p:cNvPr>
          <p:cNvSpPr/>
          <p:nvPr/>
        </p:nvSpPr>
        <p:spPr>
          <a:xfrm>
            <a:off x="1198647" y="3291850"/>
            <a:ext cx="6956166" cy="540075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АО «НИПТБ «Онега»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1952" y="4731991"/>
            <a:ext cx="432048" cy="216024"/>
          </a:xfrm>
        </p:spPr>
        <p:txBody>
          <a:bodyPr/>
          <a:lstStyle/>
          <a:p>
            <a:fld id="{114B1695-8C0F-4946-8EC9-92CD57BC97B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479" y="292359"/>
            <a:ext cx="6752637" cy="535265"/>
          </a:xfrm>
        </p:spPr>
        <p:txBody>
          <a:bodyPr>
            <a:normAutofit/>
          </a:bodyPr>
          <a:lstStyle/>
          <a:p>
            <a:r>
              <a:rPr lang="ru-RU" sz="1800" dirty="0"/>
              <a:t>НАПРАВЛЕНИЯ ДЕЯТЕЛЬНОСТИ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62" y="1079750"/>
            <a:ext cx="1890738" cy="96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8572" y="1347180"/>
            <a:ext cx="2203978" cy="135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462" y="2159500"/>
            <a:ext cx="1890738" cy="96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6462" y="3239250"/>
            <a:ext cx="1890738" cy="96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2884726" y="1079750"/>
            <a:ext cx="3376319" cy="3261055"/>
          </a:xfrm>
        </p:spPr>
        <p:txBody>
          <a:bodyPr>
            <a:normAutofit/>
          </a:bodyPr>
          <a:lstStyle/>
          <a:p>
            <a:pPr indent="-163513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SzPct val="120000"/>
              <a:buFontTx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Технологии ремонта и модернизации кораблей и судов ВМФ </a:t>
            </a:r>
          </a:p>
          <a:p>
            <a:pPr indent="-163513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SzPct val="120000"/>
              <a:buFontTx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Технологии вывода из эксплуатации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и реабилитации объектов ВМФ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и  гражданского назначения </a:t>
            </a:r>
          </a:p>
          <a:p>
            <a:pPr indent="-163513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SzPct val="120000"/>
              <a:buFontTx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Военно-техническое сотрудничество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с иностранными государствами</a:t>
            </a:r>
          </a:p>
          <a:p>
            <a:pPr indent="-163513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SzPct val="120000"/>
              <a:buFontTx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Проектирование судовой мебели 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и интерьеров судовых помещений</a:t>
            </a:r>
          </a:p>
          <a:p>
            <a:pPr indent="-163513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SzPct val="120000"/>
              <a:buFontTx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Технологии создания гражданской морской техники и выполнение проектов для различных отраслей промышленности</a:t>
            </a:r>
          </a:p>
        </p:txBody>
      </p:sp>
      <p:pic>
        <p:nvPicPr>
          <p:cNvPr id="13" name="Picture 5"/>
          <p:cNvPicPr>
            <a:picLocks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328572" y="2861147"/>
            <a:ext cx="2203978" cy="13471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540" y="483460"/>
            <a:ext cx="5544770" cy="648891"/>
          </a:xfrm>
        </p:spPr>
        <p:txBody>
          <a:bodyPr>
            <a:normAutofit/>
          </a:bodyPr>
          <a:lstStyle/>
          <a:p>
            <a:r>
              <a:rPr lang="ru-RU" sz="1800" dirty="0"/>
              <a:t>АКТУАЛЬНОСТЬ ПРОЕКТА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5FD7FC8-CBD3-937B-DDF9-674CC8D1BCDE}"/>
              </a:ext>
            </a:extLst>
          </p:cNvPr>
          <p:cNvSpPr/>
          <p:nvPr/>
        </p:nvSpPr>
        <p:spPr>
          <a:xfrm>
            <a:off x="1367580" y="1203560"/>
            <a:ext cx="5868790" cy="686203"/>
          </a:xfrm>
          <a:custGeom>
            <a:avLst/>
            <a:gdLst>
              <a:gd name="connsiteX0" fmla="*/ 0 w 6408840"/>
              <a:gd name="connsiteY0" fmla="*/ 80336 h 803361"/>
              <a:gd name="connsiteX1" fmla="*/ 80336 w 6408840"/>
              <a:gd name="connsiteY1" fmla="*/ 0 h 803361"/>
              <a:gd name="connsiteX2" fmla="*/ 6328504 w 6408840"/>
              <a:gd name="connsiteY2" fmla="*/ 0 h 803361"/>
              <a:gd name="connsiteX3" fmla="*/ 6408840 w 6408840"/>
              <a:gd name="connsiteY3" fmla="*/ 80336 h 803361"/>
              <a:gd name="connsiteX4" fmla="*/ 6408840 w 6408840"/>
              <a:gd name="connsiteY4" fmla="*/ 723025 h 803361"/>
              <a:gd name="connsiteX5" fmla="*/ 6328504 w 6408840"/>
              <a:gd name="connsiteY5" fmla="*/ 803361 h 803361"/>
              <a:gd name="connsiteX6" fmla="*/ 80336 w 6408840"/>
              <a:gd name="connsiteY6" fmla="*/ 803361 h 803361"/>
              <a:gd name="connsiteX7" fmla="*/ 0 w 6408840"/>
              <a:gd name="connsiteY7" fmla="*/ 723025 h 803361"/>
              <a:gd name="connsiteX8" fmla="*/ 0 w 6408840"/>
              <a:gd name="connsiteY8" fmla="*/ 80336 h 80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8840" h="803361">
                <a:moveTo>
                  <a:pt x="0" y="80336"/>
                </a:moveTo>
                <a:cubicBezTo>
                  <a:pt x="0" y="35968"/>
                  <a:pt x="35968" y="0"/>
                  <a:pt x="80336" y="0"/>
                </a:cubicBezTo>
                <a:lnTo>
                  <a:pt x="6328504" y="0"/>
                </a:lnTo>
                <a:cubicBezTo>
                  <a:pt x="6372872" y="0"/>
                  <a:pt x="6408840" y="35968"/>
                  <a:pt x="6408840" y="80336"/>
                </a:cubicBezTo>
                <a:lnTo>
                  <a:pt x="6408840" y="723025"/>
                </a:lnTo>
                <a:cubicBezTo>
                  <a:pt x="6408840" y="767393"/>
                  <a:pt x="6372872" y="803361"/>
                  <a:pt x="6328504" y="803361"/>
                </a:cubicBezTo>
                <a:lnTo>
                  <a:pt x="80336" y="803361"/>
                </a:lnTo>
                <a:cubicBezTo>
                  <a:pt x="35968" y="803361"/>
                  <a:pt x="0" y="767393"/>
                  <a:pt x="0" y="723025"/>
                </a:cubicBezTo>
                <a:lnTo>
                  <a:pt x="0" y="80336"/>
                </a:lnTo>
                <a:close/>
              </a:path>
            </a:pathLst>
          </a:custGeom>
          <a:solidFill>
            <a:srgbClr val="004A7F"/>
          </a:solidFill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1423064" tIns="60960" rIns="60961" bIns="6096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i="0" kern="1200" dirty="0"/>
              <a:t>Диверсификация деятельности </a:t>
            </a:r>
            <a:br>
              <a:rPr lang="ru-RU" sz="1600" b="0" i="0" kern="1200" dirty="0"/>
            </a:br>
            <a:r>
              <a:rPr lang="ru-RU" sz="1600" b="0" i="0" kern="1200" dirty="0"/>
              <a:t>(выпуск готовой продукции)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41632C9E-D914-FC2D-0B6A-88A27E9778E7}"/>
              </a:ext>
            </a:extLst>
          </p:cNvPr>
          <p:cNvSpPr/>
          <p:nvPr/>
        </p:nvSpPr>
        <p:spPr>
          <a:xfrm>
            <a:off x="1644962" y="1272180"/>
            <a:ext cx="864000" cy="548964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4C3484B2-0D34-FA4F-152D-0FCCCF11EA2B}"/>
              </a:ext>
            </a:extLst>
          </p:cNvPr>
          <p:cNvSpPr/>
          <p:nvPr/>
        </p:nvSpPr>
        <p:spPr>
          <a:xfrm>
            <a:off x="1367580" y="2006968"/>
            <a:ext cx="5868790" cy="686204"/>
          </a:xfrm>
          <a:custGeom>
            <a:avLst/>
            <a:gdLst>
              <a:gd name="connsiteX0" fmla="*/ 0 w 6408840"/>
              <a:gd name="connsiteY0" fmla="*/ 80336 h 803361"/>
              <a:gd name="connsiteX1" fmla="*/ 80336 w 6408840"/>
              <a:gd name="connsiteY1" fmla="*/ 0 h 803361"/>
              <a:gd name="connsiteX2" fmla="*/ 6328504 w 6408840"/>
              <a:gd name="connsiteY2" fmla="*/ 0 h 803361"/>
              <a:gd name="connsiteX3" fmla="*/ 6408840 w 6408840"/>
              <a:gd name="connsiteY3" fmla="*/ 80336 h 803361"/>
              <a:gd name="connsiteX4" fmla="*/ 6408840 w 6408840"/>
              <a:gd name="connsiteY4" fmla="*/ 723025 h 803361"/>
              <a:gd name="connsiteX5" fmla="*/ 6328504 w 6408840"/>
              <a:gd name="connsiteY5" fmla="*/ 803361 h 803361"/>
              <a:gd name="connsiteX6" fmla="*/ 80336 w 6408840"/>
              <a:gd name="connsiteY6" fmla="*/ 803361 h 803361"/>
              <a:gd name="connsiteX7" fmla="*/ 0 w 6408840"/>
              <a:gd name="connsiteY7" fmla="*/ 723025 h 803361"/>
              <a:gd name="connsiteX8" fmla="*/ 0 w 6408840"/>
              <a:gd name="connsiteY8" fmla="*/ 80336 h 80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8840" h="803361">
                <a:moveTo>
                  <a:pt x="0" y="80336"/>
                </a:moveTo>
                <a:cubicBezTo>
                  <a:pt x="0" y="35968"/>
                  <a:pt x="35968" y="0"/>
                  <a:pt x="80336" y="0"/>
                </a:cubicBezTo>
                <a:lnTo>
                  <a:pt x="6328504" y="0"/>
                </a:lnTo>
                <a:cubicBezTo>
                  <a:pt x="6372872" y="0"/>
                  <a:pt x="6408840" y="35968"/>
                  <a:pt x="6408840" y="80336"/>
                </a:cubicBezTo>
                <a:lnTo>
                  <a:pt x="6408840" y="723025"/>
                </a:lnTo>
                <a:cubicBezTo>
                  <a:pt x="6408840" y="767393"/>
                  <a:pt x="6372872" y="803361"/>
                  <a:pt x="6328504" y="803361"/>
                </a:cubicBezTo>
                <a:lnTo>
                  <a:pt x="80336" y="803361"/>
                </a:lnTo>
                <a:cubicBezTo>
                  <a:pt x="35968" y="803361"/>
                  <a:pt x="0" y="767393"/>
                  <a:pt x="0" y="723025"/>
                </a:cubicBezTo>
                <a:lnTo>
                  <a:pt x="0" y="80336"/>
                </a:lnTo>
                <a:close/>
              </a:path>
            </a:pathLst>
          </a:custGeom>
          <a:solidFill>
            <a:srgbClr val="004A7F"/>
          </a:solidFill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1423064" tIns="60960" rIns="60961" bIns="6096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i="0" kern="1200" dirty="0"/>
              <a:t>Запрос предприятий судостроительной промышленности в связи с ограничениями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B3976A8C-F685-1917-6D79-EC53AD20F9D5}"/>
              </a:ext>
            </a:extLst>
          </p:cNvPr>
          <p:cNvSpPr/>
          <p:nvPr/>
        </p:nvSpPr>
        <p:spPr>
          <a:xfrm>
            <a:off x="1610383" y="2054837"/>
            <a:ext cx="936000" cy="596630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421C1FAC-183B-A769-8B3A-79189A94F093}"/>
              </a:ext>
            </a:extLst>
          </p:cNvPr>
          <p:cNvSpPr/>
          <p:nvPr/>
        </p:nvSpPr>
        <p:spPr>
          <a:xfrm>
            <a:off x="1367580" y="2810377"/>
            <a:ext cx="5868790" cy="686204"/>
          </a:xfrm>
          <a:custGeom>
            <a:avLst/>
            <a:gdLst>
              <a:gd name="connsiteX0" fmla="*/ 0 w 6408840"/>
              <a:gd name="connsiteY0" fmla="*/ 80336 h 803361"/>
              <a:gd name="connsiteX1" fmla="*/ 80336 w 6408840"/>
              <a:gd name="connsiteY1" fmla="*/ 0 h 803361"/>
              <a:gd name="connsiteX2" fmla="*/ 6328504 w 6408840"/>
              <a:gd name="connsiteY2" fmla="*/ 0 h 803361"/>
              <a:gd name="connsiteX3" fmla="*/ 6408840 w 6408840"/>
              <a:gd name="connsiteY3" fmla="*/ 80336 h 803361"/>
              <a:gd name="connsiteX4" fmla="*/ 6408840 w 6408840"/>
              <a:gd name="connsiteY4" fmla="*/ 723025 h 803361"/>
              <a:gd name="connsiteX5" fmla="*/ 6328504 w 6408840"/>
              <a:gd name="connsiteY5" fmla="*/ 803361 h 803361"/>
              <a:gd name="connsiteX6" fmla="*/ 80336 w 6408840"/>
              <a:gd name="connsiteY6" fmla="*/ 803361 h 803361"/>
              <a:gd name="connsiteX7" fmla="*/ 0 w 6408840"/>
              <a:gd name="connsiteY7" fmla="*/ 723025 h 803361"/>
              <a:gd name="connsiteX8" fmla="*/ 0 w 6408840"/>
              <a:gd name="connsiteY8" fmla="*/ 80336 h 80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8840" h="803361">
                <a:moveTo>
                  <a:pt x="0" y="80336"/>
                </a:moveTo>
                <a:cubicBezTo>
                  <a:pt x="0" y="35968"/>
                  <a:pt x="35968" y="0"/>
                  <a:pt x="80336" y="0"/>
                </a:cubicBezTo>
                <a:lnTo>
                  <a:pt x="6328504" y="0"/>
                </a:lnTo>
                <a:cubicBezTo>
                  <a:pt x="6372872" y="0"/>
                  <a:pt x="6408840" y="35968"/>
                  <a:pt x="6408840" y="80336"/>
                </a:cubicBezTo>
                <a:lnTo>
                  <a:pt x="6408840" y="723025"/>
                </a:lnTo>
                <a:cubicBezTo>
                  <a:pt x="6408840" y="767393"/>
                  <a:pt x="6372872" y="803361"/>
                  <a:pt x="6328504" y="803361"/>
                </a:cubicBezTo>
                <a:lnTo>
                  <a:pt x="80336" y="803361"/>
                </a:lnTo>
                <a:cubicBezTo>
                  <a:pt x="35968" y="803361"/>
                  <a:pt x="0" y="767393"/>
                  <a:pt x="0" y="723025"/>
                </a:cubicBezTo>
                <a:lnTo>
                  <a:pt x="0" y="80336"/>
                </a:lnTo>
                <a:close/>
              </a:path>
            </a:pathLst>
          </a:custGeom>
          <a:solidFill>
            <a:srgbClr val="004A7F"/>
          </a:solidFill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1423064" tIns="60960" rIns="60961" bIns="6096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i="0" kern="1200" dirty="0" err="1"/>
              <a:t>Импортозамещение</a:t>
            </a:r>
            <a:endParaRPr lang="ru-RU" sz="1600" b="0" i="0" kern="12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D9D214AC-8E06-F253-AF2D-9BE1E370302B}"/>
              </a:ext>
            </a:extLst>
          </p:cNvPr>
          <p:cNvSpPr/>
          <p:nvPr/>
        </p:nvSpPr>
        <p:spPr>
          <a:xfrm>
            <a:off x="1644962" y="2881001"/>
            <a:ext cx="864000" cy="548964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15D69887-EF93-5945-B6EB-C91625333F55}"/>
              </a:ext>
            </a:extLst>
          </p:cNvPr>
          <p:cNvSpPr/>
          <p:nvPr/>
        </p:nvSpPr>
        <p:spPr>
          <a:xfrm>
            <a:off x="1367580" y="3613786"/>
            <a:ext cx="5868790" cy="686204"/>
          </a:xfrm>
          <a:custGeom>
            <a:avLst/>
            <a:gdLst>
              <a:gd name="connsiteX0" fmla="*/ 0 w 6408840"/>
              <a:gd name="connsiteY0" fmla="*/ 80336 h 803361"/>
              <a:gd name="connsiteX1" fmla="*/ 80336 w 6408840"/>
              <a:gd name="connsiteY1" fmla="*/ 0 h 803361"/>
              <a:gd name="connsiteX2" fmla="*/ 6328504 w 6408840"/>
              <a:gd name="connsiteY2" fmla="*/ 0 h 803361"/>
              <a:gd name="connsiteX3" fmla="*/ 6408840 w 6408840"/>
              <a:gd name="connsiteY3" fmla="*/ 80336 h 803361"/>
              <a:gd name="connsiteX4" fmla="*/ 6408840 w 6408840"/>
              <a:gd name="connsiteY4" fmla="*/ 723025 h 803361"/>
              <a:gd name="connsiteX5" fmla="*/ 6328504 w 6408840"/>
              <a:gd name="connsiteY5" fmla="*/ 803361 h 803361"/>
              <a:gd name="connsiteX6" fmla="*/ 80336 w 6408840"/>
              <a:gd name="connsiteY6" fmla="*/ 803361 h 803361"/>
              <a:gd name="connsiteX7" fmla="*/ 0 w 6408840"/>
              <a:gd name="connsiteY7" fmla="*/ 723025 h 803361"/>
              <a:gd name="connsiteX8" fmla="*/ 0 w 6408840"/>
              <a:gd name="connsiteY8" fmla="*/ 80336 h 80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8840" h="803361">
                <a:moveTo>
                  <a:pt x="0" y="80336"/>
                </a:moveTo>
                <a:cubicBezTo>
                  <a:pt x="0" y="35968"/>
                  <a:pt x="35968" y="0"/>
                  <a:pt x="80336" y="0"/>
                </a:cubicBezTo>
                <a:lnTo>
                  <a:pt x="6328504" y="0"/>
                </a:lnTo>
                <a:cubicBezTo>
                  <a:pt x="6372872" y="0"/>
                  <a:pt x="6408840" y="35968"/>
                  <a:pt x="6408840" y="80336"/>
                </a:cubicBezTo>
                <a:lnTo>
                  <a:pt x="6408840" y="723025"/>
                </a:lnTo>
                <a:cubicBezTo>
                  <a:pt x="6408840" y="767393"/>
                  <a:pt x="6372872" y="803361"/>
                  <a:pt x="6328504" y="803361"/>
                </a:cubicBezTo>
                <a:lnTo>
                  <a:pt x="80336" y="803361"/>
                </a:lnTo>
                <a:cubicBezTo>
                  <a:pt x="35968" y="803361"/>
                  <a:pt x="0" y="767393"/>
                  <a:pt x="0" y="723025"/>
                </a:cubicBezTo>
                <a:lnTo>
                  <a:pt x="0" y="80336"/>
                </a:lnTo>
                <a:close/>
              </a:path>
            </a:pathLst>
          </a:custGeom>
          <a:solidFill>
            <a:srgbClr val="004A7F"/>
          </a:solidFill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1423064" tIns="60960" rIns="60961" bIns="6096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i="0" kern="1200" dirty="0"/>
              <a:t>Мониторинг торговых площадок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3DAEC26-758C-521C-2140-470D5C28D213}"/>
              </a:ext>
            </a:extLst>
          </p:cNvPr>
          <p:cNvSpPr/>
          <p:nvPr/>
        </p:nvSpPr>
        <p:spPr>
          <a:xfrm>
            <a:off x="1644962" y="3680676"/>
            <a:ext cx="864000" cy="548964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440" y="483460"/>
            <a:ext cx="7200000" cy="648891"/>
          </a:xfrm>
        </p:spPr>
        <p:txBody>
          <a:bodyPr>
            <a:normAutofit/>
          </a:bodyPr>
          <a:lstStyle/>
          <a:p>
            <a:r>
              <a:rPr lang="ru-RU" sz="2000" dirty="0"/>
              <a:t>ЦЕЛЬ И ЗАДАЧИ ПРОЕКТА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АО «НИПТБ «Онега»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39440" y="1059541"/>
            <a:ext cx="5760800" cy="1224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Разработать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проект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производства высокотехнологичных станков в АО «НИПТБ «Онега»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PT Sans" pitchFamily="34" charset="-52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1E3059A0-DB43-65D7-D223-DD9A69985897}"/>
              </a:ext>
            </a:extLst>
          </p:cNvPr>
          <p:cNvGrpSpPr/>
          <p:nvPr/>
        </p:nvGrpSpPr>
        <p:grpSpPr>
          <a:xfrm>
            <a:off x="611450" y="1854363"/>
            <a:ext cx="7489040" cy="2661657"/>
            <a:chOff x="611450" y="1854363"/>
            <a:chExt cx="7489040" cy="2661657"/>
          </a:xfrm>
        </p:grpSpPr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F592873A-1ED4-B7FE-033F-1A5402BB6EF3}"/>
                </a:ext>
              </a:extLst>
            </p:cNvPr>
            <p:cNvSpPr/>
            <p:nvPr/>
          </p:nvSpPr>
          <p:spPr>
            <a:xfrm>
              <a:off x="611450" y="1995670"/>
              <a:ext cx="7489040" cy="2520350"/>
            </a:xfrm>
            <a:prstGeom prst="rect">
              <a:avLst/>
            </a:prstGeom>
            <a:ln>
              <a:noFill/>
            </a:ln>
          </p:spPr>
        </p:sp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397C617A-F034-2F61-AF72-F46B239C2BAC}"/>
                </a:ext>
              </a:extLst>
            </p:cNvPr>
            <p:cNvSpPr/>
            <p:nvPr/>
          </p:nvSpPr>
          <p:spPr>
            <a:xfrm>
              <a:off x="611450" y="1854363"/>
              <a:ext cx="522389" cy="746269"/>
            </a:xfrm>
            <a:custGeom>
              <a:avLst/>
              <a:gdLst>
                <a:gd name="connsiteX0" fmla="*/ 0 w 746268"/>
                <a:gd name="connsiteY0" fmla="*/ 0 h 522388"/>
                <a:gd name="connsiteX1" fmla="*/ 485074 w 746268"/>
                <a:gd name="connsiteY1" fmla="*/ 0 h 522388"/>
                <a:gd name="connsiteX2" fmla="*/ 746268 w 746268"/>
                <a:gd name="connsiteY2" fmla="*/ 261194 h 522388"/>
                <a:gd name="connsiteX3" fmla="*/ 485074 w 746268"/>
                <a:gd name="connsiteY3" fmla="*/ 522388 h 522388"/>
                <a:gd name="connsiteX4" fmla="*/ 0 w 746268"/>
                <a:gd name="connsiteY4" fmla="*/ 522388 h 522388"/>
                <a:gd name="connsiteX5" fmla="*/ 261194 w 746268"/>
                <a:gd name="connsiteY5" fmla="*/ 261194 h 522388"/>
                <a:gd name="connsiteX6" fmla="*/ 0 w 746268"/>
                <a:gd name="connsiteY6" fmla="*/ 0 h 52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268" h="522388">
                  <a:moveTo>
                    <a:pt x="746268" y="0"/>
                  </a:moveTo>
                  <a:lnTo>
                    <a:pt x="746268" y="339552"/>
                  </a:lnTo>
                  <a:lnTo>
                    <a:pt x="373134" y="522388"/>
                  </a:lnTo>
                  <a:lnTo>
                    <a:pt x="0" y="339552"/>
                  </a:lnTo>
                  <a:lnTo>
                    <a:pt x="0" y="0"/>
                  </a:lnTo>
                  <a:lnTo>
                    <a:pt x="373134" y="182836"/>
                  </a:lnTo>
                  <a:lnTo>
                    <a:pt x="746268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36000" tIns="792000" rIns="36000" bIns="920304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lt1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1DA4CA78-E7B6-23F7-72F5-91F1E655D9CC}"/>
                </a:ext>
              </a:extLst>
            </p:cNvPr>
            <p:cNvSpPr/>
            <p:nvPr/>
          </p:nvSpPr>
          <p:spPr>
            <a:xfrm>
              <a:off x="1133838" y="1854363"/>
              <a:ext cx="6174542" cy="532951"/>
            </a:xfrm>
            <a:custGeom>
              <a:avLst/>
              <a:gdLst>
                <a:gd name="connsiteX0" fmla="*/ 80847 w 485074"/>
                <a:gd name="connsiteY0" fmla="*/ 0 h 6966651"/>
                <a:gd name="connsiteX1" fmla="*/ 404227 w 485074"/>
                <a:gd name="connsiteY1" fmla="*/ 0 h 6966651"/>
                <a:gd name="connsiteX2" fmla="*/ 485074 w 485074"/>
                <a:gd name="connsiteY2" fmla="*/ 80847 h 6966651"/>
                <a:gd name="connsiteX3" fmla="*/ 485074 w 485074"/>
                <a:gd name="connsiteY3" fmla="*/ 6966651 h 6966651"/>
                <a:gd name="connsiteX4" fmla="*/ 485074 w 485074"/>
                <a:gd name="connsiteY4" fmla="*/ 6966651 h 6966651"/>
                <a:gd name="connsiteX5" fmla="*/ 0 w 485074"/>
                <a:gd name="connsiteY5" fmla="*/ 6966651 h 6966651"/>
                <a:gd name="connsiteX6" fmla="*/ 0 w 485074"/>
                <a:gd name="connsiteY6" fmla="*/ 6966651 h 6966651"/>
                <a:gd name="connsiteX7" fmla="*/ 0 w 485074"/>
                <a:gd name="connsiteY7" fmla="*/ 80847 h 6966651"/>
                <a:gd name="connsiteX8" fmla="*/ 80847 w 485074"/>
                <a:gd name="connsiteY8" fmla="*/ 0 h 696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074" h="6966651">
                  <a:moveTo>
                    <a:pt x="485074" y="1161132"/>
                  </a:moveTo>
                  <a:lnTo>
                    <a:pt x="485074" y="5805519"/>
                  </a:lnTo>
                  <a:cubicBezTo>
                    <a:pt x="485074" y="6446797"/>
                    <a:pt x="482554" y="6966644"/>
                    <a:pt x="479445" y="6966644"/>
                  </a:cubicBezTo>
                  <a:lnTo>
                    <a:pt x="0" y="6966644"/>
                  </a:lnTo>
                  <a:lnTo>
                    <a:pt x="0" y="6966644"/>
                  </a:lnTo>
                  <a:lnTo>
                    <a:pt x="0" y="7"/>
                  </a:lnTo>
                  <a:lnTo>
                    <a:pt x="0" y="7"/>
                  </a:lnTo>
                  <a:lnTo>
                    <a:pt x="479445" y="7"/>
                  </a:lnTo>
                  <a:cubicBezTo>
                    <a:pt x="482554" y="7"/>
                    <a:pt x="485074" y="519854"/>
                    <a:pt x="485074" y="1161132"/>
                  </a:cubicBezTo>
                  <a:close/>
                </a:path>
              </a:pathLst>
            </a:custGeom>
            <a:gradFill>
              <a:gsLst>
                <a:gs pos="0">
                  <a:srgbClr val="DCE0E8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0" rIns="0" bIns="0" numCol="1" spcCol="1270" anchor="ctr" anchorCtr="0">
              <a:noAutofit/>
            </a:bodyPr>
            <a:lstStyle/>
            <a:p>
              <a:pPr marL="0" lvl="1"/>
              <a:r>
                <a:rPr lang="ru-RU" sz="1600" dirty="0"/>
                <a:t>проанализировать текущее организационное и финансовое состояние АО  </a:t>
              </a:r>
              <a:r>
                <a:rPr lang="ru-RU" sz="1600" dirty="0" smtClean="0"/>
                <a:t>«НИПТБ </a:t>
              </a:r>
              <a:r>
                <a:rPr lang="ru-RU" sz="1600" dirty="0"/>
                <a:t>«Онега»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19799E10-911E-B91C-FBA6-BDBF6E647993}"/>
                </a:ext>
              </a:extLst>
            </p:cNvPr>
            <p:cNvSpPr/>
            <p:nvPr/>
          </p:nvSpPr>
          <p:spPr>
            <a:xfrm>
              <a:off x="611450" y="2502453"/>
              <a:ext cx="522388" cy="746268"/>
            </a:xfrm>
            <a:custGeom>
              <a:avLst/>
              <a:gdLst>
                <a:gd name="connsiteX0" fmla="*/ 0 w 746268"/>
                <a:gd name="connsiteY0" fmla="*/ 0 h 522388"/>
                <a:gd name="connsiteX1" fmla="*/ 485074 w 746268"/>
                <a:gd name="connsiteY1" fmla="*/ 0 h 522388"/>
                <a:gd name="connsiteX2" fmla="*/ 746268 w 746268"/>
                <a:gd name="connsiteY2" fmla="*/ 261194 h 522388"/>
                <a:gd name="connsiteX3" fmla="*/ 485074 w 746268"/>
                <a:gd name="connsiteY3" fmla="*/ 522388 h 522388"/>
                <a:gd name="connsiteX4" fmla="*/ 0 w 746268"/>
                <a:gd name="connsiteY4" fmla="*/ 522388 h 522388"/>
                <a:gd name="connsiteX5" fmla="*/ 261194 w 746268"/>
                <a:gd name="connsiteY5" fmla="*/ 261194 h 522388"/>
                <a:gd name="connsiteX6" fmla="*/ 0 w 746268"/>
                <a:gd name="connsiteY6" fmla="*/ 0 h 52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268" h="522388">
                  <a:moveTo>
                    <a:pt x="746268" y="0"/>
                  </a:moveTo>
                  <a:lnTo>
                    <a:pt x="746268" y="339552"/>
                  </a:lnTo>
                  <a:lnTo>
                    <a:pt x="373134" y="522388"/>
                  </a:lnTo>
                  <a:lnTo>
                    <a:pt x="0" y="339552"/>
                  </a:lnTo>
                  <a:lnTo>
                    <a:pt x="0" y="0"/>
                  </a:lnTo>
                  <a:lnTo>
                    <a:pt x="373134" y="182836"/>
                  </a:lnTo>
                  <a:lnTo>
                    <a:pt x="746268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36000" tIns="792000" rIns="36000" bIns="920304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lt1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7B646BBA-632A-82CE-56E1-0DDBB66B94F9}"/>
                </a:ext>
              </a:extLst>
            </p:cNvPr>
            <p:cNvSpPr/>
            <p:nvPr/>
          </p:nvSpPr>
          <p:spPr>
            <a:xfrm>
              <a:off x="1133838" y="2499740"/>
              <a:ext cx="6174542" cy="532951"/>
            </a:xfrm>
            <a:custGeom>
              <a:avLst/>
              <a:gdLst>
                <a:gd name="connsiteX0" fmla="*/ 80847 w 485074"/>
                <a:gd name="connsiteY0" fmla="*/ 0 h 6966651"/>
                <a:gd name="connsiteX1" fmla="*/ 404227 w 485074"/>
                <a:gd name="connsiteY1" fmla="*/ 0 h 6966651"/>
                <a:gd name="connsiteX2" fmla="*/ 485074 w 485074"/>
                <a:gd name="connsiteY2" fmla="*/ 80847 h 6966651"/>
                <a:gd name="connsiteX3" fmla="*/ 485074 w 485074"/>
                <a:gd name="connsiteY3" fmla="*/ 6966651 h 6966651"/>
                <a:gd name="connsiteX4" fmla="*/ 485074 w 485074"/>
                <a:gd name="connsiteY4" fmla="*/ 6966651 h 6966651"/>
                <a:gd name="connsiteX5" fmla="*/ 0 w 485074"/>
                <a:gd name="connsiteY5" fmla="*/ 6966651 h 6966651"/>
                <a:gd name="connsiteX6" fmla="*/ 0 w 485074"/>
                <a:gd name="connsiteY6" fmla="*/ 6966651 h 6966651"/>
                <a:gd name="connsiteX7" fmla="*/ 0 w 485074"/>
                <a:gd name="connsiteY7" fmla="*/ 80847 h 6966651"/>
                <a:gd name="connsiteX8" fmla="*/ 80847 w 485074"/>
                <a:gd name="connsiteY8" fmla="*/ 0 h 696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074" h="6966651">
                  <a:moveTo>
                    <a:pt x="485074" y="1161132"/>
                  </a:moveTo>
                  <a:lnTo>
                    <a:pt x="485074" y="5805519"/>
                  </a:lnTo>
                  <a:cubicBezTo>
                    <a:pt x="485074" y="6446797"/>
                    <a:pt x="482554" y="6966644"/>
                    <a:pt x="479445" y="6966644"/>
                  </a:cubicBezTo>
                  <a:lnTo>
                    <a:pt x="0" y="6966644"/>
                  </a:lnTo>
                  <a:lnTo>
                    <a:pt x="0" y="6966644"/>
                  </a:lnTo>
                  <a:lnTo>
                    <a:pt x="0" y="7"/>
                  </a:lnTo>
                  <a:lnTo>
                    <a:pt x="0" y="7"/>
                  </a:lnTo>
                  <a:lnTo>
                    <a:pt x="479445" y="7"/>
                  </a:lnTo>
                  <a:cubicBezTo>
                    <a:pt x="482554" y="7"/>
                    <a:pt x="485074" y="519854"/>
                    <a:pt x="485074" y="1161132"/>
                  </a:cubicBezTo>
                  <a:close/>
                </a:path>
              </a:pathLst>
            </a:custGeom>
            <a:gradFill>
              <a:gsLst>
                <a:gs pos="0">
                  <a:srgbClr val="DCE0E8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0" rIns="0" bIns="0" numCol="1" spcCol="1270" anchor="ctr" anchorCtr="0">
              <a:noAutofit/>
            </a:bodyPr>
            <a:lstStyle/>
            <a:p>
              <a:pPr marL="0" lvl="1"/>
              <a:r>
                <a:rPr lang="ru-RU" sz="1600" dirty="0"/>
                <a:t>исследовать текущее состояние рынка металлообрабатывающих станков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D452052B-82E1-F01B-F9A0-4FC8712AC4B4}"/>
                </a:ext>
              </a:extLst>
            </p:cNvPr>
            <p:cNvSpPr/>
            <p:nvPr/>
          </p:nvSpPr>
          <p:spPr>
            <a:xfrm>
              <a:off x="611450" y="3150543"/>
              <a:ext cx="522388" cy="746268"/>
            </a:xfrm>
            <a:custGeom>
              <a:avLst/>
              <a:gdLst>
                <a:gd name="connsiteX0" fmla="*/ 0 w 746268"/>
                <a:gd name="connsiteY0" fmla="*/ 0 h 522388"/>
                <a:gd name="connsiteX1" fmla="*/ 485074 w 746268"/>
                <a:gd name="connsiteY1" fmla="*/ 0 h 522388"/>
                <a:gd name="connsiteX2" fmla="*/ 746268 w 746268"/>
                <a:gd name="connsiteY2" fmla="*/ 261194 h 522388"/>
                <a:gd name="connsiteX3" fmla="*/ 485074 w 746268"/>
                <a:gd name="connsiteY3" fmla="*/ 522388 h 522388"/>
                <a:gd name="connsiteX4" fmla="*/ 0 w 746268"/>
                <a:gd name="connsiteY4" fmla="*/ 522388 h 522388"/>
                <a:gd name="connsiteX5" fmla="*/ 261194 w 746268"/>
                <a:gd name="connsiteY5" fmla="*/ 261194 h 522388"/>
                <a:gd name="connsiteX6" fmla="*/ 0 w 746268"/>
                <a:gd name="connsiteY6" fmla="*/ 0 h 52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268" h="522388">
                  <a:moveTo>
                    <a:pt x="746268" y="0"/>
                  </a:moveTo>
                  <a:lnTo>
                    <a:pt x="746268" y="339552"/>
                  </a:lnTo>
                  <a:lnTo>
                    <a:pt x="373134" y="522388"/>
                  </a:lnTo>
                  <a:lnTo>
                    <a:pt x="0" y="339552"/>
                  </a:lnTo>
                  <a:lnTo>
                    <a:pt x="0" y="0"/>
                  </a:lnTo>
                  <a:lnTo>
                    <a:pt x="373134" y="182836"/>
                  </a:lnTo>
                  <a:lnTo>
                    <a:pt x="746268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36000" tIns="792000" rIns="36000" bIns="920304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lt1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F3BC9F0C-D374-0E6A-1EBA-BE3D21A67945}"/>
                </a:ext>
              </a:extLst>
            </p:cNvPr>
            <p:cNvSpPr/>
            <p:nvPr/>
          </p:nvSpPr>
          <p:spPr>
            <a:xfrm>
              <a:off x="1133839" y="3158490"/>
              <a:ext cx="6174541" cy="509527"/>
            </a:xfrm>
            <a:custGeom>
              <a:avLst/>
              <a:gdLst>
                <a:gd name="connsiteX0" fmla="*/ 77294 w 463755"/>
                <a:gd name="connsiteY0" fmla="*/ 0 h 6966651"/>
                <a:gd name="connsiteX1" fmla="*/ 386461 w 463755"/>
                <a:gd name="connsiteY1" fmla="*/ 0 h 6966651"/>
                <a:gd name="connsiteX2" fmla="*/ 463755 w 463755"/>
                <a:gd name="connsiteY2" fmla="*/ 77294 h 6966651"/>
                <a:gd name="connsiteX3" fmla="*/ 463755 w 463755"/>
                <a:gd name="connsiteY3" fmla="*/ 6966651 h 6966651"/>
                <a:gd name="connsiteX4" fmla="*/ 463755 w 463755"/>
                <a:gd name="connsiteY4" fmla="*/ 6966651 h 6966651"/>
                <a:gd name="connsiteX5" fmla="*/ 0 w 463755"/>
                <a:gd name="connsiteY5" fmla="*/ 6966651 h 6966651"/>
                <a:gd name="connsiteX6" fmla="*/ 0 w 463755"/>
                <a:gd name="connsiteY6" fmla="*/ 6966651 h 6966651"/>
                <a:gd name="connsiteX7" fmla="*/ 0 w 463755"/>
                <a:gd name="connsiteY7" fmla="*/ 77294 h 6966651"/>
                <a:gd name="connsiteX8" fmla="*/ 77294 w 463755"/>
                <a:gd name="connsiteY8" fmla="*/ 0 h 696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755" h="6966651">
                  <a:moveTo>
                    <a:pt x="463755" y="1161136"/>
                  </a:moveTo>
                  <a:lnTo>
                    <a:pt x="463755" y="5805515"/>
                  </a:lnTo>
                  <a:cubicBezTo>
                    <a:pt x="463755" y="6446784"/>
                    <a:pt x="461451" y="6966643"/>
                    <a:pt x="458610" y="6966643"/>
                  </a:cubicBezTo>
                  <a:lnTo>
                    <a:pt x="0" y="6966643"/>
                  </a:lnTo>
                  <a:lnTo>
                    <a:pt x="0" y="6966643"/>
                  </a:lnTo>
                  <a:lnTo>
                    <a:pt x="0" y="8"/>
                  </a:lnTo>
                  <a:lnTo>
                    <a:pt x="0" y="8"/>
                  </a:lnTo>
                  <a:lnTo>
                    <a:pt x="458610" y="8"/>
                  </a:lnTo>
                  <a:cubicBezTo>
                    <a:pt x="461451" y="8"/>
                    <a:pt x="463755" y="519867"/>
                    <a:pt x="463755" y="1161136"/>
                  </a:cubicBezTo>
                  <a:close/>
                </a:path>
              </a:pathLst>
            </a:custGeom>
            <a:gradFill>
              <a:gsLst>
                <a:gs pos="0">
                  <a:srgbClr val="DCE0E8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0" rIns="0" bIns="0" numCol="1" spcCol="1270" anchor="ctr" anchorCtr="0">
              <a:noAutofit/>
            </a:bodyPr>
            <a:lstStyle/>
            <a:p>
              <a:pPr marL="0" lvl="1"/>
              <a:r>
                <a:rPr lang="ru-RU" sz="1600" dirty="0" smtClean="0"/>
                <a:t>разработать бизнес-план </a:t>
              </a:r>
              <a:r>
                <a:rPr lang="ru-RU" sz="1600" dirty="0"/>
                <a:t>инвестиционного проекта</a:t>
              </a: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F762EC81-76C6-94D5-283D-429FA0D53EC1}"/>
                </a:ext>
              </a:extLst>
            </p:cNvPr>
            <p:cNvSpPr/>
            <p:nvPr/>
          </p:nvSpPr>
          <p:spPr>
            <a:xfrm>
              <a:off x="611450" y="3769752"/>
              <a:ext cx="522388" cy="746268"/>
            </a:xfrm>
            <a:custGeom>
              <a:avLst/>
              <a:gdLst>
                <a:gd name="connsiteX0" fmla="*/ 0 w 746268"/>
                <a:gd name="connsiteY0" fmla="*/ 0 h 522388"/>
                <a:gd name="connsiteX1" fmla="*/ 485074 w 746268"/>
                <a:gd name="connsiteY1" fmla="*/ 0 h 522388"/>
                <a:gd name="connsiteX2" fmla="*/ 746268 w 746268"/>
                <a:gd name="connsiteY2" fmla="*/ 261194 h 522388"/>
                <a:gd name="connsiteX3" fmla="*/ 485074 w 746268"/>
                <a:gd name="connsiteY3" fmla="*/ 522388 h 522388"/>
                <a:gd name="connsiteX4" fmla="*/ 0 w 746268"/>
                <a:gd name="connsiteY4" fmla="*/ 522388 h 522388"/>
                <a:gd name="connsiteX5" fmla="*/ 261194 w 746268"/>
                <a:gd name="connsiteY5" fmla="*/ 261194 h 522388"/>
                <a:gd name="connsiteX6" fmla="*/ 0 w 746268"/>
                <a:gd name="connsiteY6" fmla="*/ 0 h 52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268" h="522388">
                  <a:moveTo>
                    <a:pt x="746268" y="0"/>
                  </a:moveTo>
                  <a:lnTo>
                    <a:pt x="746268" y="339552"/>
                  </a:lnTo>
                  <a:lnTo>
                    <a:pt x="373134" y="522388"/>
                  </a:lnTo>
                  <a:lnTo>
                    <a:pt x="0" y="339552"/>
                  </a:lnTo>
                  <a:lnTo>
                    <a:pt x="0" y="0"/>
                  </a:lnTo>
                  <a:lnTo>
                    <a:pt x="373134" y="182836"/>
                  </a:lnTo>
                  <a:lnTo>
                    <a:pt x="746268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36000" tIns="792000" rIns="36000" bIns="920304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lt1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597955FC-66A3-3B61-B1B5-1EB37C99D38B}"/>
                </a:ext>
              </a:extLst>
            </p:cNvPr>
            <p:cNvSpPr/>
            <p:nvPr/>
          </p:nvSpPr>
          <p:spPr>
            <a:xfrm>
              <a:off x="1133838" y="3767039"/>
              <a:ext cx="6174542" cy="532951"/>
            </a:xfrm>
            <a:custGeom>
              <a:avLst/>
              <a:gdLst>
                <a:gd name="connsiteX0" fmla="*/ 80847 w 485074"/>
                <a:gd name="connsiteY0" fmla="*/ 0 h 6966651"/>
                <a:gd name="connsiteX1" fmla="*/ 404227 w 485074"/>
                <a:gd name="connsiteY1" fmla="*/ 0 h 6966651"/>
                <a:gd name="connsiteX2" fmla="*/ 485074 w 485074"/>
                <a:gd name="connsiteY2" fmla="*/ 80847 h 6966651"/>
                <a:gd name="connsiteX3" fmla="*/ 485074 w 485074"/>
                <a:gd name="connsiteY3" fmla="*/ 6966651 h 6966651"/>
                <a:gd name="connsiteX4" fmla="*/ 485074 w 485074"/>
                <a:gd name="connsiteY4" fmla="*/ 6966651 h 6966651"/>
                <a:gd name="connsiteX5" fmla="*/ 0 w 485074"/>
                <a:gd name="connsiteY5" fmla="*/ 6966651 h 6966651"/>
                <a:gd name="connsiteX6" fmla="*/ 0 w 485074"/>
                <a:gd name="connsiteY6" fmla="*/ 6966651 h 6966651"/>
                <a:gd name="connsiteX7" fmla="*/ 0 w 485074"/>
                <a:gd name="connsiteY7" fmla="*/ 80847 h 6966651"/>
                <a:gd name="connsiteX8" fmla="*/ 80847 w 485074"/>
                <a:gd name="connsiteY8" fmla="*/ 0 h 696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074" h="6966651">
                  <a:moveTo>
                    <a:pt x="485074" y="1161132"/>
                  </a:moveTo>
                  <a:lnTo>
                    <a:pt x="485074" y="5805519"/>
                  </a:lnTo>
                  <a:cubicBezTo>
                    <a:pt x="485074" y="6446797"/>
                    <a:pt x="482554" y="6966644"/>
                    <a:pt x="479445" y="6966644"/>
                  </a:cubicBezTo>
                  <a:lnTo>
                    <a:pt x="0" y="6966644"/>
                  </a:lnTo>
                  <a:lnTo>
                    <a:pt x="0" y="6966644"/>
                  </a:lnTo>
                  <a:lnTo>
                    <a:pt x="0" y="7"/>
                  </a:lnTo>
                  <a:lnTo>
                    <a:pt x="0" y="7"/>
                  </a:lnTo>
                  <a:lnTo>
                    <a:pt x="479445" y="7"/>
                  </a:lnTo>
                  <a:cubicBezTo>
                    <a:pt x="482554" y="7"/>
                    <a:pt x="485074" y="519854"/>
                    <a:pt x="485074" y="1161132"/>
                  </a:cubicBezTo>
                  <a:close/>
                </a:path>
              </a:pathLst>
            </a:custGeom>
            <a:gradFill>
              <a:gsLst>
                <a:gs pos="0">
                  <a:srgbClr val="DCE0E8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0" rIns="0" bIns="0" numCol="1" spcCol="1270" anchor="ctr" anchorCtr="0">
              <a:noAutofit/>
            </a:bodyPr>
            <a:lstStyle/>
            <a:p>
              <a:pPr marL="0" lvl="1"/>
              <a:r>
                <a:rPr lang="ru-RU" sz="1600" dirty="0"/>
                <a:t>разработать план изменения организационной структуры </a:t>
              </a:r>
              <a:br>
                <a:rPr lang="ru-RU" sz="1600" dirty="0"/>
              </a:br>
              <a:r>
                <a:rPr lang="ru-RU" sz="1600" dirty="0"/>
                <a:t>с учетом освоения нового вида деятельности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85" y="307711"/>
            <a:ext cx="5640787" cy="648891"/>
          </a:xfrm>
        </p:spPr>
        <p:txBody>
          <a:bodyPr>
            <a:normAutofit/>
          </a:bodyPr>
          <a:lstStyle/>
          <a:p>
            <a:r>
              <a:rPr lang="ru-RU" sz="2000" dirty="0"/>
              <a:t>ПРОДУКТ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1365" y="823600"/>
            <a:ext cx="626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Высокотехнологичные металлообрабатывающие станки</a:t>
            </a:r>
          </a:p>
          <a:p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43C4D862-3EDB-ACEC-8D43-14EC11A52499}"/>
              </a:ext>
            </a:extLst>
          </p:cNvPr>
          <p:cNvSpPr/>
          <p:nvPr/>
        </p:nvSpPr>
        <p:spPr>
          <a:xfrm>
            <a:off x="321365" y="2342925"/>
            <a:ext cx="2628000" cy="2058335"/>
          </a:xfrm>
          <a:custGeom>
            <a:avLst/>
            <a:gdLst>
              <a:gd name="connsiteX0" fmla="*/ 0 w 2913978"/>
              <a:gd name="connsiteY0" fmla="*/ 291398 h 3456480"/>
              <a:gd name="connsiteX1" fmla="*/ 291398 w 2913978"/>
              <a:gd name="connsiteY1" fmla="*/ 0 h 3456480"/>
              <a:gd name="connsiteX2" fmla="*/ 2622580 w 2913978"/>
              <a:gd name="connsiteY2" fmla="*/ 0 h 3456480"/>
              <a:gd name="connsiteX3" fmla="*/ 2913978 w 2913978"/>
              <a:gd name="connsiteY3" fmla="*/ 291398 h 3456480"/>
              <a:gd name="connsiteX4" fmla="*/ 2913978 w 2913978"/>
              <a:gd name="connsiteY4" fmla="*/ 3165082 h 3456480"/>
              <a:gd name="connsiteX5" fmla="*/ 2622580 w 2913978"/>
              <a:gd name="connsiteY5" fmla="*/ 3456480 h 3456480"/>
              <a:gd name="connsiteX6" fmla="*/ 291398 w 2913978"/>
              <a:gd name="connsiteY6" fmla="*/ 3456480 h 3456480"/>
              <a:gd name="connsiteX7" fmla="*/ 0 w 2913978"/>
              <a:gd name="connsiteY7" fmla="*/ 3165082 h 3456480"/>
              <a:gd name="connsiteX8" fmla="*/ 0 w 2913978"/>
              <a:gd name="connsiteY8" fmla="*/ 291398 h 34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3978" h="3456480">
                <a:moveTo>
                  <a:pt x="0" y="291398"/>
                </a:moveTo>
                <a:cubicBezTo>
                  <a:pt x="0" y="130463"/>
                  <a:pt x="130463" y="0"/>
                  <a:pt x="291398" y="0"/>
                </a:cubicBezTo>
                <a:lnTo>
                  <a:pt x="2622580" y="0"/>
                </a:lnTo>
                <a:cubicBezTo>
                  <a:pt x="2783515" y="0"/>
                  <a:pt x="2913978" y="130463"/>
                  <a:pt x="2913978" y="291398"/>
                </a:cubicBezTo>
                <a:lnTo>
                  <a:pt x="2913978" y="3165082"/>
                </a:lnTo>
                <a:cubicBezTo>
                  <a:pt x="2913978" y="3326017"/>
                  <a:pt x="2783515" y="3456480"/>
                  <a:pt x="2622580" y="3456480"/>
                </a:cubicBezTo>
                <a:lnTo>
                  <a:pt x="291398" y="3456480"/>
                </a:lnTo>
                <a:cubicBezTo>
                  <a:pt x="130463" y="3456480"/>
                  <a:pt x="0" y="3326017"/>
                  <a:pt x="0" y="3165082"/>
                </a:cubicBezTo>
                <a:lnTo>
                  <a:pt x="0" y="291398"/>
                </a:lnTo>
                <a:close/>
              </a:path>
            </a:pathLst>
          </a:custGeom>
          <a:gradFill>
            <a:gsLst>
              <a:gs pos="0">
                <a:srgbClr val="DCE0E8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496384" rIns="113792" bIns="80508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600" kern="1200" dirty="0"/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/>
              <a:t>Орбитальный металлообрабатывающий станок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/>
              <a:t>Патент № 212646</a:t>
            </a:r>
            <a:endParaRPr lang="ru-RU" sz="1600" kern="1200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C160306-0640-4A0D-9DA7-ADC2DC12E82F}"/>
              </a:ext>
            </a:extLst>
          </p:cNvPr>
          <p:cNvSpPr/>
          <p:nvPr/>
        </p:nvSpPr>
        <p:spPr>
          <a:xfrm>
            <a:off x="572713" y="1333759"/>
            <a:ext cx="2187536" cy="2030101"/>
          </a:xfrm>
          <a:prstGeom prst="ellipse">
            <a:avLst/>
          </a:prstGeom>
          <a:blipFill rotWithShape="0">
            <a:blip r:embed="rId3" cstate="print"/>
            <a:stretch>
              <a:fillRect l="-3204" t="-3204" r="-3204" b="-3204"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A860B03F-49BC-AA01-A2F8-8D20211B135B}"/>
              </a:ext>
            </a:extLst>
          </p:cNvPr>
          <p:cNvSpPr/>
          <p:nvPr/>
        </p:nvSpPr>
        <p:spPr>
          <a:xfrm>
            <a:off x="3296447" y="2342925"/>
            <a:ext cx="2628000" cy="2058335"/>
          </a:xfrm>
          <a:custGeom>
            <a:avLst/>
            <a:gdLst>
              <a:gd name="connsiteX0" fmla="*/ 0 w 2913978"/>
              <a:gd name="connsiteY0" fmla="*/ 291398 h 3149993"/>
              <a:gd name="connsiteX1" fmla="*/ 291398 w 2913978"/>
              <a:gd name="connsiteY1" fmla="*/ 0 h 3149993"/>
              <a:gd name="connsiteX2" fmla="*/ 2622580 w 2913978"/>
              <a:gd name="connsiteY2" fmla="*/ 0 h 3149993"/>
              <a:gd name="connsiteX3" fmla="*/ 2913978 w 2913978"/>
              <a:gd name="connsiteY3" fmla="*/ 291398 h 3149993"/>
              <a:gd name="connsiteX4" fmla="*/ 2913978 w 2913978"/>
              <a:gd name="connsiteY4" fmla="*/ 2858595 h 3149993"/>
              <a:gd name="connsiteX5" fmla="*/ 2622580 w 2913978"/>
              <a:gd name="connsiteY5" fmla="*/ 3149993 h 3149993"/>
              <a:gd name="connsiteX6" fmla="*/ 291398 w 2913978"/>
              <a:gd name="connsiteY6" fmla="*/ 3149993 h 3149993"/>
              <a:gd name="connsiteX7" fmla="*/ 0 w 2913978"/>
              <a:gd name="connsiteY7" fmla="*/ 2858595 h 3149993"/>
              <a:gd name="connsiteX8" fmla="*/ 0 w 2913978"/>
              <a:gd name="connsiteY8" fmla="*/ 291398 h 314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3978" h="3149993">
                <a:moveTo>
                  <a:pt x="0" y="291398"/>
                </a:moveTo>
                <a:cubicBezTo>
                  <a:pt x="0" y="130463"/>
                  <a:pt x="130463" y="0"/>
                  <a:pt x="291398" y="0"/>
                </a:cubicBezTo>
                <a:lnTo>
                  <a:pt x="2622580" y="0"/>
                </a:lnTo>
                <a:cubicBezTo>
                  <a:pt x="2783515" y="0"/>
                  <a:pt x="2913978" y="130463"/>
                  <a:pt x="2913978" y="291398"/>
                </a:cubicBezTo>
                <a:lnTo>
                  <a:pt x="2913978" y="2858595"/>
                </a:lnTo>
                <a:cubicBezTo>
                  <a:pt x="2913978" y="3019530"/>
                  <a:pt x="2783515" y="3149993"/>
                  <a:pt x="2622580" y="3149993"/>
                </a:cubicBezTo>
                <a:lnTo>
                  <a:pt x="291398" y="3149993"/>
                </a:lnTo>
                <a:cubicBezTo>
                  <a:pt x="130463" y="3149993"/>
                  <a:pt x="0" y="3019530"/>
                  <a:pt x="0" y="2858595"/>
                </a:cubicBezTo>
                <a:lnTo>
                  <a:pt x="0" y="291398"/>
                </a:lnTo>
                <a:close/>
              </a:path>
            </a:pathLst>
          </a:custGeom>
          <a:gradFill>
            <a:gsLst>
              <a:gs pos="0">
                <a:srgbClr val="DCE0E8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373790" rIns="113792" bIns="74379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600" kern="1200" dirty="0"/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/>
              <a:t>Портальный фрезерный станок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/>
              <a:t>Патент № 216403</a:t>
            </a:r>
            <a:endParaRPr lang="ru-RU" sz="1600" kern="1200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CCD307D7-7D75-6212-75B3-2B5A7082C95A}"/>
              </a:ext>
            </a:extLst>
          </p:cNvPr>
          <p:cNvSpPr/>
          <p:nvPr/>
        </p:nvSpPr>
        <p:spPr>
          <a:xfrm>
            <a:off x="3612826" y="1390260"/>
            <a:ext cx="2089562" cy="1917098"/>
          </a:xfrm>
          <a:prstGeom prst="ellipse">
            <a:avLst/>
          </a:prstGeom>
          <a:blipFill rotWithShape="0">
            <a:blip r:embed="rId4" cstate="print"/>
            <a:stretch>
              <a:fillRect l="-5224" t="-5224" r="-5224" b="-5224"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FA4FFC61-0012-EFF6-2D4F-0478CC15CDD2}"/>
              </a:ext>
            </a:extLst>
          </p:cNvPr>
          <p:cNvSpPr/>
          <p:nvPr/>
        </p:nvSpPr>
        <p:spPr>
          <a:xfrm>
            <a:off x="6213500" y="2342925"/>
            <a:ext cx="2628000" cy="2058335"/>
          </a:xfrm>
          <a:custGeom>
            <a:avLst/>
            <a:gdLst>
              <a:gd name="connsiteX0" fmla="*/ 0 w 2913978"/>
              <a:gd name="connsiteY0" fmla="*/ 291398 h 2927362"/>
              <a:gd name="connsiteX1" fmla="*/ 291398 w 2913978"/>
              <a:gd name="connsiteY1" fmla="*/ 0 h 2927362"/>
              <a:gd name="connsiteX2" fmla="*/ 2622580 w 2913978"/>
              <a:gd name="connsiteY2" fmla="*/ 0 h 2927362"/>
              <a:gd name="connsiteX3" fmla="*/ 2913978 w 2913978"/>
              <a:gd name="connsiteY3" fmla="*/ 291398 h 2927362"/>
              <a:gd name="connsiteX4" fmla="*/ 2913978 w 2913978"/>
              <a:gd name="connsiteY4" fmla="*/ 2635964 h 2927362"/>
              <a:gd name="connsiteX5" fmla="*/ 2622580 w 2913978"/>
              <a:gd name="connsiteY5" fmla="*/ 2927362 h 2927362"/>
              <a:gd name="connsiteX6" fmla="*/ 291398 w 2913978"/>
              <a:gd name="connsiteY6" fmla="*/ 2927362 h 2927362"/>
              <a:gd name="connsiteX7" fmla="*/ 0 w 2913978"/>
              <a:gd name="connsiteY7" fmla="*/ 2635964 h 2927362"/>
              <a:gd name="connsiteX8" fmla="*/ 0 w 2913978"/>
              <a:gd name="connsiteY8" fmla="*/ 291398 h 292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3978" h="2927362">
                <a:moveTo>
                  <a:pt x="0" y="291398"/>
                </a:moveTo>
                <a:cubicBezTo>
                  <a:pt x="0" y="130463"/>
                  <a:pt x="130463" y="0"/>
                  <a:pt x="291398" y="0"/>
                </a:cubicBezTo>
                <a:lnTo>
                  <a:pt x="2622580" y="0"/>
                </a:lnTo>
                <a:cubicBezTo>
                  <a:pt x="2783515" y="0"/>
                  <a:pt x="2913978" y="130463"/>
                  <a:pt x="2913978" y="291398"/>
                </a:cubicBezTo>
                <a:lnTo>
                  <a:pt x="2913978" y="2635964"/>
                </a:lnTo>
                <a:cubicBezTo>
                  <a:pt x="2913978" y="2796899"/>
                  <a:pt x="2783515" y="2927362"/>
                  <a:pt x="2622580" y="2927362"/>
                </a:cubicBezTo>
                <a:lnTo>
                  <a:pt x="291398" y="2927362"/>
                </a:lnTo>
                <a:cubicBezTo>
                  <a:pt x="130463" y="2927362"/>
                  <a:pt x="0" y="2796899"/>
                  <a:pt x="0" y="2635964"/>
                </a:cubicBezTo>
                <a:lnTo>
                  <a:pt x="0" y="291398"/>
                </a:lnTo>
                <a:close/>
              </a:path>
            </a:pathLst>
          </a:custGeom>
          <a:gradFill>
            <a:gsLst>
              <a:gs pos="0">
                <a:srgbClr val="DCE0E8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284737" rIns="113792" bIns="69926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600" kern="1200" dirty="0"/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/>
              <a:t>Устройство для обработки клиновых подкладок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/>
              <a:t>Патент № 2607071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AC5292FB-71CB-AD0E-4CC7-6CA7D78C4BF0}"/>
              </a:ext>
            </a:extLst>
          </p:cNvPr>
          <p:cNvSpPr/>
          <p:nvPr/>
        </p:nvSpPr>
        <p:spPr>
          <a:xfrm>
            <a:off x="6459699" y="1308483"/>
            <a:ext cx="2135602" cy="2034717"/>
          </a:xfrm>
          <a:prstGeom prst="ellipse">
            <a:avLst/>
          </a:prstGeom>
          <a:blipFill rotWithShape="0">
            <a:blip r:embed="rId5" cstate="print"/>
            <a:stretch>
              <a:fillRect l="-6501" t="-6501" r="-6501" b="-6501"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трелка: влево-вправо 13">
            <a:extLst>
              <a:ext uri="{FF2B5EF4-FFF2-40B4-BE49-F238E27FC236}">
                <a16:creationId xmlns="" xmlns:a16="http://schemas.microsoft.com/office/drawing/2014/main" id="{C5CA2F09-5A32-46A3-BF62-039CCA43ECF1}"/>
              </a:ext>
            </a:extLst>
          </p:cNvPr>
          <p:cNvSpPr/>
          <p:nvPr/>
        </p:nvSpPr>
        <p:spPr>
          <a:xfrm flipH="1">
            <a:off x="8973310" y="4142024"/>
            <a:ext cx="138256" cy="518472"/>
          </a:xfrm>
          <a:prstGeom prst="leftRight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5AE7619-BBEB-D21B-EADA-686E8E371BDF}"/>
              </a:ext>
            </a:extLst>
          </p:cNvPr>
          <p:cNvGrpSpPr/>
          <p:nvPr/>
        </p:nvGrpSpPr>
        <p:grpSpPr>
          <a:xfrm>
            <a:off x="2080115" y="1203561"/>
            <a:ext cx="4580175" cy="3203598"/>
            <a:chOff x="1936095" y="1203561"/>
            <a:chExt cx="4580175" cy="3203598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="" xmlns:a16="http://schemas.microsoft.com/office/drawing/2014/main" id="{355BAD08-B4E4-716C-B115-7341350509F0}"/>
                </a:ext>
              </a:extLst>
            </p:cNvPr>
            <p:cNvSpPr/>
            <p:nvPr/>
          </p:nvSpPr>
          <p:spPr>
            <a:xfrm>
              <a:off x="2700270" y="1275568"/>
              <a:ext cx="3816000" cy="618257"/>
            </a:xfrm>
            <a:custGeom>
              <a:avLst/>
              <a:gdLst>
                <a:gd name="connsiteX0" fmla="*/ 0 w 4612225"/>
                <a:gd name="connsiteY0" fmla="*/ 0 h 618255"/>
                <a:gd name="connsiteX1" fmla="*/ 4303098 w 4612225"/>
                <a:gd name="connsiteY1" fmla="*/ 0 h 618255"/>
                <a:gd name="connsiteX2" fmla="*/ 4612225 w 4612225"/>
                <a:gd name="connsiteY2" fmla="*/ 309128 h 618255"/>
                <a:gd name="connsiteX3" fmla="*/ 4303098 w 4612225"/>
                <a:gd name="connsiteY3" fmla="*/ 618255 h 618255"/>
                <a:gd name="connsiteX4" fmla="*/ 0 w 4612225"/>
                <a:gd name="connsiteY4" fmla="*/ 618255 h 618255"/>
                <a:gd name="connsiteX5" fmla="*/ 0 w 4612225"/>
                <a:gd name="connsiteY5" fmla="*/ 0 h 61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2225" h="618255">
                  <a:moveTo>
                    <a:pt x="4612225" y="618254"/>
                  </a:moveTo>
                  <a:lnTo>
                    <a:pt x="309127" y="618254"/>
                  </a:lnTo>
                  <a:lnTo>
                    <a:pt x="0" y="309127"/>
                  </a:lnTo>
                  <a:lnTo>
                    <a:pt x="309127" y="1"/>
                  </a:lnTo>
                  <a:lnTo>
                    <a:pt x="4612225" y="1"/>
                  </a:lnTo>
                  <a:lnTo>
                    <a:pt x="4612225" y="618254"/>
                  </a:lnTo>
                  <a:close/>
                </a:path>
              </a:pathLst>
            </a:custGeom>
            <a:gradFill>
              <a:gsLst>
                <a:gs pos="0">
                  <a:srgbClr val="DCE0E8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828000" rIns="144000" bIns="828000" numCol="1" spcCol="1270" anchor="ctr" anchorCtr="0">
              <a:noAutofit/>
            </a:bodyPr>
            <a:lstStyle/>
            <a:p>
              <a:pPr lvl="1"/>
              <a:r>
                <a:rPr lang="ru-RU" dirty="0"/>
                <a:t>Общества группы ОСК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52BA9E04-20F9-F7B7-A468-58790DB7E8CE}"/>
                </a:ext>
              </a:extLst>
            </p:cNvPr>
            <p:cNvSpPr/>
            <p:nvPr/>
          </p:nvSpPr>
          <p:spPr>
            <a:xfrm>
              <a:off x="1936095" y="1203561"/>
              <a:ext cx="680080" cy="680080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26E09229-91DB-32D8-034C-702B059531FC}"/>
                </a:ext>
              </a:extLst>
            </p:cNvPr>
            <p:cNvSpPr/>
            <p:nvPr/>
          </p:nvSpPr>
          <p:spPr>
            <a:xfrm>
              <a:off x="2700270" y="2067681"/>
              <a:ext cx="3816000" cy="618257"/>
            </a:xfrm>
            <a:custGeom>
              <a:avLst/>
              <a:gdLst>
                <a:gd name="connsiteX0" fmla="*/ 0 w 4536873"/>
                <a:gd name="connsiteY0" fmla="*/ 0 h 618255"/>
                <a:gd name="connsiteX1" fmla="*/ 4227746 w 4536873"/>
                <a:gd name="connsiteY1" fmla="*/ 0 h 618255"/>
                <a:gd name="connsiteX2" fmla="*/ 4536873 w 4536873"/>
                <a:gd name="connsiteY2" fmla="*/ 309128 h 618255"/>
                <a:gd name="connsiteX3" fmla="*/ 4227746 w 4536873"/>
                <a:gd name="connsiteY3" fmla="*/ 618255 h 618255"/>
                <a:gd name="connsiteX4" fmla="*/ 0 w 4536873"/>
                <a:gd name="connsiteY4" fmla="*/ 618255 h 618255"/>
                <a:gd name="connsiteX5" fmla="*/ 0 w 4536873"/>
                <a:gd name="connsiteY5" fmla="*/ 0 h 61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6873" h="618255">
                  <a:moveTo>
                    <a:pt x="4536873" y="618254"/>
                  </a:moveTo>
                  <a:lnTo>
                    <a:pt x="309127" y="618254"/>
                  </a:lnTo>
                  <a:lnTo>
                    <a:pt x="0" y="309127"/>
                  </a:lnTo>
                  <a:lnTo>
                    <a:pt x="309127" y="1"/>
                  </a:lnTo>
                  <a:lnTo>
                    <a:pt x="4536873" y="1"/>
                  </a:lnTo>
                  <a:lnTo>
                    <a:pt x="4536873" y="618254"/>
                  </a:lnTo>
                  <a:close/>
                </a:path>
              </a:pathLst>
            </a:custGeom>
            <a:gradFill>
              <a:gsLst>
                <a:gs pos="0">
                  <a:srgbClr val="DCE0E8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828000" rIns="144000" bIns="828000" numCol="1" spcCol="1270" anchor="ctr" anchorCtr="0">
              <a:noAutofit/>
            </a:bodyPr>
            <a:lstStyle/>
            <a:p>
              <a:pPr lvl="1"/>
              <a:r>
                <a:rPr lang="ru-RU" dirty="0"/>
                <a:t>ГК «Росатом</a:t>
              </a:r>
              <a:r>
                <a:rPr lang="ru-RU" dirty="0" smtClean="0"/>
                <a:t>»</a:t>
              </a:r>
              <a:br>
                <a:rPr lang="ru-RU" dirty="0" smtClean="0"/>
              </a:br>
              <a:r>
                <a:rPr lang="ru-RU" dirty="0" smtClean="0"/>
                <a:t>(ФГУП «</a:t>
              </a:r>
              <a:r>
                <a:rPr lang="ru-RU" dirty="0" err="1" smtClean="0"/>
                <a:t>Атомфлот</a:t>
              </a:r>
              <a:r>
                <a:rPr lang="ru-RU" dirty="0" smtClean="0"/>
                <a:t>»)</a:t>
              </a:r>
              <a:endParaRPr lang="ru-RU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030842DF-E8D8-89FE-9DDC-44B143297B62}"/>
                </a:ext>
              </a:extLst>
            </p:cNvPr>
            <p:cNvSpPr/>
            <p:nvPr/>
          </p:nvSpPr>
          <p:spPr>
            <a:xfrm>
              <a:off x="1936095" y="2035446"/>
              <a:ext cx="680080" cy="680080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D434285E-3269-9AE2-86A1-46CF809D91D1}"/>
                </a:ext>
              </a:extLst>
            </p:cNvPr>
            <p:cNvSpPr/>
            <p:nvPr/>
          </p:nvSpPr>
          <p:spPr>
            <a:xfrm>
              <a:off x="2700270" y="2859788"/>
              <a:ext cx="3816000" cy="618256"/>
            </a:xfrm>
            <a:custGeom>
              <a:avLst/>
              <a:gdLst>
                <a:gd name="connsiteX0" fmla="*/ 0 w 4563818"/>
                <a:gd name="connsiteY0" fmla="*/ 0 h 618255"/>
                <a:gd name="connsiteX1" fmla="*/ 4254691 w 4563818"/>
                <a:gd name="connsiteY1" fmla="*/ 0 h 618255"/>
                <a:gd name="connsiteX2" fmla="*/ 4563818 w 4563818"/>
                <a:gd name="connsiteY2" fmla="*/ 309128 h 618255"/>
                <a:gd name="connsiteX3" fmla="*/ 4254691 w 4563818"/>
                <a:gd name="connsiteY3" fmla="*/ 618255 h 618255"/>
                <a:gd name="connsiteX4" fmla="*/ 0 w 4563818"/>
                <a:gd name="connsiteY4" fmla="*/ 618255 h 618255"/>
                <a:gd name="connsiteX5" fmla="*/ 0 w 4563818"/>
                <a:gd name="connsiteY5" fmla="*/ 0 h 61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3818" h="618255">
                  <a:moveTo>
                    <a:pt x="4563818" y="618254"/>
                  </a:moveTo>
                  <a:lnTo>
                    <a:pt x="309127" y="618254"/>
                  </a:lnTo>
                  <a:lnTo>
                    <a:pt x="0" y="309127"/>
                  </a:lnTo>
                  <a:lnTo>
                    <a:pt x="309127" y="1"/>
                  </a:lnTo>
                  <a:lnTo>
                    <a:pt x="4563818" y="1"/>
                  </a:lnTo>
                  <a:lnTo>
                    <a:pt x="4563818" y="618254"/>
                  </a:lnTo>
                  <a:close/>
                </a:path>
              </a:pathLst>
            </a:custGeom>
            <a:gradFill>
              <a:gsLst>
                <a:gs pos="0">
                  <a:srgbClr val="DCE0E8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828000" rIns="144000" bIns="828000" numCol="1" spcCol="1270" anchor="ctr" anchorCtr="0">
              <a:noAutofit/>
            </a:bodyPr>
            <a:lstStyle/>
            <a:p>
              <a:pPr lvl="1"/>
              <a:r>
                <a:rPr lang="ru-RU" dirty="0"/>
                <a:t>ПАО «Газпром»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20D4B72A-5F97-82D3-67DE-71114CFA449D}"/>
                </a:ext>
              </a:extLst>
            </p:cNvPr>
            <p:cNvSpPr/>
            <p:nvPr/>
          </p:nvSpPr>
          <p:spPr>
            <a:xfrm>
              <a:off x="1936095" y="2818570"/>
              <a:ext cx="680080" cy="680080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5D66DD07-598C-DEF9-2BDB-81C06133AA9F}"/>
                </a:ext>
              </a:extLst>
            </p:cNvPr>
            <p:cNvSpPr/>
            <p:nvPr/>
          </p:nvSpPr>
          <p:spPr>
            <a:xfrm>
              <a:off x="2700270" y="3651901"/>
              <a:ext cx="3816000" cy="618256"/>
            </a:xfrm>
            <a:custGeom>
              <a:avLst/>
              <a:gdLst>
                <a:gd name="connsiteX0" fmla="*/ 0 w 4593865"/>
                <a:gd name="connsiteY0" fmla="*/ 0 h 618255"/>
                <a:gd name="connsiteX1" fmla="*/ 4284738 w 4593865"/>
                <a:gd name="connsiteY1" fmla="*/ 0 h 618255"/>
                <a:gd name="connsiteX2" fmla="*/ 4593865 w 4593865"/>
                <a:gd name="connsiteY2" fmla="*/ 309128 h 618255"/>
                <a:gd name="connsiteX3" fmla="*/ 4284738 w 4593865"/>
                <a:gd name="connsiteY3" fmla="*/ 618255 h 618255"/>
                <a:gd name="connsiteX4" fmla="*/ 0 w 4593865"/>
                <a:gd name="connsiteY4" fmla="*/ 618255 h 618255"/>
                <a:gd name="connsiteX5" fmla="*/ 0 w 4593865"/>
                <a:gd name="connsiteY5" fmla="*/ 0 h 61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3865" h="618255">
                  <a:moveTo>
                    <a:pt x="4593865" y="618254"/>
                  </a:moveTo>
                  <a:lnTo>
                    <a:pt x="309127" y="618254"/>
                  </a:lnTo>
                  <a:lnTo>
                    <a:pt x="0" y="309127"/>
                  </a:lnTo>
                  <a:lnTo>
                    <a:pt x="309127" y="1"/>
                  </a:lnTo>
                  <a:lnTo>
                    <a:pt x="4593865" y="1"/>
                  </a:lnTo>
                  <a:lnTo>
                    <a:pt x="4593865" y="618254"/>
                  </a:lnTo>
                  <a:close/>
                </a:path>
              </a:pathLst>
            </a:custGeom>
            <a:gradFill>
              <a:gsLst>
                <a:gs pos="0">
                  <a:srgbClr val="DCE0E8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828000" rIns="144000" bIns="828000" numCol="1" spcCol="1270" anchor="ctr" anchorCtr="0">
              <a:noAutofit/>
            </a:bodyPr>
            <a:lstStyle/>
            <a:p>
              <a:pPr lvl="1"/>
              <a:r>
                <a:rPr lang="ru-RU" dirty="0"/>
                <a:t>Целлюлозно-бумажные предприятия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3905ABCB-F99D-1166-215E-C43EA4902715}"/>
                </a:ext>
              </a:extLst>
            </p:cNvPr>
            <p:cNvSpPr/>
            <p:nvPr/>
          </p:nvSpPr>
          <p:spPr>
            <a:xfrm>
              <a:off x="1936095" y="3727079"/>
              <a:ext cx="680080" cy="680080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923940" y="483460"/>
            <a:ext cx="3384470" cy="491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>
                <a:ln>
                  <a:noFill/>
                </a:ln>
                <a:solidFill>
                  <a:srgbClr val="7E8692"/>
                </a:solidFill>
                <a:effectLst/>
                <a:uLnTx/>
                <a:uFillTx/>
                <a:latin typeface="+mj-lt"/>
                <a:ea typeface="PT Sans" pitchFamily="34" charset="-52"/>
                <a:cs typeface="+mj-cs"/>
              </a:rPr>
              <a:t>Целевая аудитория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31" y="416678"/>
            <a:ext cx="7200000" cy="648891"/>
          </a:xfrm>
        </p:spPr>
        <p:txBody>
          <a:bodyPr>
            <a:normAutofit/>
          </a:bodyPr>
          <a:lstStyle/>
          <a:p>
            <a:r>
              <a:rPr lang="en-US" sz="1800" dirty="0"/>
              <a:t>SW</a:t>
            </a:r>
            <a:r>
              <a:rPr lang="ru-RU" sz="1800" dirty="0"/>
              <a:t>О</a:t>
            </a:r>
            <a:r>
              <a:rPr lang="en-US" sz="1800" dirty="0"/>
              <a:t>T-</a:t>
            </a:r>
            <a:r>
              <a:rPr lang="ru-RU" sz="1800" dirty="0"/>
              <a:t>АНАЛИЗ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6020" y="2931800"/>
            <a:ext cx="3888540" cy="159819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1032" y="2931800"/>
            <a:ext cx="4150968" cy="1598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1052736"/>
            <a:ext cx="3888544" cy="1735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031" y="1059540"/>
            <a:ext cx="4150969" cy="173504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1381" y="1405273"/>
            <a:ext cx="1008024" cy="972000"/>
          </a:xfrm>
          <a:prstGeom prst="ellipse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2"/>
                </a:solidFill>
              </a:rPr>
              <a:t>S</a:t>
            </a:r>
            <a:endParaRPr lang="ru-RU" sz="5400" b="1" dirty="0">
              <a:solidFill>
                <a:schemeClr val="bg2"/>
              </a:solidFill>
            </a:endParaRPr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4937158" y="1416290"/>
            <a:ext cx="1018287" cy="9720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W</a:t>
            </a:r>
            <a:endParaRPr lang="ru-RU" sz="5400" b="1" dirty="0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583507" y="3219840"/>
            <a:ext cx="1018287" cy="9720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O</a:t>
            </a:r>
            <a:endParaRPr lang="ru-RU" sz="5400" b="1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4981226" y="3263907"/>
            <a:ext cx="1018287" cy="972000"/>
          </a:xfrm>
          <a:prstGeom prst="ellipse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2"/>
                </a:solidFill>
              </a:rPr>
              <a:t>T</a:t>
            </a:r>
            <a:endParaRPr lang="ru-RU" sz="5400" b="1" dirty="0">
              <a:solidFill>
                <a:schemeClr val="bg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45201" y="1244942"/>
            <a:ext cx="285478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быстрая реакция на </a:t>
            </a:r>
            <a:r>
              <a:rPr lang="ru-RU" sz="1300" dirty="0" smtClean="0">
                <a:solidFill>
                  <a:schemeClr val="bg1"/>
                </a:solidFill>
              </a:rPr>
              <a:t>изменения;</a:t>
            </a:r>
            <a:endParaRPr lang="ru-RU" sz="13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точечная ориентация на </a:t>
            </a:r>
            <a:r>
              <a:rPr lang="ru-RU" sz="1300" dirty="0" smtClean="0">
                <a:solidFill>
                  <a:schemeClr val="bg1"/>
                </a:solidFill>
              </a:rPr>
              <a:t>потребителя;</a:t>
            </a:r>
            <a:endParaRPr lang="ru-RU" sz="13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наличие собственных НИР и </a:t>
            </a:r>
            <a:r>
              <a:rPr lang="ru-RU" sz="1300" dirty="0" smtClean="0">
                <a:solidFill>
                  <a:schemeClr val="bg1"/>
                </a:solidFill>
              </a:rPr>
              <a:t>ОКР;</a:t>
            </a:r>
            <a:endParaRPr lang="ru-RU" sz="13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наличие необходимых лицензий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24279" y="3266938"/>
            <a:ext cx="244834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наличие импортных </a:t>
            </a:r>
            <a:r>
              <a:rPr lang="ru-RU" sz="1300" dirty="0" smtClean="0">
                <a:solidFill>
                  <a:schemeClr val="bg1"/>
                </a:solidFill>
              </a:rPr>
              <a:t>аналогов;</a:t>
            </a:r>
            <a:endParaRPr lang="ru-RU" sz="13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длительность конкурсных </a:t>
            </a:r>
            <a:r>
              <a:rPr lang="ru-RU" sz="1300" dirty="0" smtClean="0">
                <a:solidFill>
                  <a:schemeClr val="bg1"/>
                </a:solidFill>
              </a:rPr>
              <a:t>процедур;</a:t>
            </a:r>
            <a:endParaRPr lang="ru-RU" sz="13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нестабильность спроса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18243" y="1195700"/>
            <a:ext cx="258221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350" lvl="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отсутствие собственных  производственных </a:t>
            </a:r>
            <a:r>
              <a:rPr lang="ru-RU" sz="1300" dirty="0" smtClean="0">
                <a:solidFill>
                  <a:schemeClr val="bg1"/>
                </a:solidFill>
              </a:rPr>
              <a:t>мощностей;</a:t>
            </a:r>
            <a:endParaRPr lang="ru-RU" sz="1300" dirty="0">
              <a:solidFill>
                <a:schemeClr val="bg1"/>
              </a:solidFill>
            </a:endParaRPr>
          </a:p>
          <a:p>
            <a:pPr marL="260350" lvl="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отсутствие массового потребителя </a:t>
            </a:r>
            <a:r>
              <a:rPr lang="ru-RU" sz="1300" dirty="0" smtClean="0">
                <a:solidFill>
                  <a:schemeClr val="bg1"/>
                </a:solidFill>
              </a:rPr>
              <a:t>;</a:t>
            </a:r>
            <a:endParaRPr lang="ru-RU" sz="1300" dirty="0">
              <a:solidFill>
                <a:schemeClr val="bg1"/>
              </a:solidFill>
            </a:endParaRPr>
          </a:p>
          <a:p>
            <a:pPr marL="260350" lvl="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нестабильное финансирование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2340" y="3050626"/>
            <a:ext cx="2520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отсутствие конкурентов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</a:t>
            </a:r>
            <a:r>
              <a:rPr lang="ru-RU" sz="1400" dirty="0" smtClean="0">
                <a:solidFill>
                  <a:schemeClr val="bg1"/>
                </a:solidFill>
              </a:rPr>
              <a:t>регионе;</a:t>
            </a:r>
            <a:endParaRPr lang="ru-RU" sz="14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наличие потенциальных </a:t>
            </a:r>
            <a:r>
              <a:rPr lang="ru-RU" sz="1400" dirty="0" smtClean="0">
                <a:solidFill>
                  <a:schemeClr val="bg1"/>
                </a:solidFill>
              </a:rPr>
              <a:t>заказчиков;</a:t>
            </a:r>
            <a:endParaRPr lang="ru-RU" sz="14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использование уникальных разработок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30" y="483460"/>
            <a:ext cx="7127990" cy="648891"/>
          </a:xfrm>
        </p:spPr>
        <p:txBody>
          <a:bodyPr>
            <a:normAutofit/>
          </a:bodyPr>
          <a:lstStyle/>
          <a:p>
            <a:r>
              <a:rPr lang="ru-RU" sz="1800" dirty="0"/>
              <a:t>ДОРОЖНАЯ КАРТА ПРОЕКТА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E4E82DD2-A196-1496-F6A0-E1CEA378C1B1}"/>
              </a:ext>
            </a:extLst>
          </p:cNvPr>
          <p:cNvGrpSpPr/>
          <p:nvPr/>
        </p:nvGrpSpPr>
        <p:grpSpPr>
          <a:xfrm>
            <a:off x="473260" y="1168010"/>
            <a:ext cx="2556000" cy="3276000"/>
            <a:chOff x="473260" y="1072141"/>
            <a:chExt cx="2556000" cy="3276000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0F84F409-7F06-3616-98E8-FE30824CB829}"/>
                </a:ext>
              </a:extLst>
            </p:cNvPr>
            <p:cNvSpPr/>
            <p:nvPr/>
          </p:nvSpPr>
          <p:spPr>
            <a:xfrm>
              <a:off x="473260" y="1072141"/>
              <a:ext cx="2556000" cy="3276000"/>
            </a:xfrm>
            <a:custGeom>
              <a:avLst/>
              <a:gdLst>
                <a:gd name="connsiteX0" fmla="*/ 0 w 2725979"/>
                <a:gd name="connsiteY0" fmla="*/ 272598 h 3600500"/>
                <a:gd name="connsiteX1" fmla="*/ 272598 w 2725979"/>
                <a:gd name="connsiteY1" fmla="*/ 0 h 3600500"/>
                <a:gd name="connsiteX2" fmla="*/ 2453381 w 2725979"/>
                <a:gd name="connsiteY2" fmla="*/ 0 h 3600500"/>
                <a:gd name="connsiteX3" fmla="*/ 2725979 w 2725979"/>
                <a:gd name="connsiteY3" fmla="*/ 272598 h 3600500"/>
                <a:gd name="connsiteX4" fmla="*/ 2725979 w 2725979"/>
                <a:gd name="connsiteY4" fmla="*/ 3327902 h 3600500"/>
                <a:gd name="connsiteX5" fmla="*/ 2453381 w 2725979"/>
                <a:gd name="connsiteY5" fmla="*/ 3600500 h 3600500"/>
                <a:gd name="connsiteX6" fmla="*/ 272598 w 2725979"/>
                <a:gd name="connsiteY6" fmla="*/ 3600500 h 3600500"/>
                <a:gd name="connsiteX7" fmla="*/ 0 w 2725979"/>
                <a:gd name="connsiteY7" fmla="*/ 3327902 h 3600500"/>
                <a:gd name="connsiteX8" fmla="*/ 0 w 2725979"/>
                <a:gd name="connsiteY8" fmla="*/ 272598 h 36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5979" h="3600500">
                  <a:moveTo>
                    <a:pt x="0" y="272598"/>
                  </a:moveTo>
                  <a:cubicBezTo>
                    <a:pt x="0" y="122046"/>
                    <a:pt x="122046" y="0"/>
                    <a:pt x="272598" y="0"/>
                  </a:cubicBezTo>
                  <a:lnTo>
                    <a:pt x="2453381" y="0"/>
                  </a:lnTo>
                  <a:cubicBezTo>
                    <a:pt x="2603933" y="0"/>
                    <a:pt x="2725979" y="122046"/>
                    <a:pt x="2725979" y="272598"/>
                  </a:cubicBezTo>
                  <a:lnTo>
                    <a:pt x="2725979" y="3327902"/>
                  </a:lnTo>
                  <a:cubicBezTo>
                    <a:pt x="2725979" y="3478454"/>
                    <a:pt x="2603933" y="3600500"/>
                    <a:pt x="2453381" y="3600500"/>
                  </a:cubicBezTo>
                  <a:lnTo>
                    <a:pt x="272598" y="3600500"/>
                  </a:lnTo>
                  <a:cubicBezTo>
                    <a:pt x="122046" y="3600500"/>
                    <a:pt x="0" y="3478454"/>
                    <a:pt x="0" y="3327902"/>
                  </a:cubicBezTo>
                  <a:lnTo>
                    <a:pt x="0" y="2725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1539768" rIns="99568" bIns="819668" numCol="1" spcCol="1270" anchor="ctr" anchorCtr="0">
              <a:noAutofit/>
            </a:bodyPr>
            <a:lstStyle/>
            <a:p>
              <a:pPr marL="85725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1" kern="1200" dirty="0"/>
            </a:p>
            <a:p>
              <a:pPr marL="85725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1" kern="1200" dirty="0"/>
            </a:p>
            <a:p>
              <a:pPr marL="85725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1" kern="1200" dirty="0"/>
            </a:p>
            <a:p>
              <a:pPr marL="85725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I</a:t>
              </a:r>
              <a:r>
                <a:rPr lang="ru-RU" sz="1400" b="1" kern="1200" dirty="0"/>
                <a:t> этап  2023 г.</a:t>
              </a:r>
            </a:p>
            <a:p>
              <a:pPr marL="85725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- разработка </a:t>
              </a:r>
              <a:r>
                <a:rPr lang="ru-RU" sz="1200" kern="1200" dirty="0" smtClean="0"/>
                <a:t>бизнес-плана;</a:t>
              </a:r>
              <a:endParaRPr lang="ru-RU" sz="1200" kern="1200" dirty="0"/>
            </a:p>
            <a:p>
              <a:pPr marL="180975" lvl="0" indent="-952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- проектирование </a:t>
              </a:r>
              <a:r>
                <a:rPr lang="ru-RU" sz="1200" kern="1200" dirty="0" smtClean="0"/>
                <a:t>производственного участка;</a:t>
              </a:r>
              <a:endParaRPr lang="ru-RU" sz="1200" kern="1200" dirty="0"/>
            </a:p>
            <a:p>
              <a:pPr marL="180975" lvl="0" indent="-952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- внедрение организационных     мероприятий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200" kern="1200" dirty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EEC9086F-E4B0-D852-0223-15EC638D32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9260" y="1188255"/>
              <a:ext cx="1404000" cy="1404000"/>
            </a:xfrm>
            <a:prstGeom prst="ellipse">
              <a:avLst/>
            </a:prstGeom>
            <a:blipFill rotWithShape="0">
              <a:blip r:embed="rId3" cstate="print"/>
              <a:stretch>
                <a:fillRect l="-20614" t="-5596" r="-30433" b="-16524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22DC2C4E-CFA4-8259-03A6-6D1255605B5C}"/>
              </a:ext>
            </a:extLst>
          </p:cNvPr>
          <p:cNvGrpSpPr/>
          <p:nvPr/>
        </p:nvGrpSpPr>
        <p:grpSpPr>
          <a:xfrm>
            <a:off x="3281020" y="1168010"/>
            <a:ext cx="2556000" cy="3276000"/>
            <a:chOff x="3281020" y="1072141"/>
            <a:chExt cx="2556000" cy="3276000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EC2FD377-187E-8E61-8C7E-AC3B4CD30158}"/>
                </a:ext>
              </a:extLst>
            </p:cNvPr>
            <p:cNvSpPr/>
            <p:nvPr/>
          </p:nvSpPr>
          <p:spPr>
            <a:xfrm>
              <a:off x="3281020" y="1072141"/>
              <a:ext cx="2556000" cy="3276000"/>
            </a:xfrm>
            <a:custGeom>
              <a:avLst/>
              <a:gdLst>
                <a:gd name="connsiteX0" fmla="*/ 0 w 2725979"/>
                <a:gd name="connsiteY0" fmla="*/ 272598 h 3600500"/>
                <a:gd name="connsiteX1" fmla="*/ 272598 w 2725979"/>
                <a:gd name="connsiteY1" fmla="*/ 0 h 3600500"/>
                <a:gd name="connsiteX2" fmla="*/ 2453381 w 2725979"/>
                <a:gd name="connsiteY2" fmla="*/ 0 h 3600500"/>
                <a:gd name="connsiteX3" fmla="*/ 2725979 w 2725979"/>
                <a:gd name="connsiteY3" fmla="*/ 272598 h 3600500"/>
                <a:gd name="connsiteX4" fmla="*/ 2725979 w 2725979"/>
                <a:gd name="connsiteY4" fmla="*/ 3327902 h 3600500"/>
                <a:gd name="connsiteX5" fmla="*/ 2453381 w 2725979"/>
                <a:gd name="connsiteY5" fmla="*/ 3600500 h 3600500"/>
                <a:gd name="connsiteX6" fmla="*/ 272598 w 2725979"/>
                <a:gd name="connsiteY6" fmla="*/ 3600500 h 3600500"/>
                <a:gd name="connsiteX7" fmla="*/ 0 w 2725979"/>
                <a:gd name="connsiteY7" fmla="*/ 3327902 h 3600500"/>
                <a:gd name="connsiteX8" fmla="*/ 0 w 2725979"/>
                <a:gd name="connsiteY8" fmla="*/ 272598 h 36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5979" h="3600500">
                  <a:moveTo>
                    <a:pt x="0" y="272598"/>
                  </a:moveTo>
                  <a:cubicBezTo>
                    <a:pt x="0" y="122046"/>
                    <a:pt x="122046" y="0"/>
                    <a:pt x="272598" y="0"/>
                  </a:cubicBezTo>
                  <a:lnTo>
                    <a:pt x="2453381" y="0"/>
                  </a:lnTo>
                  <a:cubicBezTo>
                    <a:pt x="2603933" y="0"/>
                    <a:pt x="2725979" y="122046"/>
                    <a:pt x="2725979" y="272598"/>
                  </a:cubicBezTo>
                  <a:lnTo>
                    <a:pt x="2725979" y="3327902"/>
                  </a:lnTo>
                  <a:cubicBezTo>
                    <a:pt x="2725979" y="3478454"/>
                    <a:pt x="2603933" y="3600500"/>
                    <a:pt x="2453381" y="3600500"/>
                  </a:cubicBezTo>
                  <a:lnTo>
                    <a:pt x="272598" y="3600500"/>
                  </a:lnTo>
                  <a:cubicBezTo>
                    <a:pt x="122046" y="3600500"/>
                    <a:pt x="0" y="3478454"/>
                    <a:pt x="0" y="3327902"/>
                  </a:cubicBezTo>
                  <a:lnTo>
                    <a:pt x="0" y="272598"/>
                  </a:lnTo>
                  <a:close/>
                </a:path>
              </a:pathLst>
            </a:custGeom>
            <a:solidFill>
              <a:srgbClr val="4F81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fillRef>
            <a:effectRef idx="0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1539768" rIns="99568" bIns="819668" numCol="1" spcCol="1270" anchor="ctr" anchorCtr="0">
              <a:noAutofit/>
            </a:bodyPr>
            <a:lstStyle/>
            <a:p>
              <a:pPr marL="0" lvl="0" indent="714375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1" kern="1200" dirty="0"/>
            </a:p>
            <a:p>
              <a:pPr marL="0" lvl="0" indent="714375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1" kern="1200" dirty="0"/>
            </a:p>
            <a:p>
              <a:pPr marL="0" lvl="0" indent="714375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II</a:t>
              </a:r>
              <a:r>
                <a:rPr lang="ru-RU" sz="1400" b="1" kern="1200" dirty="0"/>
                <a:t> этап 2024 г.</a:t>
              </a:r>
            </a:p>
            <a:p>
              <a:pPr marL="85725" lvl="0" indent="-85725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- строительство здания производственного </a:t>
              </a:r>
              <a:r>
                <a:rPr lang="ru-RU" sz="1200" kern="1200" dirty="0" smtClean="0"/>
                <a:t>участка;</a:t>
              </a:r>
              <a:endParaRPr lang="ru-RU" sz="1200" kern="1200" dirty="0"/>
            </a:p>
            <a:p>
              <a:pPr marL="85725" lvl="0" indent="-85725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- оснащение производственного </a:t>
              </a:r>
              <a:r>
                <a:rPr lang="ru-RU" sz="1200" kern="1200" dirty="0" smtClean="0"/>
                <a:t>участка;</a:t>
              </a:r>
              <a:endParaRPr lang="ru-RU" sz="1200" kern="1200" dirty="0"/>
            </a:p>
            <a:p>
              <a:pPr marL="85725" lvl="0" indent="-85725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- подготовка производства</a:t>
              </a:r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BAAAE9F0-AC0F-22C7-1075-2D68388DAE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7020" y="1188255"/>
              <a:ext cx="1404000" cy="1404000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28195"/>
                <a:satOff val="-1322"/>
                <a:lumOff val="565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92BB6D9B-6B96-4524-234A-C253B972FE18}"/>
              </a:ext>
            </a:extLst>
          </p:cNvPr>
          <p:cNvGrpSpPr/>
          <p:nvPr/>
        </p:nvGrpSpPr>
        <p:grpSpPr>
          <a:xfrm>
            <a:off x="6084199" y="1155409"/>
            <a:ext cx="2520000" cy="3276000"/>
            <a:chOff x="6084199" y="1059540"/>
            <a:chExt cx="2556000" cy="3276000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B1BFCC35-E5CD-0208-4E9D-A756F95FD7B3}"/>
                </a:ext>
              </a:extLst>
            </p:cNvPr>
            <p:cNvSpPr/>
            <p:nvPr/>
          </p:nvSpPr>
          <p:spPr>
            <a:xfrm>
              <a:off x="6084199" y="1059540"/>
              <a:ext cx="2556000" cy="3276000"/>
            </a:xfrm>
            <a:custGeom>
              <a:avLst/>
              <a:gdLst>
                <a:gd name="connsiteX0" fmla="*/ 0 w 2725979"/>
                <a:gd name="connsiteY0" fmla="*/ 272598 h 3600500"/>
                <a:gd name="connsiteX1" fmla="*/ 272598 w 2725979"/>
                <a:gd name="connsiteY1" fmla="*/ 0 h 3600500"/>
                <a:gd name="connsiteX2" fmla="*/ 2453381 w 2725979"/>
                <a:gd name="connsiteY2" fmla="*/ 0 h 3600500"/>
                <a:gd name="connsiteX3" fmla="*/ 2725979 w 2725979"/>
                <a:gd name="connsiteY3" fmla="*/ 272598 h 3600500"/>
                <a:gd name="connsiteX4" fmla="*/ 2725979 w 2725979"/>
                <a:gd name="connsiteY4" fmla="*/ 3327902 h 3600500"/>
                <a:gd name="connsiteX5" fmla="*/ 2453381 w 2725979"/>
                <a:gd name="connsiteY5" fmla="*/ 3600500 h 3600500"/>
                <a:gd name="connsiteX6" fmla="*/ 272598 w 2725979"/>
                <a:gd name="connsiteY6" fmla="*/ 3600500 h 3600500"/>
                <a:gd name="connsiteX7" fmla="*/ 0 w 2725979"/>
                <a:gd name="connsiteY7" fmla="*/ 3327902 h 3600500"/>
                <a:gd name="connsiteX8" fmla="*/ 0 w 2725979"/>
                <a:gd name="connsiteY8" fmla="*/ 272598 h 36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5979" h="3600500">
                  <a:moveTo>
                    <a:pt x="0" y="272598"/>
                  </a:moveTo>
                  <a:cubicBezTo>
                    <a:pt x="0" y="122046"/>
                    <a:pt x="122046" y="0"/>
                    <a:pt x="272598" y="0"/>
                  </a:cubicBezTo>
                  <a:lnTo>
                    <a:pt x="2453381" y="0"/>
                  </a:lnTo>
                  <a:cubicBezTo>
                    <a:pt x="2603933" y="0"/>
                    <a:pt x="2725979" y="122046"/>
                    <a:pt x="2725979" y="272598"/>
                  </a:cubicBezTo>
                  <a:lnTo>
                    <a:pt x="2725979" y="3327902"/>
                  </a:lnTo>
                  <a:cubicBezTo>
                    <a:pt x="2725979" y="3478454"/>
                    <a:pt x="2603933" y="3600500"/>
                    <a:pt x="2453381" y="3600500"/>
                  </a:cubicBezTo>
                  <a:lnTo>
                    <a:pt x="272598" y="3600500"/>
                  </a:lnTo>
                  <a:cubicBezTo>
                    <a:pt x="122046" y="3600500"/>
                    <a:pt x="0" y="3478454"/>
                    <a:pt x="0" y="3327902"/>
                  </a:cubicBezTo>
                  <a:lnTo>
                    <a:pt x="0" y="272598"/>
                  </a:lnTo>
                  <a:close/>
                </a:path>
              </a:pathLst>
            </a:custGeom>
            <a:solidFill>
              <a:srgbClr val="93A9C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1539768" rIns="99568" bIns="8196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III</a:t>
              </a:r>
              <a:r>
                <a:rPr lang="ru-RU" sz="1400" b="1" kern="1200" dirty="0"/>
                <a:t> этап 2025 г.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- регулярный выпуск </a:t>
              </a:r>
              <a:r>
                <a:rPr lang="ru-RU" sz="1200" kern="1200" dirty="0" smtClean="0"/>
                <a:t>станков;</a:t>
              </a:r>
              <a:endParaRPr lang="ru-RU" sz="1200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- корректирующие мероприятия</a:t>
              </a:r>
              <a:endParaRPr lang="ru-RU" sz="1200" b="1" kern="120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B4AFB304-D5AA-E870-A2A9-4ACD0E211D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60199" y="1188255"/>
              <a:ext cx="1404000" cy="1404000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56391"/>
                <a:satOff val="-2645"/>
                <a:lumOff val="1129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Стрелка: вправо 12">
            <a:extLst>
              <a:ext uri="{FF2B5EF4-FFF2-40B4-BE49-F238E27FC236}">
                <a16:creationId xmlns="" xmlns:a16="http://schemas.microsoft.com/office/drawing/2014/main" id="{192DBE86-9632-63F5-E8AB-81F756223084}"/>
              </a:ext>
            </a:extLst>
          </p:cNvPr>
          <p:cNvSpPr/>
          <p:nvPr/>
        </p:nvSpPr>
        <p:spPr>
          <a:xfrm>
            <a:off x="467430" y="4065502"/>
            <a:ext cx="8425169" cy="540075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588" y="537914"/>
            <a:ext cx="3600500" cy="360050"/>
          </a:xfrm>
        </p:spPr>
        <p:txBody>
          <a:bodyPr>
            <a:noAutofit/>
          </a:bodyPr>
          <a:lstStyle/>
          <a:p>
            <a:r>
              <a:rPr lang="ru-RU" sz="1800" cap="all" dirty="0"/>
              <a:t>Финансовые  вложения</a:t>
            </a:r>
            <a:endParaRPr lang="ru-RU" sz="1800" cap="all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АО «НИПТБ «Онега»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A09E-2322-40E7-B460-9F261B895D92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35E7AC54-F90D-184A-8637-661E507B7F85}"/>
              </a:ext>
            </a:extLst>
          </p:cNvPr>
          <p:cNvGrpSpPr/>
          <p:nvPr/>
        </p:nvGrpSpPr>
        <p:grpSpPr>
          <a:xfrm>
            <a:off x="1691600" y="1152708"/>
            <a:ext cx="5184720" cy="3253352"/>
            <a:chOff x="1691600" y="1152708"/>
            <a:chExt cx="5184720" cy="3253352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71AC13E5-12C7-5282-565D-4239F07B9A61}"/>
                </a:ext>
              </a:extLst>
            </p:cNvPr>
            <p:cNvSpPr/>
            <p:nvPr/>
          </p:nvSpPr>
          <p:spPr>
            <a:xfrm rot="21600000">
              <a:off x="1835625" y="2643756"/>
              <a:ext cx="2320213" cy="1760315"/>
            </a:xfrm>
            <a:custGeom>
              <a:avLst/>
              <a:gdLst>
                <a:gd name="connsiteX0" fmla="*/ 184833 w 2320212"/>
                <a:gd name="connsiteY0" fmla="*/ 0 h 1760314"/>
                <a:gd name="connsiteX1" fmla="*/ 2135379 w 2320212"/>
                <a:gd name="connsiteY1" fmla="*/ 0 h 1760314"/>
                <a:gd name="connsiteX2" fmla="*/ 2320212 w 2320212"/>
                <a:gd name="connsiteY2" fmla="*/ 184833 h 1760314"/>
                <a:gd name="connsiteX3" fmla="*/ 2320212 w 2320212"/>
                <a:gd name="connsiteY3" fmla="*/ 1760314 h 1760314"/>
                <a:gd name="connsiteX4" fmla="*/ 2320212 w 2320212"/>
                <a:gd name="connsiteY4" fmla="*/ 1760314 h 1760314"/>
                <a:gd name="connsiteX5" fmla="*/ 0 w 2320212"/>
                <a:gd name="connsiteY5" fmla="*/ 1760314 h 1760314"/>
                <a:gd name="connsiteX6" fmla="*/ 0 w 2320212"/>
                <a:gd name="connsiteY6" fmla="*/ 1760314 h 1760314"/>
                <a:gd name="connsiteX7" fmla="*/ 0 w 2320212"/>
                <a:gd name="connsiteY7" fmla="*/ 184833 h 1760314"/>
                <a:gd name="connsiteX8" fmla="*/ 184833 w 2320212"/>
                <a:gd name="connsiteY8" fmla="*/ 0 h 176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0212" h="1760314">
                  <a:moveTo>
                    <a:pt x="2135379" y="1760314"/>
                  </a:moveTo>
                  <a:lnTo>
                    <a:pt x="184833" y="1760314"/>
                  </a:lnTo>
                  <a:cubicBezTo>
                    <a:pt x="82753" y="1760314"/>
                    <a:pt x="0" y="1677561"/>
                    <a:pt x="0" y="157548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320212" y="0"/>
                  </a:lnTo>
                  <a:lnTo>
                    <a:pt x="2320212" y="0"/>
                  </a:lnTo>
                  <a:lnTo>
                    <a:pt x="2320212" y="1575481"/>
                  </a:lnTo>
                  <a:cubicBezTo>
                    <a:pt x="2320212" y="1677561"/>
                    <a:pt x="2237459" y="1760314"/>
                    <a:pt x="2135379" y="17603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152" tIns="128017" rIns="182153" bIns="182152" numCol="1" spcCol="1270" anchor="t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800" kern="1200" dirty="0"/>
                <a:t>30 600 тыс. руб. </a:t>
              </a:r>
            </a:p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1200" kern="1200" dirty="0"/>
            </a:p>
            <a:p>
              <a:pPr marL="90488" lvl="0" indent="-90488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200" kern="1200" dirty="0"/>
                <a:t>- проектная документация;</a:t>
              </a:r>
            </a:p>
            <a:p>
              <a:pPr marL="90488" lvl="0" indent="-90488" algn="l" defTabSz="8001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200" kern="1200" dirty="0"/>
                <a:t>- фундамент и сети;</a:t>
              </a:r>
            </a:p>
            <a:p>
              <a:pPr marL="90488" lvl="0" indent="-90488" algn="l" defTabSz="8001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200" kern="1200" dirty="0"/>
                <a:t>- строительство здания;</a:t>
              </a:r>
            </a:p>
            <a:p>
              <a:pPr marL="90488" lvl="0" indent="-90488" algn="l" defTabSz="8001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200" kern="1200" dirty="0"/>
                <a:t>- внутренняя отделка помещений</a:t>
              </a:r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1200" kern="1200" dirty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942CD58D-A5CC-C28D-D374-461FD85D6A2C}"/>
                </a:ext>
              </a:extLst>
            </p:cNvPr>
            <p:cNvSpPr/>
            <p:nvPr/>
          </p:nvSpPr>
          <p:spPr>
            <a:xfrm rot="21600000">
              <a:off x="4499995" y="2643756"/>
              <a:ext cx="2320212" cy="1762304"/>
            </a:xfrm>
            <a:custGeom>
              <a:avLst/>
              <a:gdLst>
                <a:gd name="connsiteX0" fmla="*/ 185042 w 2320212"/>
                <a:gd name="connsiteY0" fmla="*/ 0 h 1762303"/>
                <a:gd name="connsiteX1" fmla="*/ 2135170 w 2320212"/>
                <a:gd name="connsiteY1" fmla="*/ 0 h 1762303"/>
                <a:gd name="connsiteX2" fmla="*/ 2320212 w 2320212"/>
                <a:gd name="connsiteY2" fmla="*/ 185042 h 1762303"/>
                <a:gd name="connsiteX3" fmla="*/ 2320212 w 2320212"/>
                <a:gd name="connsiteY3" fmla="*/ 1762303 h 1762303"/>
                <a:gd name="connsiteX4" fmla="*/ 2320212 w 2320212"/>
                <a:gd name="connsiteY4" fmla="*/ 1762303 h 1762303"/>
                <a:gd name="connsiteX5" fmla="*/ 0 w 2320212"/>
                <a:gd name="connsiteY5" fmla="*/ 1762303 h 1762303"/>
                <a:gd name="connsiteX6" fmla="*/ 0 w 2320212"/>
                <a:gd name="connsiteY6" fmla="*/ 1762303 h 1762303"/>
                <a:gd name="connsiteX7" fmla="*/ 0 w 2320212"/>
                <a:gd name="connsiteY7" fmla="*/ 185042 h 1762303"/>
                <a:gd name="connsiteX8" fmla="*/ 185042 w 2320212"/>
                <a:gd name="connsiteY8" fmla="*/ 0 h 176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0212" h="1762303">
                  <a:moveTo>
                    <a:pt x="2135170" y="1762303"/>
                  </a:moveTo>
                  <a:lnTo>
                    <a:pt x="185042" y="1762303"/>
                  </a:lnTo>
                  <a:cubicBezTo>
                    <a:pt x="82846" y="1762303"/>
                    <a:pt x="0" y="1679457"/>
                    <a:pt x="0" y="157726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320212" y="0"/>
                  </a:lnTo>
                  <a:lnTo>
                    <a:pt x="2320212" y="0"/>
                  </a:lnTo>
                  <a:lnTo>
                    <a:pt x="2320212" y="1577261"/>
                  </a:lnTo>
                  <a:cubicBezTo>
                    <a:pt x="2320212" y="1679457"/>
                    <a:pt x="2237366" y="1762303"/>
                    <a:pt x="2135170" y="17623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213" tIns="128017" rIns="182213" bIns="182213" numCol="1" spcCol="1270" anchor="t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800" kern="1200" dirty="0"/>
                <a:t>1 500 тыс. руб. </a:t>
              </a:r>
            </a:p>
            <a:p>
              <a:pPr marL="152400" lvl="0" indent="-15240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1200" kern="1200" dirty="0"/>
            </a:p>
            <a:p>
              <a:pPr marL="90488" lvl="0" indent="-90488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200" kern="1200" dirty="0"/>
                <a:t>- производственное оборудование;</a:t>
              </a:r>
            </a:p>
            <a:p>
              <a:pPr marL="152400" lvl="0" indent="-15240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200" kern="1200" dirty="0"/>
                <a:t>- мебель;</a:t>
              </a:r>
            </a:p>
            <a:p>
              <a:pPr marL="152400" lvl="0" indent="-15240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200" kern="1200" dirty="0"/>
                <a:t>- средства измерений;</a:t>
              </a:r>
            </a:p>
            <a:p>
              <a:pPr marL="90488" lvl="0" indent="-90488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200" kern="1200" dirty="0"/>
                <a:t>- прочий инструмент</a:t>
              </a:r>
            </a:p>
            <a:p>
              <a:pPr marL="152400" lvl="0" indent="-1524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="" xmlns:a16="http://schemas.microsoft.com/office/drawing/2014/main" id="{508D6C1F-4FEE-D939-6E3B-396E9D5A3B6C}"/>
                </a:ext>
              </a:extLst>
            </p:cNvPr>
            <p:cNvSpPr/>
            <p:nvPr/>
          </p:nvSpPr>
          <p:spPr>
            <a:xfrm>
              <a:off x="1691600" y="1152708"/>
              <a:ext cx="5184720" cy="148326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DCE0E8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="" xmlns:a16="http://schemas.microsoft.com/office/drawing/2014/main" id="{F04785F5-F3C4-6AAD-B6A2-3EBCE8F5248A}"/>
                </a:ext>
              </a:extLst>
            </p:cNvPr>
            <p:cNvSpPr/>
            <p:nvPr/>
          </p:nvSpPr>
          <p:spPr>
            <a:xfrm>
              <a:off x="2163784" y="1261654"/>
              <a:ext cx="1688117" cy="1193352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="" xmlns:a16="http://schemas.microsoft.com/office/drawing/2014/main" id="{200728F3-3D82-7E40-1F0A-2F792A34F68E}"/>
                </a:ext>
              </a:extLst>
            </p:cNvPr>
            <p:cNvSpPr/>
            <p:nvPr/>
          </p:nvSpPr>
          <p:spPr>
            <a:xfrm>
              <a:off x="4675890" y="1261157"/>
              <a:ext cx="1768373" cy="1193352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-0 Онега Основной">
  <a:themeElements>
    <a:clrScheme name="Onega 1">
      <a:dk1>
        <a:srgbClr val="005795"/>
      </a:dk1>
      <a:lt1>
        <a:sysClr val="window" lastClr="FFFFFF"/>
      </a:lt1>
      <a:dk2>
        <a:srgbClr val="005795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-0 Онега Заглавный и финальн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662</Words>
  <Application>Microsoft Office PowerPoint</Application>
  <PresentationFormat>Экран (16:9)</PresentationFormat>
  <Paragraphs>254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2-0 Онега Основной</vt:lpstr>
      <vt:lpstr>1-0 Онега Заглавный и финальные слайды</vt:lpstr>
      <vt:lpstr>Разработка проекта производства высокотехнологичных станков  в АО «НИПТБ «Онега»</vt:lpstr>
      <vt:lpstr>НАПРАВЛЕНИЯ ДЕЯТЕЛЬНОСТИ</vt:lpstr>
      <vt:lpstr>АКТУАЛЬНОСТЬ ПРОЕКТА</vt:lpstr>
      <vt:lpstr>ЦЕЛЬ И ЗАДАЧИ ПРОЕКТА</vt:lpstr>
      <vt:lpstr>ПРОДУКТ</vt:lpstr>
      <vt:lpstr>Слайд 6</vt:lpstr>
      <vt:lpstr>SWОT-АНАЛИЗ</vt:lpstr>
      <vt:lpstr>ДОРОЖНАЯ КАРТА ПРОЕКТА</vt:lpstr>
      <vt:lpstr>Финансовые  вложения</vt:lpstr>
      <vt:lpstr>Оценка экономической эффективности проекта</vt:lpstr>
      <vt:lpstr>Финансовые показатели проекта</vt:lpstr>
      <vt:lpstr>АНАЛИЗ ЧУВСТВИТЕЛЬНОСТИ ПРОЕКТА</vt:lpstr>
      <vt:lpstr>ВАРИАНТЫ ПРИВЛЕЧЕНИЯ ИНВЕСТИЦИЙ</vt:lpstr>
      <vt:lpstr>Результаты Реализации Проекта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369</cp:revision>
  <dcterms:created xsi:type="dcterms:W3CDTF">2022-01-24T13:51:52Z</dcterms:created>
  <dcterms:modified xsi:type="dcterms:W3CDTF">2023-06-16T13:37:45Z</dcterms:modified>
</cp:coreProperties>
</file>