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5" r:id="rId3"/>
    <p:sldId id="268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12239625" cy="6840538"/>
  <p:notesSz cx="6858000" cy="9144000"/>
  <p:embeddedFontLst>
    <p:embeddedFont>
      <p:font typeface="Roboto Slab Medium" panose="020B0604020202020204" charset="0"/>
      <p:regular r:id="rId14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Roboto Slab Black" panose="020B0604020202020204" charset="0"/>
      <p:bold r:id="rId20"/>
    </p:embeddedFont>
    <p:embeddedFont>
      <p:font typeface="Jura" panose="020B0604020202020204" charset="0"/>
      <p:regular r:id="rId21"/>
      <p:bold r:id="rId22"/>
    </p:embeddedFont>
    <p:embeddedFont>
      <p:font typeface="Roboto Slab" panose="020B0604020202020204" charset="0"/>
      <p:regular r:id="rId23"/>
      <p:bold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54">
          <p15:clr>
            <a:srgbClr val="000000"/>
          </p15:clr>
        </p15:guide>
        <p15:guide id="2" pos="3855">
          <p15:clr>
            <a:srgbClr val="000000"/>
          </p15:clr>
        </p15:guide>
        <p15:guide id="3" pos="158">
          <p15:clr>
            <a:srgbClr val="A4A3A4"/>
          </p15:clr>
        </p15:guide>
        <p15:guide id="4" pos="7529">
          <p15:clr>
            <a:srgbClr val="A4A3A4"/>
          </p15:clr>
        </p15:guide>
        <p15:guide id="5" orient="horz" pos="4196">
          <p15:clr>
            <a:srgbClr val="A4A3A4"/>
          </p15:clr>
        </p15:guide>
        <p15:guide id="6" orient="horz" pos="113">
          <p15:clr>
            <a:srgbClr val="A4A3A4"/>
          </p15:clr>
        </p15:guide>
        <p15:guide id="7" pos="476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gRa/S5Qbr/9/e/1AlvY1CmwlA2D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-618" y="-90"/>
      </p:cViewPr>
      <p:guideLst>
        <p:guide orient="horz" pos="2154"/>
        <p:guide orient="horz" pos="4196"/>
        <p:guide orient="horz" pos="113"/>
        <p:guide pos="3855"/>
        <p:guide pos="158"/>
        <p:guide pos="7529"/>
        <p:guide pos="4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61134" y="685800"/>
            <a:ext cx="6136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049513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5" name="Google Shape;23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7" name="Google Shape;28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bc4f4debc1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134" y="685800"/>
            <a:ext cx="6136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5" name="Google Shape;335;g1bc4f4debc1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bc4f4debc1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8049" y="1143000"/>
            <a:ext cx="5521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g1bc4f4debc1_0_1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5" name="Google Shape;385;g1bc4f4debc1_0_1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ru-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1" name="Google Shape;9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4" name="Google Shape;15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bc4f4debc1_0_2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5" name="Google Shape;165;g1bc4f4debc1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8049" y="1143000"/>
            <a:ext cx="5521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8" name="Google Shape;2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918000" y="2124833"/>
            <a:ext cx="10404000" cy="14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836000" y="3876000"/>
            <a:ext cx="8568000" cy="17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43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37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612000" y="6339667"/>
            <a:ext cx="28560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182000" y="6339667"/>
            <a:ext cx="38760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772000" y="6339667"/>
            <a:ext cx="28560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612000" y="273917"/>
            <a:ext cx="11016000" cy="11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862950" y="-1654950"/>
            <a:ext cx="4514100" cy="1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marL="1371600" lvl="2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marL="2286000" lvl="4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marL="2743200" lvl="5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612000" y="6339667"/>
            <a:ext cx="28560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182000" y="6339667"/>
            <a:ext cx="38760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772000" y="6339667"/>
            <a:ext cx="28560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332900" y="1815017"/>
            <a:ext cx="5836200" cy="2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22900" y="-836983"/>
            <a:ext cx="5836200" cy="80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marL="1371600" lvl="2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marL="2286000" lvl="4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marL="2743200" lvl="5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612000" y="6339667"/>
            <a:ext cx="28560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182000" y="6339667"/>
            <a:ext cx="38760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772000" y="6339667"/>
            <a:ext cx="28560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612000" y="273917"/>
            <a:ext cx="11016000" cy="11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612000" y="1596000"/>
            <a:ext cx="11016000" cy="45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marL="1371600" lvl="2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marL="2286000" lvl="4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marL="2743200" lvl="5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612000" y="6339667"/>
            <a:ext cx="28560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182000" y="6339667"/>
            <a:ext cx="38760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772000" y="6339667"/>
            <a:ext cx="28560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8"/>
          <p:cNvSpPr txBox="1">
            <a:spLocks noGrp="1"/>
          </p:cNvSpPr>
          <p:nvPr>
            <p:ph type="dt" idx="10"/>
          </p:nvPr>
        </p:nvSpPr>
        <p:spPr>
          <a:xfrm>
            <a:off x="612000" y="6339667"/>
            <a:ext cx="28560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ftr" idx="11"/>
          </p:nvPr>
        </p:nvSpPr>
        <p:spPr>
          <a:xfrm>
            <a:off x="4182000" y="6339667"/>
            <a:ext cx="38760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ldNum" idx="12"/>
          </p:nvPr>
        </p:nvSpPr>
        <p:spPr>
          <a:xfrm>
            <a:off x="8772000" y="6339667"/>
            <a:ext cx="28560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>
            <a:spLocks noGrp="1"/>
          </p:cNvSpPr>
          <p:nvPr>
            <p:ph type="title"/>
          </p:nvPr>
        </p:nvSpPr>
        <p:spPr>
          <a:xfrm>
            <a:off x="966876" y="4395333"/>
            <a:ext cx="10404000" cy="13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None/>
              <a:defRPr sz="53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1"/>
          </p:nvPr>
        </p:nvSpPr>
        <p:spPr>
          <a:xfrm>
            <a:off x="966876" y="2899084"/>
            <a:ext cx="10404000" cy="1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 sz="27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21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dt" idx="10"/>
          </p:nvPr>
        </p:nvSpPr>
        <p:spPr>
          <a:xfrm>
            <a:off x="612000" y="6339667"/>
            <a:ext cx="28560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ftr" idx="11"/>
          </p:nvPr>
        </p:nvSpPr>
        <p:spPr>
          <a:xfrm>
            <a:off x="4182000" y="6339667"/>
            <a:ext cx="38760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sldNum" idx="12"/>
          </p:nvPr>
        </p:nvSpPr>
        <p:spPr>
          <a:xfrm>
            <a:off x="8772000" y="6339667"/>
            <a:ext cx="28560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>
            <a:spLocks noGrp="1"/>
          </p:cNvSpPr>
          <p:nvPr>
            <p:ph type="title"/>
          </p:nvPr>
        </p:nvSpPr>
        <p:spPr>
          <a:xfrm>
            <a:off x="612000" y="273917"/>
            <a:ext cx="11016000" cy="11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1"/>
          </p:nvPr>
        </p:nvSpPr>
        <p:spPr>
          <a:xfrm>
            <a:off x="612000" y="1596000"/>
            <a:ext cx="5406000" cy="45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t" anchorCtr="0">
            <a:normAutofit/>
          </a:bodyPr>
          <a:lstStyle>
            <a:lvl1pPr marL="457200" lvl="0" indent="-46355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 sz="3700"/>
            </a:lvl1pPr>
            <a:lvl2pPr marL="914400" lvl="1" indent="-431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4000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marL="1828800" lvl="3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body" idx="2"/>
          </p:nvPr>
        </p:nvSpPr>
        <p:spPr>
          <a:xfrm>
            <a:off x="6222000" y="1596000"/>
            <a:ext cx="5406000" cy="45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t" anchorCtr="0">
            <a:normAutofit/>
          </a:bodyPr>
          <a:lstStyle>
            <a:lvl1pPr marL="457200" lvl="0" indent="-46355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 sz="3700"/>
            </a:lvl1pPr>
            <a:lvl2pPr marL="914400" lvl="1" indent="-431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4000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marL="1828800" lvl="3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dt" idx="10"/>
          </p:nvPr>
        </p:nvSpPr>
        <p:spPr>
          <a:xfrm>
            <a:off x="612000" y="6339667"/>
            <a:ext cx="28560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ftr" idx="11"/>
          </p:nvPr>
        </p:nvSpPr>
        <p:spPr>
          <a:xfrm>
            <a:off x="4182000" y="6339667"/>
            <a:ext cx="38760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ldNum" idx="12"/>
          </p:nvPr>
        </p:nvSpPr>
        <p:spPr>
          <a:xfrm>
            <a:off x="8772000" y="6339667"/>
            <a:ext cx="28560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title"/>
          </p:nvPr>
        </p:nvSpPr>
        <p:spPr>
          <a:xfrm>
            <a:off x="612000" y="273917"/>
            <a:ext cx="11016000" cy="11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body" idx="1"/>
          </p:nvPr>
        </p:nvSpPr>
        <p:spPr>
          <a:xfrm>
            <a:off x="612000" y="1531084"/>
            <a:ext cx="54081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5pPr>
            <a:lvl6pPr marL="2743200" lvl="5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6pPr>
            <a:lvl7pPr marL="3200400" lvl="6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7pPr>
            <a:lvl8pPr marL="3657600" lvl="7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8pPr>
            <a:lvl9pPr marL="4114800" lvl="8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body" idx="2"/>
          </p:nvPr>
        </p:nvSpPr>
        <p:spPr>
          <a:xfrm>
            <a:off x="612000" y="2169167"/>
            <a:ext cx="5408100" cy="3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00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marL="1371600" lvl="2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19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4pPr>
            <a:lvl5pPr marL="2286000" lvl="4" indent="-3619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 sz="2100"/>
            </a:lvl5pPr>
            <a:lvl6pPr marL="2743200" lvl="5" indent="-3619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6pPr>
            <a:lvl7pPr marL="3200400" lvl="6" indent="-3619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7pPr>
            <a:lvl8pPr marL="3657600" lvl="7" indent="-3619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8pPr>
            <a:lvl9pPr marL="4114800" lvl="8" indent="-3619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body" idx="3"/>
          </p:nvPr>
        </p:nvSpPr>
        <p:spPr>
          <a:xfrm>
            <a:off x="6217750" y="1531084"/>
            <a:ext cx="54105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5pPr>
            <a:lvl6pPr marL="2743200" lvl="5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6pPr>
            <a:lvl7pPr marL="3200400" lvl="6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7pPr>
            <a:lvl8pPr marL="3657600" lvl="7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8pPr>
            <a:lvl9pPr marL="4114800" lvl="8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4"/>
          </p:nvPr>
        </p:nvSpPr>
        <p:spPr>
          <a:xfrm>
            <a:off x="6217750" y="2169167"/>
            <a:ext cx="5410500" cy="3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00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marL="1371600" lvl="2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19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4pPr>
            <a:lvl5pPr marL="2286000" lvl="4" indent="-3619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 sz="2100"/>
            </a:lvl5pPr>
            <a:lvl6pPr marL="2743200" lvl="5" indent="-3619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6pPr>
            <a:lvl7pPr marL="3200400" lvl="6" indent="-3619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7pPr>
            <a:lvl8pPr marL="3657600" lvl="7" indent="-3619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8pPr>
            <a:lvl9pPr marL="4114800" lvl="8" indent="-3619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dt" idx="10"/>
          </p:nvPr>
        </p:nvSpPr>
        <p:spPr>
          <a:xfrm>
            <a:off x="612000" y="6339667"/>
            <a:ext cx="28560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ftr" idx="11"/>
          </p:nvPr>
        </p:nvSpPr>
        <p:spPr>
          <a:xfrm>
            <a:off x="4182000" y="6339667"/>
            <a:ext cx="38760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sldNum" idx="12"/>
          </p:nvPr>
        </p:nvSpPr>
        <p:spPr>
          <a:xfrm>
            <a:off x="8772000" y="6339667"/>
            <a:ext cx="28560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>
            <a:spLocks noGrp="1"/>
          </p:cNvSpPr>
          <p:nvPr>
            <p:ph type="title"/>
          </p:nvPr>
        </p:nvSpPr>
        <p:spPr>
          <a:xfrm>
            <a:off x="612000" y="273917"/>
            <a:ext cx="11016000" cy="11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612000" y="6339667"/>
            <a:ext cx="28560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4182000" y="6339667"/>
            <a:ext cx="38760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8772000" y="6339667"/>
            <a:ext cx="28560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12000" y="272333"/>
            <a:ext cx="4026900" cy="11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4785500" y="272333"/>
            <a:ext cx="6842400" cy="58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t" anchorCtr="0">
            <a:normAutofit/>
          </a:bodyPr>
          <a:lstStyle>
            <a:lvl1pPr marL="457200" lvl="0" indent="-5016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300"/>
              <a:buChar char="•"/>
              <a:defRPr sz="4300"/>
            </a:lvl1pPr>
            <a:lvl2pPr marL="914400" lvl="1" indent="-46355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Char char="–"/>
              <a:defRPr sz="3700"/>
            </a:lvl2pPr>
            <a:lvl3pPr marL="1371600" lvl="2" indent="-431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4000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4pPr>
            <a:lvl5pPr marL="2286000" lvl="4" indent="-4000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»"/>
              <a:defRPr sz="2700"/>
            </a:lvl5pPr>
            <a:lvl6pPr marL="2743200" lvl="5" indent="-4000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6pPr>
            <a:lvl7pPr marL="3200400" lvl="6" indent="-4000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7pPr>
            <a:lvl8pPr marL="3657600" lvl="7" indent="-4000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8pPr>
            <a:lvl9pPr marL="4114800" lvl="8" indent="-4000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612000" y="1431333"/>
            <a:ext cx="4026900" cy="46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612000" y="6339667"/>
            <a:ext cx="28560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182000" y="6339667"/>
            <a:ext cx="38760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772000" y="6339667"/>
            <a:ext cx="28560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2399126" y="4788000"/>
            <a:ext cx="73440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2399126" y="611167"/>
            <a:ext cx="7344000" cy="41040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2399126" y="5353250"/>
            <a:ext cx="73440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612000" y="6339667"/>
            <a:ext cx="28560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182000" y="6339667"/>
            <a:ext cx="38760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772000" y="6339667"/>
            <a:ext cx="28560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612000" y="273917"/>
            <a:ext cx="11016000" cy="11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Calibri"/>
              <a:buNone/>
              <a:defRPr sz="5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612000" y="1596000"/>
            <a:ext cx="11016000" cy="45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t" anchorCtr="0">
            <a:normAutofit/>
          </a:bodyPr>
          <a:lstStyle>
            <a:lvl1pPr marL="457200" marR="0" lvl="0" indent="-5016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35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–"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0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–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0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612000" y="6339667"/>
            <a:ext cx="28560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182000" y="6339667"/>
            <a:ext cx="38760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772000" y="6339667"/>
            <a:ext cx="28560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18" Type="http://schemas.openxmlformats.org/officeDocument/2006/relationships/hyperlink" Target="https://www.flaticon.com/authors/freepik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12" Type="http://schemas.openxmlformats.org/officeDocument/2006/relationships/image" Target="../media/image14.png"/><Relationship Id="rId17" Type="http://schemas.openxmlformats.org/officeDocument/2006/relationships/hyperlink" Target="http://www.flaticon.com/" TargetMode="External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www.flaticon.com/authors/shmai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laticon.com/" TargetMode="External"/><Relationship Id="rId3" Type="http://schemas.openxmlformats.org/officeDocument/2006/relationships/image" Target="../media/image15.png"/><Relationship Id="rId7" Type="http://schemas.openxmlformats.org/officeDocument/2006/relationships/hyperlink" Target="https://www.flaticon.com/authors/freepik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authors/shmai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aticon.c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0" y="0"/>
            <a:ext cx="12346500" cy="6124500"/>
          </a:xfrm>
          <a:prstGeom prst="rect">
            <a:avLst/>
          </a:prstGeom>
          <a:gradFill>
            <a:gsLst>
              <a:gs pos="0">
                <a:schemeClr val="lt1"/>
              </a:gs>
              <a:gs pos="41000">
                <a:schemeClr val="lt1"/>
              </a:gs>
              <a:gs pos="98419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"/>
          <p:cNvSpPr/>
          <p:nvPr/>
        </p:nvSpPr>
        <p:spPr>
          <a:xfrm>
            <a:off x="0" y="6124409"/>
            <a:ext cx="12240000" cy="715800"/>
          </a:xfrm>
          <a:prstGeom prst="rect">
            <a:avLst/>
          </a:prstGeom>
          <a:solidFill>
            <a:srgbClr val="3333CC"/>
          </a:solidFill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</p:txBody>
      </p:sp>
      <p:sp>
        <p:nvSpPr>
          <p:cNvPr id="86" name="Google Shape;86;p1"/>
          <p:cNvSpPr/>
          <p:nvPr/>
        </p:nvSpPr>
        <p:spPr>
          <a:xfrm>
            <a:off x="250825" y="4053225"/>
            <a:ext cx="5111100" cy="18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Jura"/>
                <a:ea typeface="Jura"/>
                <a:cs typeface="Jura"/>
                <a:sym typeface="Jura"/>
              </a:rPr>
              <a:t>Автор проекта:</a:t>
            </a:r>
            <a:br>
              <a:rPr lang="ru-RU" sz="1600" b="1" i="0" u="none" strike="noStrike" cap="none">
                <a:solidFill>
                  <a:schemeClr val="dk1"/>
                </a:solidFill>
                <a:latin typeface="Jura"/>
                <a:ea typeface="Jura"/>
                <a:cs typeface="Jura"/>
                <a:sym typeface="Jura"/>
              </a:rPr>
            </a:br>
            <a:r>
              <a:rPr lang="ru-RU" sz="1700" b="1" i="0" u="none" strike="noStrike" cap="none">
                <a:solidFill>
                  <a:schemeClr val="dk1"/>
                </a:solidFill>
                <a:latin typeface="Jura"/>
                <a:ea typeface="Jura"/>
                <a:cs typeface="Jura"/>
                <a:sym typeface="Jura"/>
              </a:rPr>
              <a:t>Третьяков Евгений Валерьевич</a:t>
            </a:r>
            <a:endParaRPr sz="1700" b="1" i="0" u="none" strike="noStrike" cap="none">
              <a:solidFill>
                <a:schemeClr val="dk1"/>
              </a:solidFill>
              <a:latin typeface="Jura"/>
              <a:ea typeface="Jura"/>
              <a:cs typeface="Jura"/>
              <a:sym typeface="Jur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>
              <a:solidFill>
                <a:schemeClr val="dk1"/>
              </a:solidFill>
              <a:latin typeface="Jura"/>
              <a:ea typeface="Jura"/>
              <a:cs typeface="Jura"/>
              <a:sym typeface="Jur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>
                <a:solidFill>
                  <a:schemeClr val="dk1"/>
                </a:solidFill>
                <a:latin typeface="Jura"/>
                <a:ea typeface="Jura"/>
                <a:cs typeface="Jura"/>
                <a:sym typeface="Jura"/>
              </a:rPr>
              <a:t>Научный руководитель:</a:t>
            </a:r>
            <a:endParaRPr sz="1600" b="1">
              <a:solidFill>
                <a:schemeClr val="dk1"/>
              </a:solidFill>
              <a:latin typeface="Jura"/>
              <a:ea typeface="Jura"/>
              <a:cs typeface="Jura"/>
              <a:sym typeface="Jur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700" b="1">
                <a:solidFill>
                  <a:schemeClr val="dk1"/>
                </a:solidFill>
                <a:latin typeface="Jura"/>
                <a:ea typeface="Jura"/>
                <a:cs typeface="Jura"/>
                <a:sym typeface="Jura"/>
              </a:rPr>
              <a:t>Сваткова Елена Анатольевна</a:t>
            </a:r>
            <a:endParaRPr sz="1700" b="1">
              <a:solidFill>
                <a:schemeClr val="dk1"/>
              </a:solidFill>
              <a:latin typeface="Jura"/>
              <a:ea typeface="Jura"/>
              <a:cs typeface="Jura"/>
              <a:sym typeface="Jur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>
                <a:solidFill>
                  <a:schemeClr val="dk1"/>
                </a:solidFill>
                <a:latin typeface="Jura"/>
                <a:ea typeface="Jura"/>
                <a:cs typeface="Jura"/>
                <a:sym typeface="Jura"/>
              </a:rPr>
              <a:t>директор  ООО «Автодорожный Консалтинг»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>
              <a:solidFill>
                <a:schemeClr val="dk1"/>
              </a:solidFill>
              <a:latin typeface="Jura"/>
              <a:ea typeface="Jura"/>
              <a:cs typeface="Jura"/>
              <a:sym typeface="Jura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250825" y="649725"/>
            <a:ext cx="8632200" cy="37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ru-RU" sz="3000" b="1">
                <a:solidFill>
                  <a:schemeClr val="accent1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«Оценка эффективности проекта создания организации по ремонту и обслуживанию автомобильных дорог»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 sz="3000" b="1" i="0" u="none" strike="noStrike" cap="none">
              <a:solidFill>
                <a:schemeClr val="accent1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  <a:p>
            <a:pPr marL="0" marR="0" lvl="0" indent="0" algn="l" rtl="0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ru-RU" sz="3000" b="1" i="0" u="none" strike="noStrike" cap="none">
                <a:solidFill>
                  <a:schemeClr val="accent1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/>
            </a:r>
            <a:br>
              <a:rPr lang="ru-RU" sz="3000" b="1" i="0" u="none" strike="noStrike" cap="none">
                <a:solidFill>
                  <a:schemeClr val="accent1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</a:br>
            <a:endParaRPr sz="4000" b="1" i="0" u="none" strike="noStrike" cap="none">
              <a:solidFill>
                <a:srgbClr val="59595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88" name="Google Shape;88;p1"/>
          <p:cNvSpPr/>
          <p:nvPr/>
        </p:nvSpPr>
        <p:spPr>
          <a:xfrm>
            <a:off x="11543037" y="6256167"/>
            <a:ext cx="452284" cy="452284"/>
          </a:xfrm>
          <a:prstGeom prst="diamon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8"/>
          <p:cNvSpPr/>
          <p:nvPr/>
        </p:nvSpPr>
        <p:spPr>
          <a:xfrm>
            <a:off x="6370636" y="245570"/>
            <a:ext cx="4581844" cy="298512"/>
          </a:xfrm>
          <a:prstGeom prst="rect">
            <a:avLst/>
          </a:prstGeom>
          <a:solidFill>
            <a:srgbClr val="3333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8"/>
          <p:cNvSpPr/>
          <p:nvPr/>
        </p:nvSpPr>
        <p:spPr>
          <a:xfrm>
            <a:off x="0" y="0"/>
            <a:ext cx="6119700" cy="68406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8"/>
          <p:cNvSpPr/>
          <p:nvPr/>
        </p:nvSpPr>
        <p:spPr>
          <a:xfrm>
            <a:off x="0" y="6222477"/>
            <a:ext cx="12239625" cy="618061"/>
          </a:xfrm>
          <a:prstGeom prst="rect">
            <a:avLst/>
          </a:prstGeom>
          <a:solidFill>
            <a:srgbClr val="3333CC"/>
          </a:solidFill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0" i="0" u="none" strike="noStrike" cap="none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Не ставьте целесообразность выше стратегии</a:t>
            </a:r>
            <a:endParaRPr sz="2000" b="0" i="0" u="none" strike="noStrike" cap="none">
              <a:solidFill>
                <a:schemeClr val="lt1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</p:txBody>
      </p:sp>
      <p:sp>
        <p:nvSpPr>
          <p:cNvPr id="240" name="Google Shape;240;p8"/>
          <p:cNvSpPr/>
          <p:nvPr/>
        </p:nvSpPr>
        <p:spPr>
          <a:xfrm>
            <a:off x="250825" y="187216"/>
            <a:ext cx="5868987" cy="1277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spAutoFit/>
          </a:bodyPr>
          <a:lstStyle/>
          <a:p>
            <a:pPr marL="0" marR="0" lvl="0" indent="0" algn="l" rtl="0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ru-RU" sz="4800" b="1" i="0" u="none" strike="noStrike" cap="none">
                <a:solidFill>
                  <a:schemeClr val="lt1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Ожидаемые результаты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8"/>
          <p:cNvSpPr/>
          <p:nvPr/>
        </p:nvSpPr>
        <p:spPr>
          <a:xfrm>
            <a:off x="6370637" y="187040"/>
            <a:ext cx="5582846" cy="989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lt1"/>
                </a:solidFill>
                <a:latin typeface="Jura"/>
                <a:ea typeface="Jura"/>
                <a:cs typeface="Jura"/>
                <a:sym typeface="Jura"/>
              </a:rPr>
              <a:t>Показатели, на достижение которых </a:t>
            </a:r>
            <a:r>
              <a:rPr lang="ru-RU" sz="1800" b="1" i="0" u="none" strike="noStrike" cap="none">
                <a:solidFill>
                  <a:schemeClr val="dk1"/>
                </a:solidFill>
                <a:latin typeface="Jura"/>
                <a:ea typeface="Jura"/>
                <a:cs typeface="Jura"/>
                <a:sym typeface="Jura"/>
              </a:rPr>
              <a:t>направлен проект, в разрезе Национальных и Федеральных проектов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2" name="Google Shape;242;p8"/>
          <p:cNvGrpSpPr/>
          <p:nvPr/>
        </p:nvGrpSpPr>
        <p:grpSpPr>
          <a:xfrm>
            <a:off x="443230" y="3199615"/>
            <a:ext cx="5022252" cy="1087442"/>
            <a:chOff x="443230" y="3314396"/>
            <a:chExt cx="5022252" cy="1087442"/>
          </a:xfrm>
        </p:grpSpPr>
        <p:sp>
          <p:nvSpPr>
            <p:cNvPr id="243" name="Google Shape;243;p8"/>
            <p:cNvSpPr/>
            <p:nvPr/>
          </p:nvSpPr>
          <p:spPr>
            <a:xfrm>
              <a:off x="1779982" y="3314396"/>
              <a:ext cx="36855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lt1"/>
                  </a:solidFill>
                  <a:latin typeface="Jura"/>
                  <a:ea typeface="Jura"/>
                  <a:cs typeface="Jura"/>
                  <a:sym typeface="Jura"/>
                </a:rPr>
                <a:t>Чистая прибыль за второй год реализации проекта: не менее 10 млн. руб.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4" name="Google Shape;244;p8"/>
            <p:cNvGrpSpPr/>
            <p:nvPr/>
          </p:nvGrpSpPr>
          <p:grpSpPr>
            <a:xfrm>
              <a:off x="443230" y="3417590"/>
              <a:ext cx="1141730" cy="984248"/>
              <a:chOff x="3290450" y="4038520"/>
              <a:chExt cx="1534652" cy="1322974"/>
            </a:xfrm>
          </p:grpSpPr>
          <p:sp>
            <p:nvSpPr>
              <p:cNvPr id="245" name="Google Shape;245;p8"/>
              <p:cNvSpPr/>
              <p:nvPr/>
            </p:nvSpPr>
            <p:spPr>
              <a:xfrm>
                <a:off x="3428464" y="4159380"/>
                <a:ext cx="1285937" cy="110856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8"/>
              <p:cNvSpPr/>
              <p:nvPr/>
            </p:nvSpPr>
            <p:spPr>
              <a:xfrm>
                <a:off x="3290450" y="4038520"/>
                <a:ext cx="1534652" cy="1322974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25400" cap="flat" cmpd="sng">
                <a:solidFill>
                  <a:srgbClr val="00CCFF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247" name="Google Shape;247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50770" y="3633507"/>
              <a:ext cx="559029" cy="55902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8" name="Google Shape;248;p8"/>
          <p:cNvGrpSpPr/>
          <p:nvPr/>
        </p:nvGrpSpPr>
        <p:grpSpPr>
          <a:xfrm>
            <a:off x="443230" y="1890087"/>
            <a:ext cx="5218390" cy="1011967"/>
            <a:chOff x="443230" y="1960888"/>
            <a:chExt cx="5218390" cy="1011967"/>
          </a:xfrm>
        </p:grpSpPr>
        <p:sp>
          <p:nvSpPr>
            <p:cNvPr id="249" name="Google Shape;249;p8"/>
            <p:cNvSpPr/>
            <p:nvPr/>
          </p:nvSpPr>
          <p:spPr>
            <a:xfrm>
              <a:off x="1841420" y="1960888"/>
              <a:ext cx="38202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lt1"/>
                  </a:solidFill>
                  <a:latin typeface="Jura"/>
                  <a:ea typeface="Jura"/>
                  <a:cs typeface="Jura"/>
                  <a:sym typeface="Jura"/>
                </a:rPr>
                <a:t>Увеличение налоговых отчислений на 20%. Социальный капитал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0" name="Google Shape;250;p8"/>
            <p:cNvGrpSpPr/>
            <p:nvPr/>
          </p:nvGrpSpPr>
          <p:grpSpPr>
            <a:xfrm>
              <a:off x="443230" y="1988607"/>
              <a:ext cx="1141730" cy="984248"/>
              <a:chOff x="3290450" y="4038520"/>
              <a:chExt cx="1534652" cy="1322974"/>
            </a:xfrm>
          </p:grpSpPr>
          <p:sp>
            <p:nvSpPr>
              <p:cNvPr id="251" name="Google Shape;251;p8"/>
              <p:cNvSpPr/>
              <p:nvPr/>
            </p:nvSpPr>
            <p:spPr>
              <a:xfrm>
                <a:off x="3428464" y="4164596"/>
                <a:ext cx="1285937" cy="110856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8"/>
              <p:cNvSpPr/>
              <p:nvPr/>
            </p:nvSpPr>
            <p:spPr>
              <a:xfrm>
                <a:off x="3290450" y="4038520"/>
                <a:ext cx="1534652" cy="1322974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25400" cap="flat" cmpd="sng">
                <a:solidFill>
                  <a:srgbClr val="00CCFF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253" name="Google Shape;253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50770" y="2166397"/>
              <a:ext cx="606922" cy="6069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4" name="Google Shape;254;p8"/>
          <p:cNvGrpSpPr/>
          <p:nvPr/>
        </p:nvGrpSpPr>
        <p:grpSpPr>
          <a:xfrm>
            <a:off x="458069" y="4687812"/>
            <a:ext cx="4958351" cy="984248"/>
            <a:chOff x="443230" y="4846573"/>
            <a:chExt cx="4958351" cy="984248"/>
          </a:xfrm>
        </p:grpSpPr>
        <p:sp>
          <p:nvSpPr>
            <p:cNvPr id="255" name="Google Shape;255;p8"/>
            <p:cNvSpPr/>
            <p:nvPr/>
          </p:nvSpPr>
          <p:spPr>
            <a:xfrm>
              <a:off x="1838481" y="4967736"/>
              <a:ext cx="35631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lt1"/>
                  </a:solidFill>
                  <a:latin typeface="Jura"/>
                  <a:ea typeface="Jura"/>
                  <a:cs typeface="Jura"/>
                  <a:sym typeface="Jura"/>
                </a:rPr>
                <a:t>Увеличение рабочих мест до 12 специалистов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6" name="Google Shape;256;p8"/>
            <p:cNvGrpSpPr/>
            <p:nvPr/>
          </p:nvGrpSpPr>
          <p:grpSpPr>
            <a:xfrm>
              <a:off x="443230" y="4846573"/>
              <a:ext cx="1141730" cy="984248"/>
              <a:chOff x="3290450" y="4038520"/>
              <a:chExt cx="1534652" cy="1322974"/>
            </a:xfrm>
          </p:grpSpPr>
          <p:sp>
            <p:nvSpPr>
              <p:cNvPr id="257" name="Google Shape;257;p8"/>
              <p:cNvSpPr/>
              <p:nvPr/>
            </p:nvSpPr>
            <p:spPr>
              <a:xfrm>
                <a:off x="3428464" y="4151264"/>
                <a:ext cx="1285937" cy="110856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8"/>
              <p:cNvSpPr/>
              <p:nvPr/>
            </p:nvSpPr>
            <p:spPr>
              <a:xfrm>
                <a:off x="3290450" y="4038520"/>
                <a:ext cx="1534652" cy="1322974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25400" cap="flat" cmpd="sng">
                <a:solidFill>
                  <a:srgbClr val="00CCFF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259" name="Google Shape;259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20794" y="5018297"/>
              <a:ext cx="606922" cy="6069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0" name="Google Shape;260;p8"/>
          <p:cNvGrpSpPr/>
          <p:nvPr/>
        </p:nvGrpSpPr>
        <p:grpSpPr>
          <a:xfrm>
            <a:off x="6553041" y="5116185"/>
            <a:ext cx="4528721" cy="1015663"/>
            <a:chOff x="6370637" y="5448434"/>
            <a:chExt cx="4528721" cy="1015663"/>
          </a:xfrm>
        </p:grpSpPr>
        <p:sp>
          <p:nvSpPr>
            <p:cNvPr id="261" name="Google Shape;261;p8"/>
            <p:cNvSpPr/>
            <p:nvPr/>
          </p:nvSpPr>
          <p:spPr>
            <a:xfrm>
              <a:off x="6410369" y="5539063"/>
              <a:ext cx="4044747" cy="247936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6370637" y="5448434"/>
              <a:ext cx="4528721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lt1"/>
                  </a:solidFill>
                  <a:latin typeface="Jura"/>
                  <a:ea typeface="Jura"/>
                  <a:cs typeface="Jura"/>
                  <a:sym typeface="Jura"/>
                </a:rPr>
                <a:t>А также приоритетного проекта </a:t>
              </a:r>
              <a:r>
                <a:rPr lang="ru-RU" sz="1800" b="1" i="0" u="none" strike="noStrike" cap="none">
                  <a:solidFill>
                    <a:schemeClr val="dk1"/>
                  </a:solidFill>
                  <a:latin typeface="Jura"/>
                  <a:ea typeface="Jura"/>
                  <a:cs typeface="Jura"/>
                  <a:sym typeface="Jura"/>
                </a:rPr>
                <a:t>«Формирование комфортной</a:t>
              </a:r>
              <a:br>
                <a:rPr lang="ru-RU" sz="1800" b="1" i="0" u="none" strike="noStrike" cap="none">
                  <a:solidFill>
                    <a:schemeClr val="dk1"/>
                  </a:solidFill>
                  <a:latin typeface="Jura"/>
                  <a:ea typeface="Jura"/>
                  <a:cs typeface="Jura"/>
                  <a:sym typeface="Jura"/>
                </a:rPr>
              </a:br>
              <a:r>
                <a:rPr lang="ru-RU" sz="1800" b="1" i="0" u="none" strike="noStrike" cap="none">
                  <a:solidFill>
                    <a:schemeClr val="dk1"/>
                  </a:solidFill>
                  <a:latin typeface="Jura"/>
                  <a:ea typeface="Jura"/>
                  <a:cs typeface="Jura"/>
                  <a:sym typeface="Jura"/>
                </a:rPr>
                <a:t>городской среды»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3" name="Google Shape;263;p8"/>
          <p:cNvGrpSpPr/>
          <p:nvPr/>
        </p:nvGrpSpPr>
        <p:grpSpPr>
          <a:xfrm>
            <a:off x="6450363" y="3907631"/>
            <a:ext cx="6119316" cy="1001678"/>
            <a:chOff x="6451031" y="3692991"/>
            <a:chExt cx="6119316" cy="1001678"/>
          </a:xfrm>
        </p:grpSpPr>
        <p:grpSp>
          <p:nvGrpSpPr>
            <p:cNvPr id="264" name="Google Shape;264;p8"/>
            <p:cNvGrpSpPr/>
            <p:nvPr/>
          </p:nvGrpSpPr>
          <p:grpSpPr>
            <a:xfrm>
              <a:off x="6451031" y="3692991"/>
              <a:ext cx="6119316" cy="1001678"/>
              <a:chOff x="6450363" y="4834960"/>
              <a:chExt cx="6119316" cy="1001678"/>
            </a:xfrm>
          </p:grpSpPr>
          <p:sp>
            <p:nvSpPr>
              <p:cNvPr id="265" name="Google Shape;265;p8"/>
              <p:cNvSpPr/>
              <p:nvPr/>
            </p:nvSpPr>
            <p:spPr>
              <a:xfrm>
                <a:off x="7863172" y="4834960"/>
                <a:ext cx="4706507" cy="9897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ru-RU" sz="1800" b="1" i="0" u="none" strike="noStrike" cap="none">
                    <a:solidFill>
                      <a:schemeClr val="dk1"/>
                    </a:solidFill>
                    <a:latin typeface="Jura"/>
                    <a:ea typeface="Jura"/>
                    <a:cs typeface="Jura"/>
                    <a:sym typeface="Jura"/>
                  </a:rPr>
                  <a:t>Комплексный план модернизации</a:t>
                </a:r>
                <a:br>
                  <a:rPr lang="ru-RU" sz="1800" b="1" i="0" u="none" strike="noStrike" cap="none">
                    <a:solidFill>
                      <a:schemeClr val="dk1"/>
                    </a:solidFill>
                    <a:latin typeface="Jura"/>
                    <a:ea typeface="Jura"/>
                    <a:cs typeface="Jura"/>
                    <a:sym typeface="Jura"/>
                  </a:rPr>
                </a:br>
                <a:r>
                  <a:rPr lang="ru-RU" sz="1800" b="1" i="0" u="none" strike="noStrike" cap="none">
                    <a:solidFill>
                      <a:schemeClr val="dk1"/>
                    </a:solidFill>
                    <a:latin typeface="Jura"/>
                    <a:ea typeface="Jura"/>
                    <a:cs typeface="Jura"/>
                    <a:sym typeface="Jura"/>
                  </a:rPr>
                  <a:t>и расширения магистральной инфраструктуры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66" name="Google Shape;266;p8"/>
              <p:cNvGrpSpPr/>
              <p:nvPr/>
            </p:nvGrpSpPr>
            <p:grpSpPr>
              <a:xfrm>
                <a:off x="6450363" y="4852390"/>
                <a:ext cx="1141730" cy="984248"/>
                <a:chOff x="3290450" y="4038520"/>
                <a:chExt cx="1534652" cy="1322974"/>
              </a:xfrm>
            </p:grpSpPr>
            <p:sp>
              <p:nvSpPr>
                <p:cNvPr id="267" name="Google Shape;267;p8"/>
                <p:cNvSpPr/>
                <p:nvPr/>
              </p:nvSpPr>
              <p:spPr>
                <a:xfrm>
                  <a:off x="3428464" y="4150939"/>
                  <a:ext cx="1285937" cy="1108566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rgbClr val="3333C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endParaRPr sz="12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268;p8"/>
                <p:cNvSpPr/>
                <p:nvPr/>
              </p:nvSpPr>
              <p:spPr>
                <a:xfrm>
                  <a:off x="3290450" y="4038520"/>
                  <a:ext cx="1534652" cy="1322974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25400" cap="flat" cmpd="sng">
                  <a:solidFill>
                    <a:srgbClr val="00CCFF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endParaRPr sz="12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pic>
          <p:nvPicPr>
            <p:cNvPr id="269" name="Google Shape;269;p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727607" y="3885354"/>
              <a:ext cx="651166" cy="65116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0" name="Google Shape;270;p8"/>
          <p:cNvGrpSpPr/>
          <p:nvPr/>
        </p:nvGrpSpPr>
        <p:grpSpPr>
          <a:xfrm>
            <a:off x="6450363" y="2597933"/>
            <a:ext cx="5894037" cy="984248"/>
            <a:chOff x="6450363" y="2512192"/>
            <a:chExt cx="5894037" cy="984248"/>
          </a:xfrm>
        </p:grpSpPr>
        <p:grpSp>
          <p:nvGrpSpPr>
            <p:cNvPr id="271" name="Google Shape;271;p8"/>
            <p:cNvGrpSpPr/>
            <p:nvPr/>
          </p:nvGrpSpPr>
          <p:grpSpPr>
            <a:xfrm>
              <a:off x="6450363" y="2512192"/>
              <a:ext cx="5894037" cy="984248"/>
              <a:chOff x="6450363" y="3417590"/>
              <a:chExt cx="5894037" cy="984248"/>
            </a:xfrm>
          </p:grpSpPr>
          <p:sp>
            <p:nvSpPr>
              <p:cNvPr id="272" name="Google Shape;272;p8"/>
              <p:cNvSpPr/>
              <p:nvPr/>
            </p:nvSpPr>
            <p:spPr>
              <a:xfrm>
                <a:off x="7863840" y="3566258"/>
                <a:ext cx="4480560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ru-RU" sz="1800" b="1" i="0" u="none" strike="noStrike" cap="none">
                    <a:solidFill>
                      <a:schemeClr val="dk1"/>
                    </a:solidFill>
                    <a:latin typeface="Jura"/>
                    <a:ea typeface="Jura"/>
                    <a:cs typeface="Jura"/>
                    <a:sym typeface="Jura"/>
                  </a:rPr>
                  <a:t>Региональная</a:t>
                </a:r>
                <a:br>
                  <a:rPr lang="ru-RU" sz="1800" b="1" i="0" u="none" strike="noStrike" cap="none">
                    <a:solidFill>
                      <a:schemeClr val="dk1"/>
                    </a:solidFill>
                    <a:latin typeface="Jura"/>
                    <a:ea typeface="Jura"/>
                    <a:cs typeface="Jura"/>
                    <a:sym typeface="Jura"/>
                  </a:rPr>
                </a:br>
                <a:r>
                  <a:rPr lang="ru-RU" sz="1800" b="1" i="0" u="none" strike="noStrike" cap="none">
                    <a:solidFill>
                      <a:schemeClr val="dk1"/>
                    </a:solidFill>
                    <a:latin typeface="Jura"/>
                    <a:ea typeface="Jura"/>
                    <a:cs typeface="Jura"/>
                    <a:sym typeface="Jura"/>
                  </a:rPr>
                  <a:t>и местная дорожная сеть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73" name="Google Shape;273;p8"/>
              <p:cNvGrpSpPr/>
              <p:nvPr/>
            </p:nvGrpSpPr>
            <p:grpSpPr>
              <a:xfrm>
                <a:off x="6450363" y="3417590"/>
                <a:ext cx="1141730" cy="984248"/>
                <a:chOff x="3290450" y="4038520"/>
                <a:chExt cx="1534652" cy="1322974"/>
              </a:xfrm>
            </p:grpSpPr>
            <p:sp>
              <p:nvSpPr>
                <p:cNvPr id="274" name="Google Shape;274;p8"/>
                <p:cNvSpPr/>
                <p:nvPr/>
              </p:nvSpPr>
              <p:spPr>
                <a:xfrm>
                  <a:off x="3428464" y="4137283"/>
                  <a:ext cx="1285937" cy="1108566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rgbClr val="3333C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endParaRPr sz="12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275;p8"/>
                <p:cNvSpPr/>
                <p:nvPr/>
              </p:nvSpPr>
              <p:spPr>
                <a:xfrm>
                  <a:off x="3290450" y="4038520"/>
                  <a:ext cx="1534652" cy="1322974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25400" cap="flat" cmpd="sng">
                  <a:solidFill>
                    <a:srgbClr val="00CCFF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endParaRPr sz="12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pic>
          <p:nvPicPr>
            <p:cNvPr id="276" name="Google Shape;276;p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751218" y="2689220"/>
              <a:ext cx="651166" cy="65116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7" name="Google Shape;277;p8"/>
          <p:cNvGrpSpPr/>
          <p:nvPr/>
        </p:nvGrpSpPr>
        <p:grpSpPr>
          <a:xfrm>
            <a:off x="6450363" y="1288235"/>
            <a:ext cx="4890711" cy="984248"/>
            <a:chOff x="6450363" y="1277407"/>
            <a:chExt cx="4890711" cy="984248"/>
          </a:xfrm>
        </p:grpSpPr>
        <p:grpSp>
          <p:nvGrpSpPr>
            <p:cNvPr id="278" name="Google Shape;278;p8"/>
            <p:cNvGrpSpPr/>
            <p:nvPr/>
          </p:nvGrpSpPr>
          <p:grpSpPr>
            <a:xfrm>
              <a:off x="6450363" y="1277407"/>
              <a:ext cx="4890711" cy="984248"/>
              <a:chOff x="6450363" y="1988607"/>
              <a:chExt cx="4890711" cy="984248"/>
            </a:xfrm>
          </p:grpSpPr>
          <p:sp>
            <p:nvSpPr>
              <p:cNvPr id="279" name="Google Shape;279;p8"/>
              <p:cNvSpPr/>
              <p:nvPr/>
            </p:nvSpPr>
            <p:spPr>
              <a:xfrm>
                <a:off x="7863840" y="2140828"/>
                <a:ext cx="3477234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ru-RU" sz="1800" b="1" i="0" u="none" strike="noStrike" cap="none">
                    <a:solidFill>
                      <a:schemeClr val="dk1"/>
                    </a:solidFill>
                    <a:latin typeface="Jura"/>
                    <a:ea typeface="Jura"/>
                    <a:cs typeface="Jura"/>
                    <a:sym typeface="Jura"/>
                  </a:rPr>
                  <a:t>Безопасные качественные дороги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80" name="Google Shape;280;p8"/>
              <p:cNvGrpSpPr/>
              <p:nvPr/>
            </p:nvGrpSpPr>
            <p:grpSpPr>
              <a:xfrm>
                <a:off x="6450363" y="1988607"/>
                <a:ext cx="1141730" cy="984248"/>
                <a:chOff x="3290450" y="4038520"/>
                <a:chExt cx="1534652" cy="1322974"/>
              </a:xfrm>
            </p:grpSpPr>
            <p:sp>
              <p:nvSpPr>
                <p:cNvPr id="281" name="Google Shape;281;p8"/>
                <p:cNvSpPr/>
                <p:nvPr/>
              </p:nvSpPr>
              <p:spPr>
                <a:xfrm>
                  <a:off x="3428464" y="4150939"/>
                  <a:ext cx="1285937" cy="1108566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rgbClr val="3333C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endParaRPr sz="12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282;p8"/>
                <p:cNvSpPr/>
                <p:nvPr/>
              </p:nvSpPr>
              <p:spPr>
                <a:xfrm>
                  <a:off x="3290450" y="4038520"/>
                  <a:ext cx="1534652" cy="1322974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25400" cap="flat" cmpd="sng">
                  <a:solidFill>
                    <a:srgbClr val="00CCFF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endParaRPr sz="12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pic>
          <p:nvPicPr>
            <p:cNvPr id="283" name="Google Shape;283;p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727607" y="1428453"/>
              <a:ext cx="651166" cy="65116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4" name="Google Shape;284;p8"/>
          <p:cNvSpPr/>
          <p:nvPr/>
        </p:nvSpPr>
        <p:spPr>
          <a:xfrm>
            <a:off x="11543037" y="6256167"/>
            <a:ext cx="452284" cy="452284"/>
          </a:xfrm>
          <a:prstGeom prst="diamon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8</a:t>
            </a:r>
            <a:endParaRPr sz="1600" b="0" i="0" u="none" strike="noStrike" cap="none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6"/>
          <p:cNvSpPr/>
          <p:nvPr/>
        </p:nvSpPr>
        <p:spPr>
          <a:xfrm>
            <a:off x="6119813" y="329"/>
            <a:ext cx="6119812" cy="6840209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26"/>
          <p:cNvSpPr/>
          <p:nvPr/>
        </p:nvSpPr>
        <p:spPr>
          <a:xfrm>
            <a:off x="0" y="6124409"/>
            <a:ext cx="12240000" cy="715800"/>
          </a:xfrm>
          <a:prstGeom prst="rect">
            <a:avLst/>
          </a:prstGeom>
          <a:solidFill>
            <a:srgbClr val="3333CC"/>
          </a:solidFill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0" i="0" u="none" strike="noStrike" cap="none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Планируйте худший сценарий, чтобы сделать его настолько хорошим,</a:t>
            </a:r>
            <a:br>
              <a:rPr lang="ru-RU" sz="2000" b="0" i="0" u="none" strike="noStrike" cap="none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</a:br>
            <a:r>
              <a:rPr lang="ru-RU" sz="2000" b="0" i="0" u="none" strike="noStrike" cap="none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насколько это возможно</a:t>
            </a:r>
            <a:endParaRPr sz="2000" b="0" i="0" u="none" strike="noStrike" cap="none">
              <a:solidFill>
                <a:schemeClr val="lt1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</p:txBody>
      </p:sp>
      <p:sp>
        <p:nvSpPr>
          <p:cNvPr id="291" name="Google Shape;291;p26"/>
          <p:cNvSpPr txBox="1">
            <a:spLocks noGrp="1"/>
          </p:cNvSpPr>
          <p:nvPr>
            <p:ph type="title"/>
          </p:nvPr>
        </p:nvSpPr>
        <p:spPr>
          <a:xfrm>
            <a:off x="0" y="179388"/>
            <a:ext cx="6119813" cy="861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4800" b="1">
                <a:solidFill>
                  <a:srgbClr val="0070C0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Возможности</a:t>
            </a:r>
            <a:endParaRPr sz="4800" b="1">
              <a:solidFill>
                <a:srgbClr val="0070C0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</p:txBody>
      </p:sp>
      <p:sp>
        <p:nvSpPr>
          <p:cNvPr id="292" name="Google Shape;292;p26"/>
          <p:cNvSpPr txBox="1"/>
          <p:nvPr/>
        </p:nvSpPr>
        <p:spPr>
          <a:xfrm>
            <a:off x="6119813" y="179388"/>
            <a:ext cx="6119812" cy="861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4800" b="1" i="0" u="none" strike="noStrike" cap="none">
                <a:solidFill>
                  <a:schemeClr val="lt1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Риски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3" name="Google Shape;293;p26"/>
          <p:cNvGrpSpPr/>
          <p:nvPr/>
        </p:nvGrpSpPr>
        <p:grpSpPr>
          <a:xfrm>
            <a:off x="336994" y="1167125"/>
            <a:ext cx="3115353" cy="323165"/>
            <a:chOff x="336994" y="1167125"/>
            <a:chExt cx="3115353" cy="323165"/>
          </a:xfrm>
        </p:grpSpPr>
        <p:sp>
          <p:nvSpPr>
            <p:cNvPr id="294" name="Google Shape;294;p26"/>
            <p:cNvSpPr/>
            <p:nvPr/>
          </p:nvSpPr>
          <p:spPr>
            <a:xfrm>
              <a:off x="763222" y="1167125"/>
              <a:ext cx="2689125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dk1"/>
                  </a:solidFill>
                  <a:latin typeface="Jura"/>
                  <a:ea typeface="Jura"/>
                  <a:cs typeface="Jura"/>
                  <a:sym typeface="Jura"/>
                </a:rPr>
                <a:t>Емкость рынка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5" name="Google Shape;295;p26" descr="Маркеры-галочки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36994" y="1200703"/>
              <a:ext cx="248002" cy="2480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6" name="Google Shape;296;p26"/>
          <p:cNvGrpSpPr/>
          <p:nvPr/>
        </p:nvGrpSpPr>
        <p:grpSpPr>
          <a:xfrm>
            <a:off x="346146" y="1698832"/>
            <a:ext cx="5165329" cy="323165"/>
            <a:chOff x="346146" y="1801392"/>
            <a:chExt cx="5165329" cy="323165"/>
          </a:xfrm>
        </p:grpSpPr>
        <p:sp>
          <p:nvSpPr>
            <p:cNvPr id="297" name="Google Shape;297;p26"/>
            <p:cNvSpPr/>
            <p:nvPr/>
          </p:nvSpPr>
          <p:spPr>
            <a:xfrm>
              <a:off x="763222" y="1801392"/>
              <a:ext cx="4748253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dk1"/>
                  </a:solidFill>
                  <a:latin typeface="Jura"/>
                  <a:ea typeface="Jura"/>
                  <a:cs typeface="Jura"/>
                  <a:sym typeface="Jura"/>
                </a:rPr>
                <a:t>Отсутствие гибкости конкурентов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8" name="Google Shape;298;p26" descr="Маркеры-галочки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6146" y="1840823"/>
              <a:ext cx="248002" cy="2480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9" name="Google Shape;299;p26"/>
          <p:cNvGrpSpPr/>
          <p:nvPr/>
        </p:nvGrpSpPr>
        <p:grpSpPr>
          <a:xfrm>
            <a:off x="335052" y="2230539"/>
            <a:ext cx="5176423" cy="553998"/>
            <a:chOff x="335052" y="2439072"/>
            <a:chExt cx="5176423" cy="553998"/>
          </a:xfrm>
        </p:grpSpPr>
        <p:sp>
          <p:nvSpPr>
            <p:cNvPr id="300" name="Google Shape;300;p26"/>
            <p:cNvSpPr/>
            <p:nvPr/>
          </p:nvSpPr>
          <p:spPr>
            <a:xfrm>
              <a:off x="763222" y="2439072"/>
              <a:ext cx="4748253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dk1"/>
                  </a:solidFill>
                  <a:latin typeface="Jura"/>
                  <a:ea typeface="Jura"/>
                  <a:cs typeface="Jura"/>
                  <a:sym typeface="Jura"/>
                </a:rPr>
                <a:t>Наличие текущих активов</a:t>
              </a:r>
              <a:br>
                <a:rPr lang="ru-RU" sz="1800" b="1" i="0" u="none" strike="noStrike" cap="none">
                  <a:solidFill>
                    <a:schemeClr val="dk1"/>
                  </a:solidFill>
                  <a:latin typeface="Jura"/>
                  <a:ea typeface="Jura"/>
                  <a:cs typeface="Jura"/>
                  <a:sym typeface="Jura"/>
                </a:rPr>
              </a:br>
              <a:r>
                <a:rPr lang="ru-RU" sz="1800" b="1" i="0" u="none" strike="noStrike" cap="none">
                  <a:solidFill>
                    <a:schemeClr val="dk1"/>
                  </a:solidFill>
                  <a:latin typeface="Jura"/>
                  <a:ea typeface="Jura"/>
                  <a:cs typeface="Jura"/>
                  <a:sym typeface="Jura"/>
                </a:rPr>
                <a:t>у компании для старта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1" name="Google Shape;301;p26" descr="Маркеры-галочки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35052" y="2585804"/>
              <a:ext cx="248002" cy="2480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2" name="Google Shape;302;p26"/>
          <p:cNvGrpSpPr/>
          <p:nvPr/>
        </p:nvGrpSpPr>
        <p:grpSpPr>
          <a:xfrm>
            <a:off x="335052" y="2993079"/>
            <a:ext cx="5720219" cy="553998"/>
            <a:chOff x="335052" y="3190462"/>
            <a:chExt cx="5720219" cy="553998"/>
          </a:xfrm>
        </p:grpSpPr>
        <p:sp>
          <p:nvSpPr>
            <p:cNvPr id="303" name="Google Shape;303;p26"/>
            <p:cNvSpPr/>
            <p:nvPr/>
          </p:nvSpPr>
          <p:spPr>
            <a:xfrm>
              <a:off x="763223" y="3190462"/>
              <a:ext cx="5292048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dk1"/>
                  </a:solidFill>
                  <a:latin typeface="Jura"/>
                  <a:ea typeface="Jura"/>
                  <a:cs typeface="Jura"/>
                  <a:sym typeface="Jura"/>
                </a:rPr>
                <a:t>Наличие выпускников САФУ</a:t>
              </a:r>
              <a:br>
                <a:rPr lang="ru-RU" sz="1800" b="1" i="0" u="none" strike="noStrike" cap="none">
                  <a:solidFill>
                    <a:schemeClr val="dk1"/>
                  </a:solidFill>
                  <a:latin typeface="Jura"/>
                  <a:ea typeface="Jura"/>
                  <a:cs typeface="Jura"/>
                  <a:sym typeface="Jura"/>
                </a:rPr>
              </a:br>
              <a:r>
                <a:rPr lang="ru-RU" sz="1800" b="1" i="0" u="none" strike="noStrike" cap="none">
                  <a:solidFill>
                    <a:schemeClr val="dk1"/>
                  </a:solidFill>
                  <a:latin typeface="Jura"/>
                  <a:ea typeface="Jura"/>
                  <a:cs typeface="Jura"/>
                  <a:sym typeface="Jura"/>
                </a:rPr>
                <a:t>с соответствующего факультета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4" name="Google Shape;304;p26" descr="Маркеры-галочки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35052" y="3347740"/>
              <a:ext cx="248002" cy="2480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5" name="Google Shape;305;p26"/>
          <p:cNvGrpSpPr/>
          <p:nvPr/>
        </p:nvGrpSpPr>
        <p:grpSpPr>
          <a:xfrm>
            <a:off x="335052" y="3755619"/>
            <a:ext cx="5176423" cy="323165"/>
            <a:chOff x="335052" y="3941852"/>
            <a:chExt cx="5176423" cy="323165"/>
          </a:xfrm>
        </p:grpSpPr>
        <p:sp>
          <p:nvSpPr>
            <p:cNvPr id="306" name="Google Shape;306;p26"/>
            <p:cNvSpPr/>
            <p:nvPr/>
          </p:nvSpPr>
          <p:spPr>
            <a:xfrm>
              <a:off x="763222" y="3941852"/>
              <a:ext cx="4748253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dk1"/>
                  </a:solidFill>
                  <a:latin typeface="Jura"/>
                  <a:ea typeface="Jura"/>
                  <a:cs typeface="Jura"/>
                  <a:sym typeface="Jura"/>
                </a:rPr>
                <a:t>Опыт других стран и регионов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7" name="Google Shape;307;p26" descr="Маркеры-галочки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35052" y="3973167"/>
              <a:ext cx="248002" cy="2480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8" name="Google Shape;308;p26"/>
          <p:cNvGrpSpPr/>
          <p:nvPr/>
        </p:nvGrpSpPr>
        <p:grpSpPr>
          <a:xfrm>
            <a:off x="335052" y="4287326"/>
            <a:ext cx="5784386" cy="784830"/>
            <a:chOff x="335052" y="4462409"/>
            <a:chExt cx="5784386" cy="784830"/>
          </a:xfrm>
        </p:grpSpPr>
        <p:sp>
          <p:nvSpPr>
            <p:cNvPr id="309" name="Google Shape;309;p26"/>
            <p:cNvSpPr/>
            <p:nvPr/>
          </p:nvSpPr>
          <p:spPr>
            <a:xfrm>
              <a:off x="763222" y="4462409"/>
              <a:ext cx="5356216" cy="7848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dk1"/>
                  </a:solidFill>
                  <a:latin typeface="Jura"/>
                  <a:ea typeface="Jura"/>
                  <a:cs typeface="Jura"/>
                  <a:sym typeface="Jura"/>
                </a:rPr>
                <a:t>Новые специальные средства</a:t>
              </a:r>
              <a:br>
                <a:rPr lang="ru-RU" sz="1800" b="1" i="0" u="none" strike="noStrike" cap="none">
                  <a:solidFill>
                    <a:schemeClr val="dk1"/>
                  </a:solidFill>
                  <a:latin typeface="Jura"/>
                  <a:ea typeface="Jura"/>
                  <a:cs typeface="Jura"/>
                  <a:sym typeface="Jura"/>
                </a:rPr>
              </a:br>
              <a:r>
                <a:rPr lang="ru-RU" sz="1800" b="1" i="0" u="none" strike="noStrike" cap="none">
                  <a:solidFill>
                    <a:schemeClr val="dk1"/>
                  </a:solidFill>
                  <a:latin typeface="Jura"/>
                  <a:ea typeface="Jura"/>
                  <a:cs typeface="Jura"/>
                  <a:sym typeface="Jura"/>
                </a:rPr>
                <a:t>и малогабаритная техника на рынке</a:t>
              </a:r>
              <a:br>
                <a:rPr lang="ru-RU" sz="1800" b="1" i="0" u="none" strike="noStrike" cap="none">
                  <a:solidFill>
                    <a:schemeClr val="dk1"/>
                  </a:solidFill>
                  <a:latin typeface="Jura"/>
                  <a:ea typeface="Jura"/>
                  <a:cs typeface="Jura"/>
                  <a:sym typeface="Jura"/>
                </a:rPr>
              </a:br>
              <a:r>
                <a:rPr lang="ru-RU" sz="1800" b="1" i="0" u="none" strike="noStrike" cap="none">
                  <a:solidFill>
                    <a:schemeClr val="dk1"/>
                  </a:solidFill>
                  <a:latin typeface="Jura"/>
                  <a:ea typeface="Jura"/>
                  <a:cs typeface="Jura"/>
                  <a:sym typeface="Jura"/>
                </a:rPr>
                <a:t>для производства профильных работ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10" name="Google Shape;310;p26" descr="Маркеры-галочки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35052" y="4730823"/>
              <a:ext cx="248002" cy="2480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1" name="Google Shape;311;p26"/>
          <p:cNvGrpSpPr/>
          <p:nvPr/>
        </p:nvGrpSpPr>
        <p:grpSpPr>
          <a:xfrm>
            <a:off x="346146" y="5280700"/>
            <a:ext cx="5773667" cy="553998"/>
            <a:chOff x="346146" y="5444629"/>
            <a:chExt cx="5773667" cy="553998"/>
          </a:xfrm>
        </p:grpSpPr>
        <p:sp>
          <p:nvSpPr>
            <p:cNvPr id="312" name="Google Shape;312;p26"/>
            <p:cNvSpPr/>
            <p:nvPr/>
          </p:nvSpPr>
          <p:spPr>
            <a:xfrm>
              <a:off x="763223" y="5444629"/>
              <a:ext cx="5356590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dk1"/>
                  </a:solidFill>
                  <a:latin typeface="Jura"/>
                  <a:ea typeface="Jura"/>
                  <a:cs typeface="Jura"/>
                  <a:sym typeface="Jura"/>
                </a:rPr>
                <a:t>Информационная и экономическая поддержка государства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13" name="Google Shape;313;p26" descr="Маркеры-галочки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6146" y="5597627"/>
              <a:ext cx="248002" cy="2480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4" name="Google Shape;314;p26"/>
          <p:cNvGrpSpPr/>
          <p:nvPr/>
        </p:nvGrpSpPr>
        <p:grpSpPr>
          <a:xfrm>
            <a:off x="6324683" y="1255191"/>
            <a:ext cx="3416563" cy="323165"/>
            <a:chOff x="6316551" y="1158541"/>
            <a:chExt cx="3416563" cy="323165"/>
          </a:xfrm>
        </p:grpSpPr>
        <p:cxnSp>
          <p:nvCxnSpPr>
            <p:cNvPr id="315" name="Google Shape;315;p26"/>
            <p:cNvCxnSpPr/>
            <p:nvPr/>
          </p:nvCxnSpPr>
          <p:spPr>
            <a:xfrm>
              <a:off x="6316551" y="1324704"/>
              <a:ext cx="278212" cy="0"/>
            </a:xfrm>
            <a:prstGeom prst="straightConnector1">
              <a:avLst/>
            </a:prstGeom>
            <a:noFill/>
            <a:ln w="28575" cap="flat" cmpd="sng">
              <a:solidFill>
                <a:srgbClr val="00CC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16" name="Google Shape;316;p26"/>
            <p:cNvSpPr/>
            <p:nvPr/>
          </p:nvSpPr>
          <p:spPr>
            <a:xfrm>
              <a:off x="6704809" y="1158541"/>
              <a:ext cx="3028305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lt1"/>
                  </a:solidFill>
                  <a:latin typeface="Jura"/>
                  <a:ea typeface="Jura"/>
                  <a:cs typeface="Jura"/>
                  <a:sym typeface="Jura"/>
                </a:rPr>
                <a:t>Монополии в отрасли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7" name="Google Shape;317;p26"/>
          <p:cNvGrpSpPr/>
          <p:nvPr/>
        </p:nvGrpSpPr>
        <p:grpSpPr>
          <a:xfrm>
            <a:off x="6328161" y="1792212"/>
            <a:ext cx="5631680" cy="553998"/>
            <a:chOff x="6320608" y="1818275"/>
            <a:chExt cx="5631680" cy="553998"/>
          </a:xfrm>
        </p:grpSpPr>
        <p:sp>
          <p:nvSpPr>
            <p:cNvPr id="318" name="Google Shape;318;p26"/>
            <p:cNvSpPr/>
            <p:nvPr/>
          </p:nvSpPr>
          <p:spPr>
            <a:xfrm>
              <a:off x="6704808" y="1818275"/>
              <a:ext cx="5247480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lt1"/>
                  </a:solidFill>
                  <a:latin typeface="Jura"/>
                  <a:ea typeface="Jura"/>
                  <a:cs typeface="Jura"/>
                  <a:sym typeface="Jura"/>
                </a:rPr>
                <a:t>Зависимость от поставок иностранных запчастей и комплектующих. Цены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19" name="Google Shape;319;p26"/>
            <p:cNvCxnSpPr/>
            <p:nvPr/>
          </p:nvCxnSpPr>
          <p:spPr>
            <a:xfrm>
              <a:off x="6320608" y="2078874"/>
              <a:ext cx="278212" cy="0"/>
            </a:xfrm>
            <a:prstGeom prst="straightConnector1">
              <a:avLst/>
            </a:prstGeom>
            <a:noFill/>
            <a:ln w="28575" cap="flat" cmpd="sng">
              <a:solidFill>
                <a:srgbClr val="00CC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320" name="Google Shape;320;p26"/>
          <p:cNvGrpSpPr/>
          <p:nvPr/>
        </p:nvGrpSpPr>
        <p:grpSpPr>
          <a:xfrm>
            <a:off x="6324665" y="2647766"/>
            <a:ext cx="5627623" cy="323165"/>
            <a:chOff x="6324665" y="2708842"/>
            <a:chExt cx="5627623" cy="323165"/>
          </a:xfrm>
        </p:grpSpPr>
        <p:sp>
          <p:nvSpPr>
            <p:cNvPr id="321" name="Google Shape;321;p26"/>
            <p:cNvSpPr/>
            <p:nvPr/>
          </p:nvSpPr>
          <p:spPr>
            <a:xfrm>
              <a:off x="6704808" y="2708842"/>
              <a:ext cx="5247480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lt1"/>
                  </a:solidFill>
                  <a:latin typeface="Jura"/>
                  <a:ea typeface="Jura"/>
                  <a:cs typeface="Jura"/>
                  <a:sym typeface="Jura"/>
                </a:rPr>
                <a:t>Нехватка профильных специалистов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22" name="Google Shape;322;p26"/>
            <p:cNvCxnSpPr/>
            <p:nvPr/>
          </p:nvCxnSpPr>
          <p:spPr>
            <a:xfrm>
              <a:off x="6324665" y="2851516"/>
              <a:ext cx="278212" cy="0"/>
            </a:xfrm>
            <a:prstGeom prst="straightConnector1">
              <a:avLst/>
            </a:prstGeom>
            <a:noFill/>
            <a:ln w="28575" cap="flat" cmpd="sng">
              <a:solidFill>
                <a:srgbClr val="00CC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323" name="Google Shape;323;p26"/>
          <p:cNvGrpSpPr/>
          <p:nvPr/>
        </p:nvGrpSpPr>
        <p:grpSpPr>
          <a:xfrm>
            <a:off x="6328161" y="3272487"/>
            <a:ext cx="5624127" cy="323165"/>
            <a:chOff x="6328161" y="3368576"/>
            <a:chExt cx="5624127" cy="323165"/>
          </a:xfrm>
        </p:grpSpPr>
        <p:sp>
          <p:nvSpPr>
            <p:cNvPr id="324" name="Google Shape;324;p26"/>
            <p:cNvSpPr/>
            <p:nvPr/>
          </p:nvSpPr>
          <p:spPr>
            <a:xfrm>
              <a:off x="6704808" y="3368576"/>
              <a:ext cx="5247480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lt1"/>
                  </a:solidFill>
                  <a:latin typeface="Jura"/>
                  <a:ea typeface="Jura"/>
                  <a:cs typeface="Jura"/>
                  <a:sym typeface="Jura"/>
                </a:rPr>
                <a:t>Сезонность работ, погодные условия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25" name="Google Shape;325;p26"/>
            <p:cNvCxnSpPr/>
            <p:nvPr/>
          </p:nvCxnSpPr>
          <p:spPr>
            <a:xfrm>
              <a:off x="6328161" y="3524426"/>
              <a:ext cx="278212" cy="0"/>
            </a:xfrm>
            <a:prstGeom prst="straightConnector1">
              <a:avLst/>
            </a:prstGeom>
            <a:noFill/>
            <a:ln w="28575" cap="flat" cmpd="sng">
              <a:solidFill>
                <a:srgbClr val="00CC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326" name="Google Shape;326;p26"/>
          <p:cNvGrpSpPr/>
          <p:nvPr/>
        </p:nvGrpSpPr>
        <p:grpSpPr>
          <a:xfrm>
            <a:off x="6334030" y="3897208"/>
            <a:ext cx="5618258" cy="323165"/>
            <a:chOff x="6334030" y="4028310"/>
            <a:chExt cx="5618258" cy="323165"/>
          </a:xfrm>
        </p:grpSpPr>
        <p:sp>
          <p:nvSpPr>
            <p:cNvPr id="327" name="Google Shape;327;p26"/>
            <p:cNvSpPr/>
            <p:nvPr/>
          </p:nvSpPr>
          <p:spPr>
            <a:xfrm>
              <a:off x="6704808" y="4028310"/>
              <a:ext cx="5247480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lt1"/>
                  </a:solidFill>
                  <a:latin typeface="Jura"/>
                  <a:ea typeface="Jura"/>
                  <a:cs typeface="Jura"/>
                  <a:sym typeface="Jura"/>
                </a:rPr>
                <a:t>Зависимость от поставщиков сырья АО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28" name="Google Shape;328;p26"/>
            <p:cNvCxnSpPr/>
            <p:nvPr/>
          </p:nvCxnSpPr>
          <p:spPr>
            <a:xfrm>
              <a:off x="6334030" y="4180948"/>
              <a:ext cx="278212" cy="0"/>
            </a:xfrm>
            <a:prstGeom prst="straightConnector1">
              <a:avLst/>
            </a:prstGeom>
            <a:noFill/>
            <a:ln w="28575" cap="flat" cmpd="sng">
              <a:solidFill>
                <a:srgbClr val="00CC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329" name="Google Shape;329;p26"/>
          <p:cNvGrpSpPr/>
          <p:nvPr/>
        </p:nvGrpSpPr>
        <p:grpSpPr>
          <a:xfrm>
            <a:off x="6328161" y="4521929"/>
            <a:ext cx="5616317" cy="323165"/>
            <a:chOff x="6334030" y="4688042"/>
            <a:chExt cx="5616317" cy="323165"/>
          </a:xfrm>
        </p:grpSpPr>
        <p:sp>
          <p:nvSpPr>
            <p:cNvPr id="330" name="Google Shape;330;p26"/>
            <p:cNvSpPr/>
            <p:nvPr/>
          </p:nvSpPr>
          <p:spPr>
            <a:xfrm>
              <a:off x="6702867" y="4688042"/>
              <a:ext cx="5247480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lt1"/>
                  </a:solidFill>
                  <a:latin typeface="Jura"/>
                  <a:ea typeface="Jura"/>
                  <a:cs typeface="Jura"/>
                  <a:sym typeface="Jura"/>
                </a:rPr>
                <a:t>«Бюрократизированность» сферы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31" name="Google Shape;331;p26"/>
            <p:cNvCxnSpPr/>
            <p:nvPr/>
          </p:nvCxnSpPr>
          <p:spPr>
            <a:xfrm>
              <a:off x="6334030" y="4855942"/>
              <a:ext cx="278212" cy="0"/>
            </a:xfrm>
            <a:prstGeom prst="straightConnector1">
              <a:avLst/>
            </a:prstGeom>
            <a:noFill/>
            <a:ln w="28575" cap="flat" cmpd="sng">
              <a:solidFill>
                <a:srgbClr val="00CC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32" name="Google Shape;332;p26"/>
          <p:cNvSpPr/>
          <p:nvPr/>
        </p:nvSpPr>
        <p:spPr>
          <a:xfrm>
            <a:off x="11379200" y="6256167"/>
            <a:ext cx="616121" cy="452284"/>
          </a:xfrm>
          <a:prstGeom prst="diamon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9</a:t>
            </a:r>
            <a:endParaRPr sz="1200" b="0" i="0" u="none" strike="noStrike" cap="none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g1bc4f4debc1_0_267"/>
          <p:cNvGrpSpPr/>
          <p:nvPr/>
        </p:nvGrpSpPr>
        <p:grpSpPr>
          <a:xfrm>
            <a:off x="755656" y="3010610"/>
            <a:ext cx="2788255" cy="1078727"/>
            <a:chOff x="6725958" y="4403970"/>
            <a:chExt cx="2256600" cy="1081431"/>
          </a:xfrm>
        </p:grpSpPr>
        <p:sp>
          <p:nvSpPr>
            <p:cNvPr id="338" name="Google Shape;338;g1bc4f4debc1_0_267"/>
            <p:cNvSpPr/>
            <p:nvPr/>
          </p:nvSpPr>
          <p:spPr>
            <a:xfrm rot="-5400000">
              <a:off x="7544808" y="4047651"/>
              <a:ext cx="618900" cy="2256600"/>
            </a:xfrm>
            <a:prstGeom prst="diamond">
              <a:avLst/>
            </a:prstGeom>
            <a:solidFill>
              <a:schemeClr val="lt1"/>
            </a:solidFill>
            <a:ln w="25400" cap="flat" cmpd="sng">
              <a:solidFill>
                <a:srgbClr val="833C0B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dist="76200" dir="5400000" algn="ctr" rotWithShape="0">
                <a:srgbClr val="833C0B">
                  <a:alpha val="5098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39" name="Google Shape;339;g1bc4f4debc1_0_26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7679908" y="4403970"/>
              <a:ext cx="994497" cy="99449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0" name="Google Shape;340;g1bc4f4debc1_0_267"/>
          <p:cNvGrpSpPr/>
          <p:nvPr/>
        </p:nvGrpSpPr>
        <p:grpSpPr>
          <a:xfrm>
            <a:off x="1107309" y="3431886"/>
            <a:ext cx="701260" cy="407868"/>
            <a:chOff x="7010559" y="4919439"/>
            <a:chExt cx="567546" cy="408890"/>
          </a:xfrm>
        </p:grpSpPr>
        <p:pic>
          <p:nvPicPr>
            <p:cNvPr id="341" name="Google Shape;341;g1bc4f4debc1_0_26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010559" y="4919439"/>
              <a:ext cx="310033" cy="3100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2" name="Google Shape;342;g1bc4f4debc1_0_26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179531" y="4929755"/>
              <a:ext cx="398574" cy="3985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3" name="Google Shape;343;g1bc4f4debc1_0_267"/>
          <p:cNvSpPr/>
          <p:nvPr/>
        </p:nvSpPr>
        <p:spPr>
          <a:xfrm>
            <a:off x="2476326" y="258025"/>
            <a:ext cx="6887100" cy="3498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1" i="0" u="none" strike="noStrike" cap="none">
                <a:solidFill>
                  <a:schemeClr val="lt1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Объект и Предмет ИАР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4" name="Google Shape;344;g1bc4f4debc1_0_267"/>
          <p:cNvCxnSpPr/>
          <p:nvPr/>
        </p:nvCxnSpPr>
        <p:spPr>
          <a:xfrm>
            <a:off x="3543913" y="3824250"/>
            <a:ext cx="2266200" cy="17400"/>
          </a:xfrm>
          <a:prstGeom prst="straightConnector1">
            <a:avLst/>
          </a:prstGeom>
          <a:noFill/>
          <a:ln w="25400" cap="flat" cmpd="sng">
            <a:solidFill>
              <a:srgbClr val="00B0F0"/>
            </a:solidFill>
            <a:prstDash val="dash"/>
            <a:miter lim="800000"/>
            <a:headEnd type="oval" w="med" len="med"/>
            <a:tailEnd type="triangle" w="med" len="med"/>
          </a:ln>
        </p:spPr>
      </p:cxnSp>
      <p:sp>
        <p:nvSpPr>
          <p:cNvPr id="345" name="Google Shape;345;g1bc4f4debc1_0_267"/>
          <p:cNvSpPr txBox="1"/>
          <p:nvPr/>
        </p:nvSpPr>
        <p:spPr>
          <a:xfrm>
            <a:off x="5994038" y="3110850"/>
            <a:ext cx="5749500" cy="15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0" i="0" u="none" strike="noStrike" cap="none">
                <a:solidFill>
                  <a:schemeClr val="dk1"/>
                </a:solidFill>
                <a:latin typeface="Jura"/>
                <a:ea typeface="Jura"/>
                <a:cs typeface="Jura"/>
                <a:sym typeface="Jura"/>
              </a:rPr>
              <a:t>Экономическая целесообразность реализации проекта создания автономного подразделения с целью оказанию услуг по восстановлению асфальтобетонных покрытий и оснований автомобильных дорог </a:t>
            </a:r>
            <a:endParaRPr sz="2000" b="0" i="0" u="none" strike="noStrike" cap="none">
              <a:solidFill>
                <a:srgbClr val="000000"/>
              </a:solidFill>
              <a:latin typeface="Jura"/>
              <a:ea typeface="Jura"/>
              <a:cs typeface="Jura"/>
              <a:sym typeface="Jura"/>
            </a:endParaRPr>
          </a:p>
        </p:txBody>
      </p:sp>
      <p:sp>
        <p:nvSpPr>
          <p:cNvPr id="346" name="Google Shape;346;g1bc4f4debc1_0_267"/>
          <p:cNvSpPr txBox="1"/>
          <p:nvPr/>
        </p:nvSpPr>
        <p:spPr>
          <a:xfrm>
            <a:off x="2893800" y="3010600"/>
            <a:ext cx="3199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lt1"/>
                </a:solidFill>
                <a:highlight>
                  <a:srgbClr val="0056F0"/>
                </a:highlight>
                <a:latin typeface="Jura"/>
                <a:ea typeface="Jura"/>
                <a:cs typeface="Jura"/>
                <a:sym typeface="Jura"/>
              </a:rPr>
              <a:t>Предмет  Исследования</a:t>
            </a:r>
            <a:endParaRPr sz="1800" b="1" i="0" u="none" strike="noStrike" cap="none">
              <a:solidFill>
                <a:schemeClr val="lt1"/>
              </a:solidFill>
              <a:highlight>
                <a:srgbClr val="0056F0"/>
              </a:highlight>
              <a:latin typeface="Jura"/>
              <a:ea typeface="Jura"/>
              <a:cs typeface="Jura"/>
              <a:sym typeface="Jura"/>
            </a:endParaRPr>
          </a:p>
        </p:txBody>
      </p:sp>
      <p:sp>
        <p:nvSpPr>
          <p:cNvPr id="347" name="Google Shape;347;g1bc4f4debc1_0_267"/>
          <p:cNvSpPr txBox="1"/>
          <p:nvPr/>
        </p:nvSpPr>
        <p:spPr>
          <a:xfrm>
            <a:off x="3091600" y="1341900"/>
            <a:ext cx="2623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0" i="0" u="none" strike="noStrike" cap="none">
                <a:solidFill>
                  <a:schemeClr val="lt1"/>
                </a:solidFill>
                <a:highlight>
                  <a:srgbClr val="0056F0"/>
                </a:highlight>
                <a:latin typeface="Calibri"/>
                <a:ea typeface="Calibri"/>
                <a:cs typeface="Calibri"/>
                <a:sym typeface="Calibri"/>
              </a:rPr>
              <a:t>Объект Исследования</a:t>
            </a:r>
            <a:endParaRPr sz="2000" b="0" i="0" u="none" strike="noStrike" cap="none">
              <a:solidFill>
                <a:schemeClr val="lt1"/>
              </a:solidFill>
              <a:highlight>
                <a:srgbClr val="0056F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8" name="Google Shape;348;g1bc4f4debc1_0_267"/>
          <p:cNvCxnSpPr>
            <a:stCxn id="349" idx="2"/>
          </p:cNvCxnSpPr>
          <p:nvPr/>
        </p:nvCxnSpPr>
        <p:spPr>
          <a:xfrm>
            <a:off x="3422187" y="2035150"/>
            <a:ext cx="2334900" cy="3600"/>
          </a:xfrm>
          <a:prstGeom prst="straightConnector1">
            <a:avLst/>
          </a:prstGeom>
          <a:noFill/>
          <a:ln w="25400" cap="flat" cmpd="sng">
            <a:solidFill>
              <a:srgbClr val="00B0F0"/>
            </a:solidFill>
            <a:prstDash val="dash"/>
            <a:miter lim="800000"/>
            <a:headEnd type="oval" w="med" len="med"/>
            <a:tailEnd type="triangle" w="med" len="med"/>
          </a:ln>
        </p:spPr>
      </p:cxnSp>
      <p:grpSp>
        <p:nvGrpSpPr>
          <p:cNvPr id="350" name="Google Shape;350;g1bc4f4debc1_0_267"/>
          <p:cNvGrpSpPr/>
          <p:nvPr/>
        </p:nvGrpSpPr>
        <p:grpSpPr>
          <a:xfrm>
            <a:off x="633932" y="1228775"/>
            <a:ext cx="2788255" cy="1115051"/>
            <a:chOff x="1013815" y="4460693"/>
            <a:chExt cx="2256600" cy="1117846"/>
          </a:xfrm>
        </p:grpSpPr>
        <p:sp>
          <p:nvSpPr>
            <p:cNvPr id="349" name="Google Shape;349;g1bc4f4debc1_0_267"/>
            <p:cNvSpPr/>
            <p:nvPr/>
          </p:nvSpPr>
          <p:spPr>
            <a:xfrm rot="-5400000">
              <a:off x="1832665" y="4140789"/>
              <a:ext cx="618900" cy="2256600"/>
            </a:xfrm>
            <a:prstGeom prst="diamond">
              <a:avLst/>
            </a:prstGeom>
            <a:solidFill>
              <a:schemeClr val="lt1"/>
            </a:solidFill>
            <a:ln w="25400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dist="76200" dir="5400000" algn="ctr" rotWithShape="0">
                <a:srgbClr val="00B050">
                  <a:alpha val="5098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1" name="Google Shape;351;g1bc4f4debc1_0_26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335515" y="4460693"/>
              <a:ext cx="795057" cy="7950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g1bc4f4debc1_0_26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986961" y="4880402"/>
              <a:ext cx="698136" cy="69813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3" name="Google Shape;353;g1bc4f4debc1_0_267"/>
          <p:cNvSpPr txBox="1"/>
          <p:nvPr/>
        </p:nvSpPr>
        <p:spPr>
          <a:xfrm>
            <a:off x="5994038" y="1664800"/>
            <a:ext cx="5749500" cy="7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0" i="0" u="none" strike="noStrike" cap="none">
                <a:solidFill>
                  <a:srgbClr val="000000"/>
                </a:solidFill>
                <a:latin typeface="Jura"/>
                <a:ea typeface="Jura"/>
                <a:cs typeface="Jura"/>
                <a:sym typeface="Jura"/>
              </a:rPr>
              <a:t>Общество с ограниченной ответственностью  </a:t>
            </a:r>
            <a:r>
              <a:rPr lang="ru-RU" sz="2000" b="0" i="0" u="none" strike="noStrike" cap="none">
                <a:solidFill>
                  <a:schemeClr val="dk1"/>
                </a:solidFill>
                <a:latin typeface="Jura"/>
                <a:ea typeface="Jura"/>
                <a:cs typeface="Jura"/>
                <a:sym typeface="Jura"/>
              </a:rPr>
              <a:t>“ГК АрхЭкоВуд”     </a:t>
            </a:r>
            <a:r>
              <a:rPr lang="ru-RU" sz="2000" b="0" i="0" u="none" strike="noStrike" cap="none">
                <a:solidFill>
                  <a:srgbClr val="000000"/>
                </a:solidFill>
                <a:latin typeface="Jura"/>
                <a:ea typeface="Jura"/>
                <a:cs typeface="Jura"/>
                <a:sym typeface="Jura"/>
              </a:rPr>
              <a:t>(</a:t>
            </a:r>
            <a:r>
              <a:rPr lang="ru-RU" sz="2000" b="0" i="0" u="none" strike="noStrike" cap="none">
                <a:solidFill>
                  <a:schemeClr val="dk1"/>
                </a:solidFill>
                <a:latin typeface="Jura"/>
                <a:ea typeface="Jura"/>
                <a:cs typeface="Jura"/>
                <a:sym typeface="Jura"/>
              </a:rPr>
              <a:t>ООО “ГК АрхЭкоВуд”)</a:t>
            </a:r>
            <a:r>
              <a:rPr lang="ru-RU" sz="2000" b="0" i="0" u="none" strike="noStrike" cap="none">
                <a:solidFill>
                  <a:srgbClr val="000000"/>
                </a:solidFill>
                <a:latin typeface="Jura"/>
                <a:ea typeface="Jura"/>
                <a:cs typeface="Jura"/>
                <a:sym typeface="Jura"/>
              </a:rPr>
              <a:t> </a:t>
            </a:r>
            <a:endParaRPr sz="2000" b="0" i="0" u="none" strike="noStrike" cap="none">
              <a:solidFill>
                <a:srgbClr val="000000"/>
              </a:solidFill>
              <a:latin typeface="Jura"/>
              <a:ea typeface="Jura"/>
              <a:cs typeface="Jura"/>
              <a:sym typeface="Jura"/>
            </a:endParaRPr>
          </a:p>
        </p:txBody>
      </p:sp>
      <p:sp>
        <p:nvSpPr>
          <p:cNvPr id="354" name="Google Shape;354;g1bc4f4debc1_0_267"/>
          <p:cNvSpPr/>
          <p:nvPr/>
        </p:nvSpPr>
        <p:spPr>
          <a:xfrm>
            <a:off x="0" y="6124409"/>
            <a:ext cx="12240000" cy="715800"/>
          </a:xfrm>
          <a:prstGeom prst="rect">
            <a:avLst/>
          </a:prstGeom>
          <a:solidFill>
            <a:srgbClr val="3333CC"/>
          </a:solidFill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0" i="0" u="none" strike="noStrike" cap="none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Если основательно помучиться - то обязательно получится</a:t>
            </a:r>
            <a:endParaRPr sz="2000" b="0" i="0" u="none" strike="noStrike" cap="none">
              <a:solidFill>
                <a:schemeClr val="lt1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</p:txBody>
      </p:sp>
      <p:sp>
        <p:nvSpPr>
          <p:cNvPr id="355" name="Google Shape;355;g1bc4f4debc1_0_267"/>
          <p:cNvSpPr/>
          <p:nvPr/>
        </p:nvSpPr>
        <p:spPr>
          <a:xfrm>
            <a:off x="11379200" y="6256175"/>
            <a:ext cx="701400" cy="452400"/>
          </a:xfrm>
          <a:prstGeom prst="diamon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10</a:t>
            </a:r>
            <a:endParaRPr sz="1200" b="0" i="0" u="none" strike="noStrike" cap="none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" name="Google Shape;387;g1bc4f4debc1_0_171"/>
          <p:cNvGrpSpPr/>
          <p:nvPr/>
        </p:nvGrpSpPr>
        <p:grpSpPr>
          <a:xfrm>
            <a:off x="334209" y="708425"/>
            <a:ext cx="11790030" cy="5785311"/>
            <a:chOff x="270483" y="710201"/>
            <a:chExt cx="9541947" cy="5799811"/>
          </a:xfrm>
        </p:grpSpPr>
        <p:grpSp>
          <p:nvGrpSpPr>
            <p:cNvPr id="388" name="Google Shape;388;g1bc4f4debc1_0_171"/>
            <p:cNvGrpSpPr/>
            <p:nvPr/>
          </p:nvGrpSpPr>
          <p:grpSpPr>
            <a:xfrm>
              <a:off x="270483" y="710201"/>
              <a:ext cx="9541947" cy="5799811"/>
              <a:chOff x="270483" y="803338"/>
              <a:chExt cx="9541947" cy="5799811"/>
            </a:xfrm>
          </p:grpSpPr>
          <p:sp>
            <p:nvSpPr>
              <p:cNvPr id="389" name="Google Shape;389;g1bc4f4debc1_0_171"/>
              <p:cNvSpPr/>
              <p:nvPr/>
            </p:nvSpPr>
            <p:spPr>
              <a:xfrm flipH="1">
                <a:off x="2839811" y="2620374"/>
                <a:ext cx="1260454" cy="965200"/>
              </a:xfrm>
              <a:custGeom>
                <a:avLst/>
                <a:gdLst/>
                <a:ahLst/>
                <a:cxnLst/>
                <a:rect l="l" t="t" r="r" b="b"/>
                <a:pathLst>
                  <a:path w="1532467" h="965200" extrusionOk="0">
                    <a:moveTo>
                      <a:pt x="0" y="965200"/>
                    </a:moveTo>
                    <a:lnTo>
                      <a:pt x="795867" y="965200"/>
                    </a:lnTo>
                    <a:lnTo>
                      <a:pt x="795867" y="0"/>
                    </a:lnTo>
                    <a:lnTo>
                      <a:pt x="1532467" y="0"/>
                    </a:lnTo>
                  </a:path>
                </a:pathLst>
              </a:custGeom>
              <a:noFill/>
              <a:ln w="25400" cap="flat" cmpd="sng">
                <a:solidFill>
                  <a:srgbClr val="0070C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0" name="Google Shape;390;g1bc4f4debc1_0_171"/>
              <p:cNvSpPr/>
              <p:nvPr/>
            </p:nvSpPr>
            <p:spPr>
              <a:xfrm>
                <a:off x="5884334" y="2624667"/>
                <a:ext cx="1260454" cy="965200"/>
              </a:xfrm>
              <a:custGeom>
                <a:avLst/>
                <a:gdLst/>
                <a:ahLst/>
                <a:cxnLst/>
                <a:rect l="l" t="t" r="r" b="b"/>
                <a:pathLst>
                  <a:path w="1532467" h="965200" extrusionOk="0">
                    <a:moveTo>
                      <a:pt x="0" y="965200"/>
                    </a:moveTo>
                    <a:lnTo>
                      <a:pt x="795867" y="965200"/>
                    </a:lnTo>
                    <a:lnTo>
                      <a:pt x="795867" y="0"/>
                    </a:lnTo>
                    <a:lnTo>
                      <a:pt x="1532467" y="0"/>
                    </a:lnTo>
                  </a:path>
                </a:pathLst>
              </a:custGeom>
              <a:noFill/>
              <a:ln w="25400" cap="flat" cmpd="sng">
                <a:solidFill>
                  <a:srgbClr val="0070C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1" name="Google Shape;391;g1bc4f4debc1_0_171"/>
              <p:cNvSpPr/>
              <p:nvPr/>
            </p:nvSpPr>
            <p:spPr>
              <a:xfrm rot="-5400000">
                <a:off x="1839725" y="1260741"/>
                <a:ext cx="618900" cy="2256600"/>
              </a:xfrm>
              <a:prstGeom prst="diamond">
                <a:avLst/>
              </a:prstGeom>
              <a:solidFill>
                <a:schemeClr val="lt1"/>
              </a:solidFill>
              <a:ln w="25400" cap="flat" cmpd="sng">
                <a:solidFill>
                  <a:srgbClr val="3333CC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dist="76200" dir="5400000" algn="ctr" rotWithShape="0">
                  <a:srgbClr val="3333CC">
                    <a:alpha val="5098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" name="Google Shape;392;g1bc4f4debc1_0_171"/>
              <p:cNvSpPr/>
              <p:nvPr/>
            </p:nvSpPr>
            <p:spPr>
              <a:xfrm rot="-5400000">
                <a:off x="4509406" y="2131061"/>
                <a:ext cx="914400" cy="3333300"/>
              </a:xfrm>
              <a:prstGeom prst="diamond">
                <a:avLst/>
              </a:prstGeom>
              <a:solidFill>
                <a:schemeClr val="lt1"/>
              </a:solidFill>
              <a:ln w="25400" cap="flat" cmpd="sng">
                <a:solidFill>
                  <a:srgbClr val="3333CC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dist="76200" dir="5400000" algn="ctr" rotWithShape="0">
                  <a:srgbClr val="3333CC">
                    <a:alpha val="5098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3" name="Google Shape;393;g1bc4f4debc1_0_171"/>
              <p:cNvSpPr/>
              <p:nvPr/>
            </p:nvSpPr>
            <p:spPr>
              <a:xfrm rot="-5400000">
                <a:off x="1832665" y="4140789"/>
                <a:ext cx="618900" cy="2256600"/>
              </a:xfrm>
              <a:prstGeom prst="diamond">
                <a:avLst/>
              </a:prstGeom>
              <a:solidFill>
                <a:schemeClr val="lt1"/>
              </a:solidFill>
              <a:ln w="254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dist="76200" dir="5400000" algn="ctr" rotWithShape="0">
                  <a:srgbClr val="00B050">
                    <a:alpha val="5098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4" name="Google Shape;394;g1bc4f4debc1_0_171"/>
              <p:cNvSpPr/>
              <p:nvPr/>
            </p:nvSpPr>
            <p:spPr>
              <a:xfrm rot="-5400000">
                <a:off x="7544808" y="4140788"/>
                <a:ext cx="618900" cy="2256600"/>
              </a:xfrm>
              <a:prstGeom prst="diamond">
                <a:avLst/>
              </a:prstGeom>
              <a:solidFill>
                <a:schemeClr val="lt1"/>
              </a:solidFill>
              <a:ln w="25400" cap="flat" cmpd="sng">
                <a:solidFill>
                  <a:srgbClr val="833C0B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dist="76200" dir="5400000" algn="ctr" rotWithShape="0">
                  <a:srgbClr val="833C0B">
                    <a:alpha val="5098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95" name="Google Shape;395;g1bc4f4debc1_0_171"/>
              <p:cNvGrpSpPr/>
              <p:nvPr/>
            </p:nvGrpSpPr>
            <p:grpSpPr>
              <a:xfrm>
                <a:off x="5004503" y="3220554"/>
                <a:ext cx="1025354" cy="1025354"/>
                <a:chOff x="5059645" y="3255870"/>
                <a:chExt cx="1025354" cy="1025354"/>
              </a:xfrm>
            </p:grpSpPr>
            <p:sp>
              <p:nvSpPr>
                <p:cNvPr id="396" name="Google Shape;396;g1bc4f4debc1_0_171"/>
                <p:cNvSpPr/>
                <p:nvPr/>
              </p:nvSpPr>
              <p:spPr>
                <a:xfrm>
                  <a:off x="5555255" y="3483729"/>
                  <a:ext cx="265500" cy="265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97" name="Google Shape;397;g1bc4f4debc1_0_171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059645" y="3255870"/>
                  <a:ext cx="1025354" cy="102535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98" name="Google Shape;398;g1bc4f4debc1_0_171"/>
              <p:cNvGrpSpPr/>
              <p:nvPr/>
            </p:nvGrpSpPr>
            <p:grpSpPr>
              <a:xfrm>
                <a:off x="4133056" y="2753557"/>
                <a:ext cx="1219108" cy="1219108"/>
                <a:chOff x="5569540" y="2733359"/>
                <a:chExt cx="1203700" cy="1203700"/>
              </a:xfrm>
            </p:grpSpPr>
            <p:sp>
              <p:nvSpPr>
                <p:cNvPr id="399" name="Google Shape;399;g1bc4f4debc1_0_171"/>
                <p:cNvSpPr/>
                <p:nvPr/>
              </p:nvSpPr>
              <p:spPr>
                <a:xfrm>
                  <a:off x="5679440" y="3250470"/>
                  <a:ext cx="492000" cy="2436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00" name="Google Shape;400;g1bc4f4debc1_0_17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 flipH="1">
                  <a:off x="5569540" y="2733359"/>
                  <a:ext cx="1203700" cy="12037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401" name="Google Shape;401;g1bc4f4debc1_0_171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430611" y="3621604"/>
                <a:ext cx="625268" cy="62526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02" name="Google Shape;402;g1bc4f4debc1_0_171"/>
              <p:cNvSpPr txBox="1"/>
              <p:nvPr/>
            </p:nvSpPr>
            <p:spPr>
              <a:xfrm>
                <a:off x="4560703" y="4153892"/>
                <a:ext cx="1860000" cy="339300"/>
              </a:xfrm>
              <a:prstGeom prst="rect">
                <a:avLst/>
              </a:prstGeom>
              <a:solidFill>
                <a:srgbClr val="3333C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ru-RU" sz="1600" b="1" i="0" u="none" strike="noStrike" cap="none">
                    <a:solidFill>
                      <a:schemeClr val="lt1"/>
                    </a:solidFill>
                    <a:latin typeface="Jura"/>
                    <a:ea typeface="Jura"/>
                    <a:cs typeface="Jura"/>
                    <a:sym typeface="Jura"/>
                  </a:rPr>
                  <a:t>Лесозаготовка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g1bc4f4debc1_0_171"/>
              <p:cNvSpPr txBox="1"/>
              <p:nvPr/>
            </p:nvSpPr>
            <p:spPr>
              <a:xfrm>
                <a:off x="1020875" y="803338"/>
                <a:ext cx="2256600" cy="586200"/>
              </a:xfrm>
              <a:prstGeom prst="rect">
                <a:avLst/>
              </a:prstGeom>
              <a:solidFill>
                <a:srgbClr val="3333C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ru-RU" sz="1600" b="1" i="0" u="none" strike="noStrike" cap="none">
                    <a:solidFill>
                      <a:schemeClr val="lt1"/>
                    </a:solidFill>
                    <a:latin typeface="Jura"/>
                    <a:ea typeface="Jura"/>
                    <a:cs typeface="Jura"/>
                    <a:sym typeface="Jura"/>
                  </a:rPr>
                  <a:t>Производство пиломатериалов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g1bc4f4debc1_0_171"/>
              <p:cNvSpPr txBox="1"/>
              <p:nvPr/>
            </p:nvSpPr>
            <p:spPr>
              <a:xfrm>
                <a:off x="6725958" y="803338"/>
                <a:ext cx="2256600" cy="586200"/>
              </a:xfrm>
              <a:prstGeom prst="rect">
                <a:avLst/>
              </a:prstGeom>
              <a:solidFill>
                <a:srgbClr val="3333C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ru-RU" sz="1600" b="1" i="0" u="none" strike="noStrike" cap="none">
                    <a:solidFill>
                      <a:schemeClr val="lt1"/>
                    </a:solidFill>
                    <a:latin typeface="Jura"/>
                    <a:ea typeface="Jura"/>
                    <a:cs typeface="Jura"/>
                    <a:sym typeface="Jura"/>
                  </a:rPr>
                  <a:t>Аренда</a:t>
                </a:r>
                <a:br>
                  <a:rPr lang="ru-RU" sz="1600" b="1" i="0" u="none" strike="noStrike" cap="none">
                    <a:solidFill>
                      <a:schemeClr val="lt1"/>
                    </a:solidFill>
                    <a:latin typeface="Jura"/>
                    <a:ea typeface="Jura"/>
                    <a:cs typeface="Jura"/>
                    <a:sym typeface="Jura"/>
                  </a:rPr>
                </a:br>
                <a:r>
                  <a:rPr lang="ru-RU" sz="1600" b="1" i="0" u="none" strike="noStrike" cap="none">
                    <a:solidFill>
                      <a:schemeClr val="lt1"/>
                    </a:solidFill>
                    <a:latin typeface="Jura"/>
                    <a:ea typeface="Jura"/>
                    <a:cs typeface="Jura"/>
                    <a:sym typeface="Jura"/>
                  </a:rPr>
                  <a:t>спецтехники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g1bc4f4debc1_0_171"/>
              <p:cNvSpPr txBox="1"/>
              <p:nvPr/>
            </p:nvSpPr>
            <p:spPr>
              <a:xfrm>
                <a:off x="6725959" y="5710783"/>
                <a:ext cx="2256600" cy="586200"/>
              </a:xfrm>
              <a:prstGeom prst="rect">
                <a:avLst/>
              </a:prstGeom>
              <a:solidFill>
                <a:srgbClr val="3333C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ru-RU" sz="1600" b="1" i="0" u="none" strike="noStrike" cap="none">
                    <a:solidFill>
                      <a:schemeClr val="lt1"/>
                    </a:solidFill>
                    <a:latin typeface="Jura"/>
                    <a:ea typeface="Jura"/>
                    <a:cs typeface="Jura"/>
                    <a:sym typeface="Jura"/>
                  </a:rPr>
                  <a:t>Восстановление</a:t>
                </a:r>
                <a:br>
                  <a:rPr lang="ru-RU" sz="1600" b="1" i="0" u="none" strike="noStrike" cap="none">
                    <a:solidFill>
                      <a:schemeClr val="lt1"/>
                    </a:solidFill>
                    <a:latin typeface="Jura"/>
                    <a:ea typeface="Jura"/>
                    <a:cs typeface="Jura"/>
                    <a:sym typeface="Jura"/>
                  </a:rPr>
                </a:br>
                <a:r>
                  <a:rPr lang="ru-RU" sz="1600" b="1" i="0" u="none" strike="noStrike" cap="none">
                    <a:solidFill>
                      <a:schemeClr val="lt1"/>
                    </a:solidFill>
                    <a:latin typeface="Jura"/>
                    <a:ea typeface="Jura"/>
                    <a:cs typeface="Jura"/>
                    <a:sym typeface="Jura"/>
                  </a:rPr>
                  <a:t>и ремонт дорог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g1bc4f4debc1_0_171"/>
              <p:cNvSpPr txBox="1"/>
              <p:nvPr/>
            </p:nvSpPr>
            <p:spPr>
              <a:xfrm>
                <a:off x="1098294" y="5710783"/>
                <a:ext cx="2560800" cy="586200"/>
              </a:xfrm>
              <a:prstGeom prst="rect">
                <a:avLst/>
              </a:prstGeom>
              <a:solidFill>
                <a:srgbClr val="3333C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ru-RU" sz="1600" b="1" i="0" u="none" strike="noStrike" cap="none">
                    <a:solidFill>
                      <a:schemeClr val="lt1"/>
                    </a:solidFill>
                    <a:latin typeface="Jura"/>
                    <a:ea typeface="Jura"/>
                    <a:cs typeface="Jura"/>
                    <a:sym typeface="Jura"/>
                  </a:rPr>
                  <a:t>Строительство, ремонт лесных дорог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g1bc4f4debc1_0_171"/>
              <p:cNvSpPr txBox="1"/>
              <p:nvPr/>
            </p:nvSpPr>
            <p:spPr>
              <a:xfrm>
                <a:off x="2543341" y="2864981"/>
                <a:ext cx="1860000" cy="339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ru-RU" sz="1600" b="1" i="0" u="none" strike="noStrike" cap="none">
                    <a:solidFill>
                      <a:schemeClr val="dk1"/>
                    </a:solidFill>
                    <a:latin typeface="Jura"/>
                    <a:ea typeface="Jura"/>
                    <a:cs typeface="Jura"/>
                    <a:sym typeface="Jura"/>
                  </a:rPr>
                  <a:t>Лесоматериал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g1bc4f4debc1_0_171"/>
              <p:cNvSpPr txBox="1"/>
              <p:nvPr/>
            </p:nvSpPr>
            <p:spPr>
              <a:xfrm flipH="1">
                <a:off x="5410433" y="2689782"/>
                <a:ext cx="2353500" cy="5862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ru-RU" sz="1600" b="1" i="0" u="none" strike="noStrike" cap="none">
                    <a:solidFill>
                      <a:schemeClr val="dk1"/>
                    </a:solidFill>
                    <a:latin typeface="Jura"/>
                    <a:ea typeface="Jura"/>
                    <a:cs typeface="Jura"/>
                    <a:sym typeface="Jura"/>
                  </a:rPr>
                  <a:t>Финансы</a:t>
                </a:r>
                <a:br>
                  <a:rPr lang="ru-RU" sz="1600" b="1" i="0" u="none" strike="noStrike" cap="none">
                    <a:solidFill>
                      <a:schemeClr val="dk1"/>
                    </a:solidFill>
                    <a:latin typeface="Jura"/>
                    <a:ea typeface="Jura"/>
                    <a:cs typeface="Jura"/>
                    <a:sym typeface="Jura"/>
                  </a:rPr>
                </a:br>
                <a:r>
                  <a:rPr lang="ru-RU" sz="1600" b="1" i="0" u="none" strike="noStrike" cap="none">
                    <a:solidFill>
                      <a:schemeClr val="dk1"/>
                    </a:solidFill>
                    <a:latin typeface="Jura"/>
                    <a:ea typeface="Jura"/>
                    <a:cs typeface="Jura"/>
                    <a:sym typeface="Jura"/>
                  </a:rPr>
                  <a:t>для обновления ОС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g1bc4f4debc1_0_171"/>
              <p:cNvSpPr/>
              <p:nvPr/>
            </p:nvSpPr>
            <p:spPr>
              <a:xfrm>
                <a:off x="2846626" y="3997751"/>
                <a:ext cx="1083733" cy="1131719"/>
              </a:xfrm>
              <a:custGeom>
                <a:avLst/>
                <a:gdLst/>
                <a:ahLst/>
                <a:cxnLst/>
                <a:rect l="l" t="t" r="r" b="b"/>
                <a:pathLst>
                  <a:path w="1083733" h="1075267" extrusionOk="0">
                    <a:moveTo>
                      <a:pt x="1083733" y="0"/>
                    </a:moveTo>
                    <a:lnTo>
                      <a:pt x="1083733" y="499534"/>
                    </a:lnTo>
                    <a:lnTo>
                      <a:pt x="0" y="499534"/>
                    </a:lnTo>
                    <a:lnTo>
                      <a:pt x="0" y="1075267"/>
                    </a:lnTo>
                  </a:path>
                </a:pathLst>
              </a:custGeom>
              <a:noFill/>
              <a:ln w="25400" cap="flat" cmpd="sng">
                <a:solidFill>
                  <a:srgbClr val="0070C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0" name="Google Shape;410;g1bc4f4debc1_0_171"/>
              <p:cNvSpPr txBox="1"/>
              <p:nvPr/>
            </p:nvSpPr>
            <p:spPr>
              <a:xfrm>
                <a:off x="2898311" y="4622639"/>
                <a:ext cx="1142400" cy="339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ru-RU" sz="1600" b="1" i="0" u="none" strike="noStrike" cap="none">
                    <a:solidFill>
                      <a:schemeClr val="dk1"/>
                    </a:solidFill>
                    <a:latin typeface="Jura"/>
                    <a:ea typeface="Jura"/>
                    <a:cs typeface="Jura"/>
                    <a:sym typeface="Jura"/>
                  </a:rPr>
                  <a:t>Финансы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g1bc4f4debc1_0_171"/>
              <p:cNvSpPr txBox="1"/>
              <p:nvPr/>
            </p:nvSpPr>
            <p:spPr>
              <a:xfrm>
                <a:off x="1098294" y="6263849"/>
                <a:ext cx="2009100" cy="33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ru-RU" sz="1600" b="1" i="0" u="none" strike="noStrike" cap="none">
                    <a:solidFill>
                      <a:srgbClr val="0070C0"/>
                    </a:solidFill>
                    <a:latin typeface="Jura"/>
                    <a:ea typeface="Jura"/>
                    <a:cs typeface="Jura"/>
                    <a:sym typeface="Jura"/>
                  </a:rPr>
                  <a:t>B2B, B2G услуги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412" name="Google Shape;412;g1bc4f4debc1_0_171"/>
              <p:cNvCxnSpPr>
                <a:stCxn id="391" idx="1"/>
              </p:cNvCxnSpPr>
              <p:nvPr/>
            </p:nvCxnSpPr>
            <p:spPr>
              <a:xfrm flipH="1">
                <a:off x="2141975" y="2698491"/>
                <a:ext cx="7200" cy="179400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00B0F0"/>
                </a:solidFill>
                <a:prstDash val="dash"/>
                <a:miter lim="800000"/>
                <a:headEnd type="oval" w="med" len="med"/>
                <a:tailEnd type="triangle" w="med" len="med"/>
              </a:ln>
            </p:spPr>
          </p:cxnSp>
          <p:sp>
            <p:nvSpPr>
              <p:cNvPr id="413" name="Google Shape;413;g1bc4f4debc1_0_171"/>
              <p:cNvSpPr txBox="1"/>
              <p:nvPr/>
            </p:nvSpPr>
            <p:spPr>
              <a:xfrm>
                <a:off x="270483" y="3510780"/>
                <a:ext cx="1860000" cy="33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ru-RU" sz="1600" b="1" i="0" u="none" strike="noStrike" cap="none">
                    <a:solidFill>
                      <a:srgbClr val="0070C0"/>
                    </a:solidFill>
                    <a:latin typeface="Jura"/>
                    <a:ea typeface="Jura"/>
                    <a:cs typeface="Jura"/>
                    <a:sym typeface="Jura"/>
                  </a:rPr>
                  <a:t>Материалы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414" name="Google Shape;414;g1bc4f4debc1_0_171"/>
              <p:cNvCxnSpPr>
                <a:stCxn id="415" idx="0"/>
                <a:endCxn id="391" idx="2"/>
              </p:cNvCxnSpPr>
              <p:nvPr/>
            </p:nvCxnSpPr>
            <p:spPr>
              <a:xfrm rot="10800000">
                <a:off x="3277460" y="2389133"/>
                <a:ext cx="3448500" cy="3300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00B0F0"/>
                </a:solidFill>
                <a:prstDash val="dash"/>
                <a:miter lim="800000"/>
                <a:headEnd type="oval" w="med" len="med"/>
                <a:tailEnd type="triangle" w="med" len="med"/>
              </a:ln>
            </p:spPr>
          </p:cxnSp>
          <p:sp>
            <p:nvSpPr>
              <p:cNvPr id="416" name="Google Shape;416;g1bc4f4debc1_0_171"/>
              <p:cNvSpPr txBox="1"/>
              <p:nvPr/>
            </p:nvSpPr>
            <p:spPr>
              <a:xfrm>
                <a:off x="3725333" y="1978851"/>
                <a:ext cx="2408400" cy="33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ru-RU" sz="1600" b="1" i="0" u="none" strike="noStrike" cap="none">
                    <a:solidFill>
                      <a:srgbClr val="0070C0"/>
                    </a:solidFill>
                    <a:latin typeface="Jura"/>
                    <a:ea typeface="Jura"/>
                    <a:cs typeface="Jura"/>
                    <a:sym typeface="Jura"/>
                  </a:rPr>
                  <a:t>Услуги логистики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g1bc4f4debc1_0_171"/>
              <p:cNvSpPr/>
              <p:nvPr/>
            </p:nvSpPr>
            <p:spPr>
              <a:xfrm>
                <a:off x="3549757" y="4687039"/>
                <a:ext cx="1463147" cy="584919"/>
              </a:xfrm>
              <a:custGeom>
                <a:avLst/>
                <a:gdLst/>
                <a:ahLst/>
                <a:cxnLst/>
                <a:rect l="l" t="t" r="r" b="b"/>
                <a:pathLst>
                  <a:path w="1058334" h="694266" extrusionOk="0">
                    <a:moveTo>
                      <a:pt x="0" y="694266"/>
                    </a:moveTo>
                    <a:lnTo>
                      <a:pt x="1058334" y="694266"/>
                    </a:lnTo>
                    <a:lnTo>
                      <a:pt x="1058334" y="0"/>
                    </a:lnTo>
                  </a:path>
                </a:pathLst>
              </a:custGeom>
              <a:noFill/>
              <a:ln w="25400" cap="flat" cmpd="sng">
                <a:solidFill>
                  <a:srgbClr val="00B0F0"/>
                </a:solidFill>
                <a:prstDash val="dash"/>
                <a:miter lim="800000"/>
                <a:headEnd type="oval" w="med" len="med"/>
                <a:tailEnd type="triangle" w="med" len="med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8" name="Google Shape;418;g1bc4f4debc1_0_171"/>
              <p:cNvSpPr txBox="1"/>
              <p:nvPr/>
            </p:nvSpPr>
            <p:spPr>
              <a:xfrm>
                <a:off x="3869167" y="5297131"/>
                <a:ext cx="1143000" cy="33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ru-RU" sz="1600" b="1" i="0" u="none" strike="noStrike" cap="none">
                    <a:solidFill>
                      <a:srgbClr val="0070C0"/>
                    </a:solidFill>
                    <a:latin typeface="Jura"/>
                    <a:ea typeface="Jura"/>
                    <a:cs typeface="Jura"/>
                    <a:sym typeface="Jura"/>
                  </a:rPr>
                  <a:t>Услуги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g1bc4f4debc1_0_171"/>
              <p:cNvSpPr txBox="1"/>
              <p:nvPr/>
            </p:nvSpPr>
            <p:spPr>
              <a:xfrm>
                <a:off x="7952430" y="3509971"/>
                <a:ext cx="1860000" cy="33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ru-RU" sz="1600" b="1" i="0" u="none" strike="noStrike" cap="none">
                    <a:solidFill>
                      <a:srgbClr val="0070C0"/>
                    </a:solidFill>
                    <a:latin typeface="Jura"/>
                    <a:ea typeface="Jura"/>
                    <a:cs typeface="Jura"/>
                    <a:sym typeface="Jura"/>
                  </a:rPr>
                  <a:t>Спецтехника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g1bc4f4debc1_0_171"/>
              <p:cNvSpPr/>
              <p:nvPr/>
            </p:nvSpPr>
            <p:spPr>
              <a:xfrm rot="-5400000">
                <a:off x="7544810" y="1293833"/>
                <a:ext cx="618900" cy="2256600"/>
              </a:xfrm>
              <a:prstGeom prst="diamond">
                <a:avLst/>
              </a:prstGeom>
              <a:solidFill>
                <a:schemeClr val="lt1"/>
              </a:solidFill>
              <a:ln w="25400" cap="flat" cmpd="sng">
                <a:solidFill>
                  <a:srgbClr val="595959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dist="76200" dir="5400000" algn="ctr" rotWithShape="0">
                  <a:srgbClr val="595959">
                    <a:alpha val="5098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20" name="Google Shape;420;g1bc4f4debc1_0_171"/>
              <p:cNvCxnSpPr/>
              <p:nvPr/>
            </p:nvCxnSpPr>
            <p:spPr>
              <a:xfrm flipH="1">
                <a:off x="7854579" y="2783423"/>
                <a:ext cx="7200" cy="179400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00B0F0"/>
                </a:solidFill>
                <a:prstDash val="dash"/>
                <a:miter lim="800000"/>
                <a:headEnd type="oval" w="med" len="med"/>
                <a:tailEnd type="triangle" w="med" len="med"/>
              </a:ln>
            </p:spPr>
          </p:cxnSp>
          <p:pic>
            <p:nvPicPr>
              <p:cNvPr id="421" name="Google Shape;421;g1bc4f4debc1_0_171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335515" y="4460693"/>
                <a:ext cx="795057" cy="79505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2" name="Google Shape;422;g1bc4f4debc1_0_171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1986961" y="4880402"/>
                <a:ext cx="698136" cy="6981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3" name="Google Shape;423;g1bc4f4debc1_0_171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1305585" y="1445731"/>
                <a:ext cx="973450" cy="9734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4" name="Google Shape;424;g1bc4f4debc1_0_171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2223754" y="2087579"/>
                <a:ext cx="461257" cy="46125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5" name="Google Shape;425;g1bc4f4debc1_0_171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7578448" y="1769730"/>
                <a:ext cx="504497" cy="5044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6" name="Google Shape;426;g1bc4f4debc1_0_171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 flipH="1">
                <a:off x="7010558" y="1937515"/>
                <a:ext cx="679570" cy="67957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7" name="Google Shape;427;g1bc4f4debc1_0_171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7912061" y="1901975"/>
                <a:ext cx="762345" cy="7623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8" name="Google Shape;428;g1bc4f4debc1_0_171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7010559" y="4919439"/>
                <a:ext cx="310033" cy="3100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9" name="Google Shape;429;g1bc4f4debc1_0_171"/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7179531" y="4929755"/>
                <a:ext cx="398574" cy="3985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30" name="Google Shape;430;g1bc4f4debc1_0_171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 flipH="1">
              <a:off x="7679908" y="4403970"/>
              <a:ext cx="994497" cy="9944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1" name="Google Shape;431;g1bc4f4debc1_0_171"/>
          <p:cNvSpPr/>
          <p:nvPr/>
        </p:nvSpPr>
        <p:spPr>
          <a:xfrm>
            <a:off x="4162262" y="258017"/>
            <a:ext cx="3915000" cy="3498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1" i="0" u="none" strike="noStrike" cap="none">
                <a:solidFill>
                  <a:schemeClr val="lt1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Объект и Предмет ИАР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2" name="Google Shape;432;g1bc4f4debc1_0_171"/>
          <p:cNvGrpSpPr/>
          <p:nvPr/>
        </p:nvGrpSpPr>
        <p:grpSpPr>
          <a:xfrm>
            <a:off x="4992560" y="6242352"/>
            <a:ext cx="4246881" cy="521902"/>
            <a:chOff x="3382472" y="6269257"/>
            <a:chExt cx="3437100" cy="523210"/>
          </a:xfrm>
        </p:grpSpPr>
        <p:grpSp>
          <p:nvGrpSpPr>
            <p:cNvPr id="433" name="Google Shape;433;g1bc4f4debc1_0_171"/>
            <p:cNvGrpSpPr/>
            <p:nvPr/>
          </p:nvGrpSpPr>
          <p:grpSpPr>
            <a:xfrm>
              <a:off x="3382472" y="6400062"/>
              <a:ext cx="3437100" cy="392405"/>
              <a:chOff x="6356686" y="6361291"/>
              <a:chExt cx="3437100" cy="392405"/>
            </a:xfrm>
          </p:grpSpPr>
          <p:sp>
            <p:nvSpPr>
              <p:cNvPr id="434" name="Google Shape;434;g1bc4f4debc1_0_171"/>
              <p:cNvSpPr/>
              <p:nvPr/>
            </p:nvSpPr>
            <p:spPr>
              <a:xfrm>
                <a:off x="6356686" y="6361291"/>
                <a:ext cx="3400200" cy="261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ru-RU" sz="1100" b="1" i="0" u="none" strike="noStrike" cap="none">
                    <a:solidFill>
                      <a:srgbClr val="BFBFBF"/>
                    </a:solidFill>
                    <a:latin typeface="Jura"/>
                    <a:ea typeface="Jura"/>
                    <a:cs typeface="Jura"/>
                    <a:sym typeface="Jura"/>
                  </a:rPr>
                  <a:t>Icon made by </a:t>
                </a:r>
                <a:r>
                  <a:rPr lang="ru-RU" sz="1100" b="1" i="0" u="sng" strike="noStrike" cap="none">
                    <a:solidFill>
                      <a:srgbClr val="BFBFBF"/>
                    </a:solidFill>
                    <a:latin typeface="Jura"/>
                    <a:ea typeface="Jura"/>
                    <a:cs typeface="Jura"/>
                    <a:sym typeface="Jura"/>
                    <a:hlinkClick r:id="rId16">
                      <a:extLst>
                        <a:ext uri="{A12FA001-AC4F-418D-AE19-62706E023703}">
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</a:ext>
                      </a:extLst>
                    </a:hlinkClick>
                  </a:rPr>
                  <a:t>shmai</a:t>
                </a:r>
                <a:r>
                  <a:rPr lang="ru-RU" sz="1100" b="1" i="0" u="none" strike="noStrike" cap="none">
                    <a:solidFill>
                      <a:srgbClr val="BFBFBF"/>
                    </a:solidFill>
                    <a:latin typeface="Jura"/>
                    <a:ea typeface="Jura"/>
                    <a:cs typeface="Jura"/>
                    <a:sym typeface="Jura"/>
                  </a:rPr>
                  <a:t>  from </a:t>
                </a:r>
                <a:r>
                  <a:rPr lang="ru-RU" sz="1100" b="1" i="0" u="sng" strike="noStrike" cap="none">
                    <a:solidFill>
                      <a:srgbClr val="BFBFBF"/>
                    </a:solidFill>
                    <a:latin typeface="Jura"/>
                    <a:ea typeface="Jura"/>
                    <a:cs typeface="Jura"/>
                    <a:sym typeface="Jura"/>
                    <a:hlinkClick r:id="rId17">
                      <a:extLst>
                        <a:ext uri="{A12FA001-AC4F-418D-AE19-62706E023703}">
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</a:ext>
                      </a:extLst>
                    </a:hlinkClick>
                  </a:rPr>
                  <a:t>www.flaticon.com</a:t>
                </a:r>
                <a:endParaRPr sz="1100" b="1" i="0" u="none" strike="noStrike" cap="none">
                  <a:solidFill>
                    <a:srgbClr val="BFBFBF"/>
                  </a:solidFill>
                  <a:latin typeface="Jura"/>
                  <a:ea typeface="Jura"/>
                  <a:cs typeface="Jura"/>
                  <a:sym typeface="Jura"/>
                </a:endParaRPr>
              </a:p>
            </p:txBody>
          </p:sp>
          <p:sp>
            <p:nvSpPr>
              <p:cNvPr id="435" name="Google Shape;435;g1bc4f4debc1_0_171"/>
              <p:cNvSpPr/>
              <p:nvPr/>
            </p:nvSpPr>
            <p:spPr>
              <a:xfrm>
                <a:off x="6356686" y="6492096"/>
                <a:ext cx="3437100" cy="261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ru-RU" sz="1100" b="1" i="0" u="none" strike="noStrike" cap="none">
                    <a:solidFill>
                      <a:srgbClr val="BFBFBF"/>
                    </a:solidFill>
                    <a:latin typeface="Jura"/>
                    <a:ea typeface="Jura"/>
                    <a:cs typeface="Jura"/>
                    <a:sym typeface="Jura"/>
                  </a:rPr>
                  <a:t>Icon made by </a:t>
                </a:r>
                <a:r>
                  <a:rPr lang="ru-RU" sz="1100" b="1" i="0" u="sng" strike="noStrike" cap="none">
                    <a:solidFill>
                      <a:srgbClr val="BFBFBF"/>
                    </a:solidFill>
                    <a:latin typeface="Jura"/>
                    <a:ea typeface="Jura"/>
                    <a:cs typeface="Jura"/>
                    <a:sym typeface="Jura"/>
                    <a:hlinkClick r:id="rId18">
                      <a:extLst>
                        <a:ext uri="{A12FA001-AC4F-418D-AE19-62706E023703}">
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</a:ext>
                      </a:extLst>
                    </a:hlinkClick>
                  </a:rPr>
                  <a:t>Freepik</a:t>
                </a:r>
                <a:r>
                  <a:rPr lang="ru-RU" sz="1100" b="1" i="0" u="none" strike="noStrike" cap="none">
                    <a:solidFill>
                      <a:srgbClr val="BFBFBF"/>
                    </a:solidFill>
                    <a:latin typeface="Jura"/>
                    <a:ea typeface="Jura"/>
                    <a:cs typeface="Jura"/>
                    <a:sym typeface="Jura"/>
                  </a:rPr>
                  <a:t> from </a:t>
                </a:r>
                <a:r>
                  <a:rPr lang="ru-RU" sz="1100" b="1" i="0" u="sng" strike="noStrike" cap="none">
                    <a:solidFill>
                      <a:srgbClr val="BFBFBF"/>
                    </a:solidFill>
                    <a:latin typeface="Jura"/>
                    <a:ea typeface="Jura"/>
                    <a:cs typeface="Jura"/>
                    <a:sym typeface="Jura"/>
                    <a:hlinkClick r:id="rId17">
                      <a:extLst>
                        <a:ext uri="{A12FA001-AC4F-418D-AE19-62706E023703}">
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</a:ext>
                      </a:extLst>
                    </a:hlinkClick>
                  </a:rPr>
                  <a:t>www.flaticon.com</a:t>
                </a:r>
                <a:endParaRPr sz="1100" b="1" i="0" u="none" strike="noStrike" cap="none">
                  <a:solidFill>
                    <a:srgbClr val="BFBFBF"/>
                  </a:solidFill>
                  <a:latin typeface="Jura"/>
                  <a:ea typeface="Jura"/>
                  <a:cs typeface="Jura"/>
                  <a:sym typeface="Jura"/>
                </a:endParaRPr>
              </a:p>
            </p:txBody>
          </p:sp>
        </p:grpSp>
        <p:sp>
          <p:nvSpPr>
            <p:cNvPr id="436" name="Google Shape;436;g1bc4f4debc1_0_171"/>
            <p:cNvSpPr/>
            <p:nvPr/>
          </p:nvSpPr>
          <p:spPr>
            <a:xfrm>
              <a:off x="3382472" y="6269257"/>
              <a:ext cx="14784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100" b="1" i="0" u="none" strike="noStrike" cap="none">
                  <a:solidFill>
                    <a:srgbClr val="BFBFBF"/>
                  </a:solidFill>
                  <a:latin typeface="Jura"/>
                  <a:ea typeface="Jura"/>
                  <a:cs typeface="Jura"/>
                  <a:sym typeface="Jura"/>
                </a:rPr>
                <a:t>Авторское право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3"/>
          <p:cNvSpPr/>
          <p:nvPr/>
        </p:nvSpPr>
        <p:spPr>
          <a:xfrm>
            <a:off x="0" y="6119338"/>
            <a:ext cx="12239624" cy="715800"/>
          </a:xfrm>
          <a:prstGeom prst="rect">
            <a:avLst/>
          </a:prstGeom>
          <a:solidFill>
            <a:srgbClr val="3333CC"/>
          </a:solidFill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0" i="0" u="none" strike="noStrike" cap="none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Стратегия – это понимание, что есть сейчас,</a:t>
            </a:r>
            <a:br>
              <a:rPr lang="ru-RU" sz="2000" b="0" i="0" u="none" strike="noStrike" cap="none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</a:br>
            <a:r>
              <a:rPr lang="ru-RU" sz="2000" b="0" i="0" u="none" strike="noStrike" cap="none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куда идти и ради чего</a:t>
            </a:r>
            <a:endParaRPr sz="2000" b="0" i="0" u="none" strike="noStrike" cap="none">
              <a:solidFill>
                <a:schemeClr val="lt1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</p:txBody>
      </p:sp>
      <p:sp>
        <p:nvSpPr>
          <p:cNvPr id="94" name="Google Shape;94;p23"/>
          <p:cNvSpPr txBox="1"/>
          <p:nvPr/>
        </p:nvSpPr>
        <p:spPr>
          <a:xfrm>
            <a:off x="2352679" y="4145009"/>
            <a:ext cx="3561184" cy="1234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200" tIns="122125" rIns="122125" bIns="122125" anchor="t" anchorCtr="0">
            <a:spAutoFit/>
          </a:bodyPr>
          <a:lstStyle/>
          <a:p>
            <a:pPr marL="0" marR="0" lvl="0" indent="25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2000" b="1" i="0" u="none" strike="noStrike" cap="none">
                <a:solidFill>
                  <a:schemeClr val="dk1"/>
                </a:solidFill>
                <a:latin typeface="Jura"/>
                <a:ea typeface="Jura"/>
                <a:cs typeface="Jura"/>
                <a:sym typeface="Jura"/>
              </a:rPr>
              <a:t>Предоставление</a:t>
            </a:r>
            <a:br>
              <a:rPr lang="ru-RU" sz="2000" b="1" i="0" u="none" strike="noStrike" cap="none">
                <a:solidFill>
                  <a:schemeClr val="dk1"/>
                </a:solidFill>
                <a:latin typeface="Jura"/>
                <a:ea typeface="Jura"/>
                <a:cs typeface="Jura"/>
                <a:sym typeface="Jura"/>
              </a:rPr>
            </a:br>
            <a:r>
              <a:rPr lang="ru-RU" sz="2000" b="1" i="0" u="none" strike="noStrike" cap="none">
                <a:solidFill>
                  <a:schemeClr val="dk1"/>
                </a:solidFill>
                <a:latin typeface="Jura"/>
                <a:ea typeface="Jura"/>
                <a:cs typeface="Jura"/>
                <a:sym typeface="Jura"/>
              </a:rPr>
              <a:t>в аренду специальной техники</a:t>
            </a:r>
            <a:endParaRPr sz="2000" b="1" i="0" u="none" strike="noStrike" cap="none">
              <a:solidFill>
                <a:schemeClr val="dk1"/>
              </a:solidFill>
              <a:latin typeface="Jura"/>
              <a:ea typeface="Jura"/>
              <a:cs typeface="Jura"/>
              <a:sym typeface="Jura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775970" y="1165552"/>
            <a:ext cx="879492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0" i="0" u="none" strike="noStrike" cap="none">
                <a:solidFill>
                  <a:srgbClr val="3F3F3F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осуществляет свою деятельность на территории Архангельской области с 2016г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775970" y="208791"/>
            <a:ext cx="900158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ru-RU" sz="6000" b="1" i="0" u="none" strike="noStrike" cap="none">
                <a:solidFill>
                  <a:schemeClr val="accent1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ООО «ГК Архэковуд» </a:t>
            </a:r>
            <a:endParaRPr sz="6000" b="0" i="0" u="none" strike="noStrike" cap="none">
              <a:solidFill>
                <a:schemeClr val="accent1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2352679" y="2747596"/>
            <a:ext cx="265094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1" i="0" u="none" strike="noStrike" cap="none">
                <a:solidFill>
                  <a:schemeClr val="dk1"/>
                </a:solidFill>
                <a:latin typeface="Jura"/>
                <a:ea typeface="Jura"/>
                <a:cs typeface="Jura"/>
                <a:sym typeface="Jura"/>
              </a:rPr>
              <a:t>Лесозаготовка</a:t>
            </a:r>
            <a:endParaRPr sz="2000" b="1" i="0" u="none" strike="noStrike" cap="none">
              <a:solidFill>
                <a:schemeClr val="dk1"/>
              </a:solidFill>
              <a:latin typeface="Jura"/>
              <a:ea typeface="Jura"/>
              <a:cs typeface="Jura"/>
              <a:sym typeface="Jura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8341608" y="2554411"/>
            <a:ext cx="425361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1" i="0" u="none" strike="noStrike" cap="none">
                <a:solidFill>
                  <a:schemeClr val="dk1"/>
                </a:solidFill>
                <a:latin typeface="Jura"/>
                <a:ea typeface="Jura"/>
                <a:cs typeface="Jura"/>
                <a:sym typeface="Jura"/>
              </a:rPr>
              <a:t>Ремонт и строительство лесных дорог</a:t>
            </a:r>
            <a:endParaRPr sz="2000" b="1" i="0" u="none" strike="noStrike" cap="none">
              <a:solidFill>
                <a:schemeClr val="dk1"/>
              </a:solidFill>
              <a:latin typeface="Jura"/>
              <a:ea typeface="Jura"/>
              <a:cs typeface="Jura"/>
              <a:sym typeface="Jura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8341608" y="4534811"/>
            <a:ext cx="348659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1" i="0" u="none" strike="noStrike" cap="none">
                <a:solidFill>
                  <a:schemeClr val="dk1"/>
                </a:solidFill>
                <a:latin typeface="Jura"/>
                <a:ea typeface="Jura"/>
                <a:cs typeface="Jura"/>
                <a:sym typeface="Jura"/>
              </a:rPr>
              <a:t>Деревообработка</a:t>
            </a:r>
            <a:endParaRPr sz="2000" b="1" i="0" u="none" strike="noStrike" cap="none">
              <a:solidFill>
                <a:schemeClr val="dk1"/>
              </a:solidFill>
              <a:latin typeface="Jura"/>
              <a:ea typeface="Jura"/>
              <a:cs typeface="Jura"/>
              <a:sym typeface="Jura"/>
            </a:endParaRPr>
          </a:p>
        </p:txBody>
      </p:sp>
      <p:grpSp>
        <p:nvGrpSpPr>
          <p:cNvPr id="100" name="Google Shape;100;p23"/>
          <p:cNvGrpSpPr/>
          <p:nvPr/>
        </p:nvGrpSpPr>
        <p:grpSpPr>
          <a:xfrm>
            <a:off x="764978" y="2395870"/>
            <a:ext cx="1333542" cy="1149604"/>
            <a:chOff x="3290450" y="4038520"/>
            <a:chExt cx="1534652" cy="1322974"/>
          </a:xfrm>
        </p:grpSpPr>
        <p:sp>
          <p:nvSpPr>
            <p:cNvPr id="101" name="Google Shape;101;p23"/>
            <p:cNvSpPr/>
            <p:nvPr/>
          </p:nvSpPr>
          <p:spPr>
            <a:xfrm>
              <a:off x="3414808" y="4137608"/>
              <a:ext cx="1285937" cy="110856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3333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3"/>
            <p:cNvSpPr/>
            <p:nvPr/>
          </p:nvSpPr>
          <p:spPr>
            <a:xfrm>
              <a:off x="3290450" y="4038520"/>
              <a:ext cx="1534652" cy="1322974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25400" cap="flat" cmpd="sng">
              <a:solidFill>
                <a:srgbClr val="00CCFF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3" name="Google Shape;103;p23"/>
          <p:cNvGrpSpPr/>
          <p:nvPr/>
        </p:nvGrpSpPr>
        <p:grpSpPr>
          <a:xfrm>
            <a:off x="6753907" y="2395870"/>
            <a:ext cx="1333542" cy="1149604"/>
            <a:chOff x="3290450" y="4038520"/>
            <a:chExt cx="1534652" cy="1322974"/>
          </a:xfrm>
        </p:grpSpPr>
        <p:sp>
          <p:nvSpPr>
            <p:cNvPr id="104" name="Google Shape;104;p23"/>
            <p:cNvSpPr/>
            <p:nvPr/>
          </p:nvSpPr>
          <p:spPr>
            <a:xfrm>
              <a:off x="3414808" y="4137608"/>
              <a:ext cx="1285937" cy="110856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3333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3"/>
            <p:cNvSpPr/>
            <p:nvPr/>
          </p:nvSpPr>
          <p:spPr>
            <a:xfrm>
              <a:off x="3290450" y="4038520"/>
              <a:ext cx="1534652" cy="1322974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25400" cap="flat" cmpd="sng">
              <a:solidFill>
                <a:srgbClr val="00CCFF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6" name="Google Shape;10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040" y="2655529"/>
            <a:ext cx="657418" cy="6574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" name="Google Shape;107;p23"/>
          <p:cNvGrpSpPr/>
          <p:nvPr/>
        </p:nvGrpSpPr>
        <p:grpSpPr>
          <a:xfrm>
            <a:off x="764978" y="4189104"/>
            <a:ext cx="1333542" cy="1149604"/>
            <a:chOff x="3290450" y="4038520"/>
            <a:chExt cx="1534652" cy="1322974"/>
          </a:xfrm>
        </p:grpSpPr>
        <p:sp>
          <p:nvSpPr>
            <p:cNvPr id="108" name="Google Shape;108;p23"/>
            <p:cNvSpPr/>
            <p:nvPr/>
          </p:nvSpPr>
          <p:spPr>
            <a:xfrm>
              <a:off x="3414808" y="4137608"/>
              <a:ext cx="1285937" cy="110856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3333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3"/>
            <p:cNvSpPr/>
            <p:nvPr/>
          </p:nvSpPr>
          <p:spPr>
            <a:xfrm>
              <a:off x="3290450" y="4038520"/>
              <a:ext cx="1534652" cy="1322974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25400" cap="flat" cmpd="sng">
              <a:solidFill>
                <a:srgbClr val="00CCFF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0" name="Google Shape;110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1135" y="4413292"/>
            <a:ext cx="701227" cy="7012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" name="Google Shape;111;p23"/>
          <p:cNvGrpSpPr/>
          <p:nvPr/>
        </p:nvGrpSpPr>
        <p:grpSpPr>
          <a:xfrm>
            <a:off x="6753907" y="4172838"/>
            <a:ext cx="1333542" cy="1149604"/>
            <a:chOff x="3290450" y="4038520"/>
            <a:chExt cx="1534652" cy="1322974"/>
          </a:xfrm>
        </p:grpSpPr>
        <p:sp>
          <p:nvSpPr>
            <p:cNvPr id="112" name="Google Shape;112;p23"/>
            <p:cNvSpPr/>
            <p:nvPr/>
          </p:nvSpPr>
          <p:spPr>
            <a:xfrm>
              <a:off x="3414808" y="4137608"/>
              <a:ext cx="1285937" cy="110856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3333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3290450" y="4038520"/>
              <a:ext cx="1534652" cy="1322974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25400" cap="flat" cmpd="sng">
              <a:solidFill>
                <a:srgbClr val="00CCFF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4" name="Google Shape;114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92031" y="2653845"/>
            <a:ext cx="649889" cy="649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76584" y="4427930"/>
            <a:ext cx="686589" cy="68658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3"/>
          <p:cNvSpPr/>
          <p:nvPr/>
        </p:nvSpPr>
        <p:spPr>
          <a:xfrm>
            <a:off x="7783668" y="5811561"/>
            <a:ext cx="430919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BFBFBF"/>
                </a:solidFill>
                <a:latin typeface="Jura"/>
                <a:ea typeface="Jura"/>
                <a:cs typeface="Jura"/>
                <a:sym typeface="Jura"/>
              </a:rPr>
              <a:t>Icon made by </a:t>
            </a:r>
            <a:r>
              <a:rPr lang="ru-RU" sz="1400" b="1" i="0" u="sng" strike="noStrike" cap="none">
                <a:solidFill>
                  <a:srgbClr val="BFBFBF"/>
                </a:solidFill>
                <a:latin typeface="Jura"/>
                <a:ea typeface="Jura"/>
                <a:cs typeface="Jura"/>
                <a:sym typeface="Jura"/>
                <a:hlinkClick r:id="rId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lang="ru-RU" sz="1400" b="1" i="0" u="none" strike="noStrike" cap="none">
                <a:solidFill>
                  <a:srgbClr val="BFBFBF"/>
                </a:solidFill>
                <a:latin typeface="Jura"/>
                <a:ea typeface="Jura"/>
                <a:cs typeface="Jura"/>
                <a:sym typeface="Jura"/>
              </a:rPr>
              <a:t> from </a:t>
            </a:r>
            <a:r>
              <a:rPr lang="ru-RU" sz="1400" b="1" i="0" u="sng" strike="noStrike" cap="none">
                <a:solidFill>
                  <a:srgbClr val="BFBFBF"/>
                </a:solidFill>
                <a:latin typeface="Jura"/>
                <a:ea typeface="Jura"/>
                <a:cs typeface="Jura"/>
                <a:sym typeface="Jura"/>
                <a:hlinkClick r:id="rId8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www.flaticon.com</a:t>
            </a:r>
            <a:endParaRPr sz="1400" b="1" i="0" u="none" strike="noStrike" cap="none">
              <a:solidFill>
                <a:srgbClr val="BFBFBF"/>
              </a:solidFill>
              <a:latin typeface="Jura"/>
              <a:ea typeface="Jura"/>
              <a:cs typeface="Jura"/>
              <a:sym typeface="Jura"/>
            </a:endParaRPr>
          </a:p>
        </p:txBody>
      </p:sp>
      <p:sp>
        <p:nvSpPr>
          <p:cNvPr id="117" name="Google Shape;117;p23"/>
          <p:cNvSpPr/>
          <p:nvPr/>
        </p:nvSpPr>
        <p:spPr>
          <a:xfrm>
            <a:off x="11543037" y="6256167"/>
            <a:ext cx="452284" cy="452284"/>
          </a:xfrm>
          <a:prstGeom prst="diamon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2</a:t>
            </a:r>
            <a:endParaRPr sz="1600" b="0" i="0" u="none" strike="noStrike" cap="none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18" name="Google Shape;118;p23"/>
          <p:cNvSpPr txBox="1"/>
          <p:nvPr/>
        </p:nvSpPr>
        <p:spPr>
          <a:xfrm>
            <a:off x="267125" y="5338950"/>
            <a:ext cx="11705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1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В Бизнес-модели ГК Архэковуд лежит идея вертикальной интеграции. Ремонт и строительство лесных дорог, Переработка лесоматериала, аренда спецтехники имеют самостоятельный операционный цикл, и встроено в поддерживающие процессы лесозаготовительного предприятия, которое обеспечивает основной денежный поток в компанию. </a:t>
            </a:r>
            <a:endParaRPr sz="1000" b="0" i="1" u="none" strike="noStrike" cap="none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1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Вертикально интегрированная структура бизнеса позволяет использовать преимущества диверсификации, гарантировать обеспечение загрузкой на внутренние потребности и на внешний рынок, эффективно управлять всеми элементами группы компаний.</a:t>
            </a:r>
            <a:endParaRPr sz="14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"/>
          <p:cNvSpPr txBox="1">
            <a:spLocks noGrp="1"/>
          </p:cNvSpPr>
          <p:nvPr>
            <p:ph type="title"/>
          </p:nvPr>
        </p:nvSpPr>
        <p:spPr>
          <a:xfrm>
            <a:off x="755650" y="256241"/>
            <a:ext cx="4578684" cy="1046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6000" b="1">
                <a:solidFill>
                  <a:schemeClr val="accent1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Проблемы</a:t>
            </a:r>
            <a:endParaRPr sz="6000" b="1">
              <a:solidFill>
                <a:schemeClr val="accent1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0" y="6168706"/>
            <a:ext cx="12239625" cy="715800"/>
          </a:xfrm>
          <a:prstGeom prst="rect">
            <a:avLst/>
          </a:prstGeom>
          <a:solidFill>
            <a:srgbClr val="3333CC"/>
          </a:solidFill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0" i="0" u="none" strike="noStrike" cap="none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Усложнить может каждый, а упростить - только умный</a:t>
            </a:r>
            <a:endParaRPr sz="2000" b="0" i="0" u="none" strike="noStrike" cap="none">
              <a:solidFill>
                <a:schemeClr val="lt1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</p:txBody>
      </p:sp>
      <p:sp>
        <p:nvSpPr>
          <p:cNvPr id="125" name="Google Shape;125;p3"/>
          <p:cNvSpPr/>
          <p:nvPr/>
        </p:nvSpPr>
        <p:spPr>
          <a:xfrm>
            <a:off x="5870574" y="179388"/>
            <a:ext cx="611822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0" i="0" u="none" strike="noStrike" cap="none">
                <a:solidFill>
                  <a:srgbClr val="3F3F3F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Комплексная проблема:</a:t>
            </a:r>
            <a:br>
              <a:rPr lang="ru-RU" sz="2400" b="0" i="0" u="none" strike="noStrike" cap="none">
                <a:solidFill>
                  <a:srgbClr val="3F3F3F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</a:br>
            <a:r>
              <a:rPr lang="ru-RU" sz="2400" b="0" i="0" u="none" strike="noStrike" cap="none">
                <a:solidFill>
                  <a:srgbClr val="3F3F3F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сезонное снижение объемов</a:t>
            </a:r>
            <a:br>
              <a:rPr lang="ru-RU" sz="2400" b="0" i="0" u="none" strike="noStrike" cap="none">
                <a:solidFill>
                  <a:srgbClr val="3F3F3F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</a:br>
            <a:r>
              <a:rPr lang="ru-RU" sz="2400" b="0" i="0" u="none" strike="noStrike" cap="none">
                <a:solidFill>
                  <a:srgbClr val="3F3F3F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работ и денежных потоков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"/>
          <p:cNvSpPr/>
          <p:nvPr/>
        </p:nvSpPr>
        <p:spPr>
          <a:xfrm>
            <a:off x="8362067" y="4922194"/>
            <a:ext cx="3473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1" i="0" u="none" strike="noStrike" cap="none">
                <a:solidFill>
                  <a:schemeClr val="dk1"/>
                </a:solidFill>
                <a:latin typeface="Jura"/>
                <a:ea typeface="Jura"/>
                <a:cs typeface="Jura"/>
                <a:sym typeface="Jura"/>
              </a:rPr>
              <a:t>Сложности с Комплектацией новым штатом в начале сезона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3"/>
          <p:cNvSpPr/>
          <p:nvPr/>
        </p:nvSpPr>
        <p:spPr>
          <a:xfrm>
            <a:off x="5569041" y="179388"/>
            <a:ext cx="66826" cy="1200329"/>
          </a:xfrm>
          <a:prstGeom prst="rect">
            <a:avLst/>
          </a:prstGeom>
          <a:solidFill>
            <a:srgbClr val="00CC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"/>
          <p:cNvSpPr/>
          <p:nvPr/>
        </p:nvSpPr>
        <p:spPr>
          <a:xfrm>
            <a:off x="307905" y="1761170"/>
            <a:ext cx="3729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1" i="0" u="none" strike="noStrike" cap="none">
                <a:solidFill>
                  <a:schemeClr val="dk1"/>
                </a:solidFill>
                <a:latin typeface="Jura"/>
                <a:ea typeface="Jura"/>
                <a:cs typeface="Jura"/>
                <a:sym typeface="Jura"/>
              </a:rPr>
              <a:t>Кассовые разрывы из-за сезонности</a:t>
            </a:r>
            <a:br>
              <a:rPr lang="ru-RU" sz="2000" b="1" i="0" u="none" strike="noStrike" cap="none">
                <a:solidFill>
                  <a:schemeClr val="dk1"/>
                </a:solidFill>
                <a:latin typeface="Jura"/>
                <a:ea typeface="Jura"/>
                <a:cs typeface="Jura"/>
                <a:sym typeface="Jura"/>
              </a:rPr>
            </a:br>
            <a:r>
              <a:rPr lang="ru-RU" sz="2000" b="1" i="0" u="none" strike="noStrike" cap="none">
                <a:solidFill>
                  <a:schemeClr val="dk1"/>
                </a:solidFill>
                <a:latin typeface="Jura"/>
                <a:ea typeface="Jura"/>
                <a:cs typeface="Jura"/>
                <a:sym typeface="Jura"/>
              </a:rPr>
              <a:t>основных видов работ</a:t>
            </a:r>
            <a:br>
              <a:rPr lang="ru-RU" sz="2000" b="1" i="0" u="none" strike="noStrike" cap="none">
                <a:solidFill>
                  <a:schemeClr val="dk1"/>
                </a:solidFill>
                <a:latin typeface="Jura"/>
                <a:ea typeface="Jura"/>
                <a:cs typeface="Jura"/>
                <a:sym typeface="Jura"/>
              </a:rPr>
            </a:br>
            <a:r>
              <a:rPr lang="ru-RU" sz="2000" b="1" i="0" u="none" strike="noStrike" cap="none">
                <a:solidFill>
                  <a:schemeClr val="dk1"/>
                </a:solidFill>
                <a:latin typeface="Jura"/>
                <a:ea typeface="Jura"/>
                <a:cs typeface="Jura"/>
                <a:sym typeface="Jura"/>
              </a:rPr>
              <a:t>(сентябрь-апрель)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"/>
          <p:cNvSpPr/>
          <p:nvPr/>
        </p:nvSpPr>
        <p:spPr>
          <a:xfrm>
            <a:off x="8362067" y="2464909"/>
            <a:ext cx="237698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1" i="0" u="none" strike="noStrike" cap="none">
                <a:solidFill>
                  <a:schemeClr val="dk1"/>
                </a:solidFill>
                <a:latin typeface="Jura"/>
                <a:ea typeface="Jura"/>
                <a:cs typeface="Jura"/>
                <a:sym typeface="Jura"/>
              </a:rPr>
              <a:t>Простои спецтехники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3"/>
          <p:cNvSpPr/>
          <p:nvPr/>
        </p:nvSpPr>
        <p:spPr>
          <a:xfrm>
            <a:off x="1253473" y="5091017"/>
            <a:ext cx="247950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1" i="0" u="none" strike="noStrike" cap="none">
                <a:solidFill>
                  <a:schemeClr val="dk1"/>
                </a:solidFill>
                <a:latin typeface="Jura"/>
                <a:ea typeface="Jura"/>
                <a:cs typeface="Jura"/>
                <a:sym typeface="Jura"/>
              </a:rPr>
              <a:t>Сезонный отток персонала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3"/>
          <p:cNvSpPr/>
          <p:nvPr/>
        </p:nvSpPr>
        <p:spPr>
          <a:xfrm rot="5400000">
            <a:off x="4919971" y="2938021"/>
            <a:ext cx="2411984" cy="207929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3333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3"/>
          <p:cNvSpPr/>
          <p:nvPr/>
        </p:nvSpPr>
        <p:spPr>
          <a:xfrm>
            <a:off x="2650108" y="3235135"/>
            <a:ext cx="2165732" cy="526129"/>
          </a:xfrm>
          <a:custGeom>
            <a:avLst/>
            <a:gdLst/>
            <a:ahLst/>
            <a:cxnLst/>
            <a:rect l="l" t="t" r="r" b="b"/>
            <a:pathLst>
              <a:path w="1899920" h="416560" extrusionOk="0">
                <a:moveTo>
                  <a:pt x="1899920" y="416560"/>
                </a:moveTo>
                <a:lnTo>
                  <a:pt x="0" y="416560"/>
                </a:ln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00CCFF"/>
            </a:solidFill>
            <a:prstDash val="dash"/>
            <a:round/>
            <a:headEnd type="oval" w="med" len="med"/>
            <a:tailEnd type="oval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3"/>
          <p:cNvSpPr/>
          <p:nvPr/>
        </p:nvSpPr>
        <p:spPr>
          <a:xfrm rot="10800000" flipH="1">
            <a:off x="2650108" y="4303830"/>
            <a:ext cx="2165732" cy="526129"/>
          </a:xfrm>
          <a:custGeom>
            <a:avLst/>
            <a:gdLst/>
            <a:ahLst/>
            <a:cxnLst/>
            <a:rect l="l" t="t" r="r" b="b"/>
            <a:pathLst>
              <a:path w="1899920" h="416560" extrusionOk="0">
                <a:moveTo>
                  <a:pt x="1899920" y="416560"/>
                </a:moveTo>
                <a:lnTo>
                  <a:pt x="0" y="416560"/>
                </a:ln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00CCFF"/>
            </a:solidFill>
            <a:prstDash val="dash"/>
            <a:round/>
            <a:headEnd type="oval" w="med" len="med"/>
            <a:tailEnd type="oval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3"/>
          <p:cNvSpPr/>
          <p:nvPr/>
        </p:nvSpPr>
        <p:spPr>
          <a:xfrm flipH="1">
            <a:off x="7436086" y="3210807"/>
            <a:ext cx="2165732" cy="526129"/>
          </a:xfrm>
          <a:custGeom>
            <a:avLst/>
            <a:gdLst/>
            <a:ahLst/>
            <a:cxnLst/>
            <a:rect l="l" t="t" r="r" b="b"/>
            <a:pathLst>
              <a:path w="1899920" h="416560" extrusionOk="0">
                <a:moveTo>
                  <a:pt x="1899920" y="416560"/>
                </a:moveTo>
                <a:lnTo>
                  <a:pt x="0" y="416560"/>
                </a:ln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00CCFF"/>
            </a:solidFill>
            <a:prstDash val="dash"/>
            <a:round/>
            <a:headEnd type="oval" w="med" len="med"/>
            <a:tailEnd type="oval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3"/>
          <p:cNvSpPr/>
          <p:nvPr/>
        </p:nvSpPr>
        <p:spPr>
          <a:xfrm rot="10800000">
            <a:off x="7436086" y="4279502"/>
            <a:ext cx="2165732" cy="526129"/>
          </a:xfrm>
          <a:custGeom>
            <a:avLst/>
            <a:gdLst/>
            <a:ahLst/>
            <a:cxnLst/>
            <a:rect l="l" t="t" r="r" b="b"/>
            <a:pathLst>
              <a:path w="1899920" h="416560" extrusionOk="0">
                <a:moveTo>
                  <a:pt x="1899920" y="416560"/>
                </a:moveTo>
                <a:lnTo>
                  <a:pt x="0" y="416560"/>
                </a:ln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00CCFF"/>
            </a:solidFill>
            <a:prstDash val="dash"/>
            <a:round/>
            <a:headEnd type="oval" w="med" len="med"/>
            <a:tailEnd type="oval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9648" y="3261924"/>
            <a:ext cx="1200329" cy="1200329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3"/>
          <p:cNvSpPr/>
          <p:nvPr/>
        </p:nvSpPr>
        <p:spPr>
          <a:xfrm>
            <a:off x="11543037" y="6256167"/>
            <a:ext cx="452284" cy="452284"/>
          </a:xfrm>
          <a:prstGeom prst="diamon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3</a:t>
            </a:r>
            <a:endParaRPr sz="1600" b="0" i="0" u="none" strike="noStrike" cap="none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"/>
          <p:cNvPicPr preferRelativeResize="0"/>
          <p:nvPr/>
        </p:nvPicPr>
        <p:blipFill rotWithShape="1">
          <a:blip r:embed="rId3">
            <a:alphaModFix/>
          </a:blip>
          <a:srcRect l="9942" t="140" r="10164"/>
          <a:stretch/>
        </p:blipFill>
        <p:spPr>
          <a:xfrm>
            <a:off x="-1" y="0"/>
            <a:ext cx="6119813" cy="621284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"/>
          <p:cNvSpPr/>
          <p:nvPr/>
        </p:nvSpPr>
        <p:spPr>
          <a:xfrm>
            <a:off x="-2" y="0"/>
            <a:ext cx="6119812" cy="6220778"/>
          </a:xfrm>
          <a:prstGeom prst="rect">
            <a:avLst/>
          </a:prstGeom>
          <a:gradFill>
            <a:gsLst>
              <a:gs pos="0">
                <a:srgbClr val="000000">
                  <a:alpha val="90588"/>
                </a:srgbClr>
              </a:gs>
              <a:gs pos="98419">
                <a:srgbClr val="000000">
                  <a:alpha val="22745"/>
                </a:srgbClr>
              </a:gs>
              <a:gs pos="100000">
                <a:srgbClr val="000000">
                  <a:alpha val="2274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"/>
          <p:cNvSpPr/>
          <p:nvPr/>
        </p:nvSpPr>
        <p:spPr>
          <a:xfrm>
            <a:off x="65450" y="513300"/>
            <a:ext cx="5988900" cy="19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ru-RU" sz="6000" b="1" i="0" u="none" strike="noStrike" cap="none">
                <a:solidFill>
                  <a:schemeClr val="lt1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Инструменты решения</a:t>
            </a:r>
            <a:br>
              <a:rPr lang="ru-RU" sz="6000" b="1" i="0" u="none" strike="noStrike" cap="none">
                <a:solidFill>
                  <a:schemeClr val="lt1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</a:b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5" name="Google Shape;145;p2"/>
          <p:cNvGrpSpPr/>
          <p:nvPr/>
        </p:nvGrpSpPr>
        <p:grpSpPr>
          <a:xfrm>
            <a:off x="6119813" y="4756322"/>
            <a:ext cx="6119811" cy="1586376"/>
            <a:chOff x="6089015" y="4675042"/>
            <a:chExt cx="6150609" cy="1586376"/>
          </a:xfrm>
        </p:grpSpPr>
        <p:sp>
          <p:nvSpPr>
            <p:cNvPr id="146" name="Google Shape;146;p2"/>
            <p:cNvSpPr/>
            <p:nvPr/>
          </p:nvSpPr>
          <p:spPr>
            <a:xfrm>
              <a:off x="6089015" y="4675042"/>
              <a:ext cx="6150609" cy="1586376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6370637" y="4758591"/>
              <a:ext cx="5836602" cy="1323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ru-RU" sz="2000" b="1" i="0" u="none" strike="noStrike" cap="none">
                  <a:solidFill>
                    <a:schemeClr val="dk1"/>
                  </a:solidFill>
                  <a:latin typeface="Jura"/>
                  <a:ea typeface="Jura"/>
                  <a:cs typeface="Jura"/>
                  <a:sym typeface="Jura"/>
                </a:rPr>
                <a:t>г.Архангельск,</a:t>
              </a:r>
              <a:br>
                <a:rPr lang="ru-RU" sz="2000" b="1" i="0" u="none" strike="noStrike" cap="none">
                  <a:solidFill>
                    <a:schemeClr val="dk1"/>
                  </a:solidFill>
                  <a:latin typeface="Jura"/>
                  <a:ea typeface="Jura"/>
                  <a:cs typeface="Jura"/>
                  <a:sym typeface="Jura"/>
                </a:rPr>
              </a:br>
              <a:r>
                <a:rPr lang="ru-RU" sz="2000" b="1" i="0" u="none" strike="noStrike" cap="none">
                  <a:solidFill>
                    <a:schemeClr val="dk1"/>
                  </a:solidFill>
                  <a:latin typeface="Jura"/>
                  <a:ea typeface="Jura"/>
                  <a:cs typeface="Jura"/>
                  <a:sym typeface="Jura"/>
                </a:rPr>
                <a:t>г.Северодвинск, г. Новодвинск,</a:t>
              </a:r>
              <a:br>
                <a:rPr lang="ru-RU" sz="2000" b="1" i="0" u="none" strike="noStrike" cap="none">
                  <a:solidFill>
                    <a:schemeClr val="dk1"/>
                  </a:solidFill>
                  <a:latin typeface="Jura"/>
                  <a:ea typeface="Jura"/>
                  <a:cs typeface="Jura"/>
                  <a:sym typeface="Jura"/>
                </a:rPr>
              </a:br>
              <a:r>
                <a:rPr lang="ru-RU" sz="2000" b="1" i="0" u="none" strike="noStrike" cap="none">
                  <a:solidFill>
                    <a:schemeClr val="dk1"/>
                  </a:solidFill>
                  <a:latin typeface="Jura"/>
                  <a:ea typeface="Jura"/>
                  <a:cs typeface="Jura"/>
                  <a:sym typeface="Jura"/>
                </a:rPr>
                <a:t>с перспективами охвата всей Архангельской области.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8" name="Google Shape;148;p2" descr="Маркер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042162" y="4837771"/>
              <a:ext cx="1165077" cy="116507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9" name="Google Shape;149;p2"/>
          <p:cNvSpPr/>
          <p:nvPr/>
        </p:nvSpPr>
        <p:spPr>
          <a:xfrm>
            <a:off x="0" y="6212841"/>
            <a:ext cx="12239624" cy="627697"/>
          </a:xfrm>
          <a:prstGeom prst="rect">
            <a:avLst/>
          </a:prstGeom>
          <a:solidFill>
            <a:srgbClr val="3333CC"/>
          </a:solidFill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0" i="0" u="none" strike="noStrike" cap="none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Боль + анализ = прогресс</a:t>
            </a:r>
            <a:endParaRPr sz="2000" b="0" i="0" u="none" strike="noStrike" cap="none">
              <a:solidFill>
                <a:schemeClr val="lt1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</p:txBody>
      </p:sp>
      <p:sp>
        <p:nvSpPr>
          <p:cNvPr id="150" name="Google Shape;150;p2"/>
          <p:cNvSpPr/>
          <p:nvPr/>
        </p:nvSpPr>
        <p:spPr>
          <a:xfrm>
            <a:off x="11543037" y="6306967"/>
            <a:ext cx="452284" cy="452284"/>
          </a:xfrm>
          <a:prstGeom prst="diamon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4</a:t>
            </a:r>
            <a:endParaRPr sz="1600" b="0" i="0" u="none" strike="noStrike" cap="none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51" name="Google Shape;151;p2"/>
          <p:cNvSpPr txBox="1"/>
          <p:nvPr/>
        </p:nvSpPr>
        <p:spPr>
          <a:xfrm>
            <a:off x="6264350" y="257450"/>
            <a:ext cx="5798400" cy="50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1" i="0" u="none" strike="noStrike" cap="none">
                <a:solidFill>
                  <a:schemeClr val="dk1"/>
                </a:solidFill>
                <a:latin typeface="Jura"/>
                <a:ea typeface="Jura"/>
                <a:cs typeface="Jura"/>
                <a:sym typeface="Jura"/>
              </a:rPr>
              <a:t>Создание обособленного подразделения, укомплектованного специалистами и средствами малой механизации для работы по выбранному направлению обеспечит:</a:t>
            </a:r>
            <a:endParaRPr sz="2000" b="1" i="0" u="none" strike="noStrike" cap="none">
              <a:solidFill>
                <a:schemeClr val="dk1"/>
              </a:solidFill>
              <a:latin typeface="Jura"/>
              <a:ea typeface="Jura"/>
              <a:cs typeface="Jura"/>
              <a:sym typeface="Jur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Jura"/>
              <a:ea typeface="Jura"/>
              <a:cs typeface="Jura"/>
              <a:sym typeface="Jura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Jura"/>
              <a:buChar char="-"/>
            </a:pPr>
            <a:r>
              <a:rPr lang="ru-RU" sz="2000" b="1" i="0" u="none" strike="noStrike" cap="none">
                <a:solidFill>
                  <a:schemeClr val="dk1"/>
                </a:solidFill>
                <a:latin typeface="Jura"/>
                <a:ea typeface="Jura"/>
                <a:cs typeface="Jura"/>
                <a:sym typeface="Jura"/>
              </a:rPr>
              <a:t>Финансовую устойчивость предприятия в “не сезон” по основному виду деятельности</a:t>
            </a:r>
            <a:endParaRPr sz="2000" b="1" i="0" u="none" strike="noStrike" cap="none">
              <a:solidFill>
                <a:schemeClr val="dk1"/>
              </a:solidFill>
              <a:latin typeface="Jura"/>
              <a:ea typeface="Jura"/>
              <a:cs typeface="Jura"/>
              <a:sym typeface="Jura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Jura"/>
              <a:buChar char="-"/>
            </a:pPr>
            <a:r>
              <a:rPr lang="ru-RU" sz="2000" b="1" i="0" u="none" strike="noStrike" cap="none">
                <a:solidFill>
                  <a:schemeClr val="dk1"/>
                </a:solidFill>
                <a:latin typeface="Jura"/>
                <a:ea typeface="Jura"/>
                <a:cs typeface="Jura"/>
                <a:sym typeface="Jura"/>
              </a:rPr>
              <a:t>сохранение рабочих мест</a:t>
            </a:r>
            <a:endParaRPr sz="2000" b="1" i="0" u="none" strike="noStrike" cap="none">
              <a:solidFill>
                <a:schemeClr val="dk1"/>
              </a:solidFill>
              <a:latin typeface="Jura"/>
              <a:ea typeface="Jura"/>
              <a:cs typeface="Jura"/>
              <a:sym typeface="Jura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Jura"/>
              <a:buChar char="-"/>
            </a:pPr>
            <a:r>
              <a:rPr lang="ru-RU" sz="2000" b="1" i="0" u="none" strike="noStrike" cap="none">
                <a:solidFill>
                  <a:schemeClr val="dk1"/>
                </a:solidFill>
                <a:latin typeface="Jura"/>
                <a:ea typeface="Jura"/>
                <a:cs typeface="Jura"/>
                <a:sym typeface="Jura"/>
              </a:rPr>
              <a:t>эффективное использование текущего автопарка</a:t>
            </a:r>
            <a:br>
              <a:rPr lang="ru-RU" sz="2000" b="1" i="0" u="none" strike="noStrike" cap="none">
                <a:solidFill>
                  <a:schemeClr val="dk1"/>
                </a:solidFill>
                <a:latin typeface="Jura"/>
                <a:ea typeface="Jura"/>
                <a:cs typeface="Jura"/>
                <a:sym typeface="Jura"/>
              </a:rPr>
            </a:br>
            <a:endParaRPr sz="2000" b="1" i="0" u="none" strike="noStrike" cap="none">
              <a:solidFill>
                <a:schemeClr val="dk1"/>
              </a:solidFill>
              <a:latin typeface="Jura"/>
              <a:ea typeface="Jura"/>
              <a:cs typeface="Jura"/>
              <a:sym typeface="Jur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Jura"/>
              <a:ea typeface="Jura"/>
              <a:cs typeface="Jura"/>
              <a:sym typeface="Jur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/>
          <p:nvPr/>
        </p:nvSpPr>
        <p:spPr>
          <a:xfrm>
            <a:off x="0" y="6218833"/>
            <a:ext cx="12239624" cy="621705"/>
          </a:xfrm>
          <a:prstGeom prst="rect">
            <a:avLst/>
          </a:prstGeom>
          <a:solidFill>
            <a:srgbClr val="3333CC"/>
          </a:solidFill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0" i="0" u="none" strike="noStrike" cap="none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Цель должна быть подкреплена планом действий</a:t>
            </a:r>
            <a:endParaRPr sz="2000" b="0" i="0" u="none" strike="noStrike" cap="none">
              <a:solidFill>
                <a:schemeClr val="lt1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</p:txBody>
      </p:sp>
      <p:sp>
        <p:nvSpPr>
          <p:cNvPr id="157" name="Google Shape;157;p24"/>
          <p:cNvSpPr/>
          <p:nvPr/>
        </p:nvSpPr>
        <p:spPr>
          <a:xfrm>
            <a:off x="6171400" y="117828"/>
            <a:ext cx="58173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endParaRPr sz="3600" b="1" i="0" u="none" strike="noStrike" cap="none">
              <a:solidFill>
                <a:srgbClr val="0070C0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ru-RU" sz="3600" b="1" i="0" u="none" strike="noStrike" cap="none">
                <a:solidFill>
                  <a:srgbClr val="0070C0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Кто наш клиент:</a:t>
            </a:r>
            <a:endParaRPr sz="2000" b="1" i="0" u="none" strike="noStrike" cap="none">
              <a:solidFill>
                <a:schemeClr val="dk1"/>
              </a:solidFill>
              <a:latin typeface="Jura"/>
              <a:ea typeface="Jura"/>
              <a:cs typeface="Jura"/>
              <a:sym typeface="Jura"/>
            </a:endParaRPr>
          </a:p>
        </p:txBody>
      </p:sp>
      <p:sp>
        <p:nvSpPr>
          <p:cNvPr id="158" name="Google Shape;158;p24"/>
          <p:cNvSpPr/>
          <p:nvPr/>
        </p:nvSpPr>
        <p:spPr>
          <a:xfrm>
            <a:off x="434725" y="152625"/>
            <a:ext cx="49347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ru-RU" sz="3600" b="1" i="0" u="none" strike="noStrike" cap="none">
                <a:solidFill>
                  <a:srgbClr val="0070C0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Потребители услуг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4"/>
          <p:cNvSpPr/>
          <p:nvPr/>
        </p:nvSpPr>
        <p:spPr>
          <a:xfrm>
            <a:off x="11543037" y="6286647"/>
            <a:ext cx="452284" cy="452284"/>
          </a:xfrm>
          <a:prstGeom prst="diamon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5</a:t>
            </a:r>
            <a:endParaRPr sz="1600" b="0" i="0" u="none" strike="noStrike" cap="none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60" name="Google Shape;160;p24"/>
          <p:cNvSpPr/>
          <p:nvPr/>
        </p:nvSpPr>
        <p:spPr>
          <a:xfrm>
            <a:off x="6001410" y="179388"/>
            <a:ext cx="66826" cy="1200329"/>
          </a:xfrm>
          <a:prstGeom prst="rect">
            <a:avLst/>
          </a:prstGeom>
          <a:solidFill>
            <a:srgbClr val="00CC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4"/>
          <p:cNvSpPr/>
          <p:nvPr/>
        </p:nvSpPr>
        <p:spPr>
          <a:xfrm>
            <a:off x="8681952" y="5955725"/>
            <a:ext cx="410345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1" i="0" u="none" strike="noStrike" cap="none">
                <a:solidFill>
                  <a:srgbClr val="A5A5A5"/>
                </a:solidFill>
                <a:latin typeface="Jura"/>
                <a:ea typeface="Jura"/>
                <a:cs typeface="Jura"/>
                <a:sym typeface="Jura"/>
              </a:rPr>
              <a:t>Icon made by </a:t>
            </a:r>
            <a:r>
              <a:rPr lang="ru-RU" sz="1100" b="0" i="0" u="sng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shmai</a:t>
            </a:r>
            <a:r>
              <a:rPr lang="ru-RU"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100" b="1" i="0" u="none" strike="noStrike" cap="none">
                <a:solidFill>
                  <a:srgbClr val="A5A5A5"/>
                </a:solidFill>
                <a:latin typeface="Jura"/>
                <a:ea typeface="Jura"/>
                <a:cs typeface="Jura"/>
                <a:sym typeface="Jura"/>
              </a:rPr>
              <a:t> from </a:t>
            </a:r>
            <a:r>
              <a:rPr lang="ru-RU" sz="1100" b="1" i="0" u="sng" strike="noStrike" cap="none">
                <a:solidFill>
                  <a:srgbClr val="A5A5A5"/>
                </a:solidFill>
                <a:latin typeface="Jura"/>
                <a:ea typeface="Jura"/>
                <a:cs typeface="Jura"/>
                <a:sym typeface="Jura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www.flaticon.com</a:t>
            </a:r>
            <a:endParaRPr sz="1100" b="1" i="0" u="none" strike="noStrike" cap="none">
              <a:solidFill>
                <a:srgbClr val="A5A5A5"/>
              </a:solidFill>
              <a:latin typeface="Jura"/>
              <a:ea typeface="Jura"/>
              <a:cs typeface="Jura"/>
              <a:sym typeface="Jura"/>
            </a:endParaRPr>
          </a:p>
        </p:txBody>
      </p:sp>
      <p:sp>
        <p:nvSpPr>
          <p:cNvPr id="162" name="Google Shape;162;p24"/>
          <p:cNvSpPr txBox="1"/>
          <p:nvPr/>
        </p:nvSpPr>
        <p:spPr>
          <a:xfrm>
            <a:off x="361163" y="1303625"/>
            <a:ext cx="10689900" cy="49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 i="0" u="none" strike="noStrike" cap="non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Юридические и физические лица:</a:t>
            </a:r>
            <a:endParaRPr sz="1600" b="1" i="0" u="none" strike="noStrike" cap="none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Собственники дорог и прилегающих территорий с асфальтобетонным покрытием: </a:t>
            </a:r>
            <a:endParaRPr sz="1600" b="0" i="0" u="none" strike="noStrike" cap="none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oboto Slab"/>
              <a:buChar char="-"/>
            </a:pPr>
            <a:r>
              <a:rPr lang="ru-RU" sz="1600" b="0" i="0" u="none" strike="noStrike" cap="non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Администрации городов и районов Архангельской области;</a:t>
            </a:r>
            <a:endParaRPr sz="1600" b="0" i="0" u="none" strike="noStrike" cap="none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oboto Slab"/>
              <a:buChar char="-"/>
            </a:pPr>
            <a:r>
              <a:rPr lang="ru-RU" sz="1600" b="0" i="0" u="none" strike="noStrike" cap="non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Собственники недвижимости с соответствующей прилегающей территорией;</a:t>
            </a:r>
            <a:endParaRPr sz="1600" b="0" i="0" u="none" strike="noStrike" cap="none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oboto Slab"/>
              <a:buChar char="-"/>
            </a:pPr>
            <a:r>
              <a:rPr lang="ru-RU" sz="1600" b="0" i="0" u="none" strike="noStrike" cap="non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Управляющие Компании и ТСЖ;</a:t>
            </a:r>
            <a:endParaRPr sz="1600" b="0" i="0" u="none" strike="noStrike" cap="none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oboto Slab"/>
              <a:buChar char="-"/>
            </a:pPr>
            <a:r>
              <a:rPr lang="ru-RU" sz="1600" b="0" i="0" u="none" strike="noStrike" cap="non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Генеральные подрядчики, выполняющие работы по государственным/муниципальным контрактам (в т.ч годовые);</a:t>
            </a:r>
            <a:endParaRPr sz="1600" b="0" i="0" u="none" strike="noStrike" cap="none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oboto Slab"/>
              <a:buChar char="-"/>
            </a:pPr>
            <a:r>
              <a:rPr lang="ru-RU" sz="1600" b="0" i="0" u="none" strike="noStrike" cap="non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Собственники подземных сетей и сооружений;</a:t>
            </a:r>
            <a:endParaRPr sz="1600" b="0" i="0" u="none" strike="noStrike" cap="none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oboto Slab"/>
              <a:buChar char="-"/>
            </a:pPr>
            <a:r>
              <a:rPr lang="ru-RU" sz="1600" b="0" i="0" u="none" strike="noStrike" cap="non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Строительные организации;</a:t>
            </a:r>
            <a:endParaRPr sz="1600" b="0" i="0" u="none" strike="noStrike" cap="none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oboto Slab"/>
              <a:buChar char="-"/>
            </a:pPr>
            <a:r>
              <a:rPr lang="ru-RU" sz="1600" b="0" i="0" u="none" strike="noStrike" cap="non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Собственники жилой загородной недвижимости, заинтересованные в строительстве дорог или благоустройстве;</a:t>
            </a:r>
            <a:endParaRPr sz="1600" b="0" i="0" u="none" strike="noStrike" cap="none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oboto Slab"/>
              <a:buChar char="-"/>
            </a:pPr>
            <a:r>
              <a:rPr lang="ru-RU" sz="1600" b="0" i="0" u="none" strike="noStrike" cap="non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Физические лица в процессе строительства собственного жилого загородного дома;</a:t>
            </a:r>
            <a:endParaRPr sz="1600" b="0" i="0" u="none" strike="noStrike" cap="none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bc4f4debc1_0_225"/>
          <p:cNvSpPr txBox="1"/>
          <p:nvPr/>
        </p:nvSpPr>
        <p:spPr>
          <a:xfrm>
            <a:off x="6009564" y="322505"/>
            <a:ext cx="6119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dk1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Протяженность дорог в Архангельске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g1bc4f4debc1_0_225"/>
          <p:cNvSpPr txBox="1"/>
          <p:nvPr/>
        </p:nvSpPr>
        <p:spPr>
          <a:xfrm>
            <a:off x="6119813" y="3561320"/>
            <a:ext cx="6119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dk1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Износ дорожной инфр-ры 2012-2021гг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</p:txBody>
      </p:sp>
      <p:grpSp>
        <p:nvGrpSpPr>
          <p:cNvPr id="169" name="Google Shape;169;g1bc4f4debc1_0_225"/>
          <p:cNvGrpSpPr/>
          <p:nvPr/>
        </p:nvGrpSpPr>
        <p:grpSpPr>
          <a:xfrm>
            <a:off x="433448" y="627479"/>
            <a:ext cx="5252683" cy="2657310"/>
            <a:chOff x="236537" y="755320"/>
            <a:chExt cx="3368400" cy="2631000"/>
          </a:xfrm>
        </p:grpSpPr>
        <p:pic>
          <p:nvPicPr>
            <p:cNvPr id="170" name="Google Shape;170;g1bc4f4debc1_0_2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36537" y="755320"/>
              <a:ext cx="3368400" cy="2631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1" name="Google Shape;171;g1bc4f4debc1_0_225"/>
            <p:cNvSpPr txBox="1"/>
            <p:nvPr/>
          </p:nvSpPr>
          <p:spPr>
            <a:xfrm>
              <a:off x="538214" y="2175649"/>
              <a:ext cx="7146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1" i="0" u="none" strike="noStrike" cap="none">
                  <a:solidFill>
                    <a:schemeClr val="lt1"/>
                  </a:solidFill>
                  <a:latin typeface="Roboto Slab Black"/>
                  <a:ea typeface="Roboto Slab Black"/>
                  <a:cs typeface="Roboto Slab Black"/>
                  <a:sym typeface="Roboto Slab Black"/>
                </a:rPr>
                <a:t>млрд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g1bc4f4debc1_0_225"/>
            <p:cNvSpPr txBox="1"/>
            <p:nvPr/>
          </p:nvSpPr>
          <p:spPr>
            <a:xfrm>
              <a:off x="1569384" y="2177759"/>
              <a:ext cx="7146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1" i="0" u="none" strike="noStrike" cap="none">
                  <a:solidFill>
                    <a:schemeClr val="lt1"/>
                  </a:solidFill>
                  <a:latin typeface="Roboto Slab Black"/>
                  <a:ea typeface="Roboto Slab Black"/>
                  <a:cs typeface="Roboto Slab Black"/>
                  <a:sym typeface="Roboto Slab Black"/>
                </a:rPr>
                <a:t>млрд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g1bc4f4debc1_0_225"/>
            <p:cNvSpPr txBox="1"/>
            <p:nvPr/>
          </p:nvSpPr>
          <p:spPr>
            <a:xfrm>
              <a:off x="2627036" y="2176098"/>
              <a:ext cx="7146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1" i="0" u="none" strike="noStrike" cap="none">
                  <a:solidFill>
                    <a:schemeClr val="lt1"/>
                  </a:solidFill>
                  <a:latin typeface="Roboto Slab Black"/>
                  <a:ea typeface="Roboto Slab Black"/>
                  <a:cs typeface="Roboto Slab Black"/>
                  <a:sym typeface="Roboto Slab Black"/>
                </a:rPr>
                <a:t>млрд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" name="Google Shape;174;g1bc4f4debc1_0_225"/>
          <p:cNvGrpSpPr/>
          <p:nvPr/>
        </p:nvGrpSpPr>
        <p:grpSpPr>
          <a:xfrm>
            <a:off x="7222675" y="944896"/>
            <a:ext cx="3914381" cy="2106720"/>
            <a:chOff x="5236084" y="1171736"/>
            <a:chExt cx="3168000" cy="2112000"/>
          </a:xfrm>
        </p:grpSpPr>
        <p:pic>
          <p:nvPicPr>
            <p:cNvPr id="175" name="Google Shape;175;g1bc4f4debc1_0_22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236084" y="1171736"/>
              <a:ext cx="3168000" cy="2112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6" name="Google Shape;176;g1bc4f4debc1_0_225"/>
            <p:cNvGrpSpPr/>
            <p:nvPr/>
          </p:nvGrpSpPr>
          <p:grpSpPr>
            <a:xfrm>
              <a:off x="5740194" y="1344507"/>
              <a:ext cx="2169647" cy="1785235"/>
              <a:chOff x="7234138" y="1078724"/>
              <a:chExt cx="2438354" cy="2006333"/>
            </a:xfrm>
          </p:grpSpPr>
          <p:sp>
            <p:nvSpPr>
              <p:cNvPr id="177" name="Google Shape;177;g1bc4f4debc1_0_225"/>
              <p:cNvSpPr txBox="1"/>
              <p:nvPr/>
            </p:nvSpPr>
            <p:spPr>
              <a:xfrm>
                <a:off x="7234138" y="1080193"/>
                <a:ext cx="902100" cy="41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ru-RU" sz="1800" b="1" i="0" u="none" strike="noStrike" cap="none">
                    <a:solidFill>
                      <a:srgbClr val="002060"/>
                    </a:solidFill>
                    <a:latin typeface="Jura"/>
                    <a:ea typeface="Jura"/>
                    <a:cs typeface="Jura"/>
                    <a:sym typeface="Jura"/>
                  </a:rPr>
                  <a:t>140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g1bc4f4debc1_0_225"/>
              <p:cNvSpPr txBox="1"/>
              <p:nvPr/>
            </p:nvSpPr>
            <p:spPr>
              <a:xfrm>
                <a:off x="8770392" y="1078724"/>
                <a:ext cx="902100" cy="41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ru-RU" sz="1800" b="1" i="0" u="none" strike="noStrike" cap="none">
                    <a:solidFill>
                      <a:srgbClr val="002060"/>
                    </a:solidFill>
                    <a:latin typeface="Jura"/>
                    <a:ea typeface="Jura"/>
                    <a:cs typeface="Jura"/>
                    <a:sym typeface="Jura"/>
                  </a:rPr>
                  <a:t>220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g1bc4f4debc1_0_225"/>
              <p:cNvSpPr txBox="1"/>
              <p:nvPr/>
            </p:nvSpPr>
            <p:spPr>
              <a:xfrm>
                <a:off x="7257760" y="2668957"/>
                <a:ext cx="902100" cy="41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ru-RU" sz="1800" b="1" i="0" u="none" strike="noStrike" cap="none">
                    <a:solidFill>
                      <a:srgbClr val="002060"/>
                    </a:solidFill>
                    <a:latin typeface="Jura"/>
                    <a:ea typeface="Jura"/>
                    <a:cs typeface="Jura"/>
                    <a:sym typeface="Jura"/>
                  </a:rPr>
                  <a:t>330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g1bc4f4debc1_0_225"/>
              <p:cNvSpPr txBox="1"/>
              <p:nvPr/>
            </p:nvSpPr>
            <p:spPr>
              <a:xfrm>
                <a:off x="8718137" y="2668957"/>
                <a:ext cx="902100" cy="41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ru-RU" sz="1800" b="1" i="0" u="none" strike="noStrike" cap="none">
                    <a:solidFill>
                      <a:srgbClr val="002060"/>
                    </a:solidFill>
                    <a:latin typeface="Jura"/>
                    <a:ea typeface="Jura"/>
                    <a:cs typeface="Jura"/>
                    <a:sym typeface="Jura"/>
                  </a:rPr>
                  <a:t>220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81" name="Google Shape;181;g1bc4f4debc1_0_225"/>
          <p:cNvSpPr txBox="1"/>
          <p:nvPr/>
        </p:nvSpPr>
        <p:spPr>
          <a:xfrm>
            <a:off x="9608534" y="1736671"/>
            <a:ext cx="2569800" cy="523200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dk1"/>
                </a:solidFill>
                <a:latin typeface="Jura"/>
                <a:ea typeface="Jura"/>
                <a:cs typeface="Jura"/>
                <a:sym typeface="Jura"/>
              </a:rPr>
              <a:t>I и II категории автомобильных дорог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g1bc4f4debc1_0_225"/>
          <p:cNvSpPr txBox="1"/>
          <p:nvPr/>
        </p:nvSpPr>
        <p:spPr>
          <a:xfrm>
            <a:off x="6119813" y="2568041"/>
            <a:ext cx="2569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dk1"/>
                </a:solidFill>
                <a:latin typeface="Jura"/>
                <a:ea typeface="Jura"/>
                <a:cs typeface="Jura"/>
                <a:sym typeface="Jura"/>
              </a:rPr>
              <a:t>С учетом внутридворовых</a:t>
            </a:r>
            <a:endParaRPr sz="1400" b="1" i="0" u="none" strike="noStrike" cap="none">
              <a:solidFill>
                <a:schemeClr val="dk1"/>
              </a:solidFill>
              <a:latin typeface="Jura"/>
              <a:ea typeface="Jura"/>
              <a:cs typeface="Jura"/>
              <a:sym typeface="Jura"/>
            </a:endParaRPr>
          </a:p>
        </p:txBody>
      </p:sp>
      <p:sp>
        <p:nvSpPr>
          <p:cNvPr id="183" name="Google Shape;183;g1bc4f4debc1_0_225"/>
          <p:cNvSpPr txBox="1"/>
          <p:nvPr/>
        </p:nvSpPr>
        <p:spPr>
          <a:xfrm>
            <a:off x="205254" y="322505"/>
            <a:ext cx="591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dk1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Дорожный фонд Архангельской обл.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g1bc4f4debc1_0_225"/>
          <p:cNvSpPr txBox="1"/>
          <p:nvPr/>
        </p:nvSpPr>
        <p:spPr>
          <a:xfrm>
            <a:off x="6009564" y="1131220"/>
            <a:ext cx="2569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dk1"/>
                </a:solidFill>
                <a:latin typeface="Jura"/>
                <a:ea typeface="Jura"/>
                <a:cs typeface="Jura"/>
                <a:sym typeface="Jura"/>
              </a:rPr>
              <a:t>Тротуары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g1bc4f4debc1_0_2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53264" y="3950216"/>
            <a:ext cx="5252700" cy="26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g1bc4f4debc1_0_225"/>
          <p:cNvSpPr txBox="1"/>
          <p:nvPr/>
        </p:nvSpPr>
        <p:spPr>
          <a:xfrm>
            <a:off x="11137043" y="322499"/>
            <a:ext cx="851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(км)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g1bc4f4debc1_0_225"/>
          <p:cNvSpPr txBox="1"/>
          <p:nvPr/>
        </p:nvSpPr>
        <p:spPr>
          <a:xfrm>
            <a:off x="952810" y="1730998"/>
            <a:ext cx="99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lt1"/>
                </a:solidFill>
                <a:latin typeface="Jura"/>
                <a:ea typeface="Jura"/>
                <a:cs typeface="Jura"/>
                <a:sym typeface="Jura"/>
              </a:rPr>
              <a:t>9,45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1bc4f4debc1_0_225"/>
          <p:cNvSpPr txBox="1"/>
          <p:nvPr/>
        </p:nvSpPr>
        <p:spPr>
          <a:xfrm>
            <a:off x="6766590" y="3878990"/>
            <a:ext cx="1572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(проект)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g1bc4f4debc1_0_225"/>
          <p:cNvSpPr txBox="1"/>
          <p:nvPr/>
        </p:nvSpPr>
        <p:spPr>
          <a:xfrm>
            <a:off x="2552498" y="1734218"/>
            <a:ext cx="99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lt1"/>
                </a:solidFill>
                <a:latin typeface="Jura"/>
                <a:ea typeface="Jura"/>
                <a:cs typeface="Jura"/>
                <a:sym typeface="Jura"/>
              </a:rPr>
              <a:t>9,54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g1bc4f4debc1_0_225"/>
          <p:cNvSpPr txBox="1"/>
          <p:nvPr/>
        </p:nvSpPr>
        <p:spPr>
          <a:xfrm>
            <a:off x="4243437" y="1738719"/>
            <a:ext cx="99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lt1"/>
                </a:solidFill>
                <a:latin typeface="Jura"/>
                <a:ea typeface="Jura"/>
                <a:cs typeface="Jura"/>
                <a:sym typeface="Jura"/>
              </a:rPr>
              <a:t>8,94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1" name="Google Shape;191;g1bc4f4debc1_0_225"/>
          <p:cNvCxnSpPr/>
          <p:nvPr/>
        </p:nvCxnSpPr>
        <p:spPr>
          <a:xfrm>
            <a:off x="6119813" y="-178448"/>
            <a:ext cx="0" cy="7137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2" name="Google Shape;192;g1bc4f4debc1_0_225"/>
          <p:cNvCxnSpPr/>
          <p:nvPr/>
        </p:nvCxnSpPr>
        <p:spPr>
          <a:xfrm>
            <a:off x="-495998" y="3420263"/>
            <a:ext cx="134274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93" name="Google Shape;193;g1bc4f4debc1_0_225" title="Диаграмма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96542" y="3908316"/>
            <a:ext cx="6043081" cy="2932209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g1bc4f4debc1_0_225"/>
          <p:cNvSpPr txBox="1"/>
          <p:nvPr/>
        </p:nvSpPr>
        <p:spPr>
          <a:xfrm>
            <a:off x="0" y="3559855"/>
            <a:ext cx="6119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dk1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Размер маржи по типам заказчиков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g1bc4f4debc1_0_2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495998" y="4241077"/>
            <a:ext cx="3159927" cy="2106618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g1bc4f4debc1_0_225"/>
          <p:cNvSpPr txBox="1"/>
          <p:nvPr/>
        </p:nvSpPr>
        <p:spPr>
          <a:xfrm>
            <a:off x="2962789" y="4055550"/>
            <a:ext cx="2569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0056F0"/>
                </a:solidFill>
                <a:latin typeface="Jura"/>
                <a:ea typeface="Jura"/>
                <a:cs typeface="Jura"/>
                <a:sym typeface="Jura"/>
              </a:rPr>
              <a:t>15-30%</a:t>
            </a:r>
            <a:r>
              <a:rPr lang="ru-RU" sz="1400" b="1" i="0" u="none" strike="noStrike" cap="none">
                <a:solidFill>
                  <a:schemeClr val="dk1"/>
                </a:solidFill>
                <a:latin typeface="Jura"/>
                <a:ea typeface="Jura"/>
                <a:cs typeface="Jura"/>
                <a:sym typeface="Jura"/>
              </a:rPr>
              <a:t> частные лица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g1bc4f4debc1_0_225"/>
          <p:cNvSpPr txBox="1"/>
          <p:nvPr/>
        </p:nvSpPr>
        <p:spPr>
          <a:xfrm>
            <a:off x="2977011" y="4528266"/>
            <a:ext cx="2808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3F3F3F"/>
                </a:solidFill>
                <a:latin typeface="Jura"/>
                <a:ea typeface="Jura"/>
                <a:cs typeface="Jura"/>
                <a:sym typeface="Jura"/>
              </a:rPr>
              <a:t>10-20% </a:t>
            </a:r>
            <a:r>
              <a:rPr lang="ru-RU" sz="1400" b="1" i="0" u="none" strike="noStrike" cap="none">
                <a:solidFill>
                  <a:schemeClr val="dk1"/>
                </a:solidFill>
                <a:latin typeface="Jura"/>
                <a:ea typeface="Jura"/>
                <a:cs typeface="Jura"/>
                <a:sym typeface="Jura"/>
              </a:rPr>
              <a:t>владельцы коммерч. недвиж.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g1bc4f4debc1_0_225"/>
          <p:cNvSpPr txBox="1"/>
          <p:nvPr/>
        </p:nvSpPr>
        <p:spPr>
          <a:xfrm>
            <a:off x="2977010" y="5215876"/>
            <a:ext cx="3233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3F3F3F"/>
                </a:solidFill>
                <a:latin typeface="Jura"/>
                <a:ea typeface="Jura"/>
                <a:cs typeface="Jura"/>
                <a:sym typeface="Jura"/>
              </a:rPr>
              <a:t>10-20%</a:t>
            </a:r>
            <a:r>
              <a:rPr lang="ru-RU" sz="1400" b="1" i="0" u="none" strike="noStrike" cap="none">
                <a:solidFill>
                  <a:schemeClr val="dk1"/>
                </a:solidFill>
                <a:latin typeface="Jura"/>
                <a:ea typeface="Jura"/>
                <a:cs typeface="Jura"/>
                <a:sym typeface="Jura"/>
              </a:rPr>
              <a:t> ТСЖ и упр. компании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g1bc4f4debc1_0_225"/>
          <p:cNvSpPr txBox="1"/>
          <p:nvPr/>
        </p:nvSpPr>
        <p:spPr>
          <a:xfrm>
            <a:off x="2966261" y="5688593"/>
            <a:ext cx="3233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3F3F3F"/>
                </a:solidFill>
                <a:latin typeface="Jura"/>
                <a:ea typeface="Jura"/>
                <a:cs typeface="Jura"/>
                <a:sym typeface="Jura"/>
              </a:rPr>
              <a:t>10-20%</a:t>
            </a:r>
            <a:r>
              <a:rPr lang="ru-RU" sz="1400" b="1" i="0" u="none" strike="noStrike" cap="none">
                <a:solidFill>
                  <a:schemeClr val="dk1"/>
                </a:solidFill>
                <a:latin typeface="Jura"/>
                <a:ea typeface="Jura"/>
                <a:cs typeface="Jura"/>
                <a:sym typeface="Jura"/>
              </a:rPr>
              <a:t> коттеджные пос.и МКД-застройщики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g1bc4f4debc1_0_225"/>
          <p:cNvSpPr txBox="1"/>
          <p:nvPr/>
        </p:nvSpPr>
        <p:spPr>
          <a:xfrm>
            <a:off x="2962789" y="6161311"/>
            <a:ext cx="3233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00B0F0"/>
                </a:solidFill>
                <a:latin typeface="Jura"/>
                <a:ea typeface="Jura"/>
                <a:cs typeface="Jura"/>
                <a:sym typeface="Jura"/>
              </a:rPr>
              <a:t>8-12%</a:t>
            </a:r>
            <a:r>
              <a:rPr lang="ru-RU" sz="1400" b="1" i="0" u="none" strike="noStrike" cap="none">
                <a:solidFill>
                  <a:schemeClr val="dk1"/>
                </a:solidFill>
                <a:latin typeface="Jura"/>
                <a:ea typeface="Jura"/>
                <a:cs typeface="Jura"/>
                <a:sym typeface="Jura"/>
              </a:rPr>
              <a:t> Гос.контракты, субподряды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g1bc4f4debc1_0_225"/>
          <p:cNvSpPr/>
          <p:nvPr/>
        </p:nvSpPr>
        <p:spPr>
          <a:xfrm>
            <a:off x="779470" y="4213675"/>
            <a:ext cx="2083464" cy="471232"/>
          </a:xfrm>
          <a:custGeom>
            <a:avLst/>
            <a:gdLst/>
            <a:ahLst/>
            <a:cxnLst/>
            <a:rect l="l" t="t" r="r" b="b"/>
            <a:pathLst>
              <a:path w="903889" h="441435" extrusionOk="0">
                <a:moveTo>
                  <a:pt x="0" y="441435"/>
                </a:moveTo>
                <a:lnTo>
                  <a:pt x="0" y="0"/>
                </a:lnTo>
                <a:lnTo>
                  <a:pt x="903889" y="0"/>
                </a:lnTo>
              </a:path>
            </a:pathLst>
          </a:custGeom>
          <a:noFill/>
          <a:ln w="25400" cap="flat" cmpd="sng">
            <a:solidFill>
              <a:srgbClr val="0056F0"/>
            </a:solidFill>
            <a:prstDash val="solid"/>
            <a:miter lim="800000"/>
            <a:headEnd type="none" w="sm" len="sm"/>
            <a:tailEnd type="oval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g1bc4f4debc1_0_225"/>
          <p:cNvSpPr/>
          <p:nvPr/>
        </p:nvSpPr>
        <p:spPr>
          <a:xfrm>
            <a:off x="1703996" y="5679675"/>
            <a:ext cx="1164808" cy="647254"/>
          </a:xfrm>
          <a:custGeom>
            <a:avLst/>
            <a:gdLst/>
            <a:ahLst/>
            <a:cxnLst/>
            <a:rect l="l" t="t" r="r" b="b"/>
            <a:pathLst>
              <a:path w="683172" h="662152" extrusionOk="0">
                <a:moveTo>
                  <a:pt x="0" y="0"/>
                </a:moveTo>
                <a:lnTo>
                  <a:pt x="346841" y="0"/>
                </a:lnTo>
                <a:lnTo>
                  <a:pt x="346841" y="662152"/>
                </a:lnTo>
                <a:lnTo>
                  <a:pt x="683172" y="662152"/>
                </a:lnTo>
              </a:path>
            </a:pathLst>
          </a:custGeom>
          <a:noFill/>
          <a:ln w="25400" cap="flat" cmpd="sng">
            <a:solidFill>
              <a:srgbClr val="00B0F0"/>
            </a:solidFill>
            <a:prstDash val="solid"/>
            <a:miter lim="800000"/>
            <a:headEnd type="none" w="sm" len="sm"/>
            <a:tailEnd type="oval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g1bc4f4debc1_0_225"/>
          <p:cNvSpPr/>
          <p:nvPr/>
        </p:nvSpPr>
        <p:spPr>
          <a:xfrm>
            <a:off x="1274925" y="5863908"/>
            <a:ext cx="1560969" cy="13593"/>
          </a:xfrm>
          <a:custGeom>
            <a:avLst/>
            <a:gdLst/>
            <a:ahLst/>
            <a:cxnLst/>
            <a:rect l="l" t="t" r="r" b="b"/>
            <a:pathLst>
              <a:path w="1061884" h="9832" extrusionOk="0">
                <a:moveTo>
                  <a:pt x="1061884" y="9832"/>
                </a:move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00000"/>
            <a:headEnd type="oval" w="med" len="med"/>
            <a:tailEnd type="oval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g1bc4f4debc1_0_225"/>
          <p:cNvSpPr/>
          <p:nvPr/>
        </p:nvSpPr>
        <p:spPr>
          <a:xfrm>
            <a:off x="1190554" y="4706605"/>
            <a:ext cx="1724284" cy="0"/>
          </a:xfrm>
          <a:custGeom>
            <a:avLst/>
            <a:gdLst/>
            <a:ahLst/>
            <a:cxnLst/>
            <a:rect l="l" t="t" r="r" b="b"/>
            <a:pathLst>
              <a:path w="1396181" h="120000" extrusionOk="0">
                <a:moveTo>
                  <a:pt x="1396181" y="0"/>
                </a:move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00000"/>
            <a:headEnd type="oval" w="med" len="med"/>
            <a:tailEnd type="oval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g1bc4f4debc1_0_225"/>
          <p:cNvSpPr/>
          <p:nvPr/>
        </p:nvSpPr>
        <p:spPr>
          <a:xfrm>
            <a:off x="433452" y="5363602"/>
            <a:ext cx="2446807" cy="13500"/>
          </a:xfrm>
          <a:custGeom>
            <a:avLst/>
            <a:gdLst/>
            <a:ahLst/>
            <a:cxnLst/>
            <a:rect l="l" t="t" r="r" b="b"/>
            <a:pathLst>
              <a:path w="1396181" h="120000" extrusionOk="0">
                <a:moveTo>
                  <a:pt x="1396181" y="0"/>
                </a:move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00000"/>
            <a:headEnd type="oval" w="med" len="med"/>
            <a:tailEnd type="oval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6"/>
          <p:cNvPicPr preferRelativeResize="0"/>
          <p:nvPr/>
        </p:nvPicPr>
        <p:blipFill rotWithShape="1">
          <a:blip r:embed="rId3">
            <a:alphaModFix/>
          </a:blip>
          <a:srcRect l="252" t="10802"/>
          <a:stretch/>
        </p:blipFill>
        <p:spPr>
          <a:xfrm flipH="1">
            <a:off x="0" y="0"/>
            <a:ext cx="12239625" cy="6840538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6"/>
          <p:cNvSpPr/>
          <p:nvPr/>
        </p:nvSpPr>
        <p:spPr>
          <a:xfrm>
            <a:off x="0" y="1"/>
            <a:ext cx="12239625" cy="6840538"/>
          </a:xfrm>
          <a:prstGeom prst="rect">
            <a:avLst/>
          </a:prstGeom>
          <a:gradFill>
            <a:gsLst>
              <a:gs pos="0">
                <a:schemeClr val="dk1"/>
              </a:gs>
              <a:gs pos="98419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6"/>
          <p:cNvSpPr/>
          <p:nvPr/>
        </p:nvSpPr>
        <p:spPr>
          <a:xfrm>
            <a:off x="-1" y="6194207"/>
            <a:ext cx="12239625" cy="646331"/>
          </a:xfrm>
          <a:prstGeom prst="rect">
            <a:avLst/>
          </a:prstGeom>
          <a:solidFill>
            <a:srgbClr val="3333CC"/>
          </a:solidFill>
          <a:ln>
            <a:noFill/>
          </a:ln>
        </p:spPr>
        <p:txBody>
          <a:bodyPr spcFirstLastPara="1" wrap="square" lIns="122125" tIns="61050" rIns="122125" bIns="61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0" i="0" u="none" strike="noStrike" cap="none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Интересное дело и интересные люди, с кем делать это дело</a:t>
            </a:r>
            <a:endParaRPr sz="2000" b="0" i="0" u="none" strike="noStrike" cap="none">
              <a:solidFill>
                <a:schemeClr val="lt1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</p:txBody>
      </p:sp>
      <p:sp>
        <p:nvSpPr>
          <p:cNvPr id="213" name="Google Shape;213;p6"/>
          <p:cNvSpPr/>
          <p:nvPr/>
        </p:nvSpPr>
        <p:spPr>
          <a:xfrm>
            <a:off x="250825" y="179388"/>
            <a:ext cx="11737975" cy="1046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25" tIns="61050" rIns="122125" bIns="6105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ru-RU" sz="6000" b="1" i="0" u="none" strike="noStrike" cap="none">
                <a:solidFill>
                  <a:srgbClr val="0070C0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Этапы реализации проекта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4" name="Google Shape;214;p6"/>
          <p:cNvGrpSpPr/>
          <p:nvPr/>
        </p:nvGrpSpPr>
        <p:grpSpPr>
          <a:xfrm>
            <a:off x="271813" y="1608988"/>
            <a:ext cx="11716987" cy="4204054"/>
            <a:chOff x="271813" y="1691049"/>
            <a:chExt cx="11716987" cy="4204054"/>
          </a:xfrm>
        </p:grpSpPr>
        <p:cxnSp>
          <p:nvCxnSpPr>
            <p:cNvPr id="215" name="Google Shape;215;p6"/>
            <p:cNvCxnSpPr/>
            <p:nvPr/>
          </p:nvCxnSpPr>
          <p:spPr>
            <a:xfrm rot="10800000">
              <a:off x="8970938" y="3822913"/>
              <a:ext cx="0" cy="1040755"/>
            </a:xfrm>
            <a:prstGeom prst="straightConnector1">
              <a:avLst/>
            </a:prstGeom>
            <a:noFill/>
            <a:ln w="38100" cap="flat" cmpd="sng">
              <a:solidFill>
                <a:srgbClr val="00CCFF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216" name="Google Shape;216;p6"/>
            <p:cNvCxnSpPr/>
            <p:nvPr/>
          </p:nvCxnSpPr>
          <p:spPr>
            <a:xfrm rot="10800000">
              <a:off x="6350564" y="3499865"/>
              <a:ext cx="0" cy="644451"/>
            </a:xfrm>
            <a:prstGeom prst="straightConnector1">
              <a:avLst/>
            </a:prstGeom>
            <a:noFill/>
            <a:ln w="38100" cap="flat" cmpd="sng">
              <a:solidFill>
                <a:srgbClr val="00CCFF"/>
              </a:solidFill>
              <a:prstDash val="dash"/>
              <a:round/>
              <a:headEnd type="none" w="sm" len="sm"/>
              <a:tailEnd type="none" w="sm" len="sm"/>
            </a:ln>
          </p:spPr>
        </p:cxnSp>
        <p:grpSp>
          <p:nvGrpSpPr>
            <p:cNvPr id="217" name="Google Shape;217;p6"/>
            <p:cNvGrpSpPr/>
            <p:nvPr/>
          </p:nvGrpSpPr>
          <p:grpSpPr>
            <a:xfrm>
              <a:off x="805890" y="2299797"/>
              <a:ext cx="11182910" cy="2643085"/>
              <a:chOff x="830787" y="3177172"/>
              <a:chExt cx="11182910" cy="2643085"/>
            </a:xfrm>
          </p:grpSpPr>
          <p:sp>
            <p:nvSpPr>
              <p:cNvPr id="218" name="Google Shape;218;p6"/>
              <p:cNvSpPr/>
              <p:nvPr/>
            </p:nvSpPr>
            <p:spPr>
              <a:xfrm>
                <a:off x="1192192" y="3865944"/>
                <a:ext cx="10451940" cy="1875099"/>
              </a:xfrm>
              <a:custGeom>
                <a:avLst/>
                <a:gdLst/>
                <a:ahLst/>
                <a:cxnLst/>
                <a:rect l="l" t="t" r="r" b="b"/>
                <a:pathLst>
                  <a:path w="10451940" h="1875099" extrusionOk="0">
                    <a:moveTo>
                      <a:pt x="0" y="1875099"/>
                    </a:moveTo>
                    <a:cubicBezTo>
                      <a:pt x="242104" y="1729451"/>
                      <a:pt x="484208" y="1583803"/>
                      <a:pt x="960699" y="1551008"/>
                    </a:cubicBezTo>
                    <a:cubicBezTo>
                      <a:pt x="1437190" y="1518213"/>
                      <a:pt x="2257064" y="1749706"/>
                      <a:pt x="2858947" y="1678329"/>
                    </a:cubicBezTo>
                    <a:cubicBezTo>
                      <a:pt x="3460830" y="1606952"/>
                      <a:pt x="3939251" y="1174831"/>
                      <a:pt x="4572000" y="1122745"/>
                    </a:cubicBezTo>
                    <a:cubicBezTo>
                      <a:pt x="5204749" y="1070659"/>
                      <a:pt x="6111433" y="1415970"/>
                      <a:pt x="6655443" y="1365813"/>
                    </a:cubicBezTo>
                    <a:cubicBezTo>
                      <a:pt x="7199453" y="1315656"/>
                      <a:pt x="7336421" y="949124"/>
                      <a:pt x="7836061" y="821803"/>
                    </a:cubicBezTo>
                    <a:cubicBezTo>
                      <a:pt x="8335701" y="694482"/>
                      <a:pt x="9217306" y="738851"/>
                      <a:pt x="9653286" y="601884"/>
                    </a:cubicBezTo>
                    <a:cubicBezTo>
                      <a:pt x="10089266" y="464917"/>
                      <a:pt x="10311115" y="150471"/>
                      <a:pt x="10451940" y="0"/>
                    </a:cubicBezTo>
                  </a:path>
                </a:pathLst>
              </a:custGeom>
              <a:noFill/>
              <a:ln w="38100" cap="flat" cmpd="sng">
                <a:solidFill>
                  <a:srgbClr val="00CCFF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6"/>
              <p:cNvSpPr/>
              <p:nvPr/>
            </p:nvSpPr>
            <p:spPr>
              <a:xfrm>
                <a:off x="8937220" y="4633315"/>
                <a:ext cx="113043" cy="113043"/>
              </a:xfrm>
              <a:prstGeom prst="ellipse">
                <a:avLst/>
              </a:prstGeom>
              <a:solidFill>
                <a:srgbClr val="3F3F3F"/>
              </a:solidFill>
              <a:ln w="38100" cap="flat" cmpd="sng">
                <a:solidFill>
                  <a:srgbClr val="00C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6319421" y="4968085"/>
                <a:ext cx="113043" cy="113043"/>
              </a:xfrm>
              <a:prstGeom prst="ellipse">
                <a:avLst/>
              </a:prstGeom>
              <a:solidFill>
                <a:srgbClr val="3F3F3F"/>
              </a:solidFill>
              <a:ln w="38100" cap="flat" cmpd="sng">
                <a:solidFill>
                  <a:srgbClr val="00C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21;p6"/>
              <p:cNvSpPr/>
              <p:nvPr/>
            </p:nvSpPr>
            <p:spPr>
              <a:xfrm>
                <a:off x="3977186" y="5477327"/>
                <a:ext cx="113043" cy="113043"/>
              </a:xfrm>
              <a:prstGeom prst="ellipse">
                <a:avLst/>
              </a:prstGeom>
              <a:solidFill>
                <a:srgbClr val="3F3F3F"/>
              </a:solidFill>
              <a:ln w="38100" cap="flat" cmpd="sng">
                <a:solidFill>
                  <a:srgbClr val="00C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22" name="Google Shape;222;p6" descr="Маркер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830787" y="5081128"/>
                <a:ext cx="739129" cy="73912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3" name="Google Shape;223;p6" descr="Маркер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1274568" y="3177172"/>
                <a:ext cx="739129" cy="73912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224" name="Google Shape;224;p6"/>
            <p:cNvCxnSpPr/>
            <p:nvPr/>
          </p:nvCxnSpPr>
          <p:spPr>
            <a:xfrm rot="10800000">
              <a:off x="4010904" y="4712995"/>
              <a:ext cx="0" cy="644451"/>
            </a:xfrm>
            <a:prstGeom prst="straightConnector1">
              <a:avLst/>
            </a:prstGeom>
            <a:noFill/>
            <a:ln w="38100" cap="flat" cmpd="sng">
              <a:solidFill>
                <a:srgbClr val="00CCFF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225" name="Google Shape;225;p6"/>
            <p:cNvSpPr/>
            <p:nvPr/>
          </p:nvSpPr>
          <p:spPr>
            <a:xfrm>
              <a:off x="271813" y="3272996"/>
              <a:ext cx="4297729" cy="646331"/>
            </a:xfrm>
            <a:prstGeom prst="rect">
              <a:avLst/>
            </a:prstGeom>
            <a:solidFill>
              <a:schemeClr val="lt1">
                <a:alpha val="8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dk1"/>
                  </a:solidFill>
                  <a:latin typeface="Jura"/>
                  <a:ea typeface="Jura"/>
                  <a:cs typeface="Jura"/>
                  <a:sym typeface="Jura"/>
                </a:rPr>
                <a:t>Формирование Устава проекта, составление финансовой модели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2467774" y="5249090"/>
              <a:ext cx="4564845" cy="646013"/>
            </a:xfrm>
            <a:prstGeom prst="rect">
              <a:avLst/>
            </a:prstGeom>
            <a:solidFill>
              <a:schemeClr val="lt1">
                <a:alpha val="8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dk1"/>
                  </a:solidFill>
                  <a:latin typeface="Jura"/>
                  <a:ea typeface="Jura"/>
                  <a:cs typeface="Jura"/>
                  <a:sym typeface="Jura"/>
                </a:rPr>
                <a:t>Анализ потребителей, предварительные договоренности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4939107" y="2952233"/>
              <a:ext cx="4187023" cy="646331"/>
            </a:xfrm>
            <a:prstGeom prst="rect">
              <a:avLst/>
            </a:prstGeom>
            <a:solidFill>
              <a:schemeClr val="lt1">
                <a:alpha val="8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dk1"/>
                  </a:solidFill>
                  <a:latin typeface="Jura"/>
                  <a:ea typeface="Jura"/>
                  <a:cs typeface="Jura"/>
                  <a:sym typeface="Jura"/>
                </a:rPr>
                <a:t>Подбор механизации и техники для производства работ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7985344" y="4844945"/>
              <a:ext cx="3784625" cy="373860"/>
            </a:xfrm>
            <a:prstGeom prst="rect">
              <a:avLst/>
            </a:prstGeom>
            <a:solidFill>
              <a:schemeClr val="lt1">
                <a:alpha val="8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dk1"/>
                  </a:solidFill>
                  <a:latin typeface="Jura"/>
                  <a:ea typeface="Jura"/>
                  <a:cs typeface="Jura"/>
                  <a:sym typeface="Jura"/>
                </a:rPr>
                <a:t>Приобретение оборудования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29" name="Google Shape;229;p6"/>
            <p:cNvCxnSpPr/>
            <p:nvPr/>
          </p:nvCxnSpPr>
          <p:spPr>
            <a:xfrm rot="10800000">
              <a:off x="1167295" y="3919329"/>
              <a:ext cx="0" cy="465102"/>
            </a:xfrm>
            <a:prstGeom prst="straightConnector1">
              <a:avLst/>
            </a:prstGeom>
            <a:noFill/>
            <a:ln w="38100" cap="flat" cmpd="sng">
              <a:solidFill>
                <a:srgbClr val="00CCFF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230" name="Google Shape;230;p6"/>
            <p:cNvCxnSpPr/>
            <p:nvPr/>
          </p:nvCxnSpPr>
          <p:spPr>
            <a:xfrm rot="10800000">
              <a:off x="11619235" y="2025212"/>
              <a:ext cx="0" cy="465102"/>
            </a:xfrm>
            <a:prstGeom prst="straightConnector1">
              <a:avLst/>
            </a:prstGeom>
            <a:noFill/>
            <a:ln w="38100" cap="flat" cmpd="sng">
              <a:solidFill>
                <a:srgbClr val="00CCFF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231" name="Google Shape;231;p6"/>
            <p:cNvSpPr/>
            <p:nvPr/>
          </p:nvSpPr>
          <p:spPr>
            <a:xfrm>
              <a:off x="9055028" y="1691049"/>
              <a:ext cx="2933772" cy="369332"/>
            </a:xfrm>
            <a:prstGeom prst="rect">
              <a:avLst/>
            </a:prstGeom>
            <a:solidFill>
              <a:schemeClr val="lt1">
                <a:alpha val="8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dk1"/>
                  </a:solidFill>
                  <a:latin typeface="Jura"/>
                  <a:ea typeface="Jura"/>
                  <a:cs typeface="Jura"/>
                  <a:sym typeface="Jura"/>
                </a:rPr>
                <a:t>Комплектование штата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2" name="Google Shape;232;p6"/>
          <p:cNvSpPr/>
          <p:nvPr/>
        </p:nvSpPr>
        <p:spPr>
          <a:xfrm>
            <a:off x="11543037" y="6256167"/>
            <a:ext cx="452284" cy="452284"/>
          </a:xfrm>
          <a:prstGeom prst="diamon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7</a:t>
            </a:r>
            <a:endParaRPr sz="1600" b="0" i="0" u="none" strike="noStrike" cap="none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615</Words>
  <Application>Microsoft Office PowerPoint</Application>
  <PresentationFormat>Произвольный</PresentationFormat>
  <Paragraphs>140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</vt:lpstr>
      <vt:lpstr>Roboto Slab Medium</vt:lpstr>
      <vt:lpstr>Times New Roman</vt:lpstr>
      <vt:lpstr>Calibri</vt:lpstr>
      <vt:lpstr>Roboto Slab Black</vt:lpstr>
      <vt:lpstr>Jura</vt:lpstr>
      <vt:lpstr>Roboto Slab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Проблемы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Возможности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LMK812.ru</dc:creator>
  <cp:lastModifiedBy>Васендина Елена Владимировна</cp:lastModifiedBy>
  <cp:revision>1</cp:revision>
  <dcterms:created xsi:type="dcterms:W3CDTF">2022-04-13T09:14:32Z</dcterms:created>
  <dcterms:modified xsi:type="dcterms:W3CDTF">2024-01-19T09:59:51Z</dcterms:modified>
</cp:coreProperties>
</file>