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82" r:id="rId1"/>
    <p:sldMasterId id="2147483685" r:id="rId2"/>
    <p:sldMasterId id="2147483687" r:id="rId3"/>
  </p:sldMasterIdLst>
  <p:notesMasterIdLst>
    <p:notesMasterId r:id="rId30"/>
  </p:notesMasterIdLst>
  <p:sldIdLst>
    <p:sldId id="336" r:id="rId4"/>
    <p:sldId id="337" r:id="rId5"/>
    <p:sldId id="280" r:id="rId6"/>
    <p:sldId id="338" r:id="rId7"/>
    <p:sldId id="281" r:id="rId8"/>
    <p:sldId id="301" r:id="rId9"/>
    <p:sldId id="339" r:id="rId10"/>
    <p:sldId id="334" r:id="rId11"/>
    <p:sldId id="343" r:id="rId12"/>
    <p:sldId id="312" r:id="rId13"/>
    <p:sldId id="309" r:id="rId14"/>
    <p:sldId id="316" r:id="rId15"/>
    <p:sldId id="340" r:id="rId16"/>
    <p:sldId id="314" r:id="rId17"/>
    <p:sldId id="317" r:id="rId18"/>
    <p:sldId id="318" r:id="rId19"/>
    <p:sldId id="319" r:id="rId20"/>
    <p:sldId id="320" r:id="rId21"/>
    <p:sldId id="322" r:id="rId22"/>
    <p:sldId id="324" r:id="rId23"/>
    <p:sldId id="331" r:id="rId24"/>
    <p:sldId id="341" r:id="rId25"/>
    <p:sldId id="325" r:id="rId26"/>
    <p:sldId id="328" r:id="rId27"/>
    <p:sldId id="329" r:id="rId28"/>
    <p:sldId id="326" r:id="rId29"/>
  </p:sldIdLst>
  <p:sldSz cx="9144000" cy="6858000" type="screen4x3"/>
  <p:notesSz cx="6797675" cy="99282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  <p15:guide id="3" pos="5420" userDrawn="1">
          <p15:clr>
            <a:srgbClr val="A4A3A4"/>
          </p15:clr>
        </p15:guide>
        <p15:guide id="4" pos="340" userDrawn="1">
          <p15:clr>
            <a:srgbClr val="A4A3A4"/>
          </p15:clr>
        </p15:guide>
        <p15:guide id="5" orient="horz" pos="3974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Спорыш Сергей Валентинович" initials="ССВ" lastIdx="6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3CC33"/>
    <a:srgbClr val="0000FF"/>
    <a:srgbClr val="00FF00"/>
    <a:srgbClr val="66FF33"/>
    <a:srgbClr val="3333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DF18680-E054-41AD-8BC1-D1AEF772440D}" styleName="Средний стиль 2 - акцент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9749"/>
    <p:restoredTop sz="94674"/>
  </p:normalViewPr>
  <p:slideViewPr>
    <p:cSldViewPr>
      <p:cViewPr>
        <p:scale>
          <a:sx n="100" d="100"/>
          <a:sy n="100" d="100"/>
        </p:scale>
        <p:origin x="-438" y="-84"/>
      </p:cViewPr>
      <p:guideLst>
        <p:guide orient="horz" pos="2160"/>
        <p:guide orient="horz" pos="3974"/>
        <p:guide pos="2880"/>
        <p:guide pos="5420"/>
        <p:guide pos="34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commentAuthors" Target="commentAuthor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notesMaster" Target="notesMasters/notesMaster1.xml"/><Relationship Id="rId35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file:///D:\&#1055;&#1088;&#1077;&#1079;&#1080;&#1076;&#1077;&#1085;&#1090;&#1089;&#1082;&#1080;&#1077;%20&#1082;&#1091;&#1088;&#1089;&#1099;\&#1055;&#1056;%20&#1052;&#1040;1\&#1041;&#1050;&#1043;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992554628017724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effectLst>
              <a:outerShdw blurRad="63500" sx="102000" sy="102000" algn="ctr" rotWithShape="0">
                <a:prstClr val="black">
                  <a:alpha val="0"/>
                </a:prstClr>
              </a:outerShdw>
            </a:effectLst>
          </c:spPr>
          <c:explosion val="17"/>
          <c:dPt>
            <c:idx val="0"/>
            <c:bubble3D val="0"/>
            <c:explosion val="0"/>
            <c:spPr>
              <a:solidFill>
                <a:srgbClr val="F1A61E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96E8-4A47-A275-B2E0729D4E98}"/>
              </c:ext>
            </c:extLst>
          </c:dPt>
          <c:dPt>
            <c:idx val="1"/>
            <c:bubble3D val="0"/>
            <c:explosion val="0"/>
            <c:spPr>
              <a:solidFill>
                <a:srgbClr val="F04E23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96E8-4A47-A275-B2E0729D4E98}"/>
              </c:ext>
            </c:extLst>
          </c:dPt>
          <c:dPt>
            <c:idx val="2"/>
            <c:bubble3D val="0"/>
            <c:explosion val="0"/>
            <c:spPr>
              <a:solidFill>
                <a:srgbClr val="B62473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96E8-4A47-A275-B2E0729D4E98}"/>
              </c:ext>
            </c:extLst>
          </c:dPt>
          <c:dPt>
            <c:idx val="3"/>
            <c:bubble3D val="0"/>
            <c:explosion val="0"/>
            <c:spPr>
              <a:solidFill>
                <a:srgbClr val="0F5FA3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96E8-4A47-A275-B2E0729D4E98}"/>
              </c:ext>
            </c:extLst>
          </c:dPt>
          <c:dPt>
            <c:idx val="4"/>
            <c:bubble3D val="0"/>
            <c:explosion val="0"/>
            <c:spPr>
              <a:solidFill>
                <a:srgbClr val="5FAEE0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96E8-4A47-A275-B2E0729D4E98}"/>
              </c:ext>
            </c:extLst>
          </c:dPt>
          <c:cat>
            <c:strRef>
              <c:f>Лист1!$A$2:$A$6</c:f>
              <c:strCache>
                <c:ptCount val="5"/>
                <c:pt idx="0">
                  <c:v>Кв. 1</c:v>
                </c:pt>
                <c:pt idx="1">
                  <c:v>Кв. 2</c:v>
                </c:pt>
                <c:pt idx="2">
                  <c:v>Кв. 3</c:v>
                </c:pt>
                <c:pt idx="3">
                  <c:v>Кв. 4</c:v>
                </c:pt>
                <c:pt idx="4">
                  <c:v>Кв.5</c:v>
                </c:pt>
              </c:strCache>
            </c:str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50</c:v>
                </c:pt>
                <c:pt idx="1">
                  <c:v>25</c:v>
                </c:pt>
                <c:pt idx="2">
                  <c:v>19</c:v>
                </c:pt>
                <c:pt idx="3">
                  <c:v>3</c:v>
                </c:pt>
                <c:pt idx="4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A-96E8-4A47-A275-B2E0729D4E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269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ln w="31750"/>
          </c:spPr>
          <c:marker>
            <c:symbol val="none"/>
          </c:marker>
          <c:dLbls>
            <c:dLbl>
              <c:idx val="0"/>
              <c:delete val="1"/>
            </c:dLbl>
            <c:dLbl>
              <c:idx val="1"/>
              <c:layout>
                <c:manualLayout>
                  <c:x val="-2.0725669328963209E-2"/>
                  <c:y val="-6.872096336781705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delete val="1"/>
            </c:dLbl>
            <c:dLbl>
              <c:idx val="3"/>
              <c:delete val="1"/>
            </c:dLbl>
            <c:dLbl>
              <c:idx val="4"/>
              <c:delete val="1"/>
            </c:dLbl>
            <c:dLbl>
              <c:idx val="5"/>
              <c:delete val="1"/>
            </c:dLbl>
            <c:dLbl>
              <c:idx val="7"/>
              <c:delete val="1"/>
            </c:dLbl>
            <c:dLbl>
              <c:idx val="8"/>
              <c:delete val="1"/>
            </c:dLbl>
            <c:dLbl>
              <c:idx val="10"/>
              <c:delete val="1"/>
            </c:dLbl>
            <c:dLbl>
              <c:idx val="11"/>
              <c:delete val="1"/>
            </c:dLbl>
            <c:dLbl>
              <c:idx val="12"/>
              <c:delete val="1"/>
            </c:dLbl>
            <c:dLbl>
              <c:idx val="13"/>
              <c:delete val="1"/>
            </c:dLbl>
            <c:dLbl>
              <c:idx val="14"/>
              <c:layout/>
              <c:tx>
                <c:rich>
                  <a:bodyPr/>
                  <a:lstStyle/>
                  <a:p>
                    <a:r>
                      <a:rPr lang="ru-RU" sz="1400" b="1">
                        <a:solidFill>
                          <a:srgbClr val="FF0000"/>
                        </a:solidFill>
                      </a:rPr>
                      <a:t>91,7</a:t>
                    </a:r>
                    <a:endParaRPr lang="en-US"/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1400" b="1">
                    <a:solidFill>
                      <a:srgbClr val="FF0000"/>
                    </a:solidFill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Лист1!$A$2:$A$16</c:f>
              <c:numCache>
                <c:formatCode>dd/mm/yyyy</c:formatCode>
                <c:ptCount val="15"/>
                <c:pt idx="0">
                  <c:v>43070</c:v>
                </c:pt>
                <c:pt idx="1">
                  <c:v>43101</c:v>
                </c:pt>
                <c:pt idx="2">
                  <c:v>43252</c:v>
                </c:pt>
                <c:pt idx="3">
                  <c:v>43466</c:v>
                </c:pt>
                <c:pt idx="4">
                  <c:v>43617</c:v>
                </c:pt>
                <c:pt idx="5">
                  <c:v>43831</c:v>
                </c:pt>
                <c:pt idx="6">
                  <c:v>43891</c:v>
                </c:pt>
                <c:pt idx="7">
                  <c:v>44075</c:v>
                </c:pt>
                <c:pt idx="8">
                  <c:v>44197</c:v>
                </c:pt>
                <c:pt idx="9">
                  <c:v>44440</c:v>
                </c:pt>
                <c:pt idx="10">
                  <c:v>44562</c:v>
                </c:pt>
                <c:pt idx="11">
                  <c:v>44713</c:v>
                </c:pt>
                <c:pt idx="12">
                  <c:v>44805</c:v>
                </c:pt>
                <c:pt idx="13">
                  <c:v>44927</c:v>
                </c:pt>
                <c:pt idx="14">
                  <c:v>45047</c:v>
                </c:pt>
              </c:numCache>
            </c:numRef>
          </c:cat>
          <c:val>
            <c:numRef>
              <c:f>Лист1!$B$2:$B$16</c:f>
              <c:numCache>
                <c:formatCode>General</c:formatCode>
                <c:ptCount val="15"/>
                <c:pt idx="0">
                  <c:v>41.2</c:v>
                </c:pt>
                <c:pt idx="1">
                  <c:v>41.7</c:v>
                </c:pt>
                <c:pt idx="2">
                  <c:v>43.8</c:v>
                </c:pt>
                <c:pt idx="3">
                  <c:v>44.1</c:v>
                </c:pt>
                <c:pt idx="4">
                  <c:v>46.9</c:v>
                </c:pt>
                <c:pt idx="5">
                  <c:v>48.7</c:v>
                </c:pt>
                <c:pt idx="6">
                  <c:v>50.9</c:v>
                </c:pt>
                <c:pt idx="7">
                  <c:v>47</c:v>
                </c:pt>
                <c:pt idx="8">
                  <c:v>49.1</c:v>
                </c:pt>
                <c:pt idx="9">
                  <c:v>63.9</c:v>
                </c:pt>
                <c:pt idx="10">
                  <c:v>60.6</c:v>
                </c:pt>
                <c:pt idx="11">
                  <c:v>68.099999999999994</c:v>
                </c:pt>
                <c:pt idx="12">
                  <c:v>71.7</c:v>
                </c:pt>
                <c:pt idx="13">
                  <c:v>81.7</c:v>
                </c:pt>
                <c:pt idx="14">
                  <c:v>91.7</c:v>
                </c:pt>
              </c:numCache>
            </c:numRef>
          </c:val>
          <c:smooth val="0"/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95854720"/>
        <c:axId val="195857408"/>
      </c:lineChart>
      <c:dateAx>
        <c:axId val="195854720"/>
        <c:scaling>
          <c:orientation val="minMax"/>
          <c:max val="45138"/>
          <c:min val="43070"/>
        </c:scaling>
        <c:delete val="0"/>
        <c:axPos val="b"/>
        <c:numFmt formatCode="dd/mm/yyyy" sourceLinked="0"/>
        <c:majorTickMark val="out"/>
        <c:minorTickMark val="none"/>
        <c:tickLblPos val="nextTo"/>
        <c:crossAx val="195857408"/>
        <c:crosses val="autoZero"/>
        <c:auto val="0"/>
        <c:lblOffset val="100"/>
        <c:baseTimeUnit val="months"/>
        <c:majorUnit val="3"/>
        <c:majorTimeUnit val="months"/>
        <c:minorUnit val="6"/>
        <c:minorTimeUnit val="months"/>
      </c:dateAx>
      <c:valAx>
        <c:axId val="195857408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i="0"/>
                </a:pPr>
                <a:r>
                  <a:rPr lang="ru-RU" i="0" dirty="0"/>
                  <a:t>Сданная в аренду площадь, </a:t>
                </a:r>
              </a:p>
              <a:p>
                <a:pPr>
                  <a:defRPr i="0"/>
                </a:pPr>
                <a:r>
                  <a:rPr lang="ru-RU" i="0" dirty="0"/>
                  <a:t>тыс. кв.м</a:t>
                </a:r>
              </a:p>
            </c:rich>
          </c:tx>
          <c:layout>
            <c:manualLayout>
              <c:xMode val="edge"/>
              <c:yMode val="edge"/>
              <c:x val="1.0010010010010041E-2"/>
              <c:y val="5.4297275340582533E-2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195854720"/>
        <c:crosses val="autoZero"/>
        <c:crossBetween val="between"/>
      </c:val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400">
          <a:solidFill>
            <a:schemeClr val="accent5">
              <a:lumMod val="7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ru-RU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dPt>
            <c:idx val="2"/>
            <c:bubble3D val="0"/>
            <c:explosion val="2"/>
          </c:dPt>
          <c:dLbls>
            <c:dLbl>
              <c:idx val="0"/>
              <c:layout>
                <c:manualLayout>
                  <c:x val="-1.4192737161786758E-2"/>
                  <c:y val="-2.43780409658960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3.1581712151656852E-2"/>
                  <c:y val="-1.129846627446056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2.3619661672330335E-3"/>
                  <c:y val="2.656404933356606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"/>
              <c:layout>
                <c:manualLayout>
                  <c:x val="-1.4995300649863937E-2"/>
                  <c:y val="-1.36796289212646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"/>
              <c:layout>
                <c:manualLayout>
                  <c:x val="-3.0377850736891303E-2"/>
                  <c:y val="-7.43373726645102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5"/>
              <c:layout>
                <c:manualLayout>
                  <c:x val="1.9112818882193166E-2"/>
                  <c:y val="-7.438472308360784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6"/>
              <c:layout>
                <c:manualLayout>
                  <c:x val="5.0602934284440938E-2"/>
                  <c:y val="-2.293663585485146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7"/>
              <c:layout>
                <c:manualLayout>
                  <c:x val="3.1609387466946873E-2"/>
                  <c:y val="1.696983748241054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0.0%" sourceLinked="0"/>
            <c:txPr>
              <a:bodyPr/>
              <a:lstStyle/>
              <a:p>
                <a:pPr>
                  <a:defRPr sz="1200" b="1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Лист1!$A$2:$A$8</c:f>
              <c:strCache>
                <c:ptCount val="7"/>
                <c:pt idx="0">
                  <c:v>Мебельное производство</c:v>
                </c:pt>
                <c:pt idx="1">
                  <c:v>Машиностроение</c:v>
                </c:pt>
                <c:pt idx="2">
                  <c:v>Производство ЖБИ</c:v>
                </c:pt>
                <c:pt idx="3">
                  <c:v>Производство изделий из пластмасс</c:v>
                </c:pt>
                <c:pt idx="4">
                  <c:v>Деревообработка</c:v>
                </c:pt>
                <c:pt idx="5">
                  <c:v>Швейное производство</c:v>
                </c:pt>
                <c:pt idx="6">
                  <c:v>Прочие отрасли</c:v>
                </c:pt>
              </c:strCache>
            </c:strRef>
          </c:cat>
          <c:val>
            <c:numRef>
              <c:f>Лист1!$B$2:$B$8</c:f>
              <c:numCache>
                <c:formatCode>0%</c:formatCode>
                <c:ptCount val="7"/>
                <c:pt idx="0">
                  <c:v>0.38800000000000306</c:v>
                </c:pt>
                <c:pt idx="1">
                  <c:v>0.4</c:v>
                </c:pt>
                <c:pt idx="2" formatCode="0.00%">
                  <c:v>4.1000000000000002E-2</c:v>
                </c:pt>
                <c:pt idx="3" formatCode="0.00%">
                  <c:v>3.2000000000000091E-2</c:v>
                </c:pt>
                <c:pt idx="4" formatCode="0.00%">
                  <c:v>2.8000000000000011E-2</c:v>
                </c:pt>
                <c:pt idx="5" formatCode="0.00%">
                  <c:v>1.900000000000018E-2</c:v>
                </c:pt>
                <c:pt idx="6" formatCode="0.00%">
                  <c:v>8.3000000000000226E-2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egendEntry>
        <c:idx val="2"/>
        <c:txPr>
          <a:bodyPr/>
          <a:lstStyle/>
          <a:p>
            <a:pPr>
              <a:defRPr sz="1200" b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</c:legendEntry>
      <c:legendEntry>
        <c:idx val="3"/>
        <c:txPr>
          <a:bodyPr/>
          <a:lstStyle/>
          <a:p>
            <a:pPr>
              <a:defRPr sz="1200" b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</c:legendEntry>
      <c:legendEntry>
        <c:idx val="4"/>
        <c:txPr>
          <a:bodyPr/>
          <a:lstStyle/>
          <a:p>
            <a:pPr>
              <a:defRPr sz="1200" b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</c:legendEntry>
      <c:legendEntry>
        <c:idx val="5"/>
        <c:txPr>
          <a:bodyPr/>
          <a:lstStyle/>
          <a:p>
            <a:pPr>
              <a:defRPr sz="1200" b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</c:legendEntry>
      <c:legendEntry>
        <c:idx val="6"/>
        <c:txPr>
          <a:bodyPr/>
          <a:lstStyle/>
          <a:p>
            <a:pPr>
              <a:defRPr sz="1200" b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</c:legendEntry>
      <c:layout>
        <c:manualLayout>
          <c:xMode val="edge"/>
          <c:yMode val="edge"/>
          <c:x val="0.54848220959134786"/>
          <c:y val="7.2032662583844054E-2"/>
          <c:w val="0.45151776286029383"/>
          <c:h val="0.85820359937460322"/>
        </c:manualLayout>
      </c:layout>
      <c:overlay val="0"/>
      <c:txPr>
        <a:bodyPr/>
        <a:lstStyle/>
        <a:p>
          <a:pPr>
            <a:defRPr sz="1200" b="1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defRPr>
          </a:pPr>
          <a:endParaRPr lang="ru-RU"/>
        </a:p>
      </c:txPr>
    </c:legend>
    <c:plotVisOnly val="1"/>
    <c:dispBlanksAs val="zero"/>
    <c:showDLblsOverMax val="0"/>
  </c:chart>
  <c:spPr>
    <a:ln>
      <a:noFill/>
    </a:ln>
  </c:sp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dLbls>
            <c:dLbl>
              <c:idx val="0"/>
              <c:layout>
                <c:manualLayout>
                  <c:x val="-1.8260403206552357E-2"/>
                  <c:y val="-0.2269858556788171"/>
                </c:manualLayout>
              </c:layout>
              <c:numFmt formatCode="0.0%" sourceLinked="0"/>
              <c:spPr/>
              <c:txPr>
                <a:bodyPr/>
                <a:lstStyle/>
                <a:p>
                  <a:pPr>
                    <a:defRPr sz="1200" b="1">
                      <a:solidFill>
                        <a:srgbClr val="FF0000"/>
                      </a:solidFill>
                      <a:latin typeface="Times New Roman" pitchFamily="18" charset="0"/>
                      <a:cs typeface="Times New Roman" pitchFamily="18" charset="0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1.8318444654513783E-2"/>
                  <c:y val="-1.0835772630939501E-2"/>
                </c:manualLayout>
              </c:layout>
              <c:numFmt formatCode="0.0%" sourceLinked="0"/>
              <c:spPr/>
              <c:txPr>
                <a:bodyPr/>
                <a:lstStyle/>
                <a:p>
                  <a:pPr>
                    <a:defRPr sz="1200" b="1">
                      <a:solidFill>
                        <a:srgbClr val="FF0000"/>
                      </a:solidFill>
                      <a:latin typeface="Times New Roman" pitchFamily="18" charset="0"/>
                      <a:cs typeface="Times New Roman" pitchFamily="18" charset="0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2.1335227554583877E-2"/>
                  <c:y val="-7.039394841466211E-3"/>
                </c:manualLayout>
              </c:layout>
              <c:numFmt formatCode="0.0%" sourceLinked="0"/>
              <c:spPr/>
              <c:txPr>
                <a:bodyPr/>
                <a:lstStyle/>
                <a:p>
                  <a:pPr>
                    <a:defRPr sz="1200" b="1">
                      <a:solidFill>
                        <a:srgbClr val="FF0000"/>
                      </a:solidFill>
                      <a:latin typeface="Times New Roman" pitchFamily="18" charset="0"/>
                      <a:cs typeface="Times New Roman" pitchFamily="18" charset="0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0.0%" sourceLinked="0"/>
            <c:txPr>
              <a:bodyPr/>
              <a:lstStyle/>
              <a:p>
                <a:pPr>
                  <a:defRPr sz="120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Лист1!$A$2:$A$4</c:f>
              <c:strCache>
                <c:ptCount val="3"/>
                <c:pt idx="0">
                  <c:v>Малый бизнес</c:v>
                </c:pt>
                <c:pt idx="1">
                  <c:v>Средний бизнес</c:v>
                </c:pt>
                <c:pt idx="2">
                  <c:v>Крупный бизнес</c:v>
                </c:pt>
              </c:strCache>
            </c:strRef>
          </c:cat>
          <c:val>
            <c:numRef>
              <c:f>Лист1!$B$2:$B$4</c:f>
              <c:numCache>
                <c:formatCode>0%</c:formatCode>
                <c:ptCount val="3"/>
                <c:pt idx="0">
                  <c:v>0.50700000000000001</c:v>
                </c:pt>
                <c:pt idx="1">
                  <c:v>0.34700000000000031</c:v>
                </c:pt>
                <c:pt idx="2">
                  <c:v>0.14600000000000021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egendEntry>
        <c:idx val="2"/>
        <c:txPr>
          <a:bodyPr/>
          <a:lstStyle/>
          <a:p>
            <a:pPr>
              <a:defRPr sz="1200" b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</c:legendEntry>
      <c:layout>
        <c:manualLayout>
          <c:xMode val="edge"/>
          <c:yMode val="edge"/>
          <c:x val="0.59578213017185999"/>
          <c:y val="0.22841026922934485"/>
          <c:w val="0.33598764582877705"/>
          <c:h val="0.46940664000296262"/>
        </c:manualLayout>
      </c:layout>
      <c:overlay val="0"/>
      <c:txPr>
        <a:bodyPr/>
        <a:lstStyle/>
        <a:p>
          <a:pPr>
            <a:defRPr sz="1200" b="1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defRPr>
          </a:pPr>
          <a:endParaRPr lang="ru-RU"/>
        </a:p>
      </c:txPr>
    </c:legend>
    <c:plotVisOnly val="1"/>
    <c:dispBlanksAs val="zero"/>
    <c:showDLblsOverMax val="0"/>
  </c:chart>
  <c:spPr>
    <a:ln>
      <a:noFill/>
    </a:ln>
  </c:sp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dPt>
            <c:idx val="0"/>
            <c:bubble3D val="0"/>
            <c:explosion val="2"/>
          </c:dPt>
          <c:dLbls>
            <c:dLbl>
              <c:idx val="0"/>
              <c:layout>
                <c:manualLayout>
                  <c:x val="-1.6425734770918198E-2"/>
                  <c:y val="-3.9482490575701206E-3"/>
                </c:manualLayout>
              </c:layout>
              <c:spPr/>
              <c:txPr>
                <a:bodyPr/>
                <a:lstStyle/>
                <a:p>
                  <a:pPr>
                    <a:defRPr sz="1200" b="1">
                      <a:solidFill>
                        <a:srgbClr val="FF0000"/>
                      </a:solidFill>
                      <a:latin typeface="Times New Roman" pitchFamily="18" charset="0"/>
                      <a:cs typeface="Times New Roman" pitchFamily="18" charset="0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1.1705788074619744E-2"/>
                  <c:y val="-2.8556645357565995E-4"/>
                </c:manualLayout>
              </c:layout>
              <c:spPr/>
              <c:txPr>
                <a:bodyPr/>
                <a:lstStyle/>
                <a:p>
                  <a:pPr>
                    <a:defRPr sz="1200" b="1">
                      <a:solidFill>
                        <a:srgbClr val="FF0000"/>
                      </a:solidFill>
                      <a:latin typeface="Times New Roman" pitchFamily="18" charset="0"/>
                      <a:cs typeface="Times New Roman" pitchFamily="18" charset="0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1.0335250762724728E-2"/>
                  <c:y val="-2.8778797478452439E-3"/>
                </c:manualLayout>
              </c:layout>
              <c:spPr/>
              <c:txPr>
                <a:bodyPr/>
                <a:lstStyle/>
                <a:p>
                  <a:pPr>
                    <a:defRPr sz="1200" b="1">
                      <a:solidFill>
                        <a:srgbClr val="FF0000"/>
                      </a:solidFill>
                      <a:latin typeface="Times New Roman" pitchFamily="18" charset="0"/>
                      <a:cs typeface="Times New Roman" pitchFamily="18" charset="0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120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Лист1!$A$2:$A$4</c:f>
              <c:strCache>
                <c:ptCount val="3"/>
                <c:pt idx="0">
                  <c:v>Владимирская область</c:v>
                </c:pt>
                <c:pt idx="1">
                  <c:v>г. Москва и Московская область</c:v>
                </c:pt>
                <c:pt idx="2">
                  <c:v>Другие регионы РФ</c:v>
                </c:pt>
              </c:strCache>
            </c:strRef>
          </c:cat>
          <c:val>
            <c:numRef>
              <c:f>Лист1!$B$2:$B$4</c:f>
              <c:numCache>
                <c:formatCode>0%</c:formatCode>
                <c:ptCount val="3"/>
                <c:pt idx="0">
                  <c:v>0.84000000000000064</c:v>
                </c:pt>
                <c:pt idx="1">
                  <c:v>0.11</c:v>
                </c:pt>
                <c:pt idx="2">
                  <c:v>0.05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egendEntry>
        <c:idx val="1"/>
        <c:txPr>
          <a:bodyPr/>
          <a:lstStyle/>
          <a:p>
            <a:pPr>
              <a:defRPr sz="1200" b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</c:legendEntry>
      <c:legendEntry>
        <c:idx val="2"/>
        <c:txPr>
          <a:bodyPr/>
          <a:lstStyle/>
          <a:p>
            <a:pPr>
              <a:defRPr sz="1200" b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</c:legendEntry>
      <c:layout>
        <c:manualLayout>
          <c:xMode val="edge"/>
          <c:yMode val="edge"/>
          <c:x val="0.52158456752668503"/>
          <c:y val="0.23624681956626253"/>
          <c:w val="0.45341607342773882"/>
          <c:h val="0.53042081139000508"/>
        </c:manualLayout>
      </c:layout>
      <c:overlay val="0"/>
      <c:txPr>
        <a:bodyPr/>
        <a:lstStyle/>
        <a:p>
          <a:pPr>
            <a:defRPr sz="1200" b="1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defRPr>
          </a:pPr>
          <a:endParaRPr lang="ru-RU"/>
        </a:p>
      </c:txPr>
    </c:legend>
    <c:plotVisOnly val="1"/>
    <c:dispBlanksAs val="zero"/>
    <c:showDLblsOverMax val="0"/>
  </c:chart>
  <c:spPr>
    <a:ln>
      <a:noFill/>
    </a:ln>
  </c:sp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2733594174334149E-2"/>
          <c:y val="0"/>
          <c:w val="0.62707800560386262"/>
          <c:h val="0.92742700276999779"/>
        </c:manualLayout>
      </c:layout>
      <c:bubbleChart>
        <c:varyColors val="0"/>
        <c:ser>
          <c:idx val="0"/>
          <c:order val="0"/>
          <c:tx>
            <c:strRef>
              <c:f>Лист1!$A$2</c:f>
              <c:strCache>
                <c:ptCount val="1"/>
                <c:pt idx="0">
                  <c:v>Сдача в аренду площадей</c:v>
                </c:pt>
              </c:strCache>
            </c:strRef>
          </c:tx>
          <c:invertIfNegative val="0"/>
          <c:xVal>
            <c:numRef>
              <c:f>Лист1!$F$2</c:f>
              <c:numCache>
                <c:formatCode>#,##0.0</c:formatCode>
                <c:ptCount val="1"/>
                <c:pt idx="0">
                  <c:v>81.88876810619918</c:v>
                </c:pt>
              </c:numCache>
            </c:numRef>
          </c:xVal>
          <c:yVal>
            <c:numRef>
              <c:f>Лист1!$E$2</c:f>
              <c:numCache>
                <c:formatCode>#,##0.0</c:formatCode>
                <c:ptCount val="1"/>
                <c:pt idx="0">
                  <c:v>126.61478266447158</c:v>
                </c:pt>
              </c:numCache>
            </c:numRef>
          </c:yVal>
          <c:bubbleSize>
            <c:numRef>
              <c:f>Лист1!$C$2</c:f>
              <c:numCache>
                <c:formatCode>#,##0.0</c:formatCode>
                <c:ptCount val="1"/>
                <c:pt idx="0">
                  <c:v>213188.4</c:v>
                </c:pt>
              </c:numCache>
            </c:numRef>
          </c:bubbleSize>
          <c:bubble3D val="0"/>
        </c:ser>
        <c:ser>
          <c:idx val="1"/>
          <c:order val="1"/>
          <c:tx>
            <c:strRef>
              <c:f>Лист1!$A$3</c:f>
              <c:strCache>
                <c:ptCount val="1"/>
                <c:pt idx="0">
                  <c:v>Дополнительные услуги</c:v>
                </c:pt>
              </c:strCache>
            </c:strRef>
          </c:tx>
          <c:spPr>
            <a:ln w="25400">
              <a:noFill/>
            </a:ln>
          </c:spPr>
          <c:invertIfNegative val="0"/>
          <c:xVal>
            <c:numRef>
              <c:f>Лист1!$F$3</c:f>
              <c:numCache>
                <c:formatCode>#,##0.0</c:formatCode>
                <c:ptCount val="1"/>
                <c:pt idx="0">
                  <c:v>37.535294117646878</c:v>
                </c:pt>
              </c:numCache>
            </c:numRef>
          </c:xVal>
          <c:yVal>
            <c:numRef>
              <c:f>Лист1!$E$3</c:f>
              <c:numCache>
                <c:formatCode>#,##0.0</c:formatCode>
                <c:ptCount val="1"/>
                <c:pt idx="0">
                  <c:v>134.08279050220699</c:v>
                </c:pt>
              </c:numCache>
            </c:numRef>
          </c:yVal>
          <c:bubbleSize>
            <c:numRef>
              <c:f>Лист1!$C$3</c:f>
              <c:numCache>
                <c:formatCode>#,##0.0</c:formatCode>
                <c:ptCount val="1"/>
                <c:pt idx="0">
                  <c:v>638.1</c:v>
                </c:pt>
              </c:numCache>
            </c:numRef>
          </c:bubbleSize>
          <c:bubble3D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00"/>
        <c:showNegBubbles val="0"/>
        <c:axId val="177079424"/>
        <c:axId val="177081344"/>
      </c:bubbleChart>
      <c:valAx>
        <c:axId val="177079424"/>
        <c:scaling>
          <c:orientation val="minMax"/>
          <c:max val="200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 sz="1400" b="1">
                    <a:solidFill>
                      <a:schemeClr val="accent5">
                        <a:lumMod val="7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r>
                  <a:rPr lang="ru-RU" sz="1400" b="1">
                    <a:solidFill>
                      <a:schemeClr val="accent5">
                        <a:lumMod val="7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Доля рынка</a:t>
                </a:r>
              </a:p>
            </c:rich>
          </c:tx>
          <c:layout>
            <c:manualLayout>
              <c:xMode val="edge"/>
              <c:yMode val="edge"/>
              <c:x val="0.26883932088353818"/>
              <c:y val="0.92899299935178736"/>
            </c:manualLayout>
          </c:layout>
          <c:overlay val="0"/>
        </c:title>
        <c:numFmt formatCode="#,##0.0" sourceLinked="1"/>
        <c:majorTickMark val="out"/>
        <c:minorTickMark val="none"/>
        <c:tickLblPos val="none"/>
        <c:crossAx val="177081344"/>
        <c:crossesAt val="81.819999999999993"/>
        <c:crossBetween val="midCat"/>
        <c:majorUnit val="100"/>
        <c:minorUnit val="100"/>
      </c:valAx>
      <c:valAx>
        <c:axId val="177081344"/>
        <c:scaling>
          <c:orientation val="minMax"/>
          <c:max val="163.63999999999999"/>
          <c:min val="0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 sz="1400" b="1">
                    <a:solidFill>
                      <a:schemeClr val="accent5">
                        <a:lumMod val="7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r>
                  <a:rPr lang="ru-RU" sz="1400" b="1">
                    <a:solidFill>
                      <a:schemeClr val="accent5">
                        <a:lumMod val="7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Темп роста рынка</a:t>
                </a:r>
              </a:p>
            </c:rich>
          </c:tx>
          <c:layout>
            <c:manualLayout>
              <c:xMode val="edge"/>
              <c:yMode val="edge"/>
              <c:x val="0"/>
              <c:y val="0.13332908648396469"/>
            </c:manualLayout>
          </c:layout>
          <c:overlay val="0"/>
        </c:title>
        <c:numFmt formatCode="#,##0.0" sourceLinked="1"/>
        <c:majorTickMark val="out"/>
        <c:minorTickMark val="none"/>
        <c:tickLblPos val="none"/>
        <c:crossAx val="177079424"/>
        <c:crossesAt val="100"/>
        <c:crossBetween val="midCat"/>
        <c:majorUnit val="81.819999999999993"/>
        <c:minorUnit val="81.819999999999993"/>
      </c:valAx>
      <c:spPr>
        <a:ln w="12700">
          <a:solidFill>
            <a:schemeClr val="tx1"/>
          </a:solidFill>
        </a:ln>
      </c:spPr>
    </c:plotArea>
    <c:legend>
      <c:legendPos val="r"/>
      <c:layout>
        <c:manualLayout>
          <c:xMode val="edge"/>
          <c:yMode val="edge"/>
          <c:x val="0.65448643307665311"/>
          <c:y val="0.23023144704522333"/>
          <c:w val="0.33759538950310314"/>
          <c:h val="0.45534081902988222"/>
        </c:manualLayout>
      </c:layout>
      <c:overlay val="0"/>
      <c:txPr>
        <a:bodyPr/>
        <a:lstStyle/>
        <a:p>
          <a:pPr>
            <a:defRPr sz="140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</c:sp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6411"/>
          </a:xfrm>
          <a:prstGeom prst="rect">
            <a:avLst/>
          </a:prstGeom>
        </p:spPr>
        <p:txBody>
          <a:bodyPr vert="horz" lIns="91438" tIns="45718" rIns="91438" bIns="45718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4" y="0"/>
            <a:ext cx="2945659" cy="496411"/>
          </a:xfrm>
          <a:prstGeom prst="rect">
            <a:avLst/>
          </a:prstGeom>
        </p:spPr>
        <p:txBody>
          <a:bodyPr vert="horz" lIns="91438" tIns="45718" rIns="91438" bIns="45718" rtlCol="0"/>
          <a:lstStyle>
            <a:lvl1pPr algn="r">
              <a:defRPr sz="1200"/>
            </a:lvl1pPr>
          </a:lstStyle>
          <a:p>
            <a:fld id="{53734887-B0A5-46AC-92FC-B244B671277D}" type="datetimeFigureOut">
              <a:rPr lang="ru-RU" smtClean="0"/>
              <a:pPr/>
              <a:t>15.06.2023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38" tIns="45718" rIns="91438" bIns="45718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715907"/>
            <a:ext cx="5438140" cy="4467701"/>
          </a:xfrm>
          <a:prstGeom prst="rect">
            <a:avLst/>
          </a:prstGeom>
        </p:spPr>
        <p:txBody>
          <a:bodyPr vert="horz" lIns="91438" tIns="45718" rIns="91438" bIns="45718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30090"/>
            <a:ext cx="2945659" cy="496411"/>
          </a:xfrm>
          <a:prstGeom prst="rect">
            <a:avLst/>
          </a:prstGeom>
        </p:spPr>
        <p:txBody>
          <a:bodyPr vert="horz" lIns="91438" tIns="45718" rIns="91438" bIns="45718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4" y="9430090"/>
            <a:ext cx="2945659" cy="496411"/>
          </a:xfrm>
          <a:prstGeom prst="rect">
            <a:avLst/>
          </a:prstGeom>
        </p:spPr>
        <p:txBody>
          <a:bodyPr vert="horz" lIns="91438" tIns="45718" rIns="91438" bIns="45718" rtlCol="0" anchor="b"/>
          <a:lstStyle>
            <a:lvl1pPr algn="r">
              <a:defRPr sz="1200"/>
            </a:lvl1pPr>
          </a:lstStyle>
          <a:p>
            <a:fld id="{23173CE2-FAB5-4301-87B4-3C99F17B1C4B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254711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3173CE2-FAB5-4301-87B4-3C99F17B1C4B}" type="slidenum">
              <a:rPr lang="ru-RU" smtClean="0"/>
              <a:pPr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3239265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/>
          <p:cNvSpPr txBox="1">
            <a:spLocks/>
          </p:cNvSpPr>
          <p:nvPr/>
        </p:nvSpPr>
        <p:spPr>
          <a:xfrm>
            <a:off x="430126" y="2853730"/>
            <a:ext cx="4429906" cy="1327315"/>
          </a:xfrm>
          <a:prstGeom prst="rect">
            <a:avLst/>
          </a:prstGeom>
        </p:spPr>
        <p:txBody>
          <a:bodyPr vert="horz" lIns="113590" tIns="56795" rIns="113590" bIns="56795" rtlCol="0" anchor="ctr">
            <a:noAutofit/>
          </a:bodyPr>
          <a:lstStyle/>
          <a:p>
            <a:pPr>
              <a:lnSpc>
                <a:spcPts val="4000"/>
              </a:lnSpc>
            </a:pPr>
            <a:r>
              <a:rPr lang="ru-RU" sz="4000" b="1" dirty="0">
                <a:solidFill>
                  <a:srgbClr val="333333"/>
                </a:solidFill>
                <a:latin typeface="Arial" pitchFamily="34" charset="0"/>
                <a:ea typeface="Rosatom Light" pitchFamily="34" charset="-52"/>
                <a:cs typeface="Arial" pitchFamily="34" charset="0"/>
              </a:rPr>
              <a:t>Тема </a:t>
            </a:r>
          </a:p>
          <a:p>
            <a:pPr>
              <a:lnSpc>
                <a:spcPts val="4000"/>
              </a:lnSpc>
            </a:pPr>
            <a:r>
              <a:rPr lang="ru-RU" sz="4000" b="1" dirty="0">
                <a:solidFill>
                  <a:srgbClr val="333333"/>
                </a:solidFill>
                <a:latin typeface="Arial" pitchFamily="34" charset="0"/>
                <a:ea typeface="Rosatom Light" pitchFamily="34" charset="-52"/>
                <a:cs typeface="Arial" pitchFamily="34" charset="0"/>
              </a:rPr>
              <a:t>презентации</a:t>
            </a:r>
          </a:p>
        </p:txBody>
      </p:sp>
      <p:sp>
        <p:nvSpPr>
          <p:cNvPr id="8" name="Заголовок 1"/>
          <p:cNvSpPr txBox="1">
            <a:spLocks/>
          </p:cNvSpPr>
          <p:nvPr/>
        </p:nvSpPr>
        <p:spPr>
          <a:xfrm>
            <a:off x="288000" y="5389200"/>
            <a:ext cx="7430039" cy="1508263"/>
          </a:xfrm>
          <a:prstGeom prst="rect">
            <a:avLst/>
          </a:prstGeom>
        </p:spPr>
        <p:txBody>
          <a:bodyPr vert="horz" lIns="265040" tIns="132522" rIns="265040" bIns="132522" rtlCol="0" anchor="ctr">
            <a:noAutofit/>
          </a:bodyPr>
          <a:lstStyle/>
          <a:p>
            <a:pPr lvl="0">
              <a:spcBef>
                <a:spcPct val="0"/>
              </a:spcBef>
            </a:pPr>
            <a:r>
              <a:rPr lang="ru-RU" sz="1600" b="1" dirty="0">
                <a:solidFill>
                  <a:srgbClr val="333333"/>
                </a:solidFill>
                <a:latin typeface="Arial" pitchFamily="34" charset="0"/>
                <a:ea typeface="Rosatom Light" pitchFamily="34" charset="-52"/>
                <a:cs typeface="Arial" pitchFamily="34" charset="0"/>
              </a:rPr>
              <a:t>Фамилия Имя Отчество</a:t>
            </a:r>
          </a:p>
          <a:p>
            <a:pPr lvl="0">
              <a:spcBef>
                <a:spcPct val="0"/>
              </a:spcBef>
            </a:pPr>
            <a:r>
              <a:rPr lang="ru-RU" sz="1600" dirty="0">
                <a:solidFill>
                  <a:srgbClr val="333333"/>
                </a:solidFill>
                <a:latin typeface="Arial" pitchFamily="34" charset="0"/>
                <a:ea typeface="Rosatom Light" pitchFamily="34" charset="-52"/>
                <a:cs typeface="Arial" pitchFamily="34" charset="0"/>
              </a:rPr>
              <a:t>Должность</a:t>
            </a:r>
          </a:p>
        </p:txBody>
      </p:sp>
    </p:spTree>
    <p:extLst>
      <p:ext uri="{BB962C8B-B14F-4D97-AF65-F5344CB8AC3E}">
        <p14:creationId xmlns:p14="http://schemas.microsoft.com/office/powerpoint/2010/main" val="452329952"/>
      </p:ext>
    </p:extLst>
  </p:cSld>
  <p:clrMapOvr>
    <a:masterClrMapping/>
  </p:clrMapOvr>
  <p:hf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396330" y="2382772"/>
            <a:ext cx="4944007" cy="1327315"/>
          </a:xfrm>
          <a:prstGeom prst="rect">
            <a:avLst/>
          </a:prstGeom>
        </p:spPr>
        <p:txBody>
          <a:bodyPr vert="horz" lIns="113590" tIns="56795" rIns="113590" bIns="56795" rtlCol="0" anchor="ctr">
            <a:noAutofit/>
          </a:bodyPr>
          <a:lstStyle/>
          <a:p>
            <a:pPr>
              <a:lnSpc>
                <a:spcPts val="4319"/>
              </a:lnSpc>
            </a:pPr>
            <a:r>
              <a:rPr lang="ru-RU" sz="4600" b="1" dirty="0">
                <a:solidFill>
                  <a:srgbClr val="333333"/>
                </a:solidFill>
                <a:latin typeface="Arial" pitchFamily="34" charset="0"/>
                <a:ea typeface="Rosatom Light" pitchFamily="34" charset="-52"/>
                <a:cs typeface="Arial" pitchFamily="34" charset="0"/>
              </a:rPr>
              <a:t>1.1.</a:t>
            </a:r>
          </a:p>
          <a:p>
            <a:pPr>
              <a:lnSpc>
                <a:spcPts val="4319"/>
              </a:lnSpc>
            </a:pPr>
            <a:endParaRPr lang="ru-RU" sz="4600" b="1" dirty="0">
              <a:solidFill>
                <a:srgbClr val="333333"/>
              </a:solidFill>
              <a:latin typeface="Arial" pitchFamily="34" charset="0"/>
              <a:ea typeface="Rosatom Light" pitchFamily="34" charset="-52"/>
              <a:cs typeface="Arial" pitchFamily="34" charset="0"/>
            </a:endParaRPr>
          </a:p>
          <a:p>
            <a:pPr>
              <a:lnSpc>
                <a:spcPts val="4319"/>
              </a:lnSpc>
            </a:pPr>
            <a:r>
              <a:rPr lang="ru-RU" sz="4600" b="1" dirty="0" err="1">
                <a:solidFill>
                  <a:srgbClr val="333333"/>
                </a:solidFill>
                <a:latin typeface="Arial" pitchFamily="34" charset="0"/>
                <a:ea typeface="Rosatom Light" pitchFamily="34" charset="-52"/>
                <a:cs typeface="Arial" pitchFamily="34" charset="0"/>
              </a:rPr>
              <a:t>Перебивочный</a:t>
            </a:r>
            <a:r>
              <a:rPr lang="ru-RU" sz="4600" b="1" dirty="0">
                <a:solidFill>
                  <a:srgbClr val="333333"/>
                </a:solidFill>
                <a:latin typeface="Arial" pitchFamily="34" charset="0"/>
                <a:ea typeface="Rosatom Light" pitchFamily="34" charset="-52"/>
                <a:cs typeface="Arial" pitchFamily="34" charset="0"/>
              </a:rPr>
              <a:t> </a:t>
            </a:r>
          </a:p>
          <a:p>
            <a:pPr>
              <a:lnSpc>
                <a:spcPts val="4319"/>
              </a:lnSpc>
            </a:pPr>
            <a:r>
              <a:rPr lang="ru-RU" sz="4600" b="1" dirty="0">
                <a:solidFill>
                  <a:srgbClr val="333333"/>
                </a:solidFill>
                <a:latin typeface="Arial" pitchFamily="34" charset="0"/>
                <a:ea typeface="Rosatom Light" pitchFamily="34" charset="-52"/>
                <a:cs typeface="Arial" pitchFamily="34" charset="0"/>
              </a:rPr>
              <a:t>слайд</a:t>
            </a:r>
          </a:p>
        </p:txBody>
      </p:sp>
    </p:spTree>
    <p:extLst>
      <p:ext uri="{BB962C8B-B14F-4D97-AF65-F5344CB8AC3E}">
        <p14:creationId xmlns:p14="http://schemas.microsoft.com/office/powerpoint/2010/main" val="25646090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/>
          <p:cNvSpPr txBox="1">
            <a:spLocks/>
          </p:cNvSpPr>
          <p:nvPr userDrawn="1"/>
        </p:nvSpPr>
        <p:spPr>
          <a:xfrm>
            <a:off x="432000" y="1920706"/>
            <a:ext cx="4041695" cy="3223662"/>
          </a:xfrm>
          <a:prstGeom prst="rect">
            <a:avLst/>
          </a:prstGeom>
        </p:spPr>
        <p:txBody>
          <a:bodyPr vert="horz" lIns="113552" tIns="56775" rIns="113552" bIns="56775" rtlCol="0" anchor="ctr">
            <a:noAutofit/>
          </a:bodyPr>
          <a:lstStyle/>
          <a:p>
            <a:pPr lvl="0">
              <a:spcBef>
                <a:spcPct val="0"/>
              </a:spcBef>
            </a:pPr>
            <a:r>
              <a:rPr lang="ru-RU" sz="1200" dirty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t>Таким образом, начало повседневной работы </a:t>
            </a:r>
          </a:p>
          <a:p>
            <a:pPr lvl="0">
              <a:spcBef>
                <a:spcPct val="0"/>
              </a:spcBef>
            </a:pPr>
            <a:r>
              <a:rPr lang="ru-RU" sz="1200" dirty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t>по формированию позиции создает предпосылки качественно новых шагов для новых предложений. Соображения высшего порядка, а также дальнейшее развитие различных форм деятельности требует </a:t>
            </a:r>
          </a:p>
          <a:p>
            <a:pPr lvl="0">
              <a:spcBef>
                <a:spcPct val="0"/>
              </a:spcBef>
            </a:pPr>
            <a:r>
              <a:rPr lang="ru-RU" sz="1200" dirty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t>от нас системного анализа направлений прогрессивного развития. </a:t>
            </a:r>
          </a:p>
          <a:p>
            <a:pPr lvl="0">
              <a:spcBef>
                <a:spcPct val="0"/>
              </a:spcBef>
            </a:pPr>
            <a:endParaRPr lang="ru-RU" sz="12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  <a:p>
            <a:pPr lvl="0">
              <a:spcBef>
                <a:spcPct val="0"/>
              </a:spcBef>
            </a:pPr>
            <a:r>
              <a:rPr lang="ru-RU" sz="1200" dirty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t>С другой стороны выбранный нами инновационный путь играет важную роль в формировании экономической целесообразности принимаемых решений.</a:t>
            </a:r>
          </a:p>
        </p:txBody>
      </p:sp>
      <p:sp>
        <p:nvSpPr>
          <p:cNvPr id="8" name="Прямоугольник 9"/>
          <p:cNvSpPr/>
          <p:nvPr userDrawn="1"/>
        </p:nvSpPr>
        <p:spPr>
          <a:xfrm>
            <a:off x="4825092" y="5639074"/>
            <a:ext cx="382188" cy="72208"/>
          </a:xfrm>
          <a:prstGeom prst="rect">
            <a:avLst/>
          </a:prstGeom>
          <a:solidFill>
            <a:srgbClr val="EF74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8195" tIns="39099" rIns="78195" bIns="39099" rtlCol="0" anchor="ctr"/>
          <a:lstStyle/>
          <a:p>
            <a:pPr algn="ctr"/>
            <a:endParaRPr lang="ru-RU"/>
          </a:p>
        </p:txBody>
      </p:sp>
      <p:sp>
        <p:nvSpPr>
          <p:cNvPr id="9" name="Прямоугольник 10"/>
          <p:cNvSpPr/>
          <p:nvPr userDrawn="1"/>
        </p:nvSpPr>
        <p:spPr>
          <a:xfrm>
            <a:off x="5684573" y="5624834"/>
            <a:ext cx="382188" cy="72208"/>
          </a:xfrm>
          <a:prstGeom prst="rect">
            <a:avLst/>
          </a:prstGeom>
          <a:solidFill>
            <a:srgbClr val="F04E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8195" tIns="39099" rIns="78195" bIns="39099" rtlCol="0" anchor="ctr"/>
          <a:lstStyle/>
          <a:p>
            <a:pPr algn="ctr"/>
            <a:endParaRPr lang="ru-RU"/>
          </a:p>
        </p:txBody>
      </p:sp>
      <p:sp>
        <p:nvSpPr>
          <p:cNvPr id="10" name="Прямоугольник 11"/>
          <p:cNvSpPr/>
          <p:nvPr userDrawn="1"/>
        </p:nvSpPr>
        <p:spPr>
          <a:xfrm>
            <a:off x="6620779" y="5639074"/>
            <a:ext cx="382188" cy="72208"/>
          </a:xfrm>
          <a:prstGeom prst="rect">
            <a:avLst/>
          </a:prstGeom>
          <a:solidFill>
            <a:srgbClr val="B426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8195" tIns="39099" rIns="78195" bIns="39099" rtlCol="0" anchor="ctr"/>
          <a:lstStyle/>
          <a:p>
            <a:pPr algn="ctr"/>
            <a:endParaRPr lang="ru-RU"/>
          </a:p>
        </p:txBody>
      </p:sp>
      <p:sp>
        <p:nvSpPr>
          <p:cNvPr id="11" name="Прямоугольник 12"/>
          <p:cNvSpPr/>
          <p:nvPr userDrawn="1"/>
        </p:nvSpPr>
        <p:spPr>
          <a:xfrm>
            <a:off x="7427956" y="5639074"/>
            <a:ext cx="382188" cy="7220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8195" tIns="39099" rIns="78195" bIns="39099" rtlCol="0" anchor="ctr"/>
          <a:lstStyle/>
          <a:p>
            <a:pPr algn="ctr"/>
            <a:endParaRPr lang="ru-RU"/>
          </a:p>
        </p:txBody>
      </p:sp>
      <p:sp>
        <p:nvSpPr>
          <p:cNvPr id="12" name="Прямоугольник 13"/>
          <p:cNvSpPr/>
          <p:nvPr userDrawn="1"/>
        </p:nvSpPr>
        <p:spPr>
          <a:xfrm>
            <a:off x="8244321" y="5639074"/>
            <a:ext cx="382188" cy="72208"/>
          </a:xfrm>
          <a:prstGeom prst="rect">
            <a:avLst/>
          </a:prstGeom>
          <a:solidFill>
            <a:srgbClr val="5EAEE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8195" tIns="39099" rIns="78195" bIns="39099" rtlCol="0" anchor="ctr"/>
          <a:lstStyle/>
          <a:p>
            <a:pPr algn="ctr"/>
            <a:endParaRPr lang="ru-RU"/>
          </a:p>
        </p:txBody>
      </p:sp>
      <p:sp>
        <p:nvSpPr>
          <p:cNvPr id="13" name="Заголовок 1"/>
          <p:cNvSpPr txBox="1">
            <a:spLocks/>
          </p:cNvSpPr>
          <p:nvPr userDrawn="1"/>
        </p:nvSpPr>
        <p:spPr>
          <a:xfrm>
            <a:off x="4765764" y="5675176"/>
            <a:ext cx="500845" cy="429822"/>
          </a:xfrm>
          <a:prstGeom prst="rect">
            <a:avLst/>
          </a:prstGeom>
        </p:spPr>
        <p:txBody>
          <a:bodyPr vert="horz" lIns="113552" tIns="56775" rIns="113552" bIns="56775" rtlCol="0" anchor="ctr">
            <a:normAutofit/>
          </a:bodyPr>
          <a:lstStyle/>
          <a:p>
            <a:pPr algn="ctr">
              <a:spcBef>
                <a:spcPct val="0"/>
              </a:spcBef>
              <a:defRPr/>
            </a:pPr>
            <a:r>
              <a:rPr lang="en-US" sz="800" dirty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t>1000</a:t>
            </a:r>
            <a:endParaRPr lang="ru-RU" sz="8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Заголовок 1"/>
          <p:cNvSpPr txBox="1">
            <a:spLocks/>
          </p:cNvSpPr>
          <p:nvPr userDrawn="1"/>
        </p:nvSpPr>
        <p:spPr>
          <a:xfrm>
            <a:off x="5601692" y="5660937"/>
            <a:ext cx="547955" cy="429822"/>
          </a:xfrm>
          <a:prstGeom prst="rect">
            <a:avLst/>
          </a:prstGeom>
        </p:spPr>
        <p:txBody>
          <a:bodyPr vert="horz" lIns="113552" tIns="56775" rIns="113552" bIns="56775" rtlCol="0" anchor="ctr">
            <a:normAutofit/>
          </a:bodyPr>
          <a:lstStyle/>
          <a:p>
            <a:pPr algn="ctr">
              <a:spcBef>
                <a:spcPct val="0"/>
              </a:spcBef>
              <a:defRPr/>
            </a:pPr>
            <a:r>
              <a:rPr lang="en-US" sz="800" dirty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t>1000</a:t>
            </a:r>
            <a:endParaRPr lang="ru-RU" sz="8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5" name="Заголовок 1"/>
          <p:cNvSpPr txBox="1">
            <a:spLocks/>
          </p:cNvSpPr>
          <p:nvPr userDrawn="1"/>
        </p:nvSpPr>
        <p:spPr>
          <a:xfrm>
            <a:off x="6527990" y="5675176"/>
            <a:ext cx="567766" cy="429822"/>
          </a:xfrm>
          <a:prstGeom prst="rect">
            <a:avLst/>
          </a:prstGeom>
        </p:spPr>
        <p:txBody>
          <a:bodyPr vert="horz" lIns="113552" tIns="56775" rIns="113552" bIns="56775" rtlCol="0" anchor="ctr">
            <a:normAutofit/>
          </a:bodyPr>
          <a:lstStyle/>
          <a:p>
            <a:pPr algn="ctr">
              <a:spcBef>
                <a:spcPct val="0"/>
              </a:spcBef>
              <a:defRPr/>
            </a:pPr>
            <a:r>
              <a:rPr lang="en-US" sz="800" dirty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t>1000</a:t>
            </a:r>
            <a:endParaRPr lang="ru-RU" sz="8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6" name="Заголовок 1"/>
          <p:cNvSpPr txBox="1">
            <a:spLocks/>
          </p:cNvSpPr>
          <p:nvPr userDrawn="1"/>
        </p:nvSpPr>
        <p:spPr>
          <a:xfrm>
            <a:off x="7348055" y="5675176"/>
            <a:ext cx="541996" cy="429822"/>
          </a:xfrm>
          <a:prstGeom prst="rect">
            <a:avLst/>
          </a:prstGeom>
        </p:spPr>
        <p:txBody>
          <a:bodyPr vert="horz" lIns="113552" tIns="56775" rIns="113552" bIns="56775" rtlCol="0" anchor="ctr">
            <a:normAutofit/>
          </a:bodyPr>
          <a:lstStyle/>
          <a:p>
            <a:pPr algn="ctr">
              <a:spcBef>
                <a:spcPct val="0"/>
              </a:spcBef>
              <a:defRPr/>
            </a:pPr>
            <a:r>
              <a:rPr lang="en-US" sz="800" dirty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t>1000</a:t>
            </a:r>
            <a:endParaRPr lang="ru-RU" sz="8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7" name="Заголовок 1"/>
          <p:cNvSpPr txBox="1">
            <a:spLocks/>
          </p:cNvSpPr>
          <p:nvPr userDrawn="1"/>
        </p:nvSpPr>
        <p:spPr>
          <a:xfrm>
            <a:off x="8168015" y="5675176"/>
            <a:ext cx="534800" cy="429822"/>
          </a:xfrm>
          <a:prstGeom prst="rect">
            <a:avLst/>
          </a:prstGeom>
        </p:spPr>
        <p:txBody>
          <a:bodyPr vert="horz" lIns="113552" tIns="56775" rIns="113552" bIns="56775" rtlCol="0" anchor="ctr">
            <a:normAutofit/>
          </a:bodyPr>
          <a:lstStyle/>
          <a:p>
            <a:pPr algn="ctr">
              <a:spcBef>
                <a:spcPct val="0"/>
              </a:spcBef>
              <a:defRPr/>
            </a:pPr>
            <a:r>
              <a:rPr lang="en-US" sz="800" dirty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t>1000</a:t>
            </a:r>
            <a:endParaRPr lang="ru-RU" sz="8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graphicFrame>
        <p:nvGraphicFramePr>
          <p:cNvPr id="18" name="Диаграмма 19"/>
          <p:cNvGraphicFramePr/>
          <p:nvPr userDrawn="1">
            <p:extLst>
              <p:ext uri="{D42A27DB-BD31-4B8C-83A1-F6EECF244321}">
                <p14:modId xmlns:p14="http://schemas.microsoft.com/office/powerpoint/2010/main" val="519141638"/>
              </p:ext>
            </p:extLst>
          </p:nvPr>
        </p:nvGraphicFramePr>
        <p:xfrm>
          <a:off x="4825092" y="1484152"/>
          <a:ext cx="3714973" cy="38301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9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588224" y="6088211"/>
            <a:ext cx="2057400" cy="365125"/>
          </a:xfrm>
          <a:prstGeom prst="rect">
            <a:avLst/>
          </a:prstGeom>
        </p:spPr>
        <p:txBody>
          <a:bodyPr lIns="108000" tIns="108000" rIns="36000"/>
          <a:lstStyle/>
          <a:p>
            <a:pPr algn="r"/>
            <a:r>
              <a:rPr lang="en-US" sz="700" dirty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t>7</a:t>
            </a:r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" name="Заголовок 1"/>
          <p:cNvSpPr txBox="1">
            <a:spLocks/>
          </p:cNvSpPr>
          <p:nvPr userDrawn="1"/>
        </p:nvSpPr>
        <p:spPr>
          <a:xfrm>
            <a:off x="323528" y="328782"/>
            <a:ext cx="4144224" cy="795962"/>
          </a:xfrm>
          <a:prstGeom prst="rect">
            <a:avLst/>
          </a:prstGeom>
        </p:spPr>
        <p:txBody>
          <a:bodyPr vert="horz" lIns="208800" tIns="72000" rIns="238502" bIns="119252" rtlCol="0" anchor="ctr">
            <a:noAutofit/>
          </a:bodyPr>
          <a:lstStyle/>
          <a:p>
            <a:pPr lvl="0">
              <a:spcBef>
                <a:spcPct val="0"/>
              </a:spcBef>
            </a:pPr>
            <a:r>
              <a:rPr lang="ru-RU" sz="3200" b="1" dirty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t>Заголовок</a:t>
            </a:r>
          </a:p>
        </p:txBody>
      </p:sp>
      <p:sp>
        <p:nvSpPr>
          <p:cNvPr id="21" name="Прямоугольник 7"/>
          <p:cNvSpPr/>
          <p:nvPr userDrawn="1"/>
        </p:nvSpPr>
        <p:spPr>
          <a:xfrm>
            <a:off x="446135" y="6218304"/>
            <a:ext cx="2520280" cy="190600"/>
          </a:xfrm>
          <a:prstGeom prst="rect">
            <a:avLst/>
          </a:prstGeom>
        </p:spPr>
        <p:txBody>
          <a:bodyPr wrap="square" lIns="92153" tIns="36000" rIns="72000" bIns="46077">
            <a:spAutoFit/>
          </a:bodyPr>
          <a:lstStyle/>
          <a:p>
            <a:r>
              <a:rPr lang="ru-RU" sz="700" dirty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t>Место для указания источников и сносок</a:t>
            </a:r>
          </a:p>
        </p:txBody>
      </p:sp>
    </p:spTree>
    <p:extLst>
      <p:ext uri="{BB962C8B-B14F-4D97-AF65-F5344CB8AC3E}">
        <p14:creationId xmlns:p14="http://schemas.microsoft.com/office/powerpoint/2010/main" val="19881813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AB78C01C-1931-CF4F-A9E6-B5B2D4CC313B}" type="datetimeFigureOut">
              <a:rPr lang="en-US" smtClean="0"/>
              <a:pPr/>
              <a:t>6/15/2023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7EB84843-3395-A649-965A-DCE2EEB85F5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982114"/>
      </p:ext>
    </p:extLst>
  </p:cSld>
  <p:clrMapOvr>
    <a:masterClrMapping/>
  </p:clrMapOvr>
  <p:hf hdr="0" ftr="0" dt="0"/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pic>
        <p:nvPicPr>
          <p:cNvPr id="5" name="Рисунок 4">
            <a:extLst>
              <a:ext uri="{FF2B5EF4-FFF2-40B4-BE49-F238E27FC236}">
                <a16:creationId xmlns="" xmlns:a16="http://schemas.microsoft.com/office/drawing/2014/main" id="{1516A27E-05E5-5644-848E-30BB4BFA3DED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1662" y="404664"/>
            <a:ext cx="1510909" cy="16561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9073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25178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>
            <a:extLst>
              <a:ext uri="{FF2B5EF4-FFF2-40B4-BE49-F238E27FC236}">
                <a16:creationId xmlns="" xmlns:a16="http://schemas.microsoft.com/office/drawing/2014/main" id="{544D2D40-C98C-DB4F-8234-E936D5E300CC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461671" y="474642"/>
            <a:ext cx="989409" cy="4283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7171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9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Relationship Id="rId4" Type="http://schemas.openxmlformats.org/officeDocument/2006/relationships/chart" Target="../charts/char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Relationship Id="rId6" Type="http://schemas.openxmlformats.org/officeDocument/2006/relationships/chart" Target="../charts/chart5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0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Relationship Id="rId5" Type="http://schemas.openxmlformats.org/officeDocument/2006/relationships/hyperlink" Target="http://www.cian.ru/" TargetMode="External"/><Relationship Id="rId4" Type="http://schemas.openxmlformats.org/officeDocument/2006/relationships/hyperlink" Target="http://www.avito.ru/" TargetMode="Externa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1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Relationship Id="rId4" Type="http://schemas.openxmlformats.org/officeDocument/2006/relationships/chart" Target="../charts/char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4.jpeg"/><Relationship Id="rId4" Type="http://schemas.openxmlformats.org/officeDocument/2006/relationships/image" Target="../media/image13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3.jpeg"/><Relationship Id="rId4" Type="http://schemas.openxmlformats.org/officeDocument/2006/relationships/image" Target="../media/image15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6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5.png"/><Relationship Id="rId4" Type="http://schemas.openxmlformats.org/officeDocument/2006/relationships/image" Target="../media/image4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8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1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4488" y="105042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" name="Прямоугольник 1"/>
          <p:cNvSpPr/>
          <p:nvPr/>
        </p:nvSpPr>
        <p:spPr>
          <a:xfrm>
            <a:off x="634488" y="1196752"/>
            <a:ext cx="789795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Программа подготовки управленческих кадров для организаций народного хозяйства Российской Федерации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634489" y="2204864"/>
            <a:ext cx="7897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4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УПРАВЛЕНИЕ ПРОЦЕССОМ ПОВЫШЕНИЯ ЭФФЕКТИВНОСТИ ИСПОЛЬЗОВАНИЯ ПРОИЗВОДСТВЕННОЙ ПЛОЩАДКИ </a:t>
            </a:r>
          </a:p>
          <a:p>
            <a:pPr algn="ctr"/>
            <a:r>
              <a:rPr lang="ru-RU" sz="24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АО </a:t>
            </a:r>
            <a:r>
              <a:rPr lang="ru-RU" sz="2400" b="1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«ВПО «</a:t>
            </a:r>
            <a:r>
              <a:rPr lang="ru-RU" sz="24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ТОЧМАШ», Г. ВЛАДИМИР</a:t>
            </a:r>
            <a:endParaRPr lang="ru-RU" sz="2400" b="1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0" name="Заголовок 1"/>
          <p:cNvSpPr txBox="1">
            <a:spLocks/>
          </p:cNvSpPr>
          <p:nvPr/>
        </p:nvSpPr>
        <p:spPr>
          <a:xfrm>
            <a:off x="634488" y="4365104"/>
            <a:ext cx="7897952" cy="864097"/>
          </a:xfrm>
          <a:prstGeom prst="rect">
            <a:avLst/>
          </a:prstGeom>
        </p:spPr>
        <p:txBody>
          <a:bodyPr vert="horz" lIns="265040" tIns="132522" rIns="265040" bIns="132522" rtlCol="0" anchor="ctr">
            <a:noAutofit/>
          </a:bodyPr>
          <a:lstStyle/>
          <a:p>
            <a:pPr lvl="0">
              <a:spcBef>
                <a:spcPct val="0"/>
              </a:spcBef>
            </a:pPr>
            <a:endParaRPr lang="ru-RU" sz="2000" dirty="0" smtClean="0">
              <a:solidFill>
                <a:schemeClr val="accent5">
                  <a:lumMod val="75000"/>
                </a:schemeClr>
              </a:solidFill>
              <a:latin typeface="Arial" pitchFamily="34" charset="0"/>
              <a:ea typeface="Rosatom Light" pitchFamily="34" charset="-52"/>
              <a:cs typeface="Arial" pitchFamily="34" charset="0"/>
            </a:endParaRPr>
          </a:p>
          <a:p>
            <a:pPr lvl="0">
              <a:spcBef>
                <a:spcPct val="0"/>
              </a:spcBef>
            </a:pPr>
            <a:endParaRPr lang="ru-RU" sz="2000" dirty="0" smtClean="0">
              <a:solidFill>
                <a:schemeClr val="accent5">
                  <a:lumMod val="75000"/>
                </a:schemeClr>
              </a:solidFill>
              <a:latin typeface="Arial" pitchFamily="34" charset="0"/>
              <a:ea typeface="Rosatom Light" pitchFamily="34" charset="-52"/>
              <a:cs typeface="Arial" pitchFamily="34" charset="0"/>
            </a:endParaRPr>
          </a:p>
          <a:p>
            <a:pPr lvl="0">
              <a:spcBef>
                <a:spcPct val="0"/>
              </a:spcBef>
            </a:pPr>
            <a:endParaRPr lang="ru-RU" dirty="0" smtClean="0">
              <a:solidFill>
                <a:schemeClr val="accent5">
                  <a:lumMod val="75000"/>
                </a:schemeClr>
              </a:solidFill>
              <a:latin typeface="Arial" pitchFamily="34" charset="0"/>
              <a:ea typeface="Rosatom Light" pitchFamily="34" charset="-52"/>
              <a:cs typeface="Arial" pitchFamily="34" charset="0"/>
            </a:endParaRPr>
          </a:p>
          <a:p>
            <a:pPr lvl="0">
              <a:spcBef>
                <a:spcPct val="0"/>
              </a:spcBef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itchFamily="34" charset="0"/>
                <a:ea typeface="Rosatom Light" pitchFamily="34" charset="-52"/>
                <a:cs typeface="Arial" pitchFamily="34" charset="0"/>
              </a:rPr>
              <a:t>Слушатель:   Мищук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itchFamily="34" charset="0"/>
                <a:ea typeface="Rosatom Light" pitchFamily="34" charset="-52"/>
                <a:cs typeface="Arial" pitchFamily="34" charset="0"/>
              </a:rPr>
              <a:t>Александр 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itchFamily="34" charset="0"/>
                <a:ea typeface="Rosatom Light" pitchFamily="34" charset="-52"/>
                <a:cs typeface="Arial" pitchFamily="34" charset="0"/>
              </a:rPr>
              <a:t>Владимирович</a:t>
            </a:r>
          </a:p>
          <a:p>
            <a:pPr lvl="0">
              <a:spcBef>
                <a:spcPct val="0"/>
              </a:spcBef>
            </a:pPr>
            <a:endParaRPr lang="ru-RU" dirty="0" smtClean="0">
              <a:solidFill>
                <a:schemeClr val="accent5">
                  <a:lumMod val="75000"/>
                </a:schemeClr>
              </a:solidFill>
              <a:latin typeface="Arial" pitchFamily="34" charset="0"/>
              <a:ea typeface="Rosatom Light" pitchFamily="34" charset="-52"/>
              <a:cs typeface="Arial" pitchFamily="34" charset="0"/>
            </a:endParaRPr>
          </a:p>
          <a:p>
            <a:pPr lvl="0">
              <a:spcBef>
                <a:spcPct val="0"/>
              </a:spcBef>
            </a:pPr>
            <a:endParaRPr lang="ru-RU" sz="1600" dirty="0" smtClean="0">
              <a:solidFill>
                <a:schemeClr val="accent5">
                  <a:lumMod val="75000"/>
                </a:schemeClr>
              </a:solidFill>
              <a:latin typeface="Arial" pitchFamily="34" charset="0"/>
              <a:ea typeface="Rosatom Light" pitchFamily="34" charset="-52"/>
              <a:cs typeface="Arial" pitchFamily="34" charset="0"/>
            </a:endParaRPr>
          </a:p>
          <a:p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Руководитель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программы </a:t>
            </a:r>
            <a:endParaRPr lang="ru-RU" dirty="0" smtClean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Подготовки управленческих кадров для</a:t>
            </a:r>
          </a:p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организаций народного хозяйства РФ»</a:t>
            </a:r>
          </a:p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 МИМ ЛИНК по Владимирской 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области:   Голякова В.П.</a:t>
            </a:r>
          </a:p>
        </p:txBody>
      </p:sp>
    </p:spTree>
    <p:extLst>
      <p:ext uri="{BB962C8B-B14F-4D97-AF65-F5344CB8AC3E}">
        <p14:creationId xmlns:p14="http://schemas.microsoft.com/office/powerpoint/2010/main" val="32965103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10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33054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aphicFrame>
        <p:nvGraphicFramePr>
          <p:cNvPr id="199" name="Диаграмма 198"/>
          <p:cNvGraphicFramePr/>
          <p:nvPr>
            <p:extLst>
              <p:ext uri="{D42A27DB-BD31-4B8C-83A1-F6EECF244321}">
                <p14:modId xmlns:p14="http://schemas.microsoft.com/office/powerpoint/2010/main" val="2104552883"/>
              </p:ext>
            </p:extLst>
          </p:nvPr>
        </p:nvGraphicFramePr>
        <p:xfrm>
          <a:off x="683568" y="1844824"/>
          <a:ext cx="7848872" cy="40823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01" name="TextBox 200">
            <a:extLst>
              <a:ext uri="{FF2B5EF4-FFF2-40B4-BE49-F238E27FC236}">
                <a16:creationId xmlns="" xmlns:a16="http://schemas.microsoft.com/office/drawing/2014/main" id="{CEDDD9B7-FCA1-4EA5-903A-1437B245A440}"/>
              </a:ext>
            </a:extLst>
          </p:cNvPr>
          <p:cNvSpPr txBox="1"/>
          <p:nvPr/>
        </p:nvSpPr>
        <p:spPr>
          <a:xfrm>
            <a:off x="683568" y="895484"/>
            <a:ext cx="784887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2000" b="1" i="0" dirty="0" smtClean="0"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ДИНАМИКА </a:t>
            </a:r>
            <a:r>
              <a:rPr lang="ru-RU" sz="2000" b="1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СДАЧИ </a:t>
            </a:r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ПЛОЩАДЕЙ </a:t>
            </a:r>
            <a:r>
              <a:rPr lang="ru-RU" sz="2000" b="1" i="0" dirty="0" smtClean="0"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В АРЕНДУ</a:t>
            </a:r>
            <a:endParaRPr lang="ru-RU" sz="20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290832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11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33054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aphicFrame>
        <p:nvGraphicFramePr>
          <p:cNvPr id="199" name="Диаграмма 198"/>
          <p:cNvGraphicFramePr/>
          <p:nvPr>
            <p:extLst>
              <p:ext uri="{D42A27DB-BD31-4B8C-83A1-F6EECF244321}">
                <p14:modId xmlns:p14="http://schemas.microsoft.com/office/powerpoint/2010/main" val="2790856060"/>
              </p:ext>
            </p:extLst>
          </p:nvPr>
        </p:nvGraphicFramePr>
        <p:xfrm>
          <a:off x="107505" y="1628800"/>
          <a:ext cx="6120679" cy="21541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01" name="TextBox 200">
            <a:extLst>
              <a:ext uri="{FF2B5EF4-FFF2-40B4-BE49-F238E27FC236}">
                <a16:creationId xmlns="" xmlns:a16="http://schemas.microsoft.com/office/drawing/2014/main" id="{CEDDD9B7-FCA1-4EA5-903A-1437B245A440}"/>
              </a:ext>
            </a:extLst>
          </p:cNvPr>
          <p:cNvSpPr txBox="1"/>
          <p:nvPr/>
        </p:nvSpPr>
        <p:spPr>
          <a:xfrm>
            <a:off x="693465" y="895484"/>
            <a:ext cx="784887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2000" b="1" i="0" dirty="0" smtClean="0"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ИНФОРМАЦИЯ О ДЕЙСТВУЮЩИХ АРЕНДАТОРАХ</a:t>
            </a:r>
            <a:endParaRPr lang="ru-RU" sz="20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02" name="Диаграмма 201"/>
          <p:cNvGraphicFramePr/>
          <p:nvPr>
            <p:extLst>
              <p:ext uri="{D42A27DB-BD31-4B8C-83A1-F6EECF244321}">
                <p14:modId xmlns:p14="http://schemas.microsoft.com/office/powerpoint/2010/main" val="3399083275"/>
              </p:ext>
            </p:extLst>
          </p:nvPr>
        </p:nvGraphicFramePr>
        <p:xfrm>
          <a:off x="539552" y="4221088"/>
          <a:ext cx="4708775" cy="21602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03" name="Диаграмма 202"/>
          <p:cNvGraphicFramePr/>
          <p:nvPr>
            <p:extLst>
              <p:ext uri="{D42A27DB-BD31-4B8C-83A1-F6EECF244321}">
                <p14:modId xmlns:p14="http://schemas.microsoft.com/office/powerpoint/2010/main" val="2845718970"/>
              </p:ext>
            </p:extLst>
          </p:nvPr>
        </p:nvGraphicFramePr>
        <p:xfrm>
          <a:off x="4493915" y="4149080"/>
          <a:ext cx="4680520" cy="21777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24290832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12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33054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3074" name="Picture 2" descr="C:\Users\33541\Desktop\3 уровневый анализ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791" y="1386296"/>
            <a:ext cx="3824764" cy="22840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Прямоугольник 2"/>
          <p:cNvSpPr/>
          <p:nvPr/>
        </p:nvSpPr>
        <p:spPr>
          <a:xfrm>
            <a:off x="539552" y="3670394"/>
            <a:ext cx="7992888" cy="2462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buFont typeface="Wingdings" panose="05000000000000000000" pitchFamily="2" charset="2"/>
              <a:buChar char="q"/>
            </a:pPr>
            <a:r>
              <a:rPr lang="ru-RU" sz="14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Добавленный </a:t>
            </a:r>
            <a:r>
              <a:rPr lang="ru-RU" sz="1400" b="1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продукт:</a:t>
            </a:r>
            <a:endParaRPr lang="ru-RU" sz="14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542925" lvl="0" indent="-276225">
              <a:buFont typeface="Wingdings" panose="05000000000000000000" pitchFamily="2" charset="2"/>
              <a:buChar char="ü"/>
            </a:pPr>
            <a:r>
              <a:rPr lang="ru-RU" sz="14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Удобная логистика.</a:t>
            </a:r>
            <a:endParaRPr lang="ru-RU" sz="14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542925" lvl="0" indent="-276225">
              <a:buFont typeface="Wingdings" panose="05000000000000000000" pitchFamily="2" charset="2"/>
              <a:buChar char="ü"/>
            </a:pPr>
            <a:r>
              <a:rPr lang="ru-RU" sz="14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Корпуса оснащены </a:t>
            </a:r>
            <a:r>
              <a:rPr lang="ru-RU" sz="14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грузоподъемными механизмами, пожарной </a:t>
            </a:r>
            <a:r>
              <a:rPr lang="ru-RU" sz="14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сигнализацией  и коммуникациями</a:t>
            </a:r>
            <a:r>
              <a:rPr lang="ru-RU" sz="14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включающими </a:t>
            </a:r>
            <a:r>
              <a:rPr lang="ru-RU" sz="14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электроснабжение, </a:t>
            </a:r>
            <a:r>
              <a:rPr lang="ru-RU" sz="14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холодное водоснабжение, центральную канализацию и </a:t>
            </a:r>
            <a:r>
              <a:rPr lang="ru-RU" sz="14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теплоснабжение.</a:t>
            </a:r>
            <a:endParaRPr lang="ru-RU" sz="14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542925" lvl="0" indent="-276225">
              <a:buFont typeface="Wingdings" panose="05000000000000000000" pitchFamily="2" charset="2"/>
              <a:buChar char="ü"/>
            </a:pPr>
            <a:r>
              <a:rPr lang="ru-RU" sz="14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Техническое </a:t>
            </a:r>
            <a:r>
              <a:rPr lang="ru-RU" sz="14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обслуживание </a:t>
            </a:r>
            <a:r>
              <a:rPr lang="ru-RU" sz="14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корпусов и уборка территории. </a:t>
            </a:r>
            <a:endParaRPr lang="ru-RU" sz="14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1400" b="1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 </a:t>
            </a:r>
            <a:endParaRPr lang="ru-RU" sz="14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ru-RU" sz="1400" b="1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Уникальное достоинство продукта:</a:t>
            </a:r>
            <a:endParaRPr lang="ru-RU" sz="14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542925" lvl="0" indent="-276225">
              <a:buFont typeface="Wingdings" panose="05000000000000000000" pitchFamily="2" charset="2"/>
              <a:buChar char="ü"/>
            </a:pPr>
            <a:r>
              <a:rPr lang="ru-RU" sz="14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Организация круглых столов </a:t>
            </a:r>
            <a:r>
              <a:rPr lang="ru-RU" sz="14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 представителями </a:t>
            </a:r>
            <a:r>
              <a:rPr lang="ru-RU" sz="14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администраций и различных </a:t>
            </a:r>
            <a:r>
              <a:rPr lang="ru-RU" sz="14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учреждений.</a:t>
            </a:r>
          </a:p>
          <a:p>
            <a:pPr marL="542925" lvl="0" indent="-276225">
              <a:buFont typeface="Wingdings" panose="05000000000000000000" pitchFamily="2" charset="2"/>
              <a:buChar char="ü"/>
            </a:pPr>
            <a:r>
              <a:rPr lang="ru-RU" sz="14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Возможность предоставления юридического адреса, </a:t>
            </a:r>
            <a:r>
              <a:rPr lang="ru-RU" sz="14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переговорная и конференц-зал.</a:t>
            </a:r>
          </a:p>
        </p:txBody>
      </p:sp>
      <p:sp>
        <p:nvSpPr>
          <p:cNvPr id="5" name="Прямоугольник 4"/>
          <p:cNvSpPr/>
          <p:nvPr/>
        </p:nvSpPr>
        <p:spPr>
          <a:xfrm>
            <a:off x="4932040" y="1386296"/>
            <a:ext cx="3600400" cy="2462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buFont typeface="Wingdings" panose="05000000000000000000" pitchFamily="2" charset="2"/>
              <a:buChar char="q"/>
            </a:pPr>
            <a:r>
              <a:rPr lang="ru-RU" sz="1400" b="1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Сущность продукта:</a:t>
            </a:r>
            <a:endParaRPr lang="ru-RU" sz="14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552450" indent="-285750">
              <a:buFont typeface="Wingdings" panose="05000000000000000000" pitchFamily="2" charset="2"/>
              <a:buChar char="ü"/>
            </a:pPr>
            <a:r>
              <a:rPr lang="ru-RU" sz="14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Удовлетворение потребности компаний в размещении производства, позволяющего обеспечить стабильную и эффективную </a:t>
            </a:r>
            <a:r>
              <a:rPr lang="ru-RU" sz="14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деятельность.</a:t>
            </a:r>
            <a:endParaRPr lang="ru-RU" sz="14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1400" b="1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 </a:t>
            </a:r>
            <a:endParaRPr lang="ru-RU" sz="14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ru-RU" sz="1400" b="1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Фактический продукт:</a:t>
            </a:r>
            <a:endParaRPr lang="ru-RU" sz="14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552450" indent="-285750">
              <a:buFont typeface="Wingdings" panose="05000000000000000000" pitchFamily="2" charset="2"/>
              <a:buChar char="ü"/>
            </a:pPr>
            <a:r>
              <a:rPr lang="ru-RU" sz="14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Сдаваемые в аренду производственные помещения площадью от 5 до 2000 кв.м</a:t>
            </a:r>
            <a:r>
              <a:rPr lang="ru-RU" sz="14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ru-RU" sz="14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9" name="TextBox 198">
            <a:extLst>
              <a:ext uri="{FF2B5EF4-FFF2-40B4-BE49-F238E27FC236}">
                <a16:creationId xmlns="" xmlns:a16="http://schemas.microsoft.com/office/drawing/2014/main" id="{CEDDD9B7-FCA1-4EA5-903A-1437B245A440}"/>
              </a:ext>
            </a:extLst>
          </p:cNvPr>
          <p:cNvSpPr txBox="1"/>
          <p:nvPr/>
        </p:nvSpPr>
        <p:spPr>
          <a:xfrm>
            <a:off x="640554" y="895484"/>
            <a:ext cx="789188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ТРЕХУРОВНЕВЫЙ АНАЛИЗ ПРОДУКТА</a:t>
            </a:r>
            <a:endParaRPr lang="ru-RU" sz="20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2908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13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33054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3473946"/>
              </p:ext>
            </p:extLst>
          </p:nvPr>
        </p:nvGraphicFramePr>
        <p:xfrm>
          <a:off x="640553" y="1352938"/>
          <a:ext cx="7891887" cy="520597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17819"/>
                <a:gridCol w="2812036"/>
                <a:gridCol w="793138"/>
                <a:gridCol w="2091001"/>
                <a:gridCol w="1177893"/>
              </a:tblGrid>
              <a:tr h="216024"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Концепция «4P»</a:t>
                      </a:r>
                      <a:endParaRPr lang="ru-RU" sz="1100" b="1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Концепция «4C»</a:t>
                      </a:r>
                      <a:endParaRPr lang="ru-RU" sz="1100" b="1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Разрыв</a:t>
                      </a:r>
                      <a:endParaRPr lang="ru-RU" sz="1100" b="1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1656184"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endParaRPr lang="ru-RU" sz="1100" b="1" dirty="0" smtClean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Продукт</a:t>
                      </a:r>
                      <a:endParaRPr lang="ru-RU" sz="1100" b="1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1450" lvl="0" indent="-171450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  <a:tabLst>
                          <a:tab pos="201930" algn="l"/>
                        </a:tabLs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Услуга по сдаче в аренду производственных помещений площадью от 5 до 2000 кв.м</a:t>
                      </a:r>
                      <a:r>
                        <a:rPr lang="ru-RU" sz="11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</a:t>
                      </a:r>
                    </a:p>
                    <a:p>
                      <a:pPr marL="171450" lvl="0" indent="-171450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  <a:tabLst>
                          <a:tab pos="201930" algn="l"/>
                        </a:tabLst>
                      </a:pPr>
                      <a:r>
                        <a:rPr lang="ru-RU" sz="11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Производственные </a:t>
                      </a: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корпуса оснащены грузоподъемными механизмами, пожарной сигнализацией, а также коммуникациями, включающими в себя электроснабжение, холодное водоснабжение, центральную канализацию и теплоснабжение.</a:t>
                      </a:r>
                      <a:endParaRPr lang="ru-RU" sz="1100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endParaRPr lang="ru-RU" sz="1100" b="1" dirty="0" smtClean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Выгоды</a:t>
                      </a:r>
                      <a:endParaRPr lang="ru-RU" sz="1100" b="1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21590" lvl="0" indent="-171450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  <a:tabLst>
                          <a:tab pos="201613" algn="l"/>
                          <a:tab pos="266700" algn="l"/>
                          <a:tab pos="539750" algn="l"/>
                          <a:tab pos="1550988" algn="l"/>
                        </a:tabLst>
                      </a:pPr>
                      <a:r>
                        <a:rPr lang="ru-RU" sz="11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Отсутствие </a:t>
                      </a: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дополнительных затрат на подготовку производства в связи с полной готовностью помещений.</a:t>
                      </a:r>
                    </a:p>
                    <a:p>
                      <a:pPr marL="171450" marR="21590" lvl="0" indent="-171450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  <a:tabLst>
                          <a:tab pos="201613" algn="l"/>
                          <a:tab pos="266700" algn="l"/>
                          <a:tab pos="539750" algn="l"/>
                          <a:tab pos="1550988" algn="l"/>
                        </a:tabLst>
                      </a:pPr>
                      <a:r>
                        <a:rPr lang="ru-RU" sz="11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Предоставление </a:t>
                      </a: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юридического адреса.</a:t>
                      </a:r>
                      <a:endParaRPr lang="ru-RU" sz="1100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Отсутствует</a:t>
                      </a:r>
                      <a:endParaRPr lang="ru-RU" sz="1100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928048"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endParaRPr lang="ru-RU" sz="1100" b="1" dirty="0" smtClean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Цена</a:t>
                      </a:r>
                      <a:endParaRPr lang="ru-RU" sz="1100" b="1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80975" lvl="0" indent="-180975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  <a:tabLst>
                          <a:tab pos="21590" algn="l"/>
                          <a:tab pos="201930" algn="l"/>
                        </a:tabLs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Постоянная часть арендной платы составляет от 150 до 200 рублей в месяц за 1 кв.м. с учетом НДС.</a:t>
                      </a:r>
                    </a:p>
                    <a:p>
                      <a:pPr marL="180975" lvl="0" indent="-180975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  <a:tabLst>
                          <a:tab pos="21590" algn="l"/>
                          <a:tab pos="201930" algn="l"/>
                        </a:tabLs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Возмещение коммунальных расходов осуществляется в соответствие с фактическим потреблением. </a:t>
                      </a:r>
                      <a:endParaRPr lang="ru-RU" sz="1100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endParaRPr lang="ru-RU" sz="1100" b="1" dirty="0" smtClean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Затраты</a:t>
                      </a:r>
                      <a:endParaRPr lang="ru-RU" sz="1100" b="1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93040" indent="-171450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  <a:tabLst>
                          <a:tab pos="201295" algn="l"/>
                        </a:tabLs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Временные и финансовые затраты на перемещение оборудования</a:t>
                      </a:r>
                      <a:endParaRPr lang="ru-RU" sz="1100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Затраты на перемещение оборудования могут превысить получаемую экономию </a:t>
                      </a:r>
                      <a:endParaRPr lang="ru-RU" sz="1100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25874"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Место</a:t>
                      </a:r>
                      <a:endParaRPr lang="ru-RU" sz="1100" b="1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1450" indent="-171450">
                        <a:lnSpc>
                          <a:spcPct val="150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г. Владимир, ул. Северная, д.1а.</a:t>
                      </a:r>
                      <a:endParaRPr lang="ru-RU" sz="1100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Удобство</a:t>
                      </a:r>
                      <a:endParaRPr lang="ru-RU" sz="1100" b="1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1450" indent="-171450">
                        <a:lnSpc>
                          <a:spcPct val="150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Удобная логистика</a:t>
                      </a:r>
                      <a:endParaRPr lang="ru-RU" sz="1100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Отсутствует</a:t>
                      </a:r>
                      <a:endParaRPr lang="ru-RU" sz="1100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0205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100" b="1" dirty="0" smtClean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100" b="1" dirty="0" smtClean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Продвижение</a:t>
                      </a:r>
                      <a:endParaRPr lang="ru-RU" sz="1100" b="1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80975" lvl="0" indent="-180975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  <a:tabLst>
                          <a:tab pos="21590" algn="l"/>
                          <a:tab pos="201930" algn="l"/>
                        </a:tabLs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Реклама в интернете (</a:t>
                      </a:r>
                      <a:r>
                        <a:rPr lang="en-US" sz="1100" u="sng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  <a:hlinkClick r:id="rId4"/>
                        </a:rPr>
                        <a:t>www</a:t>
                      </a:r>
                      <a:r>
                        <a:rPr lang="ru-RU" sz="1100" u="sng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  <a:hlinkClick r:id="rId4"/>
                        </a:rPr>
                        <a:t>.</a:t>
                      </a:r>
                      <a:r>
                        <a:rPr lang="en-US" sz="1100" u="sng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  <a:hlinkClick r:id="rId4"/>
                        </a:rPr>
                        <a:t>avito</a:t>
                      </a:r>
                      <a:r>
                        <a:rPr lang="ru-RU" sz="1100" u="sng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  <a:hlinkClick r:id="rId4"/>
                        </a:rPr>
                        <a:t>.</a:t>
                      </a:r>
                      <a:r>
                        <a:rPr lang="en-US" sz="1100" u="sng" dirty="0" err="1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  <a:hlinkClick r:id="rId4"/>
                        </a:rPr>
                        <a:t>ru</a:t>
                      </a: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</a:t>
                      </a:r>
                      <a:r>
                        <a:rPr lang="en-US" sz="1100" u="sng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  <a:hlinkClick r:id="rId5"/>
                        </a:rPr>
                        <a:t>www</a:t>
                      </a:r>
                      <a:r>
                        <a:rPr lang="ru-RU" sz="1100" u="sng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  <a:hlinkClick r:id="rId5"/>
                        </a:rPr>
                        <a:t>.</a:t>
                      </a:r>
                      <a:r>
                        <a:rPr lang="en-US" sz="1100" u="sng" dirty="0" err="1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  <a:hlinkClick r:id="rId5"/>
                        </a:rPr>
                        <a:t>cian</a:t>
                      </a:r>
                      <a:r>
                        <a:rPr lang="ru-RU" sz="1100" u="sng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  <a:hlinkClick r:id="rId5"/>
                        </a:rPr>
                        <a:t>.</a:t>
                      </a:r>
                      <a:r>
                        <a:rPr lang="en-US" sz="1100" u="sng" dirty="0" err="1" smtClean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  <a:hlinkClick r:id="rId5"/>
                        </a:rPr>
                        <a:t>ru</a:t>
                      </a:r>
                      <a:r>
                        <a:rPr lang="ru-RU" sz="11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</a:t>
                      </a:r>
                      <a:r>
                        <a:rPr lang="ru-RU" sz="1100" baseline="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Яндекс.Директ</a:t>
                      </a: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).</a:t>
                      </a:r>
                    </a:p>
                    <a:p>
                      <a:pPr marL="180975" lvl="0" indent="-180975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  <a:tabLst>
                          <a:tab pos="21590" algn="l"/>
                          <a:tab pos="201930" algn="l"/>
                        </a:tabLs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Социальные сети, наружная реклама на щитах в г. Владимире.</a:t>
                      </a:r>
                    </a:p>
                    <a:p>
                      <a:pPr marL="180975" lvl="0" indent="-180975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  <a:tabLst>
                          <a:tab pos="21590" algn="l"/>
                          <a:tab pos="201930" algn="l"/>
                        </a:tabLs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Телемаркетинг.</a:t>
                      </a:r>
                    </a:p>
                    <a:p>
                      <a:pPr marL="180975" lvl="0" indent="-180975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  <a:tabLst>
                          <a:tab pos="21590" algn="l"/>
                          <a:tab pos="201930" algn="l"/>
                        </a:tabLs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Участие в специализированных форумах и выставках во Владимирской области. </a:t>
                      </a:r>
                    </a:p>
                    <a:p>
                      <a:pPr marL="180975" lvl="0" indent="-180975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  <a:tabLst>
                          <a:tab pos="21590" algn="l"/>
                          <a:tab pos="201930" algn="l"/>
                        </a:tabLs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Собственный сайт.</a:t>
                      </a:r>
                    </a:p>
                    <a:p>
                      <a:pPr marL="180975" lvl="0" indent="-180975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  <a:tabLst>
                          <a:tab pos="21590" algn="l"/>
                          <a:tab pos="201930" algn="l"/>
                        </a:tabLs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Адресная рассылка сообщений.</a:t>
                      </a:r>
                      <a:endParaRPr lang="ru-RU" sz="1100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100" b="1" dirty="0" smtClean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Адекватность </a:t>
                      </a:r>
                      <a:r>
                        <a:rPr lang="ru-RU" sz="11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информации</a:t>
                      </a:r>
                      <a:endParaRPr lang="ru-RU" sz="1100" b="1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80975" lvl="0" indent="-180975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  <a:tabLst>
                          <a:tab pos="201930" algn="l"/>
                        </a:tabLs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До потребителей, находящихся на территории Владимирской области, доводится вся необходимая информация.</a:t>
                      </a:r>
                    </a:p>
                    <a:p>
                      <a:pPr marL="180975" lvl="0" indent="-180975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  <a:tabLst>
                          <a:tab pos="201930" algn="l"/>
                        </a:tabLs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Отсутствует работа по доведению информации до потребителей, находящихся за пределами Владимирской </a:t>
                      </a:r>
                      <a:r>
                        <a:rPr lang="ru-RU" sz="11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области.</a:t>
                      </a:r>
                      <a:endParaRPr lang="ru-RU" sz="1100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Не выстроена работа по привлечению компаний, осуществляющих деятельность за пределами Владимирской </a:t>
                      </a:r>
                      <a:r>
                        <a:rPr lang="ru-RU" sz="11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области.</a:t>
                      </a:r>
                      <a:endParaRPr lang="ru-RU" sz="1100" dirty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6733" marR="26733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204" name="TextBox 203">
            <a:extLst>
              <a:ext uri="{FF2B5EF4-FFF2-40B4-BE49-F238E27FC236}">
                <a16:creationId xmlns="" xmlns:a16="http://schemas.microsoft.com/office/drawing/2014/main" id="{CEDDD9B7-FCA1-4EA5-903A-1437B245A440}"/>
              </a:ext>
            </a:extLst>
          </p:cNvPr>
          <p:cNvSpPr txBox="1"/>
          <p:nvPr/>
        </p:nvSpPr>
        <p:spPr>
          <a:xfrm>
            <a:off x="640554" y="895484"/>
            <a:ext cx="789188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АНАЛИЗ МАРКЕТИНГОВОЙ СМЕСИ (КОНЦЕПЦИИ 4Р/4С)</a:t>
            </a:r>
            <a:endParaRPr lang="ru-RU" sz="20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57702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14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33054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aphicFrame>
        <p:nvGraphicFramePr>
          <p:cNvPr id="199" name="Таблица 1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1678760"/>
              </p:ext>
            </p:extLst>
          </p:nvPr>
        </p:nvGraphicFramePr>
        <p:xfrm>
          <a:off x="575744" y="1412776"/>
          <a:ext cx="7920878" cy="4969012"/>
        </p:xfrm>
        <a:graphic>
          <a:graphicData uri="http://schemas.openxmlformats.org/drawingml/2006/table">
            <a:tbl>
              <a:tblPr/>
              <a:tblGrid>
                <a:gridCol w="1393624"/>
                <a:gridCol w="3456384"/>
                <a:gridCol w="3070870"/>
              </a:tblGrid>
              <a:tr h="432048">
                <a:tc>
                  <a:txBody>
                    <a:bodyPr/>
                    <a:lstStyle/>
                    <a:p>
                      <a:pPr marL="635" indent="-635"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1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Наименование факторов</a:t>
                      </a:r>
                      <a:endParaRPr lang="ru-RU" sz="11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31017" marR="3101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1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Факторы, оказывающие благоприятное влияние на развитие отрасли</a:t>
                      </a:r>
                      <a:endParaRPr lang="ru-RU" sz="11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31017" marR="3101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1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Факторы, оказывающие неблагоприятное влияние на развитие отрасли</a:t>
                      </a:r>
                      <a:endParaRPr lang="ru-RU" sz="11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31017" marR="3101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469949">
                <a:tc>
                  <a:txBody>
                    <a:bodyPr/>
                    <a:lstStyle/>
                    <a:p>
                      <a:pPr marL="635" indent="-635" algn="l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endParaRPr lang="ru-RU" sz="1100" b="1" dirty="0" smtClean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635" indent="-635" algn="l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100" b="1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Социальные</a:t>
                      </a:r>
                      <a:endParaRPr lang="ru-RU" sz="1100" b="1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31017" marR="3101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93040" indent="-171450">
                        <a:lnSpc>
                          <a:spcPct val="100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  <a:tabLst>
                          <a:tab pos="201295" algn="l"/>
                          <a:tab pos="540385" algn="l"/>
                        </a:tabLs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Изменение отношения общества к социальной значимости и ценности труда.</a:t>
                      </a:r>
                    </a:p>
                  </a:txBody>
                  <a:tcPr marL="31017" marR="3101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93040" indent="-171450">
                        <a:lnSpc>
                          <a:spcPct val="100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Дефицит квалифицированных кадров во Владимирской </a:t>
                      </a:r>
                      <a:r>
                        <a:rPr lang="ru-RU" sz="11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области</a:t>
                      </a:r>
                      <a:r>
                        <a:rPr lang="ru-RU" sz="11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itchFamily="34" charset="0"/>
                          <a:ea typeface="Georgia"/>
                          <a:cs typeface="Arial" pitchFamily="34" charset="0"/>
                        </a:rPr>
                        <a:t>.</a:t>
                      </a:r>
                      <a:endParaRPr lang="ru-RU" sz="11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31017" marR="3101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611436">
                <a:tc>
                  <a:txBody>
                    <a:bodyPr/>
                    <a:lstStyle/>
                    <a:p>
                      <a:pPr marL="635" indent="-635" algn="l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endParaRPr lang="ru-RU" sz="1100" b="1" dirty="0" smtClean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635" indent="-635" algn="l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100" b="1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Технологические</a:t>
                      </a:r>
                      <a:endParaRPr lang="ru-RU" sz="1100" b="1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31017" marR="3101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93040" indent="-171450">
                        <a:lnSpc>
                          <a:spcPct val="100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  <a:tabLst>
                          <a:tab pos="201295" algn="l"/>
                          <a:tab pos="540385" algn="l"/>
                        </a:tabLs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Создание новых товаров и услуг, способствующее созданию новых производств. </a:t>
                      </a:r>
                    </a:p>
                  </a:txBody>
                  <a:tcPr marL="31017" marR="3101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93040" indent="-171450">
                        <a:lnSpc>
                          <a:spcPct val="100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  <a:tabLst>
                          <a:tab pos="201930" algn="l"/>
                          <a:tab pos="540385" algn="l"/>
                        </a:tabLs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Развитие технологий, приводящее к изменению требований к помещениям и необходимости  их реконструкции.</a:t>
                      </a:r>
                    </a:p>
                  </a:txBody>
                  <a:tcPr marL="31017" marR="3101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657353">
                <a:tc>
                  <a:txBody>
                    <a:bodyPr/>
                    <a:lstStyle/>
                    <a:p>
                      <a:pPr marL="635" indent="-635" algn="l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endParaRPr lang="ru-RU" sz="1100" b="1" dirty="0" smtClean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635" indent="-635" algn="l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100" b="1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Экономические</a:t>
                      </a:r>
                      <a:endParaRPr lang="ru-RU" sz="1100" b="1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31017" marR="3101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93040" indent="-171450">
                        <a:lnSpc>
                          <a:spcPct val="100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  <a:tabLst>
                          <a:tab pos="201295" algn="l"/>
                          <a:tab pos="540385" algn="l"/>
                        </a:tabLs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Предоставление государственной поддержки при осуществлении инвестиций в инфраструктуру производственных площадок.</a:t>
                      </a:r>
                    </a:p>
                  </a:txBody>
                  <a:tcPr marL="31017" marR="3101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indent="-171450">
                        <a:lnSpc>
                          <a:spcPct val="100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  <a:tabLst>
                          <a:tab pos="184785" algn="l"/>
                          <a:tab pos="540385" algn="l"/>
                        </a:tabLs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Экономический спад, рост уровня инфляции, приводящие к замедлению развития промышленности.</a:t>
                      </a:r>
                    </a:p>
                  </a:txBody>
                  <a:tcPr marL="31017" marR="3101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86546">
                <a:tc>
                  <a:txBody>
                    <a:bodyPr/>
                    <a:lstStyle/>
                    <a:p>
                      <a:pPr marL="635" indent="-635" algn="l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endParaRPr lang="ru-RU" sz="1100" b="1" dirty="0" smtClean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635" indent="-635" algn="l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100" b="1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Экологические</a:t>
                      </a:r>
                      <a:endParaRPr lang="ru-RU" sz="1100" b="1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31017" marR="3101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endParaRPr lang="ru-RU" sz="11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1017" marR="3101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93040" indent="-171450">
                        <a:lnSpc>
                          <a:spcPct val="100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  <a:tabLst>
                          <a:tab pos="21590" algn="l"/>
                          <a:tab pos="201930" algn="l"/>
                        </a:tabLs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Изменение законодательства в области охраны окружающей среды приводит к необходимости проведения модернизации оборудования.</a:t>
                      </a:r>
                    </a:p>
                  </a:txBody>
                  <a:tcPr marL="31017" marR="3101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908075">
                <a:tc>
                  <a:txBody>
                    <a:bodyPr/>
                    <a:lstStyle/>
                    <a:p>
                      <a:pPr marL="635" indent="-635" algn="l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endParaRPr lang="ru-RU" sz="1100" b="1" dirty="0" smtClean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635" indent="-635" algn="l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100" b="1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Политические</a:t>
                      </a:r>
                      <a:endParaRPr lang="ru-RU" sz="1100" b="1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31017" marR="3101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1450" lvl="0" indent="-171450">
                        <a:lnSpc>
                          <a:spcPct val="100000"/>
                        </a:lnSpc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Wingdings" panose="05000000000000000000" pitchFamily="2" charset="2"/>
                        <a:buChar char="q"/>
                        <a:tabLst>
                          <a:tab pos="201295" algn="l"/>
                          <a:tab pos="291465" algn="l"/>
                        </a:tabLs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Государственная поддержка малого и среднего бизнеса, импортозамещение и приоритетность государственных закупок продукции российского производства, способствующие развитию производства.</a:t>
                      </a:r>
                    </a:p>
                    <a:p>
                      <a:pPr marL="171450" lvl="0" indent="-171450">
                        <a:lnSpc>
                          <a:spcPct val="100000"/>
                        </a:lnSpc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Wingdings" panose="05000000000000000000" pitchFamily="2" charset="2"/>
                        <a:buChar char="q"/>
                        <a:tabLst>
                          <a:tab pos="201295" algn="l"/>
                          <a:tab pos="540385" algn="l"/>
                        </a:tabLs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Реновация промышленных территорий в Москве, предполагающая вывод промышленных предприятий за пределы города и дальнейшее использование площадок для градостроительного развития (строительство жилых домов, социальных объектов, дорог и парковок).</a:t>
                      </a:r>
                    </a:p>
                  </a:txBody>
                  <a:tcPr marL="31017" marR="3101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93040" indent="-171450">
                        <a:lnSpc>
                          <a:spcPct val="100000"/>
                        </a:lnSpc>
                        <a:spcAft>
                          <a:spcPts val="0"/>
                        </a:spcAft>
                        <a:buFont typeface="Wingdings" panose="05000000000000000000" pitchFamily="2" charset="2"/>
                        <a:buChar char="q"/>
                        <a:tabLst>
                          <a:tab pos="201930" algn="l"/>
                          <a:tab pos="540385" algn="l"/>
                        </a:tabLst>
                      </a:pPr>
                      <a:r>
                        <a:rPr lang="ru-RU" sz="11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Санкции и нестабильная геополитическая обстановка в мире приводящие к снижению экспорта, сложностям с закупкой импортного оборудования, сырья и материалов, и, как следствие, к снижению объемов промышленного производства.</a:t>
                      </a:r>
                    </a:p>
                  </a:txBody>
                  <a:tcPr marL="31017" marR="3101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201" name="TextBox 200">
            <a:extLst>
              <a:ext uri="{FF2B5EF4-FFF2-40B4-BE49-F238E27FC236}">
                <a16:creationId xmlns="" xmlns:a16="http://schemas.microsoft.com/office/drawing/2014/main" id="{CEDDD9B7-FCA1-4EA5-903A-1437B245A440}"/>
              </a:ext>
            </a:extLst>
          </p:cNvPr>
          <p:cNvSpPr txBox="1"/>
          <p:nvPr/>
        </p:nvSpPr>
        <p:spPr>
          <a:xfrm>
            <a:off x="640554" y="904662"/>
            <a:ext cx="789188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АНАЛИЗ ДАЛЬНЕГО ОКРУЖЕНИЯ (</a:t>
            </a:r>
            <a:r>
              <a:rPr lang="en-US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STEEP-</a:t>
            </a:r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АНАЛИЗ)</a:t>
            </a:r>
            <a:endParaRPr lang="ru-RU" sz="20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2908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15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33054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99" name="TextBox 198">
            <a:extLst>
              <a:ext uri="{FF2B5EF4-FFF2-40B4-BE49-F238E27FC236}">
                <a16:creationId xmlns="" xmlns:a16="http://schemas.microsoft.com/office/drawing/2014/main" id="{CEDDD9B7-FCA1-4EA5-903A-1437B245A440}"/>
              </a:ext>
            </a:extLst>
          </p:cNvPr>
          <p:cNvSpPr txBox="1"/>
          <p:nvPr/>
        </p:nvSpPr>
        <p:spPr>
          <a:xfrm>
            <a:off x="683568" y="895484"/>
            <a:ext cx="784887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АНАЛИЗ БЛИЖНЕГО ОКРУЖЕНИЯ </a:t>
            </a:r>
          </a:p>
          <a:p>
            <a:pPr algn="ctr"/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(МОДЕЛЬ ПЯТИ СИЛ ПОРТЕРА)</a:t>
            </a:r>
            <a:endParaRPr lang="ru-RU" sz="20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050" name="Picture 2" descr="C:\Users\33541\Desktop\5 сил портера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772816"/>
            <a:ext cx="7848872" cy="388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42908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16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33054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6145" name="Picture 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76288" y="1772816"/>
            <a:ext cx="7591425" cy="2619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9" name="TextBox 198">
            <a:extLst>
              <a:ext uri="{FF2B5EF4-FFF2-40B4-BE49-F238E27FC236}">
                <a16:creationId xmlns="" xmlns:a16="http://schemas.microsoft.com/office/drawing/2014/main" id="{CEDDD9B7-FCA1-4EA5-903A-1437B245A440}"/>
              </a:ext>
            </a:extLst>
          </p:cNvPr>
          <p:cNvSpPr txBox="1"/>
          <p:nvPr/>
        </p:nvSpPr>
        <p:spPr>
          <a:xfrm>
            <a:off x="683568" y="895484"/>
            <a:ext cx="784887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ЖИЗНЕННЫЙ ЦИКЛ ОТРАСЛИ</a:t>
            </a:r>
            <a:endParaRPr lang="ru-RU" sz="20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647564" y="4797152"/>
            <a:ext cx="784887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Отрасль аренды производственной недвижимости во Владимирской области относится к рынку со средним уровнем конкуренции, который находится </a:t>
            </a:r>
            <a:r>
              <a:rPr lang="ru-RU" b="1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 стадии </a:t>
            </a:r>
            <a:r>
              <a:rPr lang="ru-RU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роста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ru-RU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2908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17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33054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aphicFrame>
        <p:nvGraphicFramePr>
          <p:cNvPr id="199" name="Таблица 1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5953786"/>
              </p:ext>
            </p:extLst>
          </p:nvPr>
        </p:nvGraphicFramePr>
        <p:xfrm>
          <a:off x="683568" y="1700808"/>
          <a:ext cx="7848873" cy="4267510"/>
        </p:xfrm>
        <a:graphic>
          <a:graphicData uri="http://schemas.openxmlformats.org/drawingml/2006/table">
            <a:tbl>
              <a:tblPr/>
              <a:tblGrid>
                <a:gridCol w="720080"/>
                <a:gridCol w="2574492"/>
                <a:gridCol w="1259729"/>
                <a:gridCol w="1647286"/>
                <a:gridCol w="1647286"/>
              </a:tblGrid>
              <a:tr h="504056">
                <a:tc rowSpan="2"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Критерии сегментирования</a:t>
                      </a:r>
                      <a:endParaRPr lang="ru-RU" sz="12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54950" marR="549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457200" indent="21590"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200" b="1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Местонахождение </a:t>
                      </a:r>
                      <a:r>
                        <a:rPr lang="ru-RU" sz="12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компании</a:t>
                      </a:r>
                      <a:endParaRPr lang="ru-RU" sz="12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54950" marR="549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68106"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Владимирская область</a:t>
                      </a:r>
                    </a:p>
                  </a:txBody>
                  <a:tcPr marL="54950" marR="549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г. Москва и Московская область</a:t>
                      </a:r>
                    </a:p>
                  </a:txBody>
                  <a:tcPr marL="54950" marR="549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Области, входящие в Центральный федеральный округ (за исключением г. Москва, Московской и Владимирской областей)</a:t>
                      </a:r>
                    </a:p>
                  </a:txBody>
                  <a:tcPr marL="54950" marR="549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1097674">
                <a:tc rowSpan="2">
                  <a:txBody>
                    <a:bodyPr/>
                    <a:lstStyle/>
                    <a:p>
                      <a:pPr marL="71755" marR="71755"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Отраслевая принадлежность компании</a:t>
                      </a:r>
                      <a:endParaRPr lang="ru-RU" sz="12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54950" marR="54950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Машиностроение, мебельное производство, производство изделий из резины и пластмасс</a:t>
                      </a:r>
                      <a:endParaRPr lang="ru-RU" sz="12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950" marR="549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Сегмент №1</a:t>
                      </a: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 </a:t>
                      </a:r>
                      <a:endParaRPr lang="ru-RU" sz="1200" dirty="0" smtClean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200" dirty="0" smtClean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(около </a:t>
                      </a: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1 тыс. </a:t>
                      </a:r>
                      <a:r>
                        <a:rPr lang="ru-RU" sz="12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компаний)</a:t>
                      </a:r>
                      <a:endParaRPr lang="ru-RU" sz="12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54950" marR="549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Сегмент №2</a:t>
                      </a: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 </a:t>
                      </a:r>
                      <a:endParaRPr lang="ru-RU" sz="1200" dirty="0" smtClean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200" dirty="0" smtClean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(около </a:t>
                      </a: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18 тыс. </a:t>
                      </a:r>
                      <a:r>
                        <a:rPr lang="ru-RU" sz="12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компаний)</a:t>
                      </a:r>
                      <a:endParaRPr lang="ru-RU" sz="12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54950" marR="549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Сегмент №3</a:t>
                      </a: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 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200" dirty="0" smtClean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(около </a:t>
                      </a: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10 тыс. </a:t>
                      </a:r>
                      <a:r>
                        <a:rPr lang="ru-RU" sz="12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компаний)</a:t>
                      </a:r>
                      <a:endParaRPr lang="ru-RU" sz="12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54950" marR="549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09767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Текстильное производство, деревообработка, производство метизов и мебельной фурнитуры</a:t>
                      </a:r>
                      <a:endParaRPr lang="ru-RU" sz="12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950" marR="549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Сегмент №4</a:t>
                      </a:r>
                      <a:endParaRPr lang="ru-RU" sz="12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200" dirty="0" smtClean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(около </a:t>
                      </a: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500 </a:t>
                      </a:r>
                      <a:r>
                        <a:rPr lang="ru-RU" sz="12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компаний)</a:t>
                      </a:r>
                      <a:endParaRPr lang="ru-RU" sz="12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54950" marR="549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Сегмент №5</a:t>
                      </a:r>
                      <a:endParaRPr lang="ru-RU" sz="12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200" dirty="0" smtClean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(около </a:t>
                      </a: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4 тыс. </a:t>
                      </a:r>
                      <a:r>
                        <a:rPr lang="ru-RU" sz="12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компаний)</a:t>
                      </a:r>
                      <a:endParaRPr lang="ru-RU" sz="12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54950" marR="549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Сегмент №6</a:t>
                      </a:r>
                      <a:endParaRPr lang="ru-RU" sz="12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200" dirty="0" smtClean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(около </a:t>
                      </a: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4 тыс. </a:t>
                      </a:r>
                      <a:r>
                        <a:rPr lang="ru-RU" sz="12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компаний)</a:t>
                      </a:r>
                      <a:endParaRPr lang="ru-RU" sz="12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54950" marR="549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200" name="TextBox 199">
            <a:extLst>
              <a:ext uri="{FF2B5EF4-FFF2-40B4-BE49-F238E27FC236}">
                <a16:creationId xmlns="" xmlns:a16="http://schemas.microsoft.com/office/drawing/2014/main" id="{CEDDD9B7-FCA1-4EA5-903A-1437B245A440}"/>
              </a:ext>
            </a:extLst>
          </p:cNvPr>
          <p:cNvSpPr txBox="1"/>
          <p:nvPr/>
        </p:nvSpPr>
        <p:spPr>
          <a:xfrm>
            <a:off x="683568" y="895484"/>
            <a:ext cx="784887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СЕГМЕНТАЦИЯ ПОТРЕБИТЕЛЕЙ</a:t>
            </a:r>
            <a:endParaRPr lang="ru-RU" sz="20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2908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18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33054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aphicFrame>
        <p:nvGraphicFramePr>
          <p:cNvPr id="199" name="Диаграмма 198"/>
          <p:cNvGraphicFramePr/>
          <p:nvPr>
            <p:extLst>
              <p:ext uri="{D42A27DB-BD31-4B8C-83A1-F6EECF244321}">
                <p14:modId xmlns:p14="http://schemas.microsoft.com/office/powerpoint/2010/main" val="1233234244"/>
              </p:ext>
            </p:extLst>
          </p:nvPr>
        </p:nvGraphicFramePr>
        <p:xfrm>
          <a:off x="578397" y="1817926"/>
          <a:ext cx="8019578" cy="26686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01" name="Прямоугольник 200"/>
          <p:cNvSpPr/>
          <p:nvPr/>
        </p:nvSpPr>
        <p:spPr>
          <a:xfrm>
            <a:off x="1185221" y="3861048"/>
            <a:ext cx="440684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400" i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«Дойные коровы»                              «Собаки»</a:t>
            </a:r>
            <a:endParaRPr lang="ru-RU" sz="1400" i="1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98" name="Rectangle 2"/>
          <p:cNvSpPr>
            <a:spLocks noChangeArrowheads="1"/>
          </p:cNvSpPr>
          <p:nvPr/>
        </p:nvSpPr>
        <p:spPr bwMode="auto">
          <a:xfrm>
            <a:off x="1331640" y="1849180"/>
            <a:ext cx="411401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b="1" i="1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«Звезды»                                </a:t>
            </a:r>
            <a:r>
              <a:rPr kumimoji="0" lang="ru-RU" sz="1400" i="1" u="none" strike="noStrike" cap="none" normalizeH="0" baseline="0" dirty="0" smtClean="0">
                <a:ln>
                  <a:noFill/>
                </a:ln>
                <a:solidFill>
                  <a:schemeClr val="accent5">
                    <a:lumMod val="75000"/>
                  </a:schemeClr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«Знаки вопроса»</a:t>
            </a:r>
            <a:endParaRPr kumimoji="0" lang="ru-RU" sz="1400" i="0" u="none" strike="noStrike" cap="none" normalizeH="0" baseline="0" dirty="0" smtClean="0">
              <a:ln>
                <a:noFill/>
              </a:ln>
              <a:solidFill>
                <a:schemeClr val="accent5">
                  <a:lumMod val="75000"/>
                </a:schemeClr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02" name="TextBox 201">
            <a:extLst>
              <a:ext uri="{FF2B5EF4-FFF2-40B4-BE49-F238E27FC236}">
                <a16:creationId xmlns="" xmlns:a16="http://schemas.microsoft.com/office/drawing/2014/main" id="{CEDDD9B7-FCA1-4EA5-903A-1437B245A440}"/>
              </a:ext>
            </a:extLst>
          </p:cNvPr>
          <p:cNvSpPr txBox="1"/>
          <p:nvPr/>
        </p:nvSpPr>
        <p:spPr>
          <a:xfrm>
            <a:off x="683568" y="885399"/>
            <a:ext cx="784887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1" algn="ctr"/>
            <a:r>
              <a:rPr lang="ru-RU" sz="2000" b="1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ОПРЕДЕЛЕНИЕ ВОЗМОЖНОСТЕЙ РАЗВИТИЯ </a:t>
            </a:r>
            <a:endParaRPr lang="ru-RU" sz="2000" b="1" dirty="0" smtClean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1" algn="ctr"/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ПОРТФЕЛЯ ПРОДУКТОВ (МАТРИЦА БКГ)</a:t>
            </a:r>
            <a:endParaRPr lang="ru-RU" sz="20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601662" y="4725144"/>
            <a:ext cx="793077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66700" lvl="0" indent="-266700" algn="just" fontAlgn="base">
              <a:buFont typeface="Wingdings" panose="05000000000000000000" pitchFamily="2" charset="2"/>
              <a:buChar char="q"/>
            </a:pPr>
            <a:r>
              <a:rPr lang="ru-RU" sz="16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Среди рассматриваемых продуктов нет «дойных коров» - направлений, не требующих инвестиций для развития и приносящих прибыль.</a:t>
            </a:r>
          </a:p>
          <a:p>
            <a:pPr lvl="0" algn="just" fontAlgn="base"/>
            <a:endParaRPr lang="ru-RU" sz="16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66700" lvl="0" indent="-257175" algn="just" fontAlgn="base">
              <a:buFont typeface="Wingdings" panose="05000000000000000000" pitchFamily="2" charset="2"/>
              <a:buChar char="q"/>
            </a:pPr>
            <a:r>
              <a:rPr lang="ru-RU" sz="16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 целью увеличения рыночной доли </a:t>
            </a:r>
            <a:r>
              <a:rPr lang="ru-RU" sz="16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продуктов, </a:t>
            </a:r>
            <a:r>
              <a:rPr lang="ru-RU" sz="16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являющихся «звездами» и превращения их в «дойных </a:t>
            </a:r>
            <a:r>
              <a:rPr lang="ru-RU" sz="16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коров» </a:t>
            </a:r>
            <a:r>
              <a:rPr lang="ru-RU" sz="16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требуется обеспечить инвестирование в их развитие.</a:t>
            </a:r>
          </a:p>
        </p:txBody>
      </p:sp>
    </p:spTree>
    <p:extLst>
      <p:ext uri="{BB962C8B-B14F-4D97-AF65-F5344CB8AC3E}">
        <p14:creationId xmlns:p14="http://schemas.microsoft.com/office/powerpoint/2010/main" val="4242908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19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33054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aphicFrame>
        <p:nvGraphicFramePr>
          <p:cNvPr id="199" name="Таблица 1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0510174"/>
              </p:ext>
            </p:extLst>
          </p:nvPr>
        </p:nvGraphicFramePr>
        <p:xfrm>
          <a:off x="611560" y="1268760"/>
          <a:ext cx="7920880" cy="5328592"/>
        </p:xfrm>
        <a:graphic>
          <a:graphicData uri="http://schemas.openxmlformats.org/drawingml/2006/table">
            <a:tbl>
              <a:tblPr/>
              <a:tblGrid>
                <a:gridCol w="1954586"/>
                <a:gridCol w="709710"/>
                <a:gridCol w="518498"/>
                <a:gridCol w="705638"/>
                <a:gridCol w="504056"/>
                <a:gridCol w="416364"/>
                <a:gridCol w="496769"/>
                <a:gridCol w="693887"/>
                <a:gridCol w="693887"/>
                <a:gridCol w="406514"/>
                <a:gridCol w="406514"/>
                <a:gridCol w="414457"/>
              </a:tblGrid>
              <a:tr h="160962">
                <a:tc row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Внешняя среда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5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Внутренняя среда</a:t>
                      </a:r>
                      <a:endParaRPr lang="ru-RU" sz="105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30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Слабые стороны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Сильные стороны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71755" marR="71755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ВСЕГО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124991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Неудовлетворительное состояние части  производственных корпусов </a:t>
                      </a:r>
                    </a:p>
                  </a:txBody>
                  <a:tcPr marL="28958" marR="28958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Существующий </a:t>
                      </a:r>
                      <a:r>
                        <a:rPr lang="ru-RU" sz="10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пропускной режим</a:t>
                      </a:r>
                    </a:p>
                  </a:txBody>
                  <a:tcPr marL="28958" marR="28958" marT="0" marB="0" vert="vert27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Несоответствие</a:t>
                      </a:r>
                      <a:r>
                        <a:rPr lang="ru-RU" sz="1000" baseline="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0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корпусов </a:t>
                      </a: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современным </a:t>
                      </a:r>
                      <a:r>
                        <a:rPr lang="ru-RU" sz="10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требованиям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Изношенность </a:t>
                      </a:r>
                      <a:r>
                        <a:rPr lang="ru-RU" sz="10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сетей 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ИТОГО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Узнаваемый бренд</a:t>
                      </a:r>
                    </a:p>
                  </a:txBody>
                  <a:tcPr marL="28958" marR="28958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Удобное транспортное расположение</a:t>
                      </a:r>
                    </a:p>
                  </a:txBody>
                  <a:tcPr marL="28958" marR="28958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Обеспеченность </a:t>
                      </a:r>
                      <a:r>
                        <a:rPr lang="ru-RU" sz="10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энергетическими мощностями</a:t>
                      </a:r>
                      <a:r>
                        <a:rPr lang="ru-RU" sz="1000" baseline="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 и </a:t>
                      </a:r>
                      <a:r>
                        <a:rPr lang="ru-RU" sz="10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инфраструктурой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Широкий выбор помещений </a:t>
                      </a:r>
                    </a:p>
                  </a:txBody>
                  <a:tcPr marL="28958" marR="28958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71755" marR="71755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ИТОГО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301">
                <a:tc gridSpan="12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Возможности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5153">
                <a:tc>
                  <a:txBody>
                    <a:bodyPr/>
                    <a:lstStyle/>
                    <a:p>
                      <a:pPr marL="34290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630555" algn="l"/>
                        </a:tabLs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Увеличение спроса на аренду производственных площадей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-2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-1</a:t>
                      </a:r>
                    </a:p>
                  </a:txBody>
                  <a:tcPr marL="28958" marR="28958" marT="0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-1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-1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-5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11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6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48398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20955" algn="l"/>
                          <a:tab pos="201295" algn="l"/>
                        </a:tabLs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Проводимая реновация промышленных территорий в Москве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-2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-1</a:t>
                      </a:r>
                    </a:p>
                  </a:txBody>
                  <a:tcPr marL="28958" marR="28958" marT="0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-2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-1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-6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7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408840">
                <a:tc>
                  <a:txBody>
                    <a:bodyPr/>
                    <a:lstStyle/>
                    <a:p>
                      <a:pPr marL="21590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21590" algn="l"/>
                          <a:tab pos="201295" algn="l"/>
                        </a:tabLs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Получение статуса промышленного </a:t>
                      </a:r>
                      <a:r>
                        <a:rPr lang="ru-RU" sz="10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технопарка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-1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-1</a:t>
                      </a:r>
                    </a:p>
                  </a:txBody>
                  <a:tcPr marL="28958" marR="28958" marT="0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-2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-1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-5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6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40759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201295" algn="l"/>
                          <a:tab pos="630555" algn="l"/>
                        </a:tabLs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Увеличение спроса на предоставляемые </a:t>
                      </a:r>
                      <a:r>
                        <a:rPr lang="ru-RU" sz="10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дополнительные </a:t>
                      </a: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сервисы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-1</a:t>
                      </a:r>
                    </a:p>
                  </a:txBody>
                  <a:tcPr marL="28958" marR="28958" marT="0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-1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-1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-3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7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4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153301">
                <a:tc gridSpan="12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Угрозы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7704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Рост уровня инфляции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-3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-2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-3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-8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6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-2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318641">
                <a:tc>
                  <a:txBody>
                    <a:bodyPr/>
                    <a:lstStyle/>
                    <a:p>
                      <a:pPr marL="20955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201295" algn="l"/>
                        </a:tabLs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Недостаток квалифицированных </a:t>
                      </a:r>
                      <a:r>
                        <a:rPr lang="ru-RU" sz="10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кадров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-3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-1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-1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-5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5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0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483981">
                <a:tc>
                  <a:txBody>
                    <a:bodyPr/>
                    <a:lstStyle/>
                    <a:p>
                      <a:pPr marL="20955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201295" algn="l"/>
                        </a:tabLs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Усиление внутриотраслевой конкуренции, развитие товаров-заменителей 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-3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-2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-3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-3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-11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6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-5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31864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Рост стоимости энергоресурсов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-2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-1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-3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-3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-9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5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-4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284856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ВСЕГО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-16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-7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-15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-14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-52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12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17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15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9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53</a:t>
                      </a:r>
                      <a:endParaRPr lang="ru-RU" sz="10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</a:t>
                      </a:r>
                      <a:endParaRPr lang="ru-RU" sz="12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28958" marR="2895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200" name="TextBox 199">
            <a:extLst>
              <a:ext uri="{FF2B5EF4-FFF2-40B4-BE49-F238E27FC236}">
                <a16:creationId xmlns="" xmlns:a16="http://schemas.microsoft.com/office/drawing/2014/main" id="{CEDDD9B7-FCA1-4EA5-903A-1437B245A440}"/>
              </a:ext>
            </a:extLst>
          </p:cNvPr>
          <p:cNvSpPr txBox="1"/>
          <p:nvPr/>
        </p:nvSpPr>
        <p:spPr>
          <a:xfrm>
            <a:off x="683568" y="895484"/>
            <a:ext cx="784887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SWOT</a:t>
            </a:r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-</a:t>
            </a:r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АНАЛИЗ</a:t>
            </a:r>
            <a:endParaRPr lang="ru-RU" sz="20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2908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2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105" y="104640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99" name="TextBox 198">
            <a:extLst>
              <a:ext uri="{FF2B5EF4-FFF2-40B4-BE49-F238E27FC236}">
                <a16:creationId xmlns="" xmlns:a16="http://schemas.microsoft.com/office/drawing/2014/main" id="{D8FA0121-7DE2-4BA8-9E8D-FAC9C51AFAF9}"/>
              </a:ext>
            </a:extLst>
          </p:cNvPr>
          <p:cNvSpPr txBox="1"/>
          <p:nvPr/>
        </p:nvSpPr>
        <p:spPr>
          <a:xfrm>
            <a:off x="683568" y="908720"/>
            <a:ext cx="7848873" cy="41549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ЦЕЛИ ПРОЕКТА</a:t>
            </a:r>
          </a:p>
          <a:p>
            <a:pPr algn="ctr"/>
            <a:endParaRPr lang="ru-RU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61950" indent="-361950" algn="just">
              <a:buFont typeface="Wingdings" pitchFamily="2" charset="2"/>
              <a:buChar char="q"/>
            </a:pPr>
            <a:r>
              <a:rPr lang="ru-RU" sz="20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Определение наиболее эффективного способа  использования производственной площадки</a:t>
            </a:r>
          </a:p>
          <a:p>
            <a:pPr marL="361950" indent="-361950" algn="just"/>
            <a:endParaRPr lang="ru-RU" sz="2000" dirty="0" smtClean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61950" indent="-361950" algn="just"/>
            <a:endParaRPr lang="ru-RU" sz="2000" dirty="0" smtClean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61950" indent="-361950" algn="just">
              <a:buFont typeface="Wingdings" pitchFamily="2" charset="2"/>
              <a:buChar char="q"/>
            </a:pPr>
            <a:r>
              <a:rPr lang="ru-RU" sz="20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Разработка </a:t>
            </a:r>
            <a:r>
              <a:rPr lang="ru-RU" sz="20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комплекса мероприятий, направленных на повышение эффективности </a:t>
            </a:r>
            <a:r>
              <a:rPr lang="ru-RU" sz="20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использования производственной площадки, позволяющих обеспечить достижение безубыточности использования в срок до 31.12.2024 и в дальнейшем получение прибыли</a:t>
            </a:r>
            <a:endParaRPr lang="ru-RU" sz="1000" u="sng" dirty="0" smtClean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190308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20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33054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3009" name="Rectangle 1"/>
          <p:cNvSpPr>
            <a:spLocks noChangeArrowheads="1"/>
          </p:cNvSpPr>
          <p:nvPr/>
        </p:nvSpPr>
        <p:spPr bwMode="auto">
          <a:xfrm>
            <a:off x="695958" y="1628800"/>
            <a:ext cx="7884876" cy="42473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361950" marR="0" lvl="0" indent="-36195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q"/>
              <a:tabLst>
                <a:tab pos="212725" algn="l"/>
              </a:tabLst>
            </a:pP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ea typeface="Calibri" pitchFamily="34" charset="0"/>
                <a:cs typeface="Arial" panose="020B0604020202020204" pitchFamily="34" charset="0"/>
              </a:rPr>
              <a:t>Предлагаемая АО «ВПО «Точмаш» услуга по сдаче аренду производственных площадей является конкурентоспособной, обладающей преобладающим влиянием сильных сторон на угрозы, создаваемые внешней средой.</a:t>
            </a:r>
          </a:p>
          <a:p>
            <a:pPr marR="0" lvl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>
                <a:tab pos="212725" algn="l"/>
              </a:tabLst>
            </a:pPr>
            <a:endParaRPr kumimoji="0" lang="ru-RU" b="0" i="0" u="none" strike="noStrike" cap="none" normalizeH="0" baseline="0" dirty="0" smtClean="0">
              <a:ln>
                <a:noFill/>
              </a:ln>
              <a:solidFill>
                <a:schemeClr val="accent5">
                  <a:lumMod val="75000"/>
                </a:schemeClr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361950" marR="0" lvl="0" indent="-36195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q"/>
              <a:tabLst>
                <a:tab pos="212725" algn="l"/>
              </a:tabLst>
            </a:pP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ea typeface="Calibri" pitchFamily="34" charset="0"/>
                <a:cs typeface="Arial" panose="020B0604020202020204" pitchFamily="34" charset="0"/>
              </a:rPr>
              <a:t>Стратегическую альтернативу развития арендного бизнеса обеспечивают увеличение спроса на аренду производственных площадей, связанное с развитием промышленности, и увеличение спроса на предоставляемые арендаторам дополнительные сервисы.</a:t>
            </a:r>
          </a:p>
          <a:p>
            <a:pPr marR="0" lvl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>
                <a:tab pos="212725" algn="l"/>
              </a:tabLst>
            </a:pPr>
            <a:endParaRPr kumimoji="0" lang="ru-RU" b="0" i="0" u="none" strike="noStrike" cap="none" normalizeH="0" baseline="0" dirty="0" smtClean="0">
              <a:ln>
                <a:noFill/>
              </a:ln>
              <a:solidFill>
                <a:schemeClr val="accent5">
                  <a:lumMod val="75000"/>
                </a:schemeClr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361950" marR="0" lvl="0" indent="-36195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q"/>
              <a:tabLst>
                <a:tab pos="212725" algn="l"/>
              </a:tabLst>
            </a:pP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ea typeface="Calibri" pitchFamily="34" charset="0"/>
                <a:cs typeface="Arial" panose="020B0604020202020204" pitchFamily="34" charset="0"/>
              </a:rPr>
              <a:t>С целью развития предлагаемой АО «ВПО «Точмаш» услуги по сдаче аренду производственных площадей необходимо обеспечить увеличение количества арендопригодных площадей и расширение перечня предоставляемых арендаторам дополнительных сервисов.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="" xmlns:a16="http://schemas.microsoft.com/office/drawing/2014/main" id="{CEDDD9B7-FCA1-4EA5-903A-1437B245A440}"/>
              </a:ext>
            </a:extLst>
          </p:cNvPr>
          <p:cNvSpPr txBox="1"/>
          <p:nvPr/>
        </p:nvSpPr>
        <p:spPr>
          <a:xfrm>
            <a:off x="719572" y="914187"/>
            <a:ext cx="784887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ВЫВОДЫ ИЗ </a:t>
            </a:r>
            <a:r>
              <a:rPr lang="en-US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SWOT</a:t>
            </a:r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-</a:t>
            </a:r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АНАЛИЗА</a:t>
            </a:r>
            <a:endParaRPr lang="ru-RU" sz="20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2908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21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33054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aphicFrame>
        <p:nvGraphicFramePr>
          <p:cNvPr id="199" name="Таблица 1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0464948"/>
              </p:ext>
            </p:extLst>
          </p:nvPr>
        </p:nvGraphicFramePr>
        <p:xfrm>
          <a:off x="755576" y="1916832"/>
          <a:ext cx="7848872" cy="2160240"/>
        </p:xfrm>
        <a:graphic>
          <a:graphicData uri="http://schemas.openxmlformats.org/drawingml/2006/table">
            <a:tbl>
              <a:tblPr/>
              <a:tblGrid>
                <a:gridCol w="2539748"/>
                <a:gridCol w="2654562"/>
                <a:gridCol w="2654562"/>
              </a:tblGrid>
              <a:tr h="838491">
                <a:tc>
                  <a:txBody>
                    <a:bodyPr/>
                    <a:lstStyle/>
                    <a:p>
                      <a:pPr indent="602615"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               Товар</a:t>
                      </a:r>
                      <a:endParaRPr lang="ru-RU" sz="14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        Рынок</a:t>
                      </a:r>
                      <a:endParaRPr lang="ru-RU" sz="14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8303" marR="6830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Старый </a:t>
                      </a:r>
                      <a:r>
                        <a:rPr lang="ru-RU" sz="14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товар</a:t>
                      </a:r>
                      <a:endParaRPr lang="ru-RU" sz="14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8303" marR="6830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Новый товар</a:t>
                      </a:r>
                      <a:endParaRPr lang="ru-RU" sz="14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8303" marR="6830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686038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Старый рынок</a:t>
                      </a:r>
                      <a:endParaRPr lang="ru-RU" sz="14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8303" marR="6830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Проникновение на рынок</a:t>
                      </a:r>
                    </a:p>
                  </a:txBody>
                  <a:tcPr marL="68303" marR="6830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Развитие товара</a:t>
                      </a:r>
                    </a:p>
                  </a:txBody>
                  <a:tcPr marL="68303" marR="6830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63571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Новый рынок</a:t>
                      </a:r>
                      <a:endParaRPr lang="ru-RU" sz="14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8303" marR="6830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Развитие рынка</a:t>
                      </a:r>
                    </a:p>
                  </a:txBody>
                  <a:tcPr marL="68303" marR="6830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Диверсификация</a:t>
                      </a:r>
                    </a:p>
                  </a:txBody>
                  <a:tcPr marL="68303" marR="6830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" name="Прямоугольник 4"/>
          <p:cNvSpPr/>
          <p:nvPr/>
        </p:nvSpPr>
        <p:spPr>
          <a:xfrm>
            <a:off x="707554" y="4365104"/>
            <a:ext cx="7848872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61950" indent="-361950" algn="just">
              <a:buFont typeface="Wingdings" panose="05000000000000000000" pitchFamily="2" charset="2"/>
              <a:buChar char="q"/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Наиболее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подходящей маркетинговой стратегией будет являться стратегия проникновения на 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рынок,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выбранная для 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привлечения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производственных компаний, осуществляющих деятельность во Владимирской 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области в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связи с выгодностью данных сегментов потребителей и имеющимся опытом работы с ними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algn="just"/>
            <a:endParaRPr lang="ru-RU" dirty="0" smtClean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61950" indent="-361950" algn="just">
              <a:buFont typeface="Wingdings" panose="05000000000000000000" pitchFamily="2" charset="2"/>
              <a:buChar char="q"/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Риски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при реализации данной стратегии минимальны.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="" xmlns:a16="http://schemas.microsoft.com/office/drawing/2014/main" id="{CEDDD9B7-FCA1-4EA5-903A-1437B245A440}"/>
              </a:ext>
            </a:extLst>
          </p:cNvPr>
          <p:cNvSpPr txBox="1"/>
          <p:nvPr/>
        </p:nvSpPr>
        <p:spPr>
          <a:xfrm>
            <a:off x="683568" y="895484"/>
            <a:ext cx="784887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ОПРЕДЕЛЕНИЕ МАРКЕТИНГОВОЙ СТРАТЕГИИ </a:t>
            </a:r>
          </a:p>
          <a:p>
            <a:pPr algn="ctr"/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(МАТРИЦА АНСОФФА)</a:t>
            </a:r>
            <a:endParaRPr lang="ru-RU" sz="20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2908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22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33054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01" name="TextBox 200">
            <a:extLst>
              <a:ext uri="{FF2B5EF4-FFF2-40B4-BE49-F238E27FC236}">
                <a16:creationId xmlns="" xmlns:a16="http://schemas.microsoft.com/office/drawing/2014/main" id="{CEDDD9B7-FCA1-4EA5-903A-1437B245A440}"/>
              </a:ext>
            </a:extLst>
          </p:cNvPr>
          <p:cNvSpPr txBox="1"/>
          <p:nvPr/>
        </p:nvSpPr>
        <p:spPr>
          <a:xfrm>
            <a:off x="814641" y="895484"/>
            <a:ext cx="784887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МЕРОПРИЯТИЯ ДЛЯ РЕАЛИЗАЦИИ ПРОЦЕССА</a:t>
            </a:r>
          </a:p>
          <a:p>
            <a:pPr algn="ctr"/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РАЗВИТИЯ ПРОИЗВОДСТВЕННОЙ ПЛОЩАДКИ</a:t>
            </a:r>
            <a:endParaRPr lang="ru-RU" sz="20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719014" y="1988840"/>
            <a:ext cx="7944499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61950" indent="-361950" algn="just">
              <a:buFont typeface="Wingdings" panose="05000000000000000000" pitchFamily="2" charset="2"/>
              <a:buChar char="q"/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Открыть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 АО «ВПО «Точмаш» группу инвестиционных мероприятий «Проведение комплекса мероприятий по модернизации производственной площадки в г. Владимире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».</a:t>
            </a:r>
          </a:p>
          <a:p>
            <a:pPr marL="361950" indent="-361950" algn="just">
              <a:buFont typeface="Wingdings" panose="05000000000000000000" pitchFamily="2" charset="2"/>
              <a:buChar char="q"/>
            </a:pPr>
            <a:endParaRPr lang="ru-RU" dirty="0" smtClean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61950" indent="-361950" algn="just">
              <a:buFont typeface="Wingdings" panose="05000000000000000000" pitchFamily="2" charset="2"/>
              <a:buChar char="q"/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Создать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рабочую группу по управлению 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инвестиционными мероприятиями.</a:t>
            </a:r>
          </a:p>
          <a:p>
            <a:pPr marL="361950" indent="-361950" algn="just"/>
            <a:endParaRPr lang="ru-RU" dirty="0" smtClean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61950" indent="-361950" algn="just">
              <a:buFont typeface="Wingdings" panose="05000000000000000000" pitchFamily="2" charset="2"/>
              <a:buChar char="q"/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Обеспечить выполнение ремонта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 модернизации производственных 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корпусов.</a:t>
            </a:r>
            <a:endParaRPr lang="ru-RU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11332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23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33054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aphicFrame>
        <p:nvGraphicFramePr>
          <p:cNvPr id="200" name="Таблица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0233100"/>
              </p:ext>
            </p:extLst>
          </p:nvPr>
        </p:nvGraphicFramePr>
        <p:xfrm>
          <a:off x="683568" y="1412776"/>
          <a:ext cx="7920880" cy="4896544"/>
        </p:xfrm>
        <a:graphic>
          <a:graphicData uri="http://schemas.openxmlformats.org/drawingml/2006/table">
            <a:tbl>
              <a:tblPr/>
              <a:tblGrid>
                <a:gridCol w="455084"/>
                <a:gridCol w="2424941"/>
                <a:gridCol w="5040855"/>
              </a:tblGrid>
              <a:tr h="33930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№ п/п</a:t>
                      </a:r>
                      <a:endParaRPr lang="ru-RU" sz="14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3620" marR="6362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Должность</a:t>
                      </a:r>
                      <a:endParaRPr lang="ru-RU" sz="14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3620" marR="6362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Роль в проекте</a:t>
                      </a:r>
                      <a:endParaRPr lang="ru-RU" sz="14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3620" marR="6362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797416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</a:t>
                      </a:r>
                      <a:endParaRPr lang="ru-RU" sz="140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3620" marR="6362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Руководитель </a:t>
                      </a:r>
                      <a:r>
                        <a:rPr lang="ru-RU" sz="14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проекта по развитию промплощадки</a:t>
                      </a:r>
                      <a:endParaRPr lang="ru-RU" sz="14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3620" marR="6362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Руководитель ГИМ и рабочей группы/Общее управление ГИМ, координация взаимодействия участников рабочей группы</a:t>
                      </a:r>
                      <a:endParaRPr lang="ru-RU" sz="14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3620" marR="6362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76064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2</a:t>
                      </a:r>
                      <a:endParaRPr lang="ru-RU" sz="140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3620" marR="6362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Главный инженер</a:t>
                      </a:r>
                      <a:endParaRPr lang="ru-RU" sz="14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3620" marR="6362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Организация и администрирование процесса по оформлению разрешительной и проектной документации.</a:t>
                      </a:r>
                      <a:endParaRPr lang="ru-RU" sz="14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3620" marR="6362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16168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3</a:t>
                      </a:r>
                      <a:endParaRPr lang="ru-RU" sz="140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3620" marR="6362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Главный энергетик</a:t>
                      </a:r>
                      <a:endParaRPr lang="ru-RU" sz="14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3620" marR="6362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Оформление разрешительной, проектной документации, заключению договоров строительного подряда (энергетического направление).</a:t>
                      </a:r>
                      <a:endParaRPr lang="ru-RU" sz="14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3620" marR="6362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76076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4</a:t>
                      </a:r>
                      <a:endParaRPr lang="ru-RU" sz="140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3620" marR="6362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Ведущий инженер отдела капитального строительства</a:t>
                      </a:r>
                    </a:p>
                  </a:txBody>
                  <a:tcPr marL="63620" marR="6362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Оформлению разрешительной, проектной документации, заключению договоров строительного подряда (общестроительное направление).</a:t>
                      </a:r>
                      <a:endParaRPr lang="ru-RU" sz="140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3620" marR="6362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92088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5</a:t>
                      </a:r>
                      <a:endParaRPr lang="ru-RU" sz="140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3620" marR="6362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Специалист главный по пожарной безопасности</a:t>
                      </a:r>
                    </a:p>
                  </a:txBody>
                  <a:tcPr marL="63620" marR="6362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Оформлению разрешительной, проектной документации, заключению договоров строительного подряда (направление пожарной безопасности).</a:t>
                      </a:r>
                      <a:endParaRPr lang="ru-RU" sz="14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3620" marR="6362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92088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6</a:t>
                      </a:r>
                      <a:endParaRPr lang="ru-RU" sz="140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3620" marR="6362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Руководитель по инвестиционной деятельности</a:t>
                      </a:r>
                      <a:endParaRPr lang="ru-RU" sz="14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3620" marR="6362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Инвестиционный аналитик/ Организация и администрирование процесса паспортизации ГИМ, контроль и отчетность исполнения ГИМ.</a:t>
                      </a:r>
                      <a:endParaRPr lang="ru-RU" sz="14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3620" marR="6362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01" name="TextBox 200">
            <a:extLst>
              <a:ext uri="{FF2B5EF4-FFF2-40B4-BE49-F238E27FC236}">
                <a16:creationId xmlns="" xmlns:a16="http://schemas.microsoft.com/office/drawing/2014/main" id="{CEDDD9B7-FCA1-4EA5-903A-1437B245A440}"/>
              </a:ext>
            </a:extLst>
          </p:cNvPr>
          <p:cNvSpPr txBox="1"/>
          <p:nvPr/>
        </p:nvSpPr>
        <p:spPr>
          <a:xfrm>
            <a:off x="683569" y="895484"/>
            <a:ext cx="784887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СОСТАВ РАБОЧЕЙ ГРУППЫ</a:t>
            </a:r>
            <a:endParaRPr lang="ru-RU" sz="2000" b="1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2908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24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33054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00" name="TextBox 199">
            <a:extLst>
              <a:ext uri="{FF2B5EF4-FFF2-40B4-BE49-F238E27FC236}">
                <a16:creationId xmlns="" xmlns:a16="http://schemas.microsoft.com/office/drawing/2014/main" id="{CEDDD9B7-FCA1-4EA5-903A-1437B245A440}"/>
              </a:ext>
            </a:extLst>
          </p:cNvPr>
          <p:cNvSpPr txBox="1"/>
          <p:nvPr/>
        </p:nvSpPr>
        <p:spPr>
          <a:xfrm>
            <a:off x="779195" y="904662"/>
            <a:ext cx="784887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ПЛАН-ГРАФИК </a:t>
            </a:r>
            <a:r>
              <a:rPr lang="ru-RU" sz="2000" b="1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РЕМОНТА </a:t>
            </a:r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КОРПУСОВ (ДИАГРАММА ГАНТА)</a:t>
            </a:r>
            <a:endParaRPr lang="ru-RU" sz="2000" b="1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99" name="Picture 3" descr="C:\Users\33541\Desktop\Усл обозн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964" y="6189315"/>
            <a:ext cx="5152171" cy="6480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2" descr="C:\Users\33541\Desktop\График ао крпусам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964" y="1628800"/>
            <a:ext cx="7848872" cy="43204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42908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25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33054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99" name="TextBox 198">
            <a:extLst>
              <a:ext uri="{FF2B5EF4-FFF2-40B4-BE49-F238E27FC236}">
                <a16:creationId xmlns="" xmlns:a16="http://schemas.microsoft.com/office/drawing/2014/main" id="{CEDDD9B7-FCA1-4EA5-903A-1437B245A440}"/>
              </a:ext>
            </a:extLst>
          </p:cNvPr>
          <p:cNvSpPr txBox="1"/>
          <p:nvPr/>
        </p:nvSpPr>
        <p:spPr>
          <a:xfrm>
            <a:off x="683569" y="895484"/>
            <a:ext cx="784887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ПЛАН-ГРАФИК ВЫПОЛНЕНИЯ РАБОТ В ПРОИЗВОДСТВЕННОМ КОРПУСЕ №33 (ДИАГРАММА ГАНТА)</a:t>
            </a:r>
            <a:endParaRPr lang="ru-RU" sz="2000" b="1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050" name="Picture 2" descr="C:\Users\33541\Desktop\График 33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662727"/>
            <a:ext cx="7848873" cy="45265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1" name="Picture 3" descr="C:\Users\33541\Desktop\Усл обозн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964" y="6189315"/>
            <a:ext cx="5152171" cy="6480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42908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26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33054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aphicFrame>
        <p:nvGraphicFramePr>
          <p:cNvPr id="199" name="Таблица 1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5211778"/>
              </p:ext>
            </p:extLst>
          </p:nvPr>
        </p:nvGraphicFramePr>
        <p:xfrm>
          <a:off x="687760" y="1556792"/>
          <a:ext cx="8136906" cy="4151328"/>
        </p:xfrm>
        <a:graphic>
          <a:graphicData uri="http://schemas.openxmlformats.org/drawingml/2006/table">
            <a:tbl>
              <a:tblPr/>
              <a:tblGrid>
                <a:gridCol w="420406"/>
                <a:gridCol w="2464497"/>
                <a:gridCol w="1405465"/>
                <a:gridCol w="1627381"/>
                <a:gridCol w="1109578"/>
                <a:gridCol w="1109579"/>
              </a:tblGrid>
              <a:tr h="70348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№ п/п</a:t>
                      </a:r>
                      <a:endParaRPr lang="ru-RU" sz="12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Наименование корпуса</a:t>
                      </a:r>
                      <a:endParaRPr lang="ru-RU" sz="12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Кадастровый номер</a:t>
                      </a:r>
                      <a:endParaRPr lang="ru-RU" sz="1200" dirty="0" smtClean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Потенциал увеличения арендопригодных площадей, кв.м.</a:t>
                      </a:r>
                      <a:endParaRPr lang="ru-RU" sz="12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Требуемые </a:t>
                      </a:r>
                      <a:r>
                        <a:rPr lang="ru-RU" sz="1200" b="1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инвестиции </a:t>
                      </a:r>
                      <a:r>
                        <a:rPr lang="ru-RU" sz="12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млн. </a:t>
                      </a:r>
                      <a:r>
                        <a:rPr lang="ru-RU" sz="1200" b="1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руб.</a:t>
                      </a:r>
                      <a:endParaRPr lang="ru-RU" sz="12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Срок </a:t>
                      </a:r>
                      <a:r>
                        <a:rPr lang="ru-RU" sz="1200" b="1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окупаемости </a:t>
                      </a:r>
                      <a:r>
                        <a:rPr lang="ru-RU" sz="12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мес.</a:t>
                      </a:r>
                      <a:endParaRPr lang="ru-RU" sz="12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50644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Главный производственный корпус №1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33:22:032100:368</a:t>
                      </a:r>
                    </a:p>
                  </a:txBody>
                  <a:tcPr marL="68154" marR="68154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5 250,70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13,00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22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Производственный корпус №33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33:22:032089:66</a:t>
                      </a:r>
                    </a:p>
                  </a:txBody>
                  <a:tcPr marL="68154" marR="68154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9 720,50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153,30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77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Производственный корпус №55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33:22:032100:471</a:t>
                      </a:r>
                    </a:p>
                  </a:txBody>
                  <a:tcPr marL="68154" marR="68154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3 051,80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45,78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69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4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Производственный корпус №80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33:22:032089:223</a:t>
                      </a:r>
                    </a:p>
                  </a:txBody>
                  <a:tcPr marL="68154" marR="68154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3 476,70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39,11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68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5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Производственный корпус №53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33:22:032089:88</a:t>
                      </a:r>
                    </a:p>
                  </a:txBody>
                  <a:tcPr marL="68154" marR="68154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4 829,50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72,44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88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6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Производственный корпус №34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33:22:032089:60</a:t>
                      </a:r>
                    </a:p>
                  </a:txBody>
                  <a:tcPr marL="68154" marR="68154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1 969,10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16,56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7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Производственный корпус №4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33:22:032100:472</a:t>
                      </a:r>
                    </a:p>
                  </a:txBody>
                  <a:tcPr marL="68154" marR="68154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1 439,00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24,30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77</a:t>
                      </a: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341779">
                <a:tc gridSpan="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Times New Roman"/>
                          <a:cs typeface="Arial" panose="020B0604020202020204" pitchFamily="34" charset="0"/>
                        </a:rPr>
                        <a:t>ИТОГО</a:t>
                      </a:r>
                      <a:endParaRPr lang="ru-RU" sz="12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20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Times New Roman"/>
                        <a:cs typeface="Arial" panose="020B0604020202020204" pitchFamily="34" charset="0"/>
                      </a:endParaRP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29 737,30</a:t>
                      </a:r>
                      <a:endParaRPr lang="ru-RU" sz="120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364,49</a:t>
                      </a:r>
                      <a:endParaRPr lang="ru-RU" sz="120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7235" marR="6723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200" name="TextBox 199">
            <a:extLst>
              <a:ext uri="{FF2B5EF4-FFF2-40B4-BE49-F238E27FC236}">
                <a16:creationId xmlns="" xmlns:a16="http://schemas.microsoft.com/office/drawing/2014/main" id="{CEDDD9B7-FCA1-4EA5-903A-1437B245A440}"/>
              </a:ext>
            </a:extLst>
          </p:cNvPr>
          <p:cNvSpPr txBox="1"/>
          <p:nvPr/>
        </p:nvSpPr>
        <p:spPr>
          <a:xfrm>
            <a:off x="779195" y="904662"/>
            <a:ext cx="784887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ПОТРЕБНОСТЬ В ИНВЕСТИЦИЯХ И СРОКИ ОКУПАЕМОСТИ</a:t>
            </a:r>
            <a:endParaRPr lang="ru-RU" sz="2000" b="1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2908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3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CEDDD9B7-FCA1-4EA5-903A-1437B245A440}"/>
              </a:ext>
            </a:extLst>
          </p:cNvPr>
          <p:cNvSpPr txBox="1"/>
          <p:nvPr/>
        </p:nvSpPr>
        <p:spPr>
          <a:xfrm>
            <a:off x="557461" y="4221088"/>
            <a:ext cx="8064896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61950" indent="-361950" algn="just">
              <a:buFont typeface="Wingdings" panose="05000000000000000000" pitchFamily="2" charset="2"/>
              <a:buChar char="q"/>
            </a:pPr>
            <a:r>
              <a:rPr lang="ru-RU" i="0" dirty="0"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АО «ВПО «Точмаш»</a:t>
            </a:r>
            <a:r>
              <a:rPr lang="ru-RU" b="1" i="0" dirty="0"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b="1" i="0" dirty="0" smtClean="0"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ru-RU" b="0" i="0" dirty="0" smtClean="0"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многопрофильный производитель </a:t>
            </a:r>
            <a:r>
              <a:rPr lang="ru-RU" b="0" i="0" dirty="0"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изделий высокоточного </a:t>
            </a:r>
            <a:r>
              <a:rPr lang="ru-RU" b="0" i="0" dirty="0" smtClean="0"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приборостроения </a:t>
            </a:r>
            <a:r>
              <a:rPr lang="ru-RU" b="0" i="0" dirty="0"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и </a:t>
            </a:r>
            <a:r>
              <a:rPr lang="ru-RU" b="0" i="0" dirty="0" smtClean="0"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машиностроения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газовых центрифуг - высокопроизводительного оборудования для разделения изотопов 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урана, комплектующих активной зоны АЭС, неядерной продукции. </a:t>
            </a:r>
            <a:endParaRPr lang="ru-RU" b="0" i="0" dirty="0" smtClean="0">
              <a:solidFill>
                <a:schemeClr val="accent5">
                  <a:lumMod val="75000"/>
                </a:schemeClr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/>
            <a:endParaRPr lang="ru-RU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61950" indent="-361950" algn="just">
              <a:buFont typeface="Wingdings" panose="05000000000000000000" pitchFamily="2" charset="2"/>
              <a:buChar char="q"/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Структурные подразделения находятся в городах Коврове, Владимире и Москве.</a:t>
            </a:r>
            <a:endParaRPr lang="ru-RU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4488" y="105042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99" name="TextBox 198">
            <a:extLst>
              <a:ext uri="{FF2B5EF4-FFF2-40B4-BE49-F238E27FC236}">
                <a16:creationId xmlns="" xmlns:a16="http://schemas.microsoft.com/office/drawing/2014/main" id="{CEDDD9B7-FCA1-4EA5-903A-1437B245A440}"/>
              </a:ext>
            </a:extLst>
          </p:cNvPr>
          <p:cNvSpPr txBox="1"/>
          <p:nvPr/>
        </p:nvSpPr>
        <p:spPr>
          <a:xfrm>
            <a:off x="652397" y="895484"/>
            <a:ext cx="796996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2000" b="1" i="0" dirty="0" smtClean="0"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ИНФОРМАЦИЯ О ПРЕДПРИЯТИИ</a:t>
            </a:r>
            <a:endParaRPr lang="ru-RU" sz="20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00" name="Рисунок 199" descr="Изображение выглядит как текст, дерево, небо, внешний&#10;&#10;Автоматически созданное описание">
            <a:extLst>
              <a:ext uri="{FF2B5EF4-FFF2-40B4-BE49-F238E27FC236}">
                <a16:creationId xmlns:a16="http://schemas.microsoft.com/office/drawing/2014/main" xmlns="" id="{5C8B83E9-F46A-4FC4-A8F6-D9349CD6BA7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4488" y="1484784"/>
            <a:ext cx="4122092" cy="2552027"/>
          </a:xfrm>
          <a:prstGeom prst="rect">
            <a:avLst/>
          </a:prstGeom>
        </p:spPr>
      </p:pic>
      <p:sp>
        <p:nvSpPr>
          <p:cNvPr id="2" name="Прямоугольник 1"/>
          <p:cNvSpPr/>
          <p:nvPr/>
        </p:nvSpPr>
        <p:spPr>
          <a:xfrm>
            <a:off x="4932040" y="1484809"/>
            <a:ext cx="3697138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61950" indent="-361950">
              <a:buFont typeface="Wingdings" panose="05000000000000000000" pitchFamily="2" charset="2"/>
              <a:buChar char="q"/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АО «ВПО «Точмаш»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входит в состав Государственной корпорации по атомной энергии «Росатом».</a:t>
            </a:r>
          </a:p>
          <a:p>
            <a:pPr marL="361950" indent="-361950" algn="just"/>
            <a:endParaRPr lang="ru-RU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61950" indent="-361950">
              <a:buFont typeface="Wingdings" panose="05000000000000000000" pitchFamily="2" charset="2"/>
              <a:buChar char="q"/>
            </a:pP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Год основания 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1933 г.</a:t>
            </a:r>
          </a:p>
          <a:p>
            <a:pPr marL="361950" indent="-361950" algn="just">
              <a:buFont typeface="Wingdings" panose="05000000000000000000" pitchFamily="2" charset="2"/>
              <a:buChar char="q"/>
            </a:pPr>
            <a:endParaRPr lang="ru-RU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61950" indent="-361950">
              <a:buFont typeface="Wingdings" panose="05000000000000000000" pitchFamily="2" charset="2"/>
              <a:buChar char="q"/>
            </a:pP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Численность сотрудников – 2063 чел.</a:t>
            </a:r>
          </a:p>
        </p:txBody>
      </p:sp>
    </p:spTree>
    <p:extLst>
      <p:ext uri="{BB962C8B-B14F-4D97-AF65-F5344CB8AC3E}">
        <p14:creationId xmlns:p14="http://schemas.microsoft.com/office/powerpoint/2010/main" val="297383289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4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4488" y="105042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99" name="TextBox 198">
            <a:extLst>
              <a:ext uri="{FF2B5EF4-FFF2-40B4-BE49-F238E27FC236}">
                <a16:creationId xmlns="" xmlns:a16="http://schemas.microsoft.com/office/drawing/2014/main" id="{CEDDD9B7-FCA1-4EA5-903A-1437B245A440}"/>
              </a:ext>
            </a:extLst>
          </p:cNvPr>
          <p:cNvSpPr txBox="1"/>
          <p:nvPr/>
        </p:nvSpPr>
        <p:spPr>
          <a:xfrm>
            <a:off x="634488" y="904662"/>
            <a:ext cx="796996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2000" b="1" i="0" dirty="0" smtClean="0"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ИНФОРМАЦИЯ О ПРОИЗВОДСТВЕННОЙ ПЛОЩАДКЕ </a:t>
            </a:r>
          </a:p>
        </p:txBody>
      </p:sp>
      <p:sp>
        <p:nvSpPr>
          <p:cNvPr id="2" name="Прямоугольник 1"/>
          <p:cNvSpPr/>
          <p:nvPr/>
        </p:nvSpPr>
        <p:spPr>
          <a:xfrm>
            <a:off x="634488" y="1556792"/>
            <a:ext cx="7875024" cy="48013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61950" indent="-361950" algn="just">
              <a:buFont typeface="Wingdings" panose="05000000000000000000" pitchFamily="2" charset="2"/>
              <a:buChar char="q"/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рамках программы «Концентрация производств АО «ВПО «Точмаш» и ПАО «Ковровский механический завод» 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 2017 г. основные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производственные мощности АО «ВПО «Точмаш» сконцентрированы 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г. Коврове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algn="just"/>
            <a:endParaRPr lang="ru-RU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61950" indent="-361950" algn="just">
              <a:buFont typeface="Wingdings" panose="05000000000000000000" pitchFamily="2" charset="2"/>
              <a:buChar char="q"/>
            </a:pP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 результате реализации данной программы 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высвобождены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административные и производственные корпуса площадью 145,2 тыс. кв.м., 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вспомогательные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корпуса, 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сооружения и объекты ГО.</a:t>
            </a:r>
          </a:p>
          <a:p>
            <a:pPr marL="361950" indent="-361950" algn="just">
              <a:buFont typeface="Wingdings" panose="05000000000000000000" pitchFamily="2" charset="2"/>
              <a:buChar char="q"/>
            </a:pPr>
            <a:endParaRPr lang="ru-RU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61950" indent="-361950" algn="just">
              <a:buFont typeface="Wingdings" panose="05000000000000000000" pitchFamily="2" charset="2"/>
              <a:buChar char="q"/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Производственная площадка признана непрофильным активом, в отношении которого принято решение о продаже.</a:t>
            </a:r>
          </a:p>
          <a:p>
            <a:pPr marL="361950" indent="-361950" algn="just">
              <a:buFont typeface="Wingdings" panose="05000000000000000000" pitchFamily="2" charset="2"/>
              <a:buChar char="q"/>
            </a:pPr>
            <a:endParaRPr lang="ru-RU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61950" indent="-361950" algn="just">
              <a:buFont typeface="Wingdings" panose="05000000000000000000" pitchFamily="2" charset="2"/>
              <a:buChar char="q"/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 время продажи приоритетным способом использования имущества является сдача в краткосрочную аренду.</a:t>
            </a:r>
          </a:p>
          <a:p>
            <a:pPr marL="361950" indent="-361950" algn="just">
              <a:buFont typeface="Wingdings" panose="05000000000000000000" pitchFamily="2" charset="2"/>
              <a:buChar char="q"/>
            </a:pPr>
            <a:endParaRPr lang="ru-RU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61950" indent="-361950" algn="just">
              <a:buFont typeface="Wingdings" panose="05000000000000000000" pitchFamily="2" charset="2"/>
              <a:buChar char="q"/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2020 г. 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производственная площадка передана в доверительное управление компании ООО «ИТКОЛ-</a:t>
            </a:r>
            <a:r>
              <a:rPr lang="ru-RU" dirty="0" err="1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сервеинг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».</a:t>
            </a:r>
            <a:endParaRPr lang="ru-RU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556546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5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10" name="Google Shape;924;p5" descr="Завод_3D - переделанный.jpg">
            <a:extLst>
              <a:ext uri="{FF2B5EF4-FFF2-40B4-BE49-F238E27FC236}">
                <a16:creationId xmlns="" xmlns:a16="http://schemas.microsoft.com/office/drawing/2014/main" id="{2DC7E7B1-88AC-4F2B-93F0-04F2DC35454B}"/>
              </a:ext>
            </a:extLst>
          </p:cNvPr>
          <p:cNvPicPr preferRelativeResize="0"/>
          <p:nvPr/>
        </p:nvPicPr>
        <p:blipFill rotWithShape="1">
          <a:blip r:embed="rId3" cstate="print">
            <a:alphaModFix/>
          </a:blip>
          <a:srcRect/>
          <a:stretch/>
        </p:blipFill>
        <p:spPr>
          <a:xfrm>
            <a:off x="1744795" y="1149716"/>
            <a:ext cx="7177546" cy="3647435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928;p5">
            <a:extLst>
              <a:ext uri="{FF2B5EF4-FFF2-40B4-BE49-F238E27FC236}">
                <a16:creationId xmlns="" xmlns:a16="http://schemas.microsoft.com/office/drawing/2014/main" id="{57A787B7-E8A3-4F46-A8B2-F6BFEFA83217}"/>
              </a:ext>
            </a:extLst>
          </p:cNvPr>
          <p:cNvSpPr txBox="1"/>
          <p:nvPr/>
        </p:nvSpPr>
        <p:spPr>
          <a:xfrm>
            <a:off x="-18017" y="2254213"/>
            <a:ext cx="1589163" cy="4797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 lnSpcReduction="10000"/>
          </a:bodyPr>
          <a:lstStyle/>
          <a:p>
            <a:pPr algn="ctr">
              <a:lnSpc>
                <a:spcPct val="90000"/>
              </a:lnSpc>
              <a:buClr>
                <a:srgbClr val="404040"/>
              </a:buClr>
              <a:buSzPts val="1000"/>
            </a:pP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ea typeface="Cambria"/>
                <a:cs typeface="Arial" panose="020B0604020202020204" pitchFamily="34" charset="0"/>
                <a:sym typeface="Cambria"/>
              </a:rPr>
              <a:t>Площадь территории</a:t>
            </a:r>
            <a:endParaRPr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7" name="Google Shape;930;p5">
            <a:extLst>
              <a:ext uri="{FF2B5EF4-FFF2-40B4-BE49-F238E27FC236}">
                <a16:creationId xmlns="" xmlns:a16="http://schemas.microsoft.com/office/drawing/2014/main" id="{079BFE32-9E62-433E-A25D-51B7FE7B0494}"/>
              </a:ext>
            </a:extLst>
          </p:cNvPr>
          <p:cNvCxnSpPr>
            <a:cxnSpLocks/>
            <a:stCxn id="233" idx="6"/>
          </p:cNvCxnSpPr>
          <p:nvPr/>
        </p:nvCxnSpPr>
        <p:spPr>
          <a:xfrm>
            <a:off x="1644823" y="1680366"/>
            <a:ext cx="4509560" cy="471147"/>
          </a:xfrm>
          <a:prstGeom prst="straightConnector1">
            <a:avLst/>
          </a:prstGeom>
          <a:noFill/>
          <a:ln w="19050" cap="flat" cmpd="sng">
            <a:solidFill>
              <a:schemeClr val="accent1">
                <a:alpha val="64705"/>
              </a:schemeClr>
            </a:solidFill>
            <a:prstDash val="solid"/>
            <a:miter lim="8000"/>
            <a:headEnd type="none" w="sm" len="sm"/>
            <a:tailEnd type="none" w="sm" len="sm"/>
          </a:ln>
        </p:spPr>
      </p:cxnSp>
      <p:cxnSp>
        <p:nvCxnSpPr>
          <p:cNvPr id="19" name="Google Shape;932;p5">
            <a:extLst>
              <a:ext uri="{FF2B5EF4-FFF2-40B4-BE49-F238E27FC236}">
                <a16:creationId xmlns="" xmlns:a16="http://schemas.microsoft.com/office/drawing/2014/main" id="{6CA47D77-B454-4C93-8007-2875A51584BD}"/>
              </a:ext>
            </a:extLst>
          </p:cNvPr>
          <p:cNvCxnSpPr>
            <a:cxnSpLocks/>
            <a:stCxn id="231" idx="7"/>
          </p:cNvCxnSpPr>
          <p:nvPr/>
        </p:nvCxnSpPr>
        <p:spPr>
          <a:xfrm flipV="1">
            <a:off x="1999696" y="2151513"/>
            <a:ext cx="4156480" cy="2518270"/>
          </a:xfrm>
          <a:prstGeom prst="straightConnector1">
            <a:avLst/>
          </a:prstGeom>
          <a:noFill/>
          <a:ln w="19050" cap="flat" cmpd="sng">
            <a:solidFill>
              <a:schemeClr val="accent1">
                <a:alpha val="64705"/>
              </a:schemeClr>
            </a:solidFill>
            <a:prstDash val="solid"/>
            <a:miter lim="8000"/>
            <a:headEnd type="none" w="sm" len="sm"/>
            <a:tailEnd type="none" w="sm" len="sm"/>
          </a:ln>
        </p:spPr>
      </p:cxnSp>
      <p:cxnSp>
        <p:nvCxnSpPr>
          <p:cNvPr id="21" name="Google Shape;934;p5">
            <a:extLst>
              <a:ext uri="{FF2B5EF4-FFF2-40B4-BE49-F238E27FC236}">
                <a16:creationId xmlns="" xmlns:a16="http://schemas.microsoft.com/office/drawing/2014/main" id="{51BD5FED-3304-477C-8F7E-32B975D52F70}"/>
              </a:ext>
            </a:extLst>
          </p:cNvPr>
          <p:cNvCxnSpPr>
            <a:cxnSpLocks/>
          </p:cNvCxnSpPr>
          <p:nvPr/>
        </p:nvCxnSpPr>
        <p:spPr>
          <a:xfrm flipV="1">
            <a:off x="4726464" y="2151514"/>
            <a:ext cx="1427918" cy="2833525"/>
          </a:xfrm>
          <a:prstGeom prst="straightConnector1">
            <a:avLst/>
          </a:prstGeom>
          <a:noFill/>
          <a:ln w="19050" cap="flat" cmpd="sng">
            <a:solidFill>
              <a:schemeClr val="accent1">
                <a:alpha val="64705"/>
              </a:schemeClr>
            </a:solidFill>
            <a:prstDash val="solid"/>
            <a:miter lim="8000"/>
            <a:headEnd type="none" w="sm" len="sm"/>
            <a:tailEnd type="none" w="sm" len="sm"/>
          </a:ln>
        </p:spPr>
      </p:cxnSp>
      <p:cxnSp>
        <p:nvCxnSpPr>
          <p:cNvPr id="22" name="Google Shape;935;p5">
            <a:extLst>
              <a:ext uri="{FF2B5EF4-FFF2-40B4-BE49-F238E27FC236}">
                <a16:creationId xmlns="" xmlns:a16="http://schemas.microsoft.com/office/drawing/2014/main" id="{1B026B89-FAD2-4A48-83EB-2093003CB898}"/>
              </a:ext>
            </a:extLst>
          </p:cNvPr>
          <p:cNvCxnSpPr>
            <a:cxnSpLocks/>
          </p:cNvCxnSpPr>
          <p:nvPr/>
        </p:nvCxnSpPr>
        <p:spPr>
          <a:xfrm flipH="1" flipV="1">
            <a:off x="6156176" y="2151512"/>
            <a:ext cx="97840" cy="2802496"/>
          </a:xfrm>
          <a:prstGeom prst="straightConnector1">
            <a:avLst/>
          </a:prstGeom>
          <a:noFill/>
          <a:ln w="19050" cap="flat" cmpd="sng">
            <a:solidFill>
              <a:schemeClr val="accent1">
                <a:alpha val="64705"/>
              </a:schemeClr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4" name="Google Shape;937;p5">
            <a:extLst>
              <a:ext uri="{FF2B5EF4-FFF2-40B4-BE49-F238E27FC236}">
                <a16:creationId xmlns="" xmlns:a16="http://schemas.microsoft.com/office/drawing/2014/main" id="{8DBFCB18-4C1A-4E95-8D20-7F56C0ABBCFA}"/>
              </a:ext>
            </a:extLst>
          </p:cNvPr>
          <p:cNvSpPr txBox="1"/>
          <p:nvPr/>
        </p:nvSpPr>
        <p:spPr>
          <a:xfrm>
            <a:off x="556262" y="1433217"/>
            <a:ext cx="1032901" cy="2471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ctr">
              <a:lnSpc>
                <a:spcPct val="81000"/>
              </a:lnSpc>
              <a:buClr>
                <a:srgbClr val="A65C61"/>
              </a:buClr>
              <a:buSzPts val="1806"/>
            </a:pPr>
            <a:r>
              <a:rPr lang="ru-RU" sz="2200" b="1" dirty="0" smtClean="0">
                <a:solidFill>
                  <a:schemeClr val="accent2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54,3</a:t>
            </a:r>
          </a:p>
          <a:p>
            <a:pPr algn="ctr">
              <a:lnSpc>
                <a:spcPct val="81000"/>
              </a:lnSpc>
              <a:buClr>
                <a:srgbClr val="A65C61"/>
              </a:buClr>
              <a:buSzPts val="1806"/>
            </a:pPr>
            <a:r>
              <a:rPr lang="ru-RU" sz="2200" b="1" dirty="0" smtClean="0">
                <a:solidFill>
                  <a:schemeClr val="accent2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ru-RU" sz="2200" b="1" dirty="0">
                <a:solidFill>
                  <a:schemeClr val="accent2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ГА</a:t>
            </a:r>
            <a:endParaRPr sz="22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9" name="Google Shape;942;p5">
            <a:extLst>
              <a:ext uri="{FF2B5EF4-FFF2-40B4-BE49-F238E27FC236}">
                <a16:creationId xmlns="" xmlns:a16="http://schemas.microsoft.com/office/drawing/2014/main" id="{DF64BE81-5BB0-4C6C-8479-442DBF7EB402}"/>
              </a:ext>
            </a:extLst>
          </p:cNvPr>
          <p:cNvSpPr txBox="1"/>
          <p:nvPr/>
        </p:nvSpPr>
        <p:spPr>
          <a:xfrm>
            <a:off x="3835446" y="6087688"/>
            <a:ext cx="1997179" cy="700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ctr">
              <a:buClr>
                <a:srgbClr val="404040"/>
              </a:buClr>
              <a:buSzPts val="1000"/>
            </a:pP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ea typeface="Cambria"/>
                <a:cs typeface="Arial" panose="020B0604020202020204" pitchFamily="34" charset="0"/>
                <a:sym typeface="Cambria"/>
              </a:rPr>
              <a:t>Площади, сданные в аренду </a:t>
            </a:r>
            <a:endParaRPr lang="ru-RU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Google Shape;945;p5">
            <a:extLst>
              <a:ext uri="{FF2B5EF4-FFF2-40B4-BE49-F238E27FC236}">
                <a16:creationId xmlns="" xmlns:a16="http://schemas.microsoft.com/office/drawing/2014/main" id="{02EAC796-132F-43C4-B990-FCC77961C158}"/>
              </a:ext>
            </a:extLst>
          </p:cNvPr>
          <p:cNvSpPr txBox="1"/>
          <p:nvPr/>
        </p:nvSpPr>
        <p:spPr>
          <a:xfrm>
            <a:off x="-18017" y="4016424"/>
            <a:ext cx="1872373" cy="4912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ctr">
              <a:lnSpc>
                <a:spcPct val="90000"/>
              </a:lnSpc>
              <a:buClr>
                <a:srgbClr val="404040"/>
              </a:buClr>
              <a:buSzPts val="780"/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Общая площадь корпусов</a:t>
            </a:r>
            <a:endParaRPr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Google Shape;937;p5">
            <a:extLst>
              <a:ext uri="{FF2B5EF4-FFF2-40B4-BE49-F238E27FC236}">
                <a16:creationId xmlns="" xmlns:a16="http://schemas.microsoft.com/office/drawing/2014/main" id="{BB2EB648-E4A1-4ACB-8B44-6AED8DFFAAC5}"/>
              </a:ext>
            </a:extLst>
          </p:cNvPr>
          <p:cNvSpPr txBox="1"/>
          <p:nvPr/>
        </p:nvSpPr>
        <p:spPr>
          <a:xfrm>
            <a:off x="360543" y="3095112"/>
            <a:ext cx="1384252" cy="487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ctr">
              <a:lnSpc>
                <a:spcPct val="81000"/>
              </a:lnSpc>
              <a:buClr>
                <a:srgbClr val="A65C61"/>
              </a:buClr>
              <a:buSzPts val="1806"/>
            </a:pPr>
            <a:r>
              <a:rPr lang="ru-RU" sz="2200" b="1" dirty="0" smtClean="0">
                <a:solidFill>
                  <a:schemeClr val="accent2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145,2 тыс. </a:t>
            </a:r>
          </a:p>
          <a:p>
            <a:pPr algn="ctr">
              <a:lnSpc>
                <a:spcPct val="81000"/>
              </a:lnSpc>
              <a:buClr>
                <a:srgbClr val="A65C61"/>
              </a:buClr>
              <a:buSzPts val="1806"/>
            </a:pPr>
            <a:r>
              <a:rPr lang="ru-RU" sz="2200" b="1" dirty="0" smtClean="0">
                <a:solidFill>
                  <a:schemeClr val="accent2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кв.м</a:t>
            </a:r>
            <a:r>
              <a:rPr lang="ru-RU" sz="2200" b="1" dirty="0">
                <a:solidFill>
                  <a:schemeClr val="accent2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sz="22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1" name="Google Shape;939;p5">
            <a:extLst>
              <a:ext uri="{FF2B5EF4-FFF2-40B4-BE49-F238E27FC236}">
                <a16:creationId xmlns="" xmlns:a16="http://schemas.microsoft.com/office/drawing/2014/main" id="{8ABD44D3-5D95-4B19-8DD1-CF7FF0D02A9C}"/>
              </a:ext>
            </a:extLst>
          </p:cNvPr>
          <p:cNvSpPr txBox="1"/>
          <p:nvPr/>
        </p:nvSpPr>
        <p:spPr>
          <a:xfrm>
            <a:off x="0" y="5678189"/>
            <a:ext cx="2033673" cy="5544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ctr">
              <a:buClr>
                <a:srgbClr val="404040"/>
              </a:buClr>
              <a:buSzPts val="1000"/>
            </a:pP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ea typeface="Cambria"/>
                <a:cs typeface="Arial" panose="020B0604020202020204" pitchFamily="34" charset="0"/>
                <a:sym typeface="Cambria"/>
              </a:rPr>
              <a:t>Арендопригодные площади </a:t>
            </a:r>
            <a:endParaRPr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Google Shape;937;p5">
            <a:extLst>
              <a:ext uri="{FF2B5EF4-FFF2-40B4-BE49-F238E27FC236}">
                <a16:creationId xmlns="" xmlns:a16="http://schemas.microsoft.com/office/drawing/2014/main" id="{BB2EB648-E4A1-4ACB-8B44-6AED8DFFAAC5}"/>
              </a:ext>
            </a:extLst>
          </p:cNvPr>
          <p:cNvSpPr txBox="1"/>
          <p:nvPr/>
        </p:nvSpPr>
        <p:spPr>
          <a:xfrm>
            <a:off x="957252" y="4689334"/>
            <a:ext cx="1345932" cy="2957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ctr">
              <a:lnSpc>
                <a:spcPct val="81000"/>
              </a:lnSpc>
              <a:buClr>
                <a:srgbClr val="A65C61"/>
              </a:buClr>
              <a:buSzPts val="1806"/>
            </a:pPr>
            <a:r>
              <a:rPr lang="ru-RU" sz="2200" b="1" dirty="0" smtClean="0">
                <a:solidFill>
                  <a:schemeClr val="accent2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113,3 </a:t>
            </a:r>
            <a:r>
              <a:rPr lang="ru-RU" sz="2200" b="1" dirty="0">
                <a:solidFill>
                  <a:schemeClr val="accent2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тыс. </a:t>
            </a:r>
            <a:endParaRPr lang="ru-RU" sz="2200" b="1" dirty="0" smtClean="0">
              <a:solidFill>
                <a:schemeClr val="accent2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  <a:p>
            <a:pPr algn="ctr">
              <a:lnSpc>
                <a:spcPct val="81000"/>
              </a:lnSpc>
              <a:buClr>
                <a:srgbClr val="A65C61"/>
              </a:buClr>
              <a:buSzPts val="1806"/>
            </a:pPr>
            <a:r>
              <a:rPr lang="ru-RU" sz="2200" b="1" dirty="0" smtClean="0">
                <a:solidFill>
                  <a:schemeClr val="accent2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кв.м</a:t>
            </a:r>
            <a:r>
              <a:rPr lang="ru-RU" sz="2200" b="1" dirty="0">
                <a:solidFill>
                  <a:schemeClr val="accent2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sz="22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4001623" y="5082020"/>
            <a:ext cx="1223490" cy="9150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1000"/>
              </a:lnSpc>
              <a:buClr>
                <a:srgbClr val="A65C61"/>
              </a:buClr>
              <a:buSzPts val="1806"/>
            </a:pPr>
            <a:r>
              <a:rPr lang="ru-RU" sz="2200" b="1" dirty="0" smtClean="0">
                <a:solidFill>
                  <a:schemeClr val="accent2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91,7 </a:t>
            </a:r>
            <a:r>
              <a:rPr lang="ru-RU" sz="2200" b="1" dirty="0">
                <a:solidFill>
                  <a:schemeClr val="accent2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тыс. </a:t>
            </a:r>
            <a:r>
              <a:rPr lang="ru-RU" sz="2200" b="1" dirty="0" smtClean="0">
                <a:solidFill>
                  <a:schemeClr val="accent2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кв.м</a:t>
            </a:r>
            <a:r>
              <a:rPr lang="ru-RU" sz="2200" b="1" dirty="0">
                <a:solidFill>
                  <a:schemeClr val="accent2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lang="ru-RU" sz="2200" dirty="0">
              <a:solidFill>
                <a:schemeClr val="accent2">
                  <a:lumMod val="75000"/>
                </a:schemeClr>
              </a:solidFill>
            </a:endParaRPr>
          </a:p>
        </p:txBody>
      </p:sp>
      <p:pic>
        <p:nvPicPr>
          <p:cNvPr id="23" name="Picture 4" descr="logo PP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090" y="103995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Picture 199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8594" y="-38691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2390438" y="114138"/>
            <a:ext cx="381000" cy="609600"/>
            <a:chOff x="2281" y="1686"/>
            <a:chExt cx="962" cy="1418"/>
          </a:xfrm>
        </p:grpSpPr>
        <p:sp>
          <p:nvSpPr>
            <p:cNvPr id="30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2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3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24" name="Google Shape;938;p5">
            <a:extLst>
              <a:ext uri="{FF2B5EF4-FFF2-40B4-BE49-F238E27FC236}">
                <a16:creationId xmlns="" xmlns:a16="http://schemas.microsoft.com/office/drawing/2014/main" id="{1BC6B582-28B4-4861-ACDB-939971992ED5}"/>
              </a:ext>
            </a:extLst>
          </p:cNvPr>
          <p:cNvSpPr/>
          <p:nvPr/>
        </p:nvSpPr>
        <p:spPr>
          <a:xfrm>
            <a:off x="7449340" y="4954007"/>
            <a:ext cx="1161162" cy="1147695"/>
          </a:xfrm>
          <a:prstGeom prst="ellipse">
            <a:avLst/>
          </a:prstGeom>
          <a:noFill/>
          <a:ln w="12700" cap="flat" cmpd="sng">
            <a:solidFill>
              <a:schemeClr val="accent1">
                <a:lumMod val="75000"/>
              </a:schemeClr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34275" tIns="34275" rIns="34275" bIns="3427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</a:pPr>
            <a:endParaRPr sz="105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" name="Прямоугольник 224"/>
          <p:cNvSpPr/>
          <p:nvPr/>
        </p:nvSpPr>
        <p:spPr>
          <a:xfrm>
            <a:off x="2345517" y="5040369"/>
            <a:ext cx="1223490" cy="9150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1000"/>
              </a:lnSpc>
              <a:buClr>
                <a:srgbClr val="A65C61"/>
              </a:buClr>
              <a:buSzPts val="1806"/>
            </a:pPr>
            <a:r>
              <a:rPr lang="ru-RU" sz="2200" b="1" dirty="0" smtClean="0">
                <a:solidFill>
                  <a:schemeClr val="accent2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29,7 </a:t>
            </a:r>
            <a:r>
              <a:rPr lang="ru-RU" sz="2200" b="1" dirty="0">
                <a:solidFill>
                  <a:schemeClr val="accent2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тыс. </a:t>
            </a:r>
            <a:r>
              <a:rPr lang="ru-RU" sz="2200" b="1" dirty="0" smtClean="0">
                <a:solidFill>
                  <a:schemeClr val="accent2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кв.м</a:t>
            </a:r>
            <a:r>
              <a:rPr lang="ru-RU" sz="2200" b="1" dirty="0">
                <a:solidFill>
                  <a:schemeClr val="accent2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lang="ru-RU" sz="22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26" name="Google Shape;939;p5">
            <a:extLst>
              <a:ext uri="{FF2B5EF4-FFF2-40B4-BE49-F238E27FC236}">
                <a16:creationId xmlns="" xmlns:a16="http://schemas.microsoft.com/office/drawing/2014/main" id="{8ABD44D3-5D95-4B19-8DD1-CF7FF0D02A9C}"/>
              </a:ext>
            </a:extLst>
          </p:cNvPr>
          <p:cNvSpPr txBox="1"/>
          <p:nvPr/>
        </p:nvSpPr>
        <p:spPr>
          <a:xfrm>
            <a:off x="1487797" y="6083866"/>
            <a:ext cx="2295589" cy="700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ctr">
              <a:buClr>
                <a:srgbClr val="404040"/>
              </a:buClr>
              <a:buSzPts val="1000"/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ea typeface="Cambria"/>
                <a:cs typeface="Arial" panose="020B0604020202020204" pitchFamily="34" charset="0"/>
                <a:sym typeface="Cambria"/>
              </a:rPr>
              <a:t>Площади, требующие ремонта </a:t>
            </a:r>
            <a:endParaRPr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27" name="Google Shape;935;p5">
            <a:extLst>
              <a:ext uri="{FF2B5EF4-FFF2-40B4-BE49-F238E27FC236}">
                <a16:creationId xmlns="" xmlns:a16="http://schemas.microsoft.com/office/drawing/2014/main" id="{1B026B89-FAD2-4A48-83EB-2093003CB898}"/>
              </a:ext>
            </a:extLst>
          </p:cNvPr>
          <p:cNvCxnSpPr>
            <a:cxnSpLocks/>
          </p:cNvCxnSpPr>
          <p:nvPr/>
        </p:nvCxnSpPr>
        <p:spPr>
          <a:xfrm flipH="1" flipV="1">
            <a:off x="6156178" y="2151514"/>
            <a:ext cx="1584174" cy="2861662"/>
          </a:xfrm>
          <a:prstGeom prst="straightConnector1">
            <a:avLst/>
          </a:prstGeom>
          <a:noFill/>
          <a:ln w="19050" cap="flat" cmpd="sng">
            <a:solidFill>
              <a:schemeClr val="accent1">
                <a:alpha val="64705"/>
              </a:schemeClr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28" name="Google Shape;938;p5">
            <a:extLst>
              <a:ext uri="{FF2B5EF4-FFF2-40B4-BE49-F238E27FC236}">
                <a16:creationId xmlns="" xmlns:a16="http://schemas.microsoft.com/office/drawing/2014/main" id="{1BC6B582-28B4-4861-ACDB-939971992ED5}"/>
              </a:ext>
            </a:extLst>
          </p:cNvPr>
          <p:cNvSpPr/>
          <p:nvPr/>
        </p:nvSpPr>
        <p:spPr>
          <a:xfrm>
            <a:off x="5781147" y="4954008"/>
            <a:ext cx="1161162" cy="1147695"/>
          </a:xfrm>
          <a:prstGeom prst="ellipse">
            <a:avLst/>
          </a:prstGeom>
          <a:noFill/>
          <a:ln w="12700" cap="flat" cmpd="sng">
            <a:solidFill>
              <a:schemeClr val="accent1">
                <a:lumMod val="75000"/>
              </a:schemeClr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34275" tIns="34275" rIns="34275" bIns="3427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</a:pPr>
            <a:endParaRPr sz="105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" name="Google Shape;938;p5">
            <a:extLst>
              <a:ext uri="{FF2B5EF4-FFF2-40B4-BE49-F238E27FC236}">
                <a16:creationId xmlns="" xmlns:a16="http://schemas.microsoft.com/office/drawing/2014/main" id="{1BC6B582-28B4-4861-ACDB-939971992ED5}"/>
              </a:ext>
            </a:extLst>
          </p:cNvPr>
          <p:cNvSpPr/>
          <p:nvPr/>
        </p:nvSpPr>
        <p:spPr>
          <a:xfrm>
            <a:off x="3993721" y="4954008"/>
            <a:ext cx="1161162" cy="1147695"/>
          </a:xfrm>
          <a:prstGeom prst="ellipse">
            <a:avLst/>
          </a:prstGeom>
          <a:noFill/>
          <a:ln w="12700" cap="flat" cmpd="sng">
            <a:solidFill>
              <a:schemeClr val="accent1">
                <a:lumMod val="75000"/>
              </a:schemeClr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34275" tIns="34275" rIns="34275" bIns="3427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</a:pPr>
            <a:endParaRPr sz="105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" name="Google Shape;938;p5">
            <a:extLst>
              <a:ext uri="{FF2B5EF4-FFF2-40B4-BE49-F238E27FC236}">
                <a16:creationId xmlns="" xmlns:a16="http://schemas.microsoft.com/office/drawing/2014/main" id="{1BC6B582-28B4-4861-ACDB-939971992ED5}"/>
              </a:ext>
            </a:extLst>
          </p:cNvPr>
          <p:cNvSpPr/>
          <p:nvPr/>
        </p:nvSpPr>
        <p:spPr>
          <a:xfrm>
            <a:off x="2329568" y="4913944"/>
            <a:ext cx="1161162" cy="1147695"/>
          </a:xfrm>
          <a:prstGeom prst="ellipse">
            <a:avLst/>
          </a:prstGeom>
          <a:noFill/>
          <a:ln w="12700" cap="flat" cmpd="sng">
            <a:solidFill>
              <a:schemeClr val="accent1">
                <a:lumMod val="75000"/>
              </a:schemeClr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34275" tIns="34275" rIns="34275" bIns="3427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</a:pPr>
            <a:endParaRPr sz="105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" name="Google Shape;938;p5">
            <a:extLst>
              <a:ext uri="{FF2B5EF4-FFF2-40B4-BE49-F238E27FC236}">
                <a16:creationId xmlns="" xmlns:a16="http://schemas.microsoft.com/office/drawing/2014/main" id="{1BC6B582-28B4-4861-ACDB-939971992ED5}"/>
              </a:ext>
            </a:extLst>
          </p:cNvPr>
          <p:cNvSpPr/>
          <p:nvPr/>
        </p:nvSpPr>
        <p:spPr>
          <a:xfrm>
            <a:off x="1008582" y="4501707"/>
            <a:ext cx="1161162" cy="1147695"/>
          </a:xfrm>
          <a:prstGeom prst="ellipse">
            <a:avLst/>
          </a:prstGeom>
          <a:noFill/>
          <a:ln w="12700" cap="flat" cmpd="sng">
            <a:solidFill>
              <a:schemeClr val="accent1">
                <a:lumMod val="75000"/>
              </a:schemeClr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34275" tIns="34275" rIns="34275" bIns="3427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</a:pPr>
            <a:endParaRPr sz="105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" name="Google Shape;937;p5">
            <a:extLst>
              <a:ext uri="{FF2B5EF4-FFF2-40B4-BE49-F238E27FC236}">
                <a16:creationId xmlns="" xmlns:a16="http://schemas.microsoft.com/office/drawing/2014/main" id="{8DBFCB18-4C1A-4E95-8D20-7F56C0ABBCFA}"/>
              </a:ext>
            </a:extLst>
          </p:cNvPr>
          <p:cNvSpPr txBox="1"/>
          <p:nvPr/>
        </p:nvSpPr>
        <p:spPr>
          <a:xfrm>
            <a:off x="5895313" y="5123788"/>
            <a:ext cx="924419" cy="2471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ctr">
              <a:lnSpc>
                <a:spcPct val="81000"/>
              </a:lnSpc>
              <a:buClr>
                <a:srgbClr val="A65C61"/>
              </a:buClr>
              <a:buSzPts val="1806"/>
            </a:pPr>
            <a:r>
              <a:rPr lang="ru-RU" sz="2200" b="1" dirty="0" smtClean="0">
                <a:solidFill>
                  <a:schemeClr val="accent2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1,54 млрд. руб.</a:t>
            </a:r>
            <a:endParaRPr sz="22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33" name="Google Shape;938;p5">
            <a:extLst>
              <a:ext uri="{FF2B5EF4-FFF2-40B4-BE49-F238E27FC236}">
                <a16:creationId xmlns="" xmlns:a16="http://schemas.microsoft.com/office/drawing/2014/main" id="{1BC6B582-28B4-4861-ACDB-939971992ED5}"/>
              </a:ext>
            </a:extLst>
          </p:cNvPr>
          <p:cNvSpPr/>
          <p:nvPr/>
        </p:nvSpPr>
        <p:spPr>
          <a:xfrm>
            <a:off x="483661" y="1106518"/>
            <a:ext cx="1161162" cy="1147695"/>
          </a:xfrm>
          <a:prstGeom prst="ellipse">
            <a:avLst/>
          </a:prstGeom>
          <a:noFill/>
          <a:ln w="12700" cap="flat" cmpd="sng">
            <a:solidFill>
              <a:schemeClr val="accent1">
                <a:lumMod val="75000"/>
              </a:schemeClr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34275" tIns="34275" rIns="34275" bIns="3427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</a:pPr>
            <a:endParaRPr sz="105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34" name="Google Shape;932;p5">
            <a:extLst>
              <a:ext uri="{FF2B5EF4-FFF2-40B4-BE49-F238E27FC236}">
                <a16:creationId xmlns="" xmlns:a16="http://schemas.microsoft.com/office/drawing/2014/main" id="{6CA47D77-B454-4C93-8007-2875A51584BD}"/>
              </a:ext>
            </a:extLst>
          </p:cNvPr>
          <p:cNvCxnSpPr>
            <a:cxnSpLocks/>
          </p:cNvCxnSpPr>
          <p:nvPr/>
        </p:nvCxnSpPr>
        <p:spPr>
          <a:xfrm flipV="1">
            <a:off x="3198912" y="2248569"/>
            <a:ext cx="3055104" cy="2742025"/>
          </a:xfrm>
          <a:prstGeom prst="straightConnector1">
            <a:avLst/>
          </a:prstGeom>
          <a:noFill/>
          <a:ln w="19050" cap="flat" cmpd="sng">
            <a:solidFill>
              <a:schemeClr val="accent1">
                <a:alpha val="64705"/>
              </a:schemeClr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41" name="Google Shape;928;p5">
            <a:extLst>
              <a:ext uri="{FF2B5EF4-FFF2-40B4-BE49-F238E27FC236}">
                <a16:creationId xmlns="" xmlns:a16="http://schemas.microsoft.com/office/drawing/2014/main" id="{57A787B7-E8A3-4F46-A8B2-F6BFEFA83217}"/>
              </a:ext>
            </a:extLst>
          </p:cNvPr>
          <p:cNvSpPr txBox="1"/>
          <p:nvPr/>
        </p:nvSpPr>
        <p:spPr>
          <a:xfrm>
            <a:off x="5641005" y="6187877"/>
            <a:ext cx="1720385" cy="4797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 lnSpcReduction="10000"/>
          </a:bodyPr>
          <a:lstStyle/>
          <a:p>
            <a:pPr algn="ctr">
              <a:lnSpc>
                <a:spcPct val="90000"/>
              </a:lnSpc>
              <a:buClr>
                <a:srgbClr val="404040"/>
              </a:buClr>
              <a:buSzPts val="1000"/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ea typeface="Cambria"/>
                <a:cs typeface="Arial" panose="020B0604020202020204" pitchFamily="34" charset="0"/>
                <a:sym typeface="Cambria"/>
              </a:rPr>
              <a:t>Рыночная стоимость</a:t>
            </a:r>
            <a:endParaRPr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5" name="Google Shape;938;p5">
            <a:extLst>
              <a:ext uri="{FF2B5EF4-FFF2-40B4-BE49-F238E27FC236}">
                <a16:creationId xmlns="" xmlns:a16="http://schemas.microsoft.com/office/drawing/2014/main" id="{1BC6B582-28B4-4861-ACDB-939971992ED5}"/>
              </a:ext>
            </a:extLst>
          </p:cNvPr>
          <p:cNvSpPr/>
          <p:nvPr/>
        </p:nvSpPr>
        <p:spPr>
          <a:xfrm>
            <a:off x="440252" y="2868729"/>
            <a:ext cx="1161162" cy="1147695"/>
          </a:xfrm>
          <a:prstGeom prst="ellipse">
            <a:avLst/>
          </a:prstGeom>
          <a:noFill/>
          <a:ln w="12700" cap="flat" cmpd="sng">
            <a:solidFill>
              <a:schemeClr val="accent1">
                <a:lumMod val="75000"/>
              </a:schemeClr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34275" tIns="34275" rIns="34275" bIns="3427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</a:pPr>
            <a:endParaRPr sz="105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6" name="Google Shape;928;p5">
            <a:extLst>
              <a:ext uri="{FF2B5EF4-FFF2-40B4-BE49-F238E27FC236}">
                <a16:creationId xmlns="" xmlns:a16="http://schemas.microsoft.com/office/drawing/2014/main" id="{57A787B7-E8A3-4F46-A8B2-F6BFEFA83217}"/>
              </a:ext>
            </a:extLst>
          </p:cNvPr>
          <p:cNvSpPr txBox="1"/>
          <p:nvPr/>
        </p:nvSpPr>
        <p:spPr>
          <a:xfrm>
            <a:off x="7020272" y="6198148"/>
            <a:ext cx="1720385" cy="4797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 lnSpcReduction="10000"/>
          </a:bodyPr>
          <a:lstStyle/>
          <a:p>
            <a:pPr algn="ctr">
              <a:lnSpc>
                <a:spcPct val="90000"/>
              </a:lnSpc>
              <a:buClr>
                <a:srgbClr val="404040"/>
              </a:buClr>
              <a:buSzPts val="1000"/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ea typeface="Cambria"/>
                <a:cs typeface="Arial" panose="020B0604020202020204" pitchFamily="34" charset="0"/>
                <a:sym typeface="Cambria"/>
              </a:rPr>
              <a:t>Остаточная стоимость</a:t>
            </a:r>
            <a:endParaRPr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7" name="Google Shape;937;p5">
            <a:extLst>
              <a:ext uri="{FF2B5EF4-FFF2-40B4-BE49-F238E27FC236}">
                <a16:creationId xmlns="" xmlns:a16="http://schemas.microsoft.com/office/drawing/2014/main" id="{8DBFCB18-4C1A-4E95-8D20-7F56C0ABBCFA}"/>
              </a:ext>
            </a:extLst>
          </p:cNvPr>
          <p:cNvSpPr txBox="1"/>
          <p:nvPr/>
        </p:nvSpPr>
        <p:spPr>
          <a:xfrm>
            <a:off x="7567711" y="5123948"/>
            <a:ext cx="924419" cy="2471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ctr">
              <a:lnSpc>
                <a:spcPct val="81000"/>
              </a:lnSpc>
              <a:buClr>
                <a:srgbClr val="A65C61"/>
              </a:buClr>
              <a:buSzPts val="1806"/>
            </a:pPr>
            <a:r>
              <a:rPr lang="ru-RU" sz="2200" b="1" dirty="0" smtClean="0">
                <a:solidFill>
                  <a:schemeClr val="accent2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0,98 млрд. руб.</a:t>
            </a:r>
            <a:endParaRPr sz="2200" dirty="0">
              <a:solidFill>
                <a:schemeClr val="accent2">
                  <a:lumMod val="75000"/>
                </a:schemeClr>
              </a:solidFill>
            </a:endParaRPr>
          </a:p>
        </p:txBody>
      </p:sp>
      <p:cxnSp>
        <p:nvCxnSpPr>
          <p:cNvPr id="248" name="Google Shape;932;p5">
            <a:extLst>
              <a:ext uri="{FF2B5EF4-FFF2-40B4-BE49-F238E27FC236}">
                <a16:creationId xmlns="" xmlns:a16="http://schemas.microsoft.com/office/drawing/2014/main" id="{6CA47D77-B454-4C93-8007-2875A51584BD}"/>
              </a:ext>
            </a:extLst>
          </p:cNvPr>
          <p:cNvCxnSpPr>
            <a:cxnSpLocks/>
          </p:cNvCxnSpPr>
          <p:nvPr/>
        </p:nvCxnSpPr>
        <p:spPr>
          <a:xfrm flipV="1">
            <a:off x="1571146" y="2151514"/>
            <a:ext cx="4585030" cy="1133470"/>
          </a:xfrm>
          <a:prstGeom prst="straightConnector1">
            <a:avLst/>
          </a:prstGeom>
          <a:noFill/>
          <a:ln w="19050" cap="flat" cmpd="sng">
            <a:solidFill>
              <a:schemeClr val="accent1">
                <a:alpha val="64705"/>
              </a:schemeClr>
            </a:solidFill>
            <a:prstDash val="solid"/>
            <a:miter lim="8000"/>
            <a:headEnd type="none" w="sm" len="sm"/>
            <a:tailEnd type="none" w="sm" len="sm"/>
          </a:ln>
        </p:spPr>
      </p:cxnSp>
    </p:spTree>
    <p:extLst>
      <p:ext uri="{BB962C8B-B14F-4D97-AF65-F5344CB8AC3E}">
        <p14:creationId xmlns:p14="http://schemas.microsoft.com/office/powerpoint/2010/main" val="413493614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6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33054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99" name="TextBox 198">
            <a:extLst>
              <a:ext uri="{FF2B5EF4-FFF2-40B4-BE49-F238E27FC236}">
                <a16:creationId xmlns="" xmlns:a16="http://schemas.microsoft.com/office/drawing/2014/main" id="{D8FA0121-7DE2-4BA8-9E8D-FAC9C51AFAF9}"/>
              </a:ext>
            </a:extLst>
          </p:cNvPr>
          <p:cNvSpPr txBox="1"/>
          <p:nvPr/>
        </p:nvSpPr>
        <p:spPr>
          <a:xfrm>
            <a:off x="683567" y="895484"/>
            <a:ext cx="7848873" cy="463203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ПРОБЛЕМЫ, СВЯЗАННЫЕ С ИСПОЛЬЗОВАНИЕМ ПРОИЗВОДСТВЕННОЙ ПЛОЩАДКИ</a:t>
            </a:r>
          </a:p>
          <a:p>
            <a:pPr algn="ctr">
              <a:lnSpc>
                <a:spcPct val="150000"/>
              </a:lnSpc>
            </a:pPr>
            <a:endParaRPr lang="ru-RU" sz="2000" b="1" dirty="0" smtClean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pPr marL="285750" indent="-285750" algn="just">
              <a:lnSpc>
                <a:spcPct val="200000"/>
              </a:lnSpc>
              <a:buFont typeface="Wingdings" panose="05000000000000000000" pitchFamily="2" charset="2"/>
              <a:buChar char="q"/>
              <a:tabLst>
                <a:tab pos="809625" algn="l"/>
              </a:tabLst>
            </a:pPr>
            <a:r>
              <a:rPr lang="ru-RU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Неликвидность производственной площадки</a:t>
            </a:r>
          </a:p>
          <a:p>
            <a:pPr marL="542925" indent="-276225" algn="just">
              <a:lnSpc>
                <a:spcPct val="150000"/>
              </a:lnSpc>
              <a:buFont typeface="Wingdings" panose="05000000000000000000" pitchFamily="2" charset="2"/>
              <a:buChar char="ü"/>
              <a:tabLst>
                <a:tab pos="809625" algn="l"/>
              </a:tabLst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С 2018 г. проведены 5 аукционов, п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ризнанных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несостоявшимися в связи с отсутствием заявок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algn="just">
              <a:lnSpc>
                <a:spcPct val="150000"/>
              </a:lnSpc>
              <a:tabLst>
                <a:tab pos="809625" algn="l"/>
              </a:tabLst>
            </a:pPr>
            <a:endParaRPr lang="ru-RU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q"/>
              <a:tabLst>
                <a:tab pos="0" algn="l"/>
                <a:tab pos="361950" algn="l"/>
                <a:tab pos="714375" algn="l"/>
              </a:tabLst>
            </a:pPr>
            <a:r>
              <a:rPr lang="ru-RU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Убыточность и</a:t>
            </a:r>
            <a:r>
              <a:rPr lang="ru-RU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спользования </a:t>
            </a:r>
            <a:r>
              <a:rPr lang="ru-RU" b="1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производственной </a:t>
            </a:r>
            <a:r>
              <a:rPr lang="ru-RU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площадки</a:t>
            </a:r>
          </a:p>
          <a:p>
            <a:pPr marL="542925" indent="-276225" algn="just">
              <a:lnSpc>
                <a:spcPct val="150000"/>
              </a:lnSpc>
              <a:buFont typeface="Wingdings" panose="05000000000000000000" pitchFamily="2" charset="2"/>
              <a:buChar char="ü"/>
              <a:tabLst>
                <a:tab pos="0" algn="l"/>
                <a:tab pos="361950" algn="l"/>
                <a:tab pos="714375" algn="l"/>
              </a:tabLst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За 2021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г. получен убыток 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</a:t>
            </a:r>
            <a:r>
              <a:rPr lang="ru-RU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99,0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млн. руб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marL="542925" indent="-276225" algn="just">
              <a:lnSpc>
                <a:spcPct val="150000"/>
              </a:lnSpc>
              <a:buFont typeface="Wingdings" panose="05000000000000000000" pitchFamily="2" charset="2"/>
              <a:buChar char="ü"/>
              <a:tabLst>
                <a:tab pos="0" algn="l"/>
                <a:tab pos="361950" algn="l"/>
                <a:tab pos="714375" algn="l"/>
              </a:tabLst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За 2022 г. получен убыток – </a:t>
            </a:r>
            <a:r>
              <a:rPr lang="ru-RU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64,2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млн. руб.</a:t>
            </a:r>
          </a:p>
          <a:p>
            <a:pPr marL="542925" indent="-276225" algn="just">
              <a:lnSpc>
                <a:spcPct val="150000"/>
              </a:lnSpc>
              <a:buFont typeface="Wingdings" panose="05000000000000000000" pitchFamily="2" charset="2"/>
              <a:buChar char="ü"/>
              <a:tabLst>
                <a:tab pos="0" algn="l"/>
                <a:tab pos="361950" algn="l"/>
                <a:tab pos="714375" algn="l"/>
              </a:tabLst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За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5 месяцев 2023 г. получен убыток 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ru-RU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31,1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млн. руб</a:t>
            </a:r>
            <a:r>
              <a:rPr lang="ru-RU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ru-RU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481281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7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33054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" name="Прямоугольник 2"/>
          <p:cNvSpPr/>
          <p:nvPr/>
        </p:nvSpPr>
        <p:spPr>
          <a:xfrm>
            <a:off x="611560" y="904662"/>
            <a:ext cx="792088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АНАЛИЗ ПРИЧИН </a:t>
            </a:r>
            <a:r>
              <a:rPr lang="ru-RU" sz="2000" b="1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НЕЛИКВИДНОСТИ </a:t>
            </a:r>
            <a:endParaRPr lang="ru-RU" sz="2000" b="1" dirty="0" smtClean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(ДИАГРАММА ИСИКАВЫ)</a:t>
            </a:r>
            <a:endParaRPr lang="ru-RU" sz="2000" b="1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050" name="Picture 2" descr="C:\Users\33541\Desktop\Исикава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560" y="1628800"/>
            <a:ext cx="7920880" cy="43204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764328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8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33054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" name="Прямоугольник 2"/>
          <p:cNvSpPr/>
          <p:nvPr/>
        </p:nvSpPr>
        <p:spPr>
          <a:xfrm>
            <a:off x="611560" y="895484"/>
            <a:ext cx="792088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АНАЛИЗ ПРИЧИН УБЫТОЧНОСТИ (ДИАГРАММА ИСИКАВЫ) </a:t>
            </a:r>
          </a:p>
        </p:txBody>
      </p:sp>
      <p:pic>
        <p:nvPicPr>
          <p:cNvPr id="1026" name="Picture 2" descr="C:\Users\33541\Desktop\Снимок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1580" y="1295594"/>
            <a:ext cx="7560840" cy="53302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4290832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6660232" y="6237312"/>
            <a:ext cx="2057400" cy="365125"/>
          </a:xfrm>
        </p:spPr>
        <p:txBody>
          <a:bodyPr lIns="108000" tIns="108000" rIns="36000"/>
          <a:lstStyle/>
          <a:p>
            <a:pPr algn="r"/>
            <a:fld id="{B19B0651-EE4F-4900-A07F-96A6BFA9D0F0}" type="slidenum">
              <a:rPr lang="ru-RU" sz="700" smtClean="0">
                <a:solidFill>
                  <a:srgbClr val="333333"/>
                </a:solidFill>
                <a:latin typeface="Arial" charset="0"/>
                <a:ea typeface="Arial" charset="0"/>
                <a:cs typeface="Arial" charset="0"/>
              </a:rPr>
              <a:pPr algn="r"/>
              <a:t>9</a:t>
            </a:fld>
            <a:endParaRPr lang="ru-RU" sz="700" dirty="0">
              <a:solidFill>
                <a:srgbClr val="333333"/>
              </a:solidFill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" name="Picture 4" descr="logo P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4488" y="105042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9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-18916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0"/>
          <p:cNvGrpSpPr>
            <a:grpSpLocks noChangeAspect="1"/>
          </p:cNvGrpSpPr>
          <p:nvPr/>
        </p:nvGrpSpPr>
        <p:grpSpPr bwMode="auto">
          <a:xfrm>
            <a:off x="2400062" y="124026"/>
            <a:ext cx="381000" cy="609600"/>
            <a:chOff x="2281" y="1686"/>
            <a:chExt cx="962" cy="1418"/>
          </a:xfrm>
        </p:grpSpPr>
        <p:sp>
          <p:nvSpPr>
            <p:cNvPr id="12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99" name="TextBox 198">
            <a:extLst>
              <a:ext uri="{FF2B5EF4-FFF2-40B4-BE49-F238E27FC236}">
                <a16:creationId xmlns="" xmlns:a16="http://schemas.microsoft.com/office/drawing/2014/main" id="{CEDDD9B7-FCA1-4EA5-903A-1437B245A440}"/>
              </a:ext>
            </a:extLst>
          </p:cNvPr>
          <p:cNvSpPr txBox="1"/>
          <p:nvPr/>
        </p:nvSpPr>
        <p:spPr>
          <a:xfrm>
            <a:off x="634488" y="904662"/>
            <a:ext cx="796996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2000" b="1" i="0" dirty="0" smtClean="0"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ОПРЕДЕЛЕНИЕ </a:t>
            </a:r>
            <a:r>
              <a:rPr lang="ru-RU" sz="20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НАИБОЛЕЕ ЭФФЕКТИВНОГО СПОСОБА ИСПО</a:t>
            </a:r>
            <a:r>
              <a:rPr lang="ru-RU" sz="2000" b="1" i="0" dirty="0" smtClean="0"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ЛЬЗОВАНИЯ ПРОИЗВОДСТВЕННОЙ ПЛОЩАДКИ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634488" y="1700808"/>
            <a:ext cx="7910578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16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Анализ </a:t>
            </a:r>
            <a:r>
              <a:rPr lang="ru-RU" sz="16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причин </a:t>
            </a:r>
            <a:r>
              <a:rPr lang="ru-RU" sz="16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убыточности и неликвидности производственной </a:t>
            </a:r>
            <a:r>
              <a:rPr lang="ru-RU" sz="16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площадки </a:t>
            </a:r>
            <a:r>
              <a:rPr lang="ru-RU" sz="16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показывает</a:t>
            </a:r>
            <a:r>
              <a:rPr lang="ru-RU" sz="16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что существуют следующие </a:t>
            </a:r>
            <a:r>
              <a:rPr lang="ru-RU" sz="16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способы </a:t>
            </a:r>
            <a:r>
              <a:rPr lang="ru-RU" sz="16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использования производственной </a:t>
            </a:r>
            <a:r>
              <a:rPr lang="ru-RU" sz="16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площадки:</a:t>
            </a:r>
          </a:p>
          <a:p>
            <a:pPr algn="just"/>
            <a:r>
              <a:rPr lang="ru-RU" sz="16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285750" indent="-285750" algn="just">
              <a:buFont typeface="Wingdings" panose="05000000000000000000" pitchFamily="2" charset="2"/>
              <a:buChar char="q"/>
            </a:pPr>
            <a:r>
              <a:rPr lang="ru-RU" sz="16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Проведение мероприятий, направленных </a:t>
            </a:r>
            <a:r>
              <a:rPr lang="ru-RU" sz="16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 увеличение количества сданных в аренду площадей и оптимизацию коммунальных </a:t>
            </a:r>
            <a:r>
              <a:rPr lang="ru-RU" sz="16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расходов.</a:t>
            </a:r>
          </a:p>
          <a:p>
            <a:pPr algn="just"/>
            <a:endParaRPr lang="ru-RU" sz="1600" dirty="0" smtClean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 algn="just">
              <a:buFont typeface="Wingdings" panose="05000000000000000000" pitchFamily="2" charset="2"/>
              <a:buChar char="q"/>
            </a:pPr>
            <a:r>
              <a:rPr lang="ru-RU" sz="16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</a:t>
            </a:r>
            <a:r>
              <a:rPr lang="ru-RU" sz="16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одготовка </a:t>
            </a:r>
            <a:r>
              <a:rPr lang="ru-RU" sz="16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производственной площадки к продаже частями</a:t>
            </a:r>
            <a:r>
              <a:rPr lang="ru-RU" sz="16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algn="just"/>
            <a:endParaRPr lang="ru-RU" sz="1600" dirty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lvl="0" indent="-285750" algn="just">
              <a:buFont typeface="Wingdings" panose="05000000000000000000" pitchFamily="2" charset="2"/>
              <a:buChar char="q"/>
            </a:pPr>
            <a:r>
              <a:rPr lang="ru-RU" sz="16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Использование площадей, входящих в состав производственной площадки, для размещения собственного производства АО «ВПО «Точмаш».</a:t>
            </a:r>
          </a:p>
          <a:p>
            <a:pPr algn="just"/>
            <a:endParaRPr lang="ru-RU" sz="1600" dirty="0" smtClean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/>
            <a:r>
              <a:rPr lang="ru-RU" sz="16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 </a:t>
            </a:r>
            <a:r>
              <a:rPr lang="ru-RU" sz="16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учетом имеющегося запрета от ГК «Росатом» на продажу производственной площадки частями и отсутствия у АО «ВПО «Точмаш» потребности в размещении производства на </a:t>
            </a:r>
            <a:r>
              <a:rPr lang="ru-RU" sz="1600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ее территории наиболее эффективным способом использования производственной площадки является </a:t>
            </a:r>
            <a:r>
              <a:rPr lang="ru-RU" sz="1600" b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проведение </a:t>
            </a:r>
            <a:r>
              <a:rPr lang="ru-RU" sz="1600" b="1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мероприятий, направленных на увеличение количества сданных в аренду площадей и оптимизацию коммунальных расходов.</a:t>
            </a:r>
          </a:p>
        </p:txBody>
      </p:sp>
    </p:spTree>
    <p:extLst>
      <p:ext uri="{BB962C8B-B14F-4D97-AF65-F5344CB8AC3E}">
        <p14:creationId xmlns:p14="http://schemas.microsoft.com/office/powerpoint/2010/main" val="2655262430"/>
      </p:ext>
    </p:extLst>
  </p:cSld>
  <p:clrMapOvr>
    <a:masterClrMapping/>
  </p:clrMapOvr>
</p:sld>
</file>

<file path=ppt/theme/theme1.xml><?xml version="1.0" encoding="utf-8"?>
<a:theme xmlns:a="http://schemas.openxmlformats.org/drawingml/2006/main" name="Presentation_4x3_white_templat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Presentation50" id="{6DEC93EF-9E65-AE4D-AF29-577CCE25C2BA}" vid="{2EC9C681-5FC3-6646-9972-1309E8B19FA2}"/>
    </a:ext>
  </a:extLst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Presentation50" id="{6DEC93EF-9E65-AE4D-AF29-577CCE25C2BA}" vid="{627D1A01-8A3C-5540-9D44-6F26F42DC8A3}"/>
    </a:ext>
  </a:extLst>
</a:theme>
</file>

<file path=ppt/theme/theme3.xml><?xml version="1.0" encoding="utf-8"?>
<a:theme xmlns:a="http://schemas.openxmlformats.org/drawingml/2006/main" name="1_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Presentation50" id="{6DEC93EF-9E65-AE4D-AF29-577CCE25C2BA}" vid="{39E5E070-8CD9-6841-96EA-CE863DBDA369}"/>
    </a:ext>
  </a:extLst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Presentation_4x3_white_template</Template>
  <TotalTime>9342</TotalTime>
  <Words>1975</Words>
  <Application>Microsoft Office PowerPoint</Application>
  <PresentationFormat>Экран (4:3)</PresentationFormat>
  <Paragraphs>473</Paragraphs>
  <Slides>26</Slides>
  <Notes>1</Notes>
  <HiddenSlides>0</HiddenSlides>
  <MMClips>0</MMClips>
  <ScaleCrop>false</ScaleCrop>
  <HeadingPairs>
    <vt:vector size="4" baseType="variant">
      <vt:variant>
        <vt:lpstr>Тема</vt:lpstr>
      </vt:variant>
      <vt:variant>
        <vt:i4>3</vt:i4>
      </vt:variant>
      <vt:variant>
        <vt:lpstr>Заголовки слайдов</vt:lpstr>
      </vt:variant>
      <vt:variant>
        <vt:i4>26</vt:i4>
      </vt:variant>
    </vt:vector>
  </HeadingPairs>
  <TitlesOfParts>
    <vt:vector size="29" baseType="lpstr">
      <vt:lpstr>Presentation_4x3_white_template</vt:lpstr>
      <vt:lpstr>Custom Design</vt:lpstr>
      <vt:lpstr>1_Custom Design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Анна Хомякова</dc:creator>
  <cp:lastModifiedBy>Мищук Александр Владимирович</cp:lastModifiedBy>
  <cp:revision>537</cp:revision>
  <cp:lastPrinted>2023-06-14T14:22:03Z</cp:lastPrinted>
  <dcterms:created xsi:type="dcterms:W3CDTF">2019-09-24T12:47:23Z</dcterms:created>
  <dcterms:modified xsi:type="dcterms:W3CDTF">2023-06-15T12:09:17Z</dcterms:modified>
</cp:coreProperties>
</file>