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0" r:id="rId1"/>
  </p:sldMasterIdLst>
  <p:notesMasterIdLst>
    <p:notesMasterId r:id="rId18"/>
  </p:notesMasterIdLst>
  <p:handoutMasterIdLst>
    <p:handoutMasterId r:id="rId19"/>
  </p:handoutMasterIdLst>
  <p:sldIdLst>
    <p:sldId id="501" r:id="rId2"/>
    <p:sldId id="428" r:id="rId3"/>
    <p:sldId id="478" r:id="rId4"/>
    <p:sldId id="498" r:id="rId5"/>
    <p:sldId id="490" r:id="rId6"/>
    <p:sldId id="482" r:id="rId7"/>
    <p:sldId id="479" r:id="rId8"/>
    <p:sldId id="481" r:id="rId9"/>
    <p:sldId id="495" r:id="rId10"/>
    <p:sldId id="496" r:id="rId11"/>
    <p:sldId id="497" r:id="rId12"/>
    <p:sldId id="491" r:id="rId13"/>
    <p:sldId id="500" r:id="rId14"/>
    <p:sldId id="499" r:id="rId15"/>
    <p:sldId id="503" r:id="rId16"/>
    <p:sldId id="502" r:id="rId17"/>
  </p:sldIdLst>
  <p:sldSz cx="9144000" cy="6858000" type="screen4x3"/>
  <p:notesSz cx="9929813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4" autoAdjust="0"/>
  </p:normalViewPr>
  <p:slideViewPr>
    <p:cSldViewPr>
      <p:cViewPr varScale="1">
        <p:scale>
          <a:sx n="114" d="100"/>
          <a:sy n="114" d="100"/>
        </p:scale>
        <p:origin x="152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FA7059-E493-480F-98B6-04589AAC749F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F1FF0EC-AC1D-4972-9DBA-0285E46DDEA7}">
      <dgm:prSet phldrT="[Текст]" custT="1"/>
      <dgm:spPr/>
      <dgm:t>
        <a:bodyPr/>
        <a:lstStyle/>
        <a:p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услуг группы РПСВ</a:t>
          </a:r>
        </a:p>
      </dgm:t>
    </dgm:pt>
    <dgm:pt modelId="{FE715710-E8F1-4998-B1B5-F96B50E5B522}" type="parTrans" cxnId="{233ED301-C2CE-4DA6-9D43-3F4F9A40E407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916D49-6D61-4DA1-BEB9-67EDFE23BFB0}" type="sibTrans" cxnId="{233ED301-C2CE-4DA6-9D43-3F4F9A40E407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CAC07-7DC2-49E4-B2B5-E34BC6CA1A40}">
      <dgm:prSet phldrT="[Текст]" custT="1"/>
      <dgm:spPr/>
      <dgm:t>
        <a:bodyPr/>
        <a:lstStyle/>
        <a:p>
          <a:pPr algn="ctr"/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Продукт</a:t>
          </a:r>
        </a:p>
        <a:p>
          <a:pPr algn="ctr"/>
          <a:r>
            <a:rPr lang="ru-RU" sz="11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Уникальное предложение на рынке</a:t>
          </a:r>
        </a:p>
        <a:p>
          <a:pPr algn="ctr"/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Гарантированное качество услуг за счет высокой квалификаций и опыта работы наших сотрудников позволяют решать задачами по информационной безопасности высокой степени сложности на региональном и межрегиональном уровне включая полный цикл работ от создания до внедрения, например, подсистемы информационной безопасности АПК «Безопасный город» и Системы-112.</a:t>
          </a:r>
        </a:p>
        <a:p>
          <a:pPr algn="ctr"/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работ в кратчайшие сроки (от 1-го рабочего дня)</a:t>
          </a:r>
        </a:p>
        <a:p>
          <a:pPr algn="ctr"/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Бесплатное сопровождение в течение 12 месяцев при условии выполнения полного цикла работ</a:t>
          </a:r>
        </a:p>
        <a:p>
          <a:pPr algn="l"/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 Оказание услуг в дистанционном формате</a:t>
          </a:r>
        </a:p>
        <a:p>
          <a:pPr algn="l"/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Решает задачу по выполнению требований</a:t>
          </a:r>
        </a:p>
        <a:p>
          <a:pPr algn="l"/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законодательства РФ по антитеррористической</a:t>
          </a:r>
        </a:p>
        <a:p>
          <a:pPr algn="l"/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защищенности</a:t>
          </a:r>
        </a:p>
      </dgm:t>
    </dgm:pt>
    <dgm:pt modelId="{8FF72701-8050-4035-BF96-0B1C2B022627}" type="parTrans" cxnId="{A4FCB32A-E1F8-4D08-A715-A8473EA65C33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48965-6468-4048-B223-503866386F1F}" type="sibTrans" cxnId="{A4FCB32A-E1F8-4D08-A715-A8473EA65C33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F4DE7-FD57-45AA-A3E3-DB494D4B66F6}">
      <dgm:prSet phldrT="[Текст]" custT="1"/>
      <dgm:spPr/>
      <dgm:t>
        <a:bodyPr/>
        <a:lstStyle/>
        <a:p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Цена</a:t>
          </a:r>
        </a:p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Низкая цена (от 500 р.)</a:t>
          </a:r>
        </a:p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оплаты в обмен на услуги которые будут способствовать выполнению целей и задач учреждения</a:t>
          </a:r>
        </a:p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Отсрочка платежа до 3 месяцев</a:t>
          </a:r>
        </a:p>
      </dgm:t>
    </dgm:pt>
    <dgm:pt modelId="{E851EE71-3870-4A30-BE79-ADA8D6864E60}" type="parTrans" cxnId="{DFE45719-971B-4431-BFC8-6F26AAD9EDFE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FEA8B-A92F-4E25-A249-C82976B686D5}" type="sibTrans" cxnId="{DFE45719-971B-4431-BFC8-6F26AAD9EDFE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BE7E7E-2E6F-4E47-8263-EF234769AFA3}">
      <dgm:prSet phldrT="[Текст]" custT="1"/>
      <dgm:spPr/>
      <dgm:t>
        <a:bodyPr/>
        <a:lstStyle/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Место</a:t>
          </a:r>
        </a:p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Официальный сайт и страницы в социальных сетях</a:t>
          </a:r>
        </a:p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 в самых отдаленных населенных пунктах Иркутской области</a:t>
          </a:r>
        </a:p>
        <a:p>
          <a:pPr>
            <a:buFont typeface="Symbol" panose="05050102010706020507" pitchFamily="18" charset="2"/>
            <a:buChar char=""/>
          </a:pP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Symbol" panose="05050102010706020507" pitchFamily="18" charset="2"/>
            <a:buChar char=""/>
          </a:pP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C853C-64AD-4D92-B481-71E584DDD003}" type="parTrans" cxnId="{A367F0DC-B926-43CC-8D41-627492B39ABB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F7A4C2-625F-46A1-8A48-3841F60371C0}" type="sibTrans" cxnId="{A367F0DC-B926-43CC-8D41-627492B39ABB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AEAF2-BD99-40C5-93C2-C4597B2DE9EC}">
      <dgm:prSet phldrT="[Текст]" custT="1"/>
      <dgm:spPr/>
      <dgm:t>
        <a:bodyPr/>
        <a:lstStyle/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</a:t>
          </a:r>
        </a:p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 помощью официального сайта и страниц в социальных сетях, </a:t>
          </a:r>
        </a:p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профильных конференциях</a:t>
          </a:r>
        </a:p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Распространения информации об услугах через ОИВ МО и партнеров учреждения.</a:t>
          </a:r>
        </a:p>
        <a:p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Реклама на ТВ</a:t>
          </a:r>
        </a:p>
        <a:p>
          <a:pPr>
            <a:buFont typeface="Times New Roman" panose="02020603050405020304" pitchFamily="18" charset="0"/>
            <a:buChar char="•"/>
          </a:pP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110FD4-10CE-4E85-A81D-FECC439415A7}" type="parTrans" cxnId="{B425357F-DC1A-43FA-8B3B-62E7F767DF26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7393F-013A-40DC-9A11-4CC61239AA44}" type="sibTrans" cxnId="{B425357F-DC1A-43FA-8B3B-62E7F767DF26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C5659-C0B6-4A0E-9212-9718133142CD}" type="pres">
      <dgm:prSet presAssocID="{99FA7059-E493-480F-98B6-04589AAC749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FB53A4-260B-4572-8FB2-46EBFD4EE451}" type="pres">
      <dgm:prSet presAssocID="{99FA7059-E493-480F-98B6-04589AAC749F}" presName="matrix" presStyleCnt="0"/>
      <dgm:spPr/>
    </dgm:pt>
    <dgm:pt modelId="{7C8678F2-E0A1-4880-B93E-D99782A286D4}" type="pres">
      <dgm:prSet presAssocID="{99FA7059-E493-480F-98B6-04589AAC749F}" presName="tile1" presStyleLbl="node1" presStyleIdx="0" presStyleCnt="4" custLinFactNeighborX="-22990" custLinFactNeighborY="-8983"/>
      <dgm:spPr/>
    </dgm:pt>
    <dgm:pt modelId="{95A5D3DF-7569-46A6-A841-11165D52FFE3}" type="pres">
      <dgm:prSet presAssocID="{99FA7059-E493-480F-98B6-04589AAC749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A2E246-4C8B-45CD-A018-FF8F538F4FFE}" type="pres">
      <dgm:prSet presAssocID="{99FA7059-E493-480F-98B6-04589AAC749F}" presName="tile2" presStyleLbl="node1" presStyleIdx="1" presStyleCnt="4"/>
      <dgm:spPr/>
    </dgm:pt>
    <dgm:pt modelId="{C87B80D7-53F8-413D-9DD4-D89C8208546A}" type="pres">
      <dgm:prSet presAssocID="{99FA7059-E493-480F-98B6-04589AAC749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2127C9E-816C-40D5-B8B0-C25EA3E5F489}" type="pres">
      <dgm:prSet presAssocID="{99FA7059-E493-480F-98B6-04589AAC749F}" presName="tile3" presStyleLbl="node1" presStyleIdx="2" presStyleCnt="4"/>
      <dgm:spPr/>
    </dgm:pt>
    <dgm:pt modelId="{8C1BBAAF-AA6C-4DEE-8F6C-7B7C6E1DB0EF}" type="pres">
      <dgm:prSet presAssocID="{99FA7059-E493-480F-98B6-04589AAC749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34CEAD6-77E4-4141-ADA1-7FD9464EEDED}" type="pres">
      <dgm:prSet presAssocID="{99FA7059-E493-480F-98B6-04589AAC749F}" presName="tile4" presStyleLbl="node1" presStyleIdx="3" presStyleCnt="4"/>
      <dgm:spPr/>
    </dgm:pt>
    <dgm:pt modelId="{CBE5B496-6DFB-40CD-8F10-85BD6F76C5A2}" type="pres">
      <dgm:prSet presAssocID="{99FA7059-E493-480F-98B6-04589AAC749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BEF065D-263D-40DE-9300-2646FE31E5E5}" type="pres">
      <dgm:prSet presAssocID="{99FA7059-E493-480F-98B6-04589AAC749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33ED301-C2CE-4DA6-9D43-3F4F9A40E407}" srcId="{99FA7059-E493-480F-98B6-04589AAC749F}" destId="{BF1FF0EC-AC1D-4972-9DBA-0285E46DDEA7}" srcOrd="0" destOrd="0" parTransId="{FE715710-E8F1-4998-B1B5-F96B50E5B522}" sibTransId="{2A916D49-6D61-4DA1-BEB9-67EDFE23BFB0}"/>
    <dgm:cxn modelId="{DFE45719-971B-4431-BFC8-6F26AAD9EDFE}" srcId="{BF1FF0EC-AC1D-4972-9DBA-0285E46DDEA7}" destId="{2BFF4DE7-FD57-45AA-A3E3-DB494D4B66F6}" srcOrd="1" destOrd="0" parTransId="{E851EE71-3870-4A30-BE79-ADA8D6864E60}" sibTransId="{44DFEA8B-A92F-4E25-A249-C82976B686D5}"/>
    <dgm:cxn modelId="{A4FCB32A-E1F8-4D08-A715-A8473EA65C33}" srcId="{BF1FF0EC-AC1D-4972-9DBA-0285E46DDEA7}" destId="{69DCAC07-7DC2-49E4-B2B5-E34BC6CA1A40}" srcOrd="0" destOrd="0" parTransId="{8FF72701-8050-4035-BF96-0B1C2B022627}" sibTransId="{18048965-6468-4048-B223-503866386F1F}"/>
    <dgm:cxn modelId="{F31D203F-5332-445F-A69B-C8B0EF3A17F6}" type="presOf" srcId="{99BE7E7E-2E6F-4E47-8263-EF234769AFA3}" destId="{8C1BBAAF-AA6C-4DEE-8F6C-7B7C6E1DB0EF}" srcOrd="1" destOrd="0" presId="urn:microsoft.com/office/officeart/2005/8/layout/matrix1"/>
    <dgm:cxn modelId="{724D264F-0F82-4D63-BF0B-63B27367A69B}" type="presOf" srcId="{69DCAC07-7DC2-49E4-B2B5-E34BC6CA1A40}" destId="{95A5D3DF-7569-46A6-A841-11165D52FFE3}" srcOrd="1" destOrd="0" presId="urn:microsoft.com/office/officeart/2005/8/layout/matrix1"/>
    <dgm:cxn modelId="{F09FF959-F2A8-4A4D-BAB7-95CF68CEC6E5}" type="presOf" srcId="{BF1FF0EC-AC1D-4972-9DBA-0285E46DDEA7}" destId="{DBEF065D-263D-40DE-9300-2646FE31E5E5}" srcOrd="0" destOrd="0" presId="urn:microsoft.com/office/officeart/2005/8/layout/matrix1"/>
    <dgm:cxn modelId="{1A09AF7D-B51A-4A60-868C-56824A27F965}" type="presOf" srcId="{99FA7059-E493-480F-98B6-04589AAC749F}" destId="{47BC5659-C0B6-4A0E-9212-9718133142CD}" srcOrd="0" destOrd="0" presId="urn:microsoft.com/office/officeart/2005/8/layout/matrix1"/>
    <dgm:cxn modelId="{B425357F-DC1A-43FA-8B3B-62E7F767DF26}" srcId="{BF1FF0EC-AC1D-4972-9DBA-0285E46DDEA7}" destId="{D66AEAF2-BD99-40C5-93C2-C4597B2DE9EC}" srcOrd="3" destOrd="0" parTransId="{79110FD4-10CE-4E85-A81D-FECC439415A7}" sibTransId="{1E27393F-013A-40DC-9A11-4CC61239AA44}"/>
    <dgm:cxn modelId="{EDE39398-5E3A-473D-95FA-B2C62ED15BD1}" type="presOf" srcId="{2BFF4DE7-FD57-45AA-A3E3-DB494D4B66F6}" destId="{D6A2E246-4C8B-45CD-A018-FF8F538F4FFE}" srcOrd="0" destOrd="0" presId="urn:microsoft.com/office/officeart/2005/8/layout/matrix1"/>
    <dgm:cxn modelId="{5A32F1A3-AB1A-4E8E-A713-1A8CE25704FC}" type="presOf" srcId="{D66AEAF2-BD99-40C5-93C2-C4597B2DE9EC}" destId="{CBE5B496-6DFB-40CD-8F10-85BD6F76C5A2}" srcOrd="1" destOrd="0" presId="urn:microsoft.com/office/officeart/2005/8/layout/matrix1"/>
    <dgm:cxn modelId="{A367F0DC-B926-43CC-8D41-627492B39ABB}" srcId="{BF1FF0EC-AC1D-4972-9DBA-0285E46DDEA7}" destId="{99BE7E7E-2E6F-4E47-8263-EF234769AFA3}" srcOrd="2" destOrd="0" parTransId="{F98C853C-64AD-4D92-B481-71E584DDD003}" sibTransId="{27F7A4C2-625F-46A1-8A48-3841F60371C0}"/>
    <dgm:cxn modelId="{8D5B3DDD-C6C3-4D78-8531-F73D806B6ECC}" type="presOf" srcId="{69DCAC07-7DC2-49E4-B2B5-E34BC6CA1A40}" destId="{7C8678F2-E0A1-4880-B93E-D99782A286D4}" srcOrd="0" destOrd="0" presId="urn:microsoft.com/office/officeart/2005/8/layout/matrix1"/>
    <dgm:cxn modelId="{44A1D8EB-7C11-4B4A-94B4-740BE9D1E8BA}" type="presOf" srcId="{D66AEAF2-BD99-40C5-93C2-C4597B2DE9EC}" destId="{C34CEAD6-77E4-4141-ADA1-7FD9464EEDED}" srcOrd="0" destOrd="0" presId="urn:microsoft.com/office/officeart/2005/8/layout/matrix1"/>
    <dgm:cxn modelId="{C786C9F1-918D-4D04-BBE0-289C7A4B7710}" type="presOf" srcId="{99BE7E7E-2E6F-4E47-8263-EF234769AFA3}" destId="{92127C9E-816C-40D5-B8B0-C25EA3E5F489}" srcOrd="0" destOrd="0" presId="urn:microsoft.com/office/officeart/2005/8/layout/matrix1"/>
    <dgm:cxn modelId="{B63704FE-F562-451E-8EBB-AA4310429992}" type="presOf" srcId="{2BFF4DE7-FD57-45AA-A3E3-DB494D4B66F6}" destId="{C87B80D7-53F8-413D-9DD4-D89C8208546A}" srcOrd="1" destOrd="0" presId="urn:microsoft.com/office/officeart/2005/8/layout/matrix1"/>
    <dgm:cxn modelId="{9949B06F-62DD-4A55-BEF8-DED475E986D9}" type="presParOf" srcId="{47BC5659-C0B6-4A0E-9212-9718133142CD}" destId="{E8FB53A4-260B-4572-8FB2-46EBFD4EE451}" srcOrd="0" destOrd="0" presId="urn:microsoft.com/office/officeart/2005/8/layout/matrix1"/>
    <dgm:cxn modelId="{A1FEDB95-902A-4038-A788-63D32FEC04B3}" type="presParOf" srcId="{E8FB53A4-260B-4572-8FB2-46EBFD4EE451}" destId="{7C8678F2-E0A1-4880-B93E-D99782A286D4}" srcOrd="0" destOrd="0" presId="urn:microsoft.com/office/officeart/2005/8/layout/matrix1"/>
    <dgm:cxn modelId="{F88B335E-55DC-4C0A-A6D3-B4C9E79E5679}" type="presParOf" srcId="{E8FB53A4-260B-4572-8FB2-46EBFD4EE451}" destId="{95A5D3DF-7569-46A6-A841-11165D52FFE3}" srcOrd="1" destOrd="0" presId="urn:microsoft.com/office/officeart/2005/8/layout/matrix1"/>
    <dgm:cxn modelId="{17CD130C-6E09-4CC2-84D7-D7A03311E01C}" type="presParOf" srcId="{E8FB53A4-260B-4572-8FB2-46EBFD4EE451}" destId="{D6A2E246-4C8B-45CD-A018-FF8F538F4FFE}" srcOrd="2" destOrd="0" presId="urn:microsoft.com/office/officeart/2005/8/layout/matrix1"/>
    <dgm:cxn modelId="{F7CEC000-9E7A-432A-9821-B28C8F4859A7}" type="presParOf" srcId="{E8FB53A4-260B-4572-8FB2-46EBFD4EE451}" destId="{C87B80D7-53F8-413D-9DD4-D89C8208546A}" srcOrd="3" destOrd="0" presId="urn:microsoft.com/office/officeart/2005/8/layout/matrix1"/>
    <dgm:cxn modelId="{1D91BE96-47A1-469A-972F-CDC7B5D1E376}" type="presParOf" srcId="{E8FB53A4-260B-4572-8FB2-46EBFD4EE451}" destId="{92127C9E-816C-40D5-B8B0-C25EA3E5F489}" srcOrd="4" destOrd="0" presId="urn:microsoft.com/office/officeart/2005/8/layout/matrix1"/>
    <dgm:cxn modelId="{94BE7682-B8C8-49DB-AC6B-9A4DB96DD396}" type="presParOf" srcId="{E8FB53A4-260B-4572-8FB2-46EBFD4EE451}" destId="{8C1BBAAF-AA6C-4DEE-8F6C-7B7C6E1DB0EF}" srcOrd="5" destOrd="0" presId="urn:microsoft.com/office/officeart/2005/8/layout/matrix1"/>
    <dgm:cxn modelId="{8586A09B-EE30-470C-8460-F5F0653AA03F}" type="presParOf" srcId="{E8FB53A4-260B-4572-8FB2-46EBFD4EE451}" destId="{C34CEAD6-77E4-4141-ADA1-7FD9464EEDED}" srcOrd="6" destOrd="0" presId="urn:microsoft.com/office/officeart/2005/8/layout/matrix1"/>
    <dgm:cxn modelId="{D76B27CD-8721-45C3-9429-5A8B94080965}" type="presParOf" srcId="{E8FB53A4-260B-4572-8FB2-46EBFD4EE451}" destId="{CBE5B496-6DFB-40CD-8F10-85BD6F76C5A2}" srcOrd="7" destOrd="0" presId="urn:microsoft.com/office/officeart/2005/8/layout/matrix1"/>
    <dgm:cxn modelId="{27AE9C60-3DB6-486D-B620-0F4A71188358}" type="presParOf" srcId="{47BC5659-C0B6-4A0E-9212-9718133142CD}" destId="{DBEF065D-263D-40DE-9300-2646FE31E5E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FA7059-E493-480F-98B6-04589AAC749F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F1FF0EC-AC1D-4972-9DBA-0285E46DDEA7}">
      <dgm:prSet phldrT="[Текст]" custT="1"/>
      <dgm:spPr/>
      <dgm:t>
        <a:bodyPr/>
        <a:lstStyle/>
        <a:p>
          <a:pPr algn="ctr"/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услуг</a:t>
          </a:r>
          <a:r>
            <a:rPr lang="en-US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группы </a:t>
          </a:r>
          <a:r>
            <a:rPr lang="en-US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IT </a:t>
          </a:r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услуги </a:t>
          </a:r>
        </a:p>
      </dgm:t>
    </dgm:pt>
    <dgm:pt modelId="{FE715710-E8F1-4998-B1B5-F96B50E5B522}" type="parTrans" cxnId="{233ED301-C2CE-4DA6-9D43-3F4F9A40E407}">
      <dgm:prSet/>
      <dgm:spPr/>
      <dgm:t>
        <a:bodyPr/>
        <a:lstStyle/>
        <a:p>
          <a:pPr algn="ctr"/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916D49-6D61-4DA1-BEB9-67EDFE23BFB0}" type="sibTrans" cxnId="{233ED301-C2CE-4DA6-9D43-3F4F9A40E407}">
      <dgm:prSet/>
      <dgm:spPr/>
      <dgm:t>
        <a:bodyPr/>
        <a:lstStyle/>
        <a:p>
          <a:pPr algn="ctr"/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F4DE7-FD57-45AA-A3E3-DB494D4B66F6}">
      <dgm:prSet phldrT="[Текст]" custT="1"/>
      <dgm:spPr/>
      <dgm:t>
        <a:bodyPr/>
        <a:lstStyle/>
        <a:p>
          <a:pPr algn="ctr"/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Цена</a:t>
          </a:r>
        </a:p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Цены значительно ниже, чем у многих других аналогичных предложений на рынке (от 420 р.), однако качество наших услуг всегда остается на высшем уровне и весь цикл работ производится собственными силами.</a:t>
          </a:r>
        </a:p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оплаты в обмен на услуги которые будут способствовать выполнению целей и задач учреждения</a:t>
          </a:r>
        </a:p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Скидка 10 % на оказание второй и последующих услуг</a:t>
          </a:r>
        </a:p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Отсрочка платежа до 3 месяцев</a:t>
          </a:r>
        </a:p>
      </dgm:t>
    </dgm:pt>
    <dgm:pt modelId="{E851EE71-3870-4A30-BE79-ADA8D6864E60}" type="parTrans" cxnId="{DFE45719-971B-4431-BFC8-6F26AAD9EDFE}">
      <dgm:prSet/>
      <dgm:spPr/>
      <dgm:t>
        <a:bodyPr/>
        <a:lstStyle/>
        <a:p>
          <a:pPr algn="ctr"/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FEA8B-A92F-4E25-A249-C82976B686D5}" type="sibTrans" cxnId="{DFE45719-971B-4431-BFC8-6F26AAD9EDFE}">
      <dgm:prSet/>
      <dgm:spPr/>
      <dgm:t>
        <a:bodyPr/>
        <a:lstStyle/>
        <a:p>
          <a:pPr algn="ctr"/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BE7E7E-2E6F-4E47-8263-EF234769AFA3}">
      <dgm:prSet phldrT="[Текст]" custT="1"/>
      <dgm:spPr/>
      <dgm:t>
        <a:bodyPr/>
        <a:lstStyle/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Место</a:t>
          </a:r>
        </a:p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Официальный сайт и страницы в социальных сетях</a:t>
          </a:r>
        </a:p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 в самых отдаленных населенных пунктах Иркутской области</a:t>
          </a:r>
          <a:endParaRPr lang="en-US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8C853C-64AD-4D92-B481-71E584DDD003}" type="parTrans" cxnId="{A367F0DC-B926-43CC-8D41-627492B39ABB}">
      <dgm:prSet/>
      <dgm:spPr/>
      <dgm:t>
        <a:bodyPr/>
        <a:lstStyle/>
        <a:p>
          <a:pPr algn="ctr"/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F7A4C2-625F-46A1-8A48-3841F60371C0}" type="sibTrans" cxnId="{A367F0DC-B926-43CC-8D41-627492B39ABB}">
      <dgm:prSet/>
      <dgm:spPr/>
      <dgm:t>
        <a:bodyPr/>
        <a:lstStyle/>
        <a:p>
          <a:pPr algn="ctr"/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AEAF2-BD99-40C5-93C2-C4597B2DE9EC}">
      <dgm:prSet phldrT="[Текст]" custT="1"/>
      <dgm:spPr/>
      <dgm:t>
        <a:bodyPr/>
        <a:lstStyle/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</a:t>
          </a:r>
        </a:p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 помощью официального сайта и страниц в социальных сетях, </a:t>
          </a:r>
        </a:p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профильных конференциях</a:t>
          </a:r>
        </a:p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Распространения информации об услугах через ОИВ МО и партнеров учреждения</a:t>
          </a:r>
        </a:p>
      </dgm:t>
    </dgm:pt>
    <dgm:pt modelId="{79110FD4-10CE-4E85-A81D-FECC439415A7}" type="parTrans" cxnId="{B425357F-DC1A-43FA-8B3B-62E7F767DF26}">
      <dgm:prSet/>
      <dgm:spPr/>
      <dgm:t>
        <a:bodyPr/>
        <a:lstStyle/>
        <a:p>
          <a:pPr algn="ctr"/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7393F-013A-40DC-9A11-4CC61239AA44}" type="sibTrans" cxnId="{B425357F-DC1A-43FA-8B3B-62E7F767DF26}">
      <dgm:prSet/>
      <dgm:spPr/>
      <dgm:t>
        <a:bodyPr/>
        <a:lstStyle/>
        <a:p>
          <a:pPr algn="ctr"/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CAC07-7DC2-49E4-B2B5-E34BC6CA1A40}">
      <dgm:prSet phldrT="[Текст]" custT="1"/>
      <dgm:spPr/>
      <dgm:t>
        <a:bodyPr/>
        <a:lstStyle/>
        <a:p>
          <a:pPr algn="ctr"/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Продукт</a:t>
          </a:r>
        </a:p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Гарантированное качество услуг за счет высокой квалификаций и опыта работы наших сотрудников позволяют решать различные задачи в сфере </a:t>
          </a:r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IT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высокой степени сложности на региональном уровне включая полный цикл работ от создания до внедрения.</a:t>
          </a:r>
        </a:p>
        <a:p>
          <a:pPr algn="ctr"/>
          <a:r>
            <a:rPr lang="ru-RU" sz="1200" b="1" i="0" dirty="0">
              <a:latin typeface="Times New Roman" panose="02020603050405020304" pitchFamily="18" charset="0"/>
              <a:cs typeface="Times New Roman" panose="02020603050405020304" pitchFamily="18" charset="0"/>
            </a:rPr>
            <a:t>Бесплатная техническая поддержка (расширенная) в течение 3 месяцев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работ в кратчайшие сроки (от 1-го рабочего дня)</a:t>
          </a:r>
        </a:p>
        <a:p>
          <a:pPr algn="l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Оказание услуг в  дистанционном формате</a:t>
          </a:r>
        </a:p>
      </dgm:t>
    </dgm:pt>
    <dgm:pt modelId="{18048965-6468-4048-B223-503866386F1F}" type="sibTrans" cxnId="{A4FCB32A-E1F8-4D08-A715-A8473EA65C33}">
      <dgm:prSet/>
      <dgm:spPr/>
      <dgm:t>
        <a:bodyPr/>
        <a:lstStyle/>
        <a:p>
          <a:pPr algn="ctr"/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72701-8050-4035-BF96-0B1C2B022627}" type="parTrans" cxnId="{A4FCB32A-E1F8-4D08-A715-A8473EA65C33}">
      <dgm:prSet/>
      <dgm:spPr/>
      <dgm:t>
        <a:bodyPr/>
        <a:lstStyle/>
        <a:p>
          <a:pPr algn="ctr"/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C5659-C0B6-4A0E-9212-9718133142CD}" type="pres">
      <dgm:prSet presAssocID="{99FA7059-E493-480F-98B6-04589AAC749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FB53A4-260B-4572-8FB2-46EBFD4EE451}" type="pres">
      <dgm:prSet presAssocID="{99FA7059-E493-480F-98B6-04589AAC749F}" presName="matrix" presStyleCnt="0"/>
      <dgm:spPr/>
    </dgm:pt>
    <dgm:pt modelId="{7C8678F2-E0A1-4880-B93E-D99782A286D4}" type="pres">
      <dgm:prSet presAssocID="{99FA7059-E493-480F-98B6-04589AAC749F}" presName="tile1" presStyleLbl="node1" presStyleIdx="0" presStyleCnt="4"/>
      <dgm:spPr/>
    </dgm:pt>
    <dgm:pt modelId="{95A5D3DF-7569-46A6-A841-11165D52FFE3}" type="pres">
      <dgm:prSet presAssocID="{99FA7059-E493-480F-98B6-04589AAC749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A2E246-4C8B-45CD-A018-FF8F538F4FFE}" type="pres">
      <dgm:prSet presAssocID="{99FA7059-E493-480F-98B6-04589AAC749F}" presName="tile2" presStyleLbl="node1" presStyleIdx="1" presStyleCnt="4"/>
      <dgm:spPr/>
    </dgm:pt>
    <dgm:pt modelId="{C87B80D7-53F8-413D-9DD4-D89C8208546A}" type="pres">
      <dgm:prSet presAssocID="{99FA7059-E493-480F-98B6-04589AAC749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2127C9E-816C-40D5-B8B0-C25EA3E5F489}" type="pres">
      <dgm:prSet presAssocID="{99FA7059-E493-480F-98B6-04589AAC749F}" presName="tile3" presStyleLbl="node1" presStyleIdx="2" presStyleCnt="4"/>
      <dgm:spPr/>
    </dgm:pt>
    <dgm:pt modelId="{8C1BBAAF-AA6C-4DEE-8F6C-7B7C6E1DB0EF}" type="pres">
      <dgm:prSet presAssocID="{99FA7059-E493-480F-98B6-04589AAC749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34CEAD6-77E4-4141-ADA1-7FD9464EEDED}" type="pres">
      <dgm:prSet presAssocID="{99FA7059-E493-480F-98B6-04589AAC749F}" presName="tile4" presStyleLbl="node1" presStyleIdx="3" presStyleCnt="4"/>
      <dgm:spPr/>
    </dgm:pt>
    <dgm:pt modelId="{CBE5B496-6DFB-40CD-8F10-85BD6F76C5A2}" type="pres">
      <dgm:prSet presAssocID="{99FA7059-E493-480F-98B6-04589AAC749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BEF065D-263D-40DE-9300-2646FE31E5E5}" type="pres">
      <dgm:prSet presAssocID="{99FA7059-E493-480F-98B6-04589AAC749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233ED301-C2CE-4DA6-9D43-3F4F9A40E407}" srcId="{99FA7059-E493-480F-98B6-04589AAC749F}" destId="{BF1FF0EC-AC1D-4972-9DBA-0285E46DDEA7}" srcOrd="0" destOrd="0" parTransId="{FE715710-E8F1-4998-B1B5-F96B50E5B522}" sibTransId="{2A916D49-6D61-4DA1-BEB9-67EDFE23BFB0}"/>
    <dgm:cxn modelId="{DFE45719-971B-4431-BFC8-6F26AAD9EDFE}" srcId="{BF1FF0EC-AC1D-4972-9DBA-0285E46DDEA7}" destId="{2BFF4DE7-FD57-45AA-A3E3-DB494D4B66F6}" srcOrd="1" destOrd="0" parTransId="{E851EE71-3870-4A30-BE79-ADA8D6864E60}" sibTransId="{44DFEA8B-A92F-4E25-A249-C82976B686D5}"/>
    <dgm:cxn modelId="{A4FCB32A-E1F8-4D08-A715-A8473EA65C33}" srcId="{BF1FF0EC-AC1D-4972-9DBA-0285E46DDEA7}" destId="{69DCAC07-7DC2-49E4-B2B5-E34BC6CA1A40}" srcOrd="0" destOrd="0" parTransId="{8FF72701-8050-4035-BF96-0B1C2B022627}" sibTransId="{18048965-6468-4048-B223-503866386F1F}"/>
    <dgm:cxn modelId="{F31D203F-5332-445F-A69B-C8B0EF3A17F6}" type="presOf" srcId="{99BE7E7E-2E6F-4E47-8263-EF234769AFA3}" destId="{8C1BBAAF-AA6C-4DEE-8F6C-7B7C6E1DB0EF}" srcOrd="1" destOrd="0" presId="urn:microsoft.com/office/officeart/2005/8/layout/matrix1"/>
    <dgm:cxn modelId="{724D264F-0F82-4D63-BF0B-63B27367A69B}" type="presOf" srcId="{69DCAC07-7DC2-49E4-B2B5-E34BC6CA1A40}" destId="{95A5D3DF-7569-46A6-A841-11165D52FFE3}" srcOrd="1" destOrd="0" presId="urn:microsoft.com/office/officeart/2005/8/layout/matrix1"/>
    <dgm:cxn modelId="{F09FF959-F2A8-4A4D-BAB7-95CF68CEC6E5}" type="presOf" srcId="{BF1FF0EC-AC1D-4972-9DBA-0285E46DDEA7}" destId="{DBEF065D-263D-40DE-9300-2646FE31E5E5}" srcOrd="0" destOrd="0" presId="urn:microsoft.com/office/officeart/2005/8/layout/matrix1"/>
    <dgm:cxn modelId="{1A09AF7D-B51A-4A60-868C-56824A27F965}" type="presOf" srcId="{99FA7059-E493-480F-98B6-04589AAC749F}" destId="{47BC5659-C0B6-4A0E-9212-9718133142CD}" srcOrd="0" destOrd="0" presId="urn:microsoft.com/office/officeart/2005/8/layout/matrix1"/>
    <dgm:cxn modelId="{B425357F-DC1A-43FA-8B3B-62E7F767DF26}" srcId="{BF1FF0EC-AC1D-4972-9DBA-0285E46DDEA7}" destId="{D66AEAF2-BD99-40C5-93C2-C4597B2DE9EC}" srcOrd="3" destOrd="0" parTransId="{79110FD4-10CE-4E85-A81D-FECC439415A7}" sibTransId="{1E27393F-013A-40DC-9A11-4CC61239AA44}"/>
    <dgm:cxn modelId="{EDE39398-5E3A-473D-95FA-B2C62ED15BD1}" type="presOf" srcId="{2BFF4DE7-FD57-45AA-A3E3-DB494D4B66F6}" destId="{D6A2E246-4C8B-45CD-A018-FF8F538F4FFE}" srcOrd="0" destOrd="0" presId="urn:microsoft.com/office/officeart/2005/8/layout/matrix1"/>
    <dgm:cxn modelId="{5A32F1A3-AB1A-4E8E-A713-1A8CE25704FC}" type="presOf" srcId="{D66AEAF2-BD99-40C5-93C2-C4597B2DE9EC}" destId="{CBE5B496-6DFB-40CD-8F10-85BD6F76C5A2}" srcOrd="1" destOrd="0" presId="urn:microsoft.com/office/officeart/2005/8/layout/matrix1"/>
    <dgm:cxn modelId="{A367F0DC-B926-43CC-8D41-627492B39ABB}" srcId="{BF1FF0EC-AC1D-4972-9DBA-0285E46DDEA7}" destId="{99BE7E7E-2E6F-4E47-8263-EF234769AFA3}" srcOrd="2" destOrd="0" parTransId="{F98C853C-64AD-4D92-B481-71E584DDD003}" sibTransId="{27F7A4C2-625F-46A1-8A48-3841F60371C0}"/>
    <dgm:cxn modelId="{8D5B3DDD-C6C3-4D78-8531-F73D806B6ECC}" type="presOf" srcId="{69DCAC07-7DC2-49E4-B2B5-E34BC6CA1A40}" destId="{7C8678F2-E0A1-4880-B93E-D99782A286D4}" srcOrd="0" destOrd="0" presId="urn:microsoft.com/office/officeart/2005/8/layout/matrix1"/>
    <dgm:cxn modelId="{44A1D8EB-7C11-4B4A-94B4-740BE9D1E8BA}" type="presOf" srcId="{D66AEAF2-BD99-40C5-93C2-C4597B2DE9EC}" destId="{C34CEAD6-77E4-4141-ADA1-7FD9464EEDED}" srcOrd="0" destOrd="0" presId="urn:microsoft.com/office/officeart/2005/8/layout/matrix1"/>
    <dgm:cxn modelId="{C786C9F1-918D-4D04-BBE0-289C7A4B7710}" type="presOf" srcId="{99BE7E7E-2E6F-4E47-8263-EF234769AFA3}" destId="{92127C9E-816C-40D5-B8B0-C25EA3E5F489}" srcOrd="0" destOrd="0" presId="urn:microsoft.com/office/officeart/2005/8/layout/matrix1"/>
    <dgm:cxn modelId="{B63704FE-F562-451E-8EBB-AA4310429992}" type="presOf" srcId="{2BFF4DE7-FD57-45AA-A3E3-DB494D4B66F6}" destId="{C87B80D7-53F8-413D-9DD4-D89C8208546A}" srcOrd="1" destOrd="0" presId="urn:microsoft.com/office/officeart/2005/8/layout/matrix1"/>
    <dgm:cxn modelId="{9949B06F-62DD-4A55-BEF8-DED475E986D9}" type="presParOf" srcId="{47BC5659-C0B6-4A0E-9212-9718133142CD}" destId="{E8FB53A4-260B-4572-8FB2-46EBFD4EE451}" srcOrd="0" destOrd="0" presId="urn:microsoft.com/office/officeart/2005/8/layout/matrix1"/>
    <dgm:cxn modelId="{A1FEDB95-902A-4038-A788-63D32FEC04B3}" type="presParOf" srcId="{E8FB53A4-260B-4572-8FB2-46EBFD4EE451}" destId="{7C8678F2-E0A1-4880-B93E-D99782A286D4}" srcOrd="0" destOrd="0" presId="urn:microsoft.com/office/officeart/2005/8/layout/matrix1"/>
    <dgm:cxn modelId="{F88B335E-55DC-4C0A-A6D3-B4C9E79E5679}" type="presParOf" srcId="{E8FB53A4-260B-4572-8FB2-46EBFD4EE451}" destId="{95A5D3DF-7569-46A6-A841-11165D52FFE3}" srcOrd="1" destOrd="0" presId="urn:microsoft.com/office/officeart/2005/8/layout/matrix1"/>
    <dgm:cxn modelId="{17CD130C-6E09-4CC2-84D7-D7A03311E01C}" type="presParOf" srcId="{E8FB53A4-260B-4572-8FB2-46EBFD4EE451}" destId="{D6A2E246-4C8B-45CD-A018-FF8F538F4FFE}" srcOrd="2" destOrd="0" presId="urn:microsoft.com/office/officeart/2005/8/layout/matrix1"/>
    <dgm:cxn modelId="{F7CEC000-9E7A-432A-9821-B28C8F4859A7}" type="presParOf" srcId="{E8FB53A4-260B-4572-8FB2-46EBFD4EE451}" destId="{C87B80D7-53F8-413D-9DD4-D89C8208546A}" srcOrd="3" destOrd="0" presId="urn:microsoft.com/office/officeart/2005/8/layout/matrix1"/>
    <dgm:cxn modelId="{1D91BE96-47A1-469A-972F-CDC7B5D1E376}" type="presParOf" srcId="{E8FB53A4-260B-4572-8FB2-46EBFD4EE451}" destId="{92127C9E-816C-40D5-B8B0-C25EA3E5F489}" srcOrd="4" destOrd="0" presId="urn:microsoft.com/office/officeart/2005/8/layout/matrix1"/>
    <dgm:cxn modelId="{94BE7682-B8C8-49DB-AC6B-9A4DB96DD396}" type="presParOf" srcId="{E8FB53A4-260B-4572-8FB2-46EBFD4EE451}" destId="{8C1BBAAF-AA6C-4DEE-8F6C-7B7C6E1DB0EF}" srcOrd="5" destOrd="0" presId="urn:microsoft.com/office/officeart/2005/8/layout/matrix1"/>
    <dgm:cxn modelId="{8586A09B-EE30-470C-8460-F5F0653AA03F}" type="presParOf" srcId="{E8FB53A4-260B-4572-8FB2-46EBFD4EE451}" destId="{C34CEAD6-77E4-4141-ADA1-7FD9464EEDED}" srcOrd="6" destOrd="0" presId="urn:microsoft.com/office/officeart/2005/8/layout/matrix1"/>
    <dgm:cxn modelId="{D76B27CD-8721-45C3-9429-5A8B94080965}" type="presParOf" srcId="{E8FB53A4-260B-4572-8FB2-46EBFD4EE451}" destId="{CBE5B496-6DFB-40CD-8F10-85BD6F76C5A2}" srcOrd="7" destOrd="0" presId="urn:microsoft.com/office/officeart/2005/8/layout/matrix1"/>
    <dgm:cxn modelId="{27AE9C60-3DB6-486D-B620-0F4A71188358}" type="presParOf" srcId="{47BC5659-C0B6-4A0E-9212-9718133142CD}" destId="{DBEF065D-263D-40DE-9300-2646FE31E5E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FA7059-E493-480F-98B6-04589AAC749F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F1FF0EC-AC1D-4972-9DBA-0285E46DDEA7}">
      <dgm:prSet phldrT="[Текст]" custT="1"/>
      <dgm:spPr/>
      <dgm:t>
        <a:bodyPr/>
        <a:lstStyle/>
        <a:p>
          <a:r>
            <a:rPr lang="ru-RU" sz="1500" b="1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услуг группы информационной безопасности</a:t>
          </a:r>
        </a:p>
      </dgm:t>
    </dgm:pt>
    <dgm:pt modelId="{FE715710-E8F1-4998-B1B5-F96B50E5B522}" type="parTrans" cxnId="{233ED301-C2CE-4DA6-9D43-3F4F9A40E407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916D49-6D61-4DA1-BEB9-67EDFE23BFB0}" type="sibTrans" cxnId="{233ED301-C2CE-4DA6-9D43-3F4F9A40E407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CAC07-7DC2-49E4-B2B5-E34BC6CA1A40}">
      <dgm:prSet phldrT="[Текст]" custT="1"/>
      <dgm:spPr/>
      <dgm:t>
        <a:bodyPr/>
        <a:lstStyle/>
        <a:p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Продукт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Гарантированное качество услуг за счет высокой квалификаций и опыта работы наших сотрудников позволяют решать задачами по информационной безопасности высокой степени сложности на региональном и межрегиональном уровне включая полный цикл работ от создания до внедрения, например, подсистемы информационной безопасности АПК «Безопасный город» и Системы-112.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работ в кратчайшие сроки (от 1-го рабочего дня)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Бесплатное сопровождение в течение 12 месяцев при условии выполнения полного цикла работ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 в дистанционном формате</a:t>
          </a:r>
        </a:p>
      </dgm:t>
    </dgm:pt>
    <dgm:pt modelId="{8FF72701-8050-4035-BF96-0B1C2B022627}" type="parTrans" cxnId="{A4FCB32A-E1F8-4D08-A715-A8473EA65C33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048965-6468-4048-B223-503866386F1F}" type="sibTrans" cxnId="{A4FCB32A-E1F8-4D08-A715-A8473EA65C33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F4DE7-FD57-45AA-A3E3-DB494D4B66F6}">
      <dgm:prSet phldrT="[Текст]" custT="1"/>
      <dgm:spPr/>
      <dgm:t>
        <a:bodyPr/>
        <a:lstStyle/>
        <a:p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Цена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Цены значительно ниже, чем у многих других аналогичных предложений на рынке (от 1600 р.), однако качество наших услуг всегда остается на высшем уровне и весь цикл работ производится собственными силами.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оплаты в обмен на услуги которые будут способствовать выполнению целей и задач учреждения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Скидка 10 % на оказание второй и последующих услуг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Отсрочка платежа до 3 месяцев</a:t>
          </a:r>
        </a:p>
      </dgm:t>
    </dgm:pt>
    <dgm:pt modelId="{E851EE71-3870-4A30-BE79-ADA8D6864E60}" type="parTrans" cxnId="{DFE45719-971B-4431-BFC8-6F26AAD9EDFE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FEA8B-A92F-4E25-A249-C82976B686D5}" type="sibTrans" cxnId="{DFE45719-971B-4431-BFC8-6F26AAD9EDFE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BE7E7E-2E6F-4E47-8263-EF234769AFA3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Место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Официальный сайт и страницы в социальных сетях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 в самых отдаленных населенных пунктах Иркутской области</a:t>
          </a:r>
        </a:p>
      </dgm:t>
    </dgm:pt>
    <dgm:pt modelId="{F98C853C-64AD-4D92-B481-71E584DDD003}" type="parTrans" cxnId="{A367F0DC-B926-43CC-8D41-627492B39ABB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F7A4C2-625F-46A1-8A48-3841F60371C0}" type="sibTrans" cxnId="{A367F0DC-B926-43CC-8D41-627492B39ABB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6AEAF2-BD99-40C5-93C2-C4597B2DE9EC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 помощью официального сайта и страниц в социальных сетях, 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профильных конференциях</a:t>
          </a:r>
        </a:p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информации об услугах через ОИВ МО и партнеров учреждения</a:t>
          </a:r>
        </a:p>
      </dgm:t>
    </dgm:pt>
    <dgm:pt modelId="{79110FD4-10CE-4E85-A81D-FECC439415A7}" type="parTrans" cxnId="{B425357F-DC1A-43FA-8B3B-62E7F767DF26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27393F-013A-40DC-9A11-4CC61239AA44}" type="sibTrans" cxnId="{B425357F-DC1A-43FA-8B3B-62E7F767DF26}">
      <dgm:prSet/>
      <dgm:spPr/>
      <dgm:t>
        <a:bodyPr/>
        <a:lstStyle/>
        <a:p>
          <a:endParaRPr lang="ru-RU" sz="1000" b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BC5659-C0B6-4A0E-9212-9718133142CD}" type="pres">
      <dgm:prSet presAssocID="{99FA7059-E493-480F-98B6-04589AAC749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8FB53A4-260B-4572-8FB2-46EBFD4EE451}" type="pres">
      <dgm:prSet presAssocID="{99FA7059-E493-480F-98B6-04589AAC749F}" presName="matrix" presStyleCnt="0"/>
      <dgm:spPr/>
    </dgm:pt>
    <dgm:pt modelId="{7C8678F2-E0A1-4880-B93E-D99782A286D4}" type="pres">
      <dgm:prSet presAssocID="{99FA7059-E493-480F-98B6-04589AAC749F}" presName="tile1" presStyleLbl="node1" presStyleIdx="0" presStyleCnt="4"/>
      <dgm:spPr/>
    </dgm:pt>
    <dgm:pt modelId="{95A5D3DF-7569-46A6-A841-11165D52FFE3}" type="pres">
      <dgm:prSet presAssocID="{99FA7059-E493-480F-98B6-04589AAC749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6A2E246-4C8B-45CD-A018-FF8F538F4FFE}" type="pres">
      <dgm:prSet presAssocID="{99FA7059-E493-480F-98B6-04589AAC749F}" presName="tile2" presStyleLbl="node1" presStyleIdx="1" presStyleCnt="4"/>
      <dgm:spPr/>
    </dgm:pt>
    <dgm:pt modelId="{C87B80D7-53F8-413D-9DD4-D89C8208546A}" type="pres">
      <dgm:prSet presAssocID="{99FA7059-E493-480F-98B6-04589AAC749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2127C9E-816C-40D5-B8B0-C25EA3E5F489}" type="pres">
      <dgm:prSet presAssocID="{99FA7059-E493-480F-98B6-04589AAC749F}" presName="tile3" presStyleLbl="node1" presStyleIdx="2" presStyleCnt="4"/>
      <dgm:spPr/>
    </dgm:pt>
    <dgm:pt modelId="{8C1BBAAF-AA6C-4DEE-8F6C-7B7C6E1DB0EF}" type="pres">
      <dgm:prSet presAssocID="{99FA7059-E493-480F-98B6-04589AAC749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34CEAD6-77E4-4141-ADA1-7FD9464EEDED}" type="pres">
      <dgm:prSet presAssocID="{99FA7059-E493-480F-98B6-04589AAC749F}" presName="tile4" presStyleLbl="node1" presStyleIdx="3" presStyleCnt="4" custLinFactNeighborX="0" custLinFactNeighborY="16601"/>
      <dgm:spPr/>
    </dgm:pt>
    <dgm:pt modelId="{CBE5B496-6DFB-40CD-8F10-85BD6F76C5A2}" type="pres">
      <dgm:prSet presAssocID="{99FA7059-E493-480F-98B6-04589AAC749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BEF065D-263D-40DE-9300-2646FE31E5E5}" type="pres">
      <dgm:prSet presAssocID="{99FA7059-E493-480F-98B6-04589AAC749F}" presName="centerTile" presStyleLbl="fgShp" presStyleIdx="0" presStyleCnt="1" custLinFactNeighborX="1080" custLinFactNeighborY="18218">
        <dgm:presLayoutVars>
          <dgm:chMax val="0"/>
          <dgm:chPref val="0"/>
        </dgm:presLayoutVars>
      </dgm:prSet>
      <dgm:spPr/>
    </dgm:pt>
  </dgm:ptLst>
  <dgm:cxnLst>
    <dgm:cxn modelId="{233ED301-C2CE-4DA6-9D43-3F4F9A40E407}" srcId="{99FA7059-E493-480F-98B6-04589AAC749F}" destId="{BF1FF0EC-AC1D-4972-9DBA-0285E46DDEA7}" srcOrd="0" destOrd="0" parTransId="{FE715710-E8F1-4998-B1B5-F96B50E5B522}" sibTransId="{2A916D49-6D61-4DA1-BEB9-67EDFE23BFB0}"/>
    <dgm:cxn modelId="{DFE45719-971B-4431-BFC8-6F26AAD9EDFE}" srcId="{BF1FF0EC-AC1D-4972-9DBA-0285E46DDEA7}" destId="{2BFF4DE7-FD57-45AA-A3E3-DB494D4B66F6}" srcOrd="1" destOrd="0" parTransId="{E851EE71-3870-4A30-BE79-ADA8D6864E60}" sibTransId="{44DFEA8B-A92F-4E25-A249-C82976B686D5}"/>
    <dgm:cxn modelId="{A4FCB32A-E1F8-4D08-A715-A8473EA65C33}" srcId="{BF1FF0EC-AC1D-4972-9DBA-0285E46DDEA7}" destId="{69DCAC07-7DC2-49E4-B2B5-E34BC6CA1A40}" srcOrd="0" destOrd="0" parTransId="{8FF72701-8050-4035-BF96-0B1C2B022627}" sibTransId="{18048965-6468-4048-B223-503866386F1F}"/>
    <dgm:cxn modelId="{F31D203F-5332-445F-A69B-C8B0EF3A17F6}" type="presOf" srcId="{99BE7E7E-2E6F-4E47-8263-EF234769AFA3}" destId="{8C1BBAAF-AA6C-4DEE-8F6C-7B7C6E1DB0EF}" srcOrd="1" destOrd="0" presId="urn:microsoft.com/office/officeart/2005/8/layout/matrix1"/>
    <dgm:cxn modelId="{724D264F-0F82-4D63-BF0B-63B27367A69B}" type="presOf" srcId="{69DCAC07-7DC2-49E4-B2B5-E34BC6CA1A40}" destId="{95A5D3DF-7569-46A6-A841-11165D52FFE3}" srcOrd="1" destOrd="0" presId="urn:microsoft.com/office/officeart/2005/8/layout/matrix1"/>
    <dgm:cxn modelId="{F09FF959-F2A8-4A4D-BAB7-95CF68CEC6E5}" type="presOf" srcId="{BF1FF0EC-AC1D-4972-9DBA-0285E46DDEA7}" destId="{DBEF065D-263D-40DE-9300-2646FE31E5E5}" srcOrd="0" destOrd="0" presId="urn:microsoft.com/office/officeart/2005/8/layout/matrix1"/>
    <dgm:cxn modelId="{1A09AF7D-B51A-4A60-868C-56824A27F965}" type="presOf" srcId="{99FA7059-E493-480F-98B6-04589AAC749F}" destId="{47BC5659-C0B6-4A0E-9212-9718133142CD}" srcOrd="0" destOrd="0" presId="urn:microsoft.com/office/officeart/2005/8/layout/matrix1"/>
    <dgm:cxn modelId="{B425357F-DC1A-43FA-8B3B-62E7F767DF26}" srcId="{BF1FF0EC-AC1D-4972-9DBA-0285E46DDEA7}" destId="{D66AEAF2-BD99-40C5-93C2-C4597B2DE9EC}" srcOrd="3" destOrd="0" parTransId="{79110FD4-10CE-4E85-A81D-FECC439415A7}" sibTransId="{1E27393F-013A-40DC-9A11-4CC61239AA44}"/>
    <dgm:cxn modelId="{EDE39398-5E3A-473D-95FA-B2C62ED15BD1}" type="presOf" srcId="{2BFF4DE7-FD57-45AA-A3E3-DB494D4B66F6}" destId="{D6A2E246-4C8B-45CD-A018-FF8F538F4FFE}" srcOrd="0" destOrd="0" presId="urn:microsoft.com/office/officeart/2005/8/layout/matrix1"/>
    <dgm:cxn modelId="{5A32F1A3-AB1A-4E8E-A713-1A8CE25704FC}" type="presOf" srcId="{D66AEAF2-BD99-40C5-93C2-C4597B2DE9EC}" destId="{CBE5B496-6DFB-40CD-8F10-85BD6F76C5A2}" srcOrd="1" destOrd="0" presId="urn:microsoft.com/office/officeart/2005/8/layout/matrix1"/>
    <dgm:cxn modelId="{A367F0DC-B926-43CC-8D41-627492B39ABB}" srcId="{BF1FF0EC-AC1D-4972-9DBA-0285E46DDEA7}" destId="{99BE7E7E-2E6F-4E47-8263-EF234769AFA3}" srcOrd="2" destOrd="0" parTransId="{F98C853C-64AD-4D92-B481-71E584DDD003}" sibTransId="{27F7A4C2-625F-46A1-8A48-3841F60371C0}"/>
    <dgm:cxn modelId="{8D5B3DDD-C6C3-4D78-8531-F73D806B6ECC}" type="presOf" srcId="{69DCAC07-7DC2-49E4-B2B5-E34BC6CA1A40}" destId="{7C8678F2-E0A1-4880-B93E-D99782A286D4}" srcOrd="0" destOrd="0" presId="urn:microsoft.com/office/officeart/2005/8/layout/matrix1"/>
    <dgm:cxn modelId="{44A1D8EB-7C11-4B4A-94B4-740BE9D1E8BA}" type="presOf" srcId="{D66AEAF2-BD99-40C5-93C2-C4597B2DE9EC}" destId="{C34CEAD6-77E4-4141-ADA1-7FD9464EEDED}" srcOrd="0" destOrd="0" presId="urn:microsoft.com/office/officeart/2005/8/layout/matrix1"/>
    <dgm:cxn modelId="{C786C9F1-918D-4D04-BBE0-289C7A4B7710}" type="presOf" srcId="{99BE7E7E-2E6F-4E47-8263-EF234769AFA3}" destId="{92127C9E-816C-40D5-B8B0-C25EA3E5F489}" srcOrd="0" destOrd="0" presId="urn:microsoft.com/office/officeart/2005/8/layout/matrix1"/>
    <dgm:cxn modelId="{B63704FE-F562-451E-8EBB-AA4310429992}" type="presOf" srcId="{2BFF4DE7-FD57-45AA-A3E3-DB494D4B66F6}" destId="{C87B80D7-53F8-413D-9DD4-D89C8208546A}" srcOrd="1" destOrd="0" presId="urn:microsoft.com/office/officeart/2005/8/layout/matrix1"/>
    <dgm:cxn modelId="{9949B06F-62DD-4A55-BEF8-DED475E986D9}" type="presParOf" srcId="{47BC5659-C0B6-4A0E-9212-9718133142CD}" destId="{E8FB53A4-260B-4572-8FB2-46EBFD4EE451}" srcOrd="0" destOrd="0" presId="urn:microsoft.com/office/officeart/2005/8/layout/matrix1"/>
    <dgm:cxn modelId="{A1FEDB95-902A-4038-A788-63D32FEC04B3}" type="presParOf" srcId="{E8FB53A4-260B-4572-8FB2-46EBFD4EE451}" destId="{7C8678F2-E0A1-4880-B93E-D99782A286D4}" srcOrd="0" destOrd="0" presId="urn:microsoft.com/office/officeart/2005/8/layout/matrix1"/>
    <dgm:cxn modelId="{F88B335E-55DC-4C0A-A6D3-B4C9E79E5679}" type="presParOf" srcId="{E8FB53A4-260B-4572-8FB2-46EBFD4EE451}" destId="{95A5D3DF-7569-46A6-A841-11165D52FFE3}" srcOrd="1" destOrd="0" presId="urn:microsoft.com/office/officeart/2005/8/layout/matrix1"/>
    <dgm:cxn modelId="{17CD130C-6E09-4CC2-84D7-D7A03311E01C}" type="presParOf" srcId="{E8FB53A4-260B-4572-8FB2-46EBFD4EE451}" destId="{D6A2E246-4C8B-45CD-A018-FF8F538F4FFE}" srcOrd="2" destOrd="0" presId="urn:microsoft.com/office/officeart/2005/8/layout/matrix1"/>
    <dgm:cxn modelId="{F7CEC000-9E7A-432A-9821-B28C8F4859A7}" type="presParOf" srcId="{E8FB53A4-260B-4572-8FB2-46EBFD4EE451}" destId="{C87B80D7-53F8-413D-9DD4-D89C8208546A}" srcOrd="3" destOrd="0" presId="urn:microsoft.com/office/officeart/2005/8/layout/matrix1"/>
    <dgm:cxn modelId="{1D91BE96-47A1-469A-972F-CDC7B5D1E376}" type="presParOf" srcId="{E8FB53A4-260B-4572-8FB2-46EBFD4EE451}" destId="{92127C9E-816C-40D5-B8B0-C25EA3E5F489}" srcOrd="4" destOrd="0" presId="urn:microsoft.com/office/officeart/2005/8/layout/matrix1"/>
    <dgm:cxn modelId="{94BE7682-B8C8-49DB-AC6B-9A4DB96DD396}" type="presParOf" srcId="{E8FB53A4-260B-4572-8FB2-46EBFD4EE451}" destId="{8C1BBAAF-AA6C-4DEE-8F6C-7B7C6E1DB0EF}" srcOrd="5" destOrd="0" presId="urn:microsoft.com/office/officeart/2005/8/layout/matrix1"/>
    <dgm:cxn modelId="{8586A09B-EE30-470C-8460-F5F0653AA03F}" type="presParOf" srcId="{E8FB53A4-260B-4572-8FB2-46EBFD4EE451}" destId="{C34CEAD6-77E4-4141-ADA1-7FD9464EEDED}" srcOrd="6" destOrd="0" presId="urn:microsoft.com/office/officeart/2005/8/layout/matrix1"/>
    <dgm:cxn modelId="{D76B27CD-8721-45C3-9429-5A8B94080965}" type="presParOf" srcId="{E8FB53A4-260B-4572-8FB2-46EBFD4EE451}" destId="{CBE5B496-6DFB-40CD-8F10-85BD6F76C5A2}" srcOrd="7" destOrd="0" presId="urn:microsoft.com/office/officeart/2005/8/layout/matrix1"/>
    <dgm:cxn modelId="{27AE9C60-3DB6-486D-B620-0F4A71188358}" type="presParOf" srcId="{47BC5659-C0B6-4A0E-9212-9718133142CD}" destId="{DBEF065D-263D-40DE-9300-2646FE31E5E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678F2-E0A1-4880-B93E-D99782A286D4}">
      <dsp:nvSpPr>
        <dsp:cNvPr id="0" name=""/>
        <dsp:cNvSpPr/>
      </dsp:nvSpPr>
      <dsp:spPr>
        <a:xfrm rot="16200000">
          <a:off x="774086" y="-774086"/>
          <a:ext cx="2916324" cy="446449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Продукт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Уникальное предложение на рынке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Гарантированное качество услуг за счет высокой квалификаций и опыта работы наших сотрудников позволяют решать задачами по информационной безопасности высокой степени сложности на региональном и межрегиональном уровне включая полный цикл работ от создания до внедрения, например, подсистемы информационной безопасности АПК «Безопасный город» и Системы-112.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работ в кратчайшие сроки (от 1-го рабочего дня)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Бесплатное сопровождение в течение 12 месяцев при условии выполнения полного цикла работ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Оказание услуг в дистанционном формате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Решает задачу по выполнению требований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законодательства РФ по антитеррористической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        защищенности</a:t>
          </a:r>
        </a:p>
      </dsp:txBody>
      <dsp:txXfrm rot="5400000">
        <a:off x="0" y="0"/>
        <a:ext cx="4464496" cy="2187243"/>
      </dsp:txXfrm>
    </dsp:sp>
    <dsp:sp modelId="{D6A2E246-4C8B-45CD-A018-FF8F538F4FFE}">
      <dsp:nvSpPr>
        <dsp:cNvPr id="0" name=""/>
        <dsp:cNvSpPr/>
      </dsp:nvSpPr>
      <dsp:spPr>
        <a:xfrm>
          <a:off x="4464496" y="0"/>
          <a:ext cx="4464496" cy="291632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Низкая цена (от 500 р.)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оплаты в обмен на услуги которые будут способствовать выполнению целей и задач учреждения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Отсрочка платежа до 3 месяцев</a:t>
          </a:r>
        </a:p>
      </dsp:txBody>
      <dsp:txXfrm>
        <a:off x="4464496" y="0"/>
        <a:ext cx="4464496" cy="2187243"/>
      </dsp:txXfrm>
    </dsp:sp>
    <dsp:sp modelId="{92127C9E-816C-40D5-B8B0-C25EA3E5F489}">
      <dsp:nvSpPr>
        <dsp:cNvPr id="0" name=""/>
        <dsp:cNvSpPr/>
      </dsp:nvSpPr>
      <dsp:spPr>
        <a:xfrm rot="10800000">
          <a:off x="0" y="2916324"/>
          <a:ext cx="4464496" cy="2916324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Место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Официальный сайт и страницы в социальных сетях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 в самых отдаленных населенных пунктах Иркутской области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645405"/>
        <a:ext cx="4464496" cy="2187243"/>
      </dsp:txXfrm>
    </dsp:sp>
    <dsp:sp modelId="{C34CEAD6-77E4-4141-ADA1-7FD9464EEDED}">
      <dsp:nvSpPr>
        <dsp:cNvPr id="0" name=""/>
        <dsp:cNvSpPr/>
      </dsp:nvSpPr>
      <dsp:spPr>
        <a:xfrm rot="5400000">
          <a:off x="5238582" y="2142238"/>
          <a:ext cx="2916324" cy="446449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помощью официального сайта и страниц в социальных сетях,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профильных конференциях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Распространения информации об услугах через ОИВ МО и партнеров учреждения.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Реклама на ТВ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464496" y="3645404"/>
        <a:ext cx="4464496" cy="2187243"/>
      </dsp:txXfrm>
    </dsp:sp>
    <dsp:sp modelId="{DBEF065D-263D-40DE-9300-2646FE31E5E5}">
      <dsp:nvSpPr>
        <dsp:cNvPr id="0" name=""/>
        <dsp:cNvSpPr/>
      </dsp:nvSpPr>
      <dsp:spPr>
        <a:xfrm>
          <a:off x="3125147" y="2187243"/>
          <a:ext cx="2678697" cy="1458162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услуг группы РПСВ</a:t>
          </a:r>
        </a:p>
      </dsp:txBody>
      <dsp:txXfrm>
        <a:off x="3196329" y="2258425"/>
        <a:ext cx="2536333" cy="13157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678F2-E0A1-4880-B93E-D99782A286D4}">
      <dsp:nvSpPr>
        <dsp:cNvPr id="0" name=""/>
        <dsp:cNvSpPr/>
      </dsp:nvSpPr>
      <dsp:spPr>
        <a:xfrm rot="16200000">
          <a:off x="776114" y="-776114"/>
          <a:ext cx="2912268" cy="446449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Продукт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Гарантированное качество услуг за счет высокой квалификаций и опыта работы наших сотрудников позволяют решать различные задачи в сфере </a:t>
          </a:r>
          <a:r>
            <a:rPr lang="en-US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 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высокой степени сложности на региональном уровне включая полный цикл работ от создания до внедрения.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Бесплатная техническая поддержка (расширенная) в течение 3 месяцев</a:t>
          </a: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работ в кратчайшие сроки (от 1-го рабочего дня)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     Оказание услуг в  дистанционном формате</a:t>
          </a:r>
        </a:p>
      </dsp:txBody>
      <dsp:txXfrm rot="5400000">
        <a:off x="0" y="0"/>
        <a:ext cx="4464496" cy="2184201"/>
      </dsp:txXfrm>
    </dsp:sp>
    <dsp:sp modelId="{D6A2E246-4C8B-45CD-A018-FF8F538F4FFE}">
      <dsp:nvSpPr>
        <dsp:cNvPr id="0" name=""/>
        <dsp:cNvSpPr/>
      </dsp:nvSpPr>
      <dsp:spPr>
        <a:xfrm>
          <a:off x="4464496" y="0"/>
          <a:ext cx="4464496" cy="291226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Цена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Цены значительно ниже, чем у многих других аналогичных предложений на рынке (от 420 р.), однако качество наших услуг всегда остается на высшем уровне и весь цикл работ производится собственными силами.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оплаты в обмен на услуги которые будут способствовать выполнению целей и задач учреждения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Скидка 10 % на оказание второй и последующих услуг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Отсрочка платежа до 3 месяцев</a:t>
          </a:r>
        </a:p>
      </dsp:txBody>
      <dsp:txXfrm>
        <a:off x="4464496" y="0"/>
        <a:ext cx="4464496" cy="2184201"/>
      </dsp:txXfrm>
    </dsp:sp>
    <dsp:sp modelId="{92127C9E-816C-40D5-B8B0-C25EA3E5F489}">
      <dsp:nvSpPr>
        <dsp:cNvPr id="0" name=""/>
        <dsp:cNvSpPr/>
      </dsp:nvSpPr>
      <dsp:spPr>
        <a:xfrm rot="10800000">
          <a:off x="0" y="2912268"/>
          <a:ext cx="4464496" cy="291226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Место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Официальный сайт и страницы в социальных сетях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 в самых отдаленных населенных пунктах Иркутской области</a:t>
          </a:r>
          <a:endParaRPr lang="en-US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3640335"/>
        <a:ext cx="4464496" cy="2184201"/>
      </dsp:txXfrm>
    </dsp:sp>
    <dsp:sp modelId="{C34CEAD6-77E4-4141-ADA1-7FD9464EEDED}">
      <dsp:nvSpPr>
        <dsp:cNvPr id="0" name=""/>
        <dsp:cNvSpPr/>
      </dsp:nvSpPr>
      <dsp:spPr>
        <a:xfrm rot="5400000">
          <a:off x="5240610" y="2136154"/>
          <a:ext cx="2912268" cy="4464496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помощью официального сайта и страниц в социальных сетях,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профильных конференциях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Распространения информации об услугах через ОИВ МО и партнеров учреждения</a:t>
          </a:r>
        </a:p>
      </dsp:txBody>
      <dsp:txXfrm rot="-5400000">
        <a:off x="4464496" y="3640334"/>
        <a:ext cx="4464496" cy="2184201"/>
      </dsp:txXfrm>
    </dsp:sp>
    <dsp:sp modelId="{DBEF065D-263D-40DE-9300-2646FE31E5E5}">
      <dsp:nvSpPr>
        <dsp:cNvPr id="0" name=""/>
        <dsp:cNvSpPr/>
      </dsp:nvSpPr>
      <dsp:spPr>
        <a:xfrm>
          <a:off x="3125147" y="2184201"/>
          <a:ext cx="2678697" cy="14561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услуг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группы </a:t>
          </a:r>
          <a:r>
            <a:rPr lang="en-US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IT </a:t>
          </a: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услуги </a:t>
          </a:r>
        </a:p>
      </dsp:txBody>
      <dsp:txXfrm>
        <a:off x="3196230" y="2255284"/>
        <a:ext cx="2536531" cy="13139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678F2-E0A1-4880-B93E-D99782A286D4}">
      <dsp:nvSpPr>
        <dsp:cNvPr id="0" name=""/>
        <dsp:cNvSpPr/>
      </dsp:nvSpPr>
      <dsp:spPr>
        <a:xfrm rot="16200000">
          <a:off x="740110" y="-740110"/>
          <a:ext cx="2912268" cy="439248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Продукт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Гарантированное качество услуг за счет высокой квалификаций и опыта работы наших сотрудников позволяют решать задачами по информационной безопасности высокой степени сложности на региональном и межрегиональном уровне включая полный цикл работ от создания до внедрения, например, подсистемы информационной безопасности АПК «Безопасный город» и Системы-112.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работ в кратчайшие сроки (от 1-го рабочего дня)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Бесплатное сопровождение в течение 12 месяцев при условии выполнения полного цикла работ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 в дистанционном формате</a:t>
          </a:r>
        </a:p>
      </dsp:txBody>
      <dsp:txXfrm rot="5400000">
        <a:off x="0" y="0"/>
        <a:ext cx="4392488" cy="2184201"/>
      </dsp:txXfrm>
    </dsp:sp>
    <dsp:sp modelId="{D6A2E246-4C8B-45CD-A018-FF8F538F4FFE}">
      <dsp:nvSpPr>
        <dsp:cNvPr id="0" name=""/>
        <dsp:cNvSpPr/>
      </dsp:nvSpPr>
      <dsp:spPr>
        <a:xfrm>
          <a:off x="4392488" y="0"/>
          <a:ext cx="4392488" cy="291226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Цена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Цены значительно ниже, чем у многих других аналогичных предложений на рынке (от 1600 р.), однако качество наших услуг всегда остается на высшем уровне и весь цикл работ производится собственными силами.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Возможность оплаты в обмен на услуги которые будут способствовать выполнению целей и задач учреждения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Скидка 10 % на оказание второй и последующих услуг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Отсрочка платежа до 3 месяцев</a:t>
          </a:r>
        </a:p>
      </dsp:txBody>
      <dsp:txXfrm>
        <a:off x="4392488" y="0"/>
        <a:ext cx="4392488" cy="2184201"/>
      </dsp:txXfrm>
    </dsp:sp>
    <dsp:sp modelId="{92127C9E-816C-40D5-B8B0-C25EA3E5F489}">
      <dsp:nvSpPr>
        <dsp:cNvPr id="0" name=""/>
        <dsp:cNvSpPr/>
      </dsp:nvSpPr>
      <dsp:spPr>
        <a:xfrm rot="10800000">
          <a:off x="0" y="2912268"/>
          <a:ext cx="4392488" cy="291226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Место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Официальный сайт и страницы в социальных сетях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Оказание услуг в самых отдаленных населенных пунктах Иркутской области</a:t>
          </a:r>
        </a:p>
      </dsp:txBody>
      <dsp:txXfrm rot="10800000">
        <a:off x="0" y="3640335"/>
        <a:ext cx="4392488" cy="2184201"/>
      </dsp:txXfrm>
    </dsp:sp>
    <dsp:sp modelId="{C34CEAD6-77E4-4141-ADA1-7FD9464EEDED}">
      <dsp:nvSpPr>
        <dsp:cNvPr id="0" name=""/>
        <dsp:cNvSpPr/>
      </dsp:nvSpPr>
      <dsp:spPr>
        <a:xfrm rot="5400000">
          <a:off x="5132598" y="2172158"/>
          <a:ext cx="2912268" cy="4392488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Продвижение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 помощью официального сайта и страниц в социальных сетях,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профильных конференциях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Распространение информации об услугах через ОИВ МО и партнеров учреждения</a:t>
          </a:r>
        </a:p>
      </dsp:txBody>
      <dsp:txXfrm rot="-5400000">
        <a:off x="4392488" y="3640334"/>
        <a:ext cx="4392488" cy="2184201"/>
      </dsp:txXfrm>
    </dsp:sp>
    <dsp:sp modelId="{DBEF065D-263D-40DE-9300-2646FE31E5E5}">
      <dsp:nvSpPr>
        <dsp:cNvPr id="0" name=""/>
        <dsp:cNvSpPr/>
      </dsp:nvSpPr>
      <dsp:spPr>
        <a:xfrm>
          <a:off x="3103204" y="2449479"/>
          <a:ext cx="2635492" cy="1456134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Комплекс услуг группы информационной безопасности</a:t>
          </a:r>
        </a:p>
      </dsp:txBody>
      <dsp:txXfrm>
        <a:off x="3174287" y="2520562"/>
        <a:ext cx="2493326" cy="1313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285F80A-6EF1-4FDC-9D7C-BA7F57ED8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501" cy="3397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221467-4E27-432E-9E4C-6457C0E861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4724" y="1"/>
            <a:ext cx="4303501" cy="3397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pPr>
              <a:defRPr/>
            </a:pPr>
            <a:fld id="{DF808A96-4137-42A4-BE60-C15AFFFA0E5D}" type="datetimeFigureOut">
              <a:rPr lang="ru-RU"/>
              <a:pPr>
                <a:defRPr/>
              </a:pPr>
              <a:t>22.06.2023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D463F3-3D28-476A-AC31-F19775C149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456364"/>
            <a:ext cx="4303501" cy="3397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C9F79C-7FE2-4219-A25D-19F74E62E1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4724" y="6456364"/>
            <a:ext cx="4303501" cy="339725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53D957-8D99-4A28-AFCA-174D047140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A452249-A8EB-47A5-BDA4-B7BC0F3A74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501" cy="3397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E8EFC5-E39D-4BB0-8937-A5D11E07DD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4724" y="1"/>
            <a:ext cx="4303501" cy="33972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pPr>
              <a:defRPr/>
            </a:pPr>
            <a:fld id="{FFE6E002-A6C5-4D17-A9D9-ADD6B19E9563}" type="datetimeFigureOut">
              <a:rPr lang="ru-RU"/>
              <a:pPr>
                <a:defRPr/>
              </a:pPr>
              <a:t>22.06.2023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5BB4A70C-069B-4BF6-88DF-CDC78829F0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BC5BC78-B002-4C03-AC68-B49CFE953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506" y="3228976"/>
            <a:ext cx="7944802" cy="3059113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E87B91-33DE-40C5-A467-144FA7E7AF9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6456364"/>
            <a:ext cx="4303501" cy="33972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0346E8-A3E7-4AA6-8AF0-234667632C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4724" y="6456364"/>
            <a:ext cx="4303501" cy="339725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7E47ADE-89E4-41BF-9D97-1940970A79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>
            <a:extLst>
              <a:ext uri="{FF2B5EF4-FFF2-40B4-BE49-F238E27FC236}">
                <a16:creationId xmlns:a16="http://schemas.microsoft.com/office/drawing/2014/main" id="{1CC51930-F581-4B41-A7A5-85A97EF770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>
            <a:extLst>
              <a:ext uri="{FF2B5EF4-FFF2-40B4-BE49-F238E27FC236}">
                <a16:creationId xmlns:a16="http://schemas.microsoft.com/office/drawing/2014/main" id="{DEF03C41-A4D2-4703-AE2C-0755A249E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 </a:t>
            </a:r>
          </a:p>
        </p:txBody>
      </p:sp>
      <p:sp>
        <p:nvSpPr>
          <p:cNvPr id="6148" name="Номер слайда 3">
            <a:extLst>
              <a:ext uri="{FF2B5EF4-FFF2-40B4-BE49-F238E27FC236}">
                <a16:creationId xmlns:a16="http://schemas.microsoft.com/office/drawing/2014/main" id="{5F7E21A0-BA27-4F0B-ACB3-BC241B325F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7C586DB-91E6-477F-8C6B-7F145CCA507B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47EBA9-7CF4-4C35-A68B-16786F47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E4BB97-7346-46A1-B810-D94FA364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Лекции СПДОПУ, к.э.н., доц. Н.С. Хохлова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152C4-1B1C-421E-8EB2-3F815467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2F2FF-7ACA-4902-8C3F-4D5990C50B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468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DF0774-A2FD-48D8-B391-847EF54B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31DEDD-4779-4765-9233-74E23C9FC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Лекции СПДОПУ, к.э.н., доц. Н.С. Хохлова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12FC9-9E5A-4BDD-A797-162E547A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E9A9-A545-4D33-8348-95804CEB98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796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825307-4865-4722-B68D-1E027EC7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5904BE-BFCB-438B-AAC9-97B7CE94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Лекции СПДОПУ, к.э.н., доц. Н.С. Хохлова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44728-704A-41EA-BAEF-21A23F77D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CED92-57B5-4681-A209-90FDC3E051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234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55852-BEA6-45F0-A276-D835BBB44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ACAE0-B7F6-40FC-8FD1-2FF18121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Лекции СПДОПУ, к.э.н., доц. Н.С. Хохлова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023149-38D3-41CA-87CB-400CDB64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D0BC-CB97-4AE0-8F50-A0E4F42D89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310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175F47-9840-4822-BE0C-C607323A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5DEF8-0DB7-438F-A431-1771F25F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Лекции СПДОПУ, к.э.н., доц. Н.С. Хохлова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ACB062-83A3-4AE4-B800-BD60008FB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33C8E-B70D-4C06-A677-E3502A3D2D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140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95E42BA3-67DA-4617-9A4E-73C9637CC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E2A3AC2-EA28-4835-B7C2-CE802408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Лекции СПДОПУ, к.э.н., доц. Н.С. Хохлова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7806B2C6-E533-4A74-99B0-2FF63ACD9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E172C-2F89-470A-9518-8B00237A1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652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B3F3459B-8F4D-4AF7-B7D7-B27910E8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F6D16DB6-263C-4BC4-BE64-72CE78BC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Лекции СПДОПУ, к.э.н., доц. Н.С. Хохлова</a:t>
            </a: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67B11F7A-D103-4336-B026-E13C8C3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9086-ED6D-46C1-B781-765E8EF990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257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50D3C11-4F58-4090-9512-52B74A43E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AD95287-CDA3-4FB3-991F-A8436D6E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Лекции СПДОПУ, к.э.н., доц. Н.С. Хохлова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1C65D982-2292-4F7C-8DA4-0464DACD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1E71-D29C-4D53-BB7A-2AEF1F143D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327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433E27B4-DB1F-451E-B4BD-EF8C87BE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4107D625-5DC2-485F-8D10-3F43A7BF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Лекции СПДОПУ, к.э.н., доц. Н.С. Хохлова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D1135601-0FDA-4A09-BEF3-68864CFD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78BC-34E5-4583-A467-15809DCDC9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637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93A139B-9C14-4FCF-AC6D-A2EC8B24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7E435EF1-6CFD-4AD2-9B91-D33CAE21B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Лекции СПДОПУ, к.э.н., доц. Н.С. Хохлова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589EC9B-51D1-406E-B4AC-12F879836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C6177-3153-4DE7-BBAF-03E4B924A0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836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0DB9D0A-ACC4-4EB6-9B3D-1C991CEBA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381A4B6-F917-4F0B-A8F6-F07F2956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Лекции СПДОПУ, к.э.н., доц. Н.С. Хохлова</a:t>
            </a: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6FDF2F1-88FD-409D-BCC9-E15DF9BA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2DF2C-3AED-4020-B285-FCCA2BB1C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696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3E438A95-5B37-438C-A27E-C61A3142C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DD54E71F-1C6F-46DF-9224-128BF66A4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BDD181-6F73-40C4-B479-E343FF4D6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D37D3F-F182-42BB-B99C-A23159CEF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Лекции СПДОПУ, к.э.н., доц. Н.С. Хохлова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5AC6-77B0-4D9D-82A4-BEDA0895C4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0916B30-9A37-4C20-BA28-49BCB86381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  <p:sldLayoutId id="2147484452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47BB9-4DB5-486C-9205-22439637D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101" y="1259805"/>
            <a:ext cx="7975798" cy="3105299"/>
          </a:xfrm>
        </p:spPr>
        <p:txBody>
          <a:bodyPr/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перспективных направлений развития государственного казенного учреждения Иркутской области «Безопасный регион»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640185-155C-4D44-9203-C73489800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1364" y="5013176"/>
            <a:ext cx="2808535" cy="484187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Логинов А.А.</a:t>
            </a:r>
          </a:p>
        </p:txBody>
      </p:sp>
      <p:sp>
        <p:nvSpPr>
          <p:cNvPr id="5" name="Нижний колонтитул 6">
            <a:extLst>
              <a:ext uri="{FF2B5EF4-FFF2-40B4-BE49-F238E27FC236}">
                <a16:creationId xmlns:a16="http://schemas.microsoft.com/office/drawing/2014/main" id="{45DBFCFF-1D04-4EAE-A984-81B96883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67744" y="5966568"/>
            <a:ext cx="5472112" cy="484187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Иркутск – 2023 г.</a:t>
            </a:r>
          </a:p>
        </p:txBody>
      </p:sp>
    </p:spTree>
    <p:extLst>
      <p:ext uri="{BB962C8B-B14F-4D97-AF65-F5344CB8AC3E}">
        <p14:creationId xmlns:p14="http://schemas.microsoft.com/office/powerpoint/2010/main" val="1382598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7C1D4E26-D047-44CA-A032-8EEA3A5781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36525"/>
            <a:ext cx="7886700" cy="760413"/>
          </a:xfrm>
        </p:spPr>
        <p:txBody>
          <a:bodyPr/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маркетинга по группам услуг в 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ИО «Безопасный регион»</a:t>
            </a:r>
          </a:p>
        </p:txBody>
      </p:sp>
      <p:sp>
        <p:nvSpPr>
          <p:cNvPr id="13315" name="Номер слайда 3">
            <a:extLst>
              <a:ext uri="{FF2B5EF4-FFF2-40B4-BE49-F238E27FC236}">
                <a16:creationId xmlns:a16="http://schemas.microsoft.com/office/drawing/2014/main" id="{A0356BF9-2A18-4464-B76C-F3E27A2C9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3E8F8FB-146A-4BD0-9354-05619197FF11}" type="slidenum">
              <a:rPr lang="ru-RU" altLang="ru-RU" smtClean="0">
                <a:solidFill>
                  <a:srgbClr val="898989"/>
                </a:solidFill>
              </a:rPr>
              <a:pPr/>
              <a:t>10</a:t>
            </a:fld>
            <a:endParaRPr lang="ru-RU" altLang="ru-RU">
              <a:solidFill>
                <a:srgbClr val="898989"/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A0CFD2F-97B8-46C8-972F-5A6422F34E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6831384"/>
              </p:ext>
            </p:extLst>
          </p:nvPr>
        </p:nvGraphicFramePr>
        <p:xfrm>
          <a:off x="107504" y="896939"/>
          <a:ext cx="8928992" cy="5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421F66C-4744-4FA3-B34C-8BF95D472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36525"/>
            <a:ext cx="7886700" cy="760413"/>
          </a:xfrm>
        </p:spPr>
        <p:txBody>
          <a:bodyPr/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маркетинга по группам услуг в 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ИО «Безопасный регион»</a:t>
            </a:r>
          </a:p>
        </p:txBody>
      </p:sp>
      <p:sp>
        <p:nvSpPr>
          <p:cNvPr id="14339" name="Номер слайда 3">
            <a:extLst>
              <a:ext uri="{FF2B5EF4-FFF2-40B4-BE49-F238E27FC236}">
                <a16:creationId xmlns:a16="http://schemas.microsoft.com/office/drawing/2014/main" id="{C33BD8B6-5DA5-4E51-B893-D1CC43562C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F91B276-5FAC-4621-9996-36C910F53D3D}" type="slidenum">
              <a:rPr lang="ru-RU" altLang="ru-RU" smtClean="0">
                <a:solidFill>
                  <a:srgbClr val="898989"/>
                </a:solidFill>
              </a:rPr>
              <a:pPr/>
              <a:t>11</a:t>
            </a:fld>
            <a:endParaRPr lang="ru-RU" altLang="ru-RU">
              <a:solidFill>
                <a:srgbClr val="898989"/>
              </a:solidFill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98362E2A-CDCD-446F-8F4D-49CE57573F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212198"/>
              </p:ext>
            </p:extLst>
          </p:nvPr>
        </p:nvGraphicFramePr>
        <p:xfrm>
          <a:off x="179512" y="896938"/>
          <a:ext cx="8784976" cy="5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BB508-9239-414D-AA0E-CE28EB86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x-non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типов государственных учреждений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B00BA98-3DFE-44CC-B195-A06CD94F57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025936"/>
              </p:ext>
            </p:extLst>
          </p:nvPr>
        </p:nvGraphicFramePr>
        <p:xfrm>
          <a:off x="323527" y="1825625"/>
          <a:ext cx="8568954" cy="444979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37361">
                  <a:extLst>
                    <a:ext uri="{9D8B030D-6E8A-4147-A177-3AD203B41FA5}">
                      <a16:colId xmlns:a16="http://schemas.microsoft.com/office/drawing/2014/main" val="848763379"/>
                    </a:ext>
                  </a:extLst>
                </a:gridCol>
                <a:gridCol w="2347115">
                  <a:extLst>
                    <a:ext uri="{9D8B030D-6E8A-4147-A177-3AD203B41FA5}">
                      <a16:colId xmlns:a16="http://schemas.microsoft.com/office/drawing/2014/main" val="1172288639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val="2105872804"/>
                    </a:ext>
                  </a:extLst>
                </a:gridCol>
                <a:gridCol w="2142239">
                  <a:extLst>
                    <a:ext uri="{9D8B030D-6E8A-4147-A177-3AD203B41FA5}">
                      <a16:colId xmlns:a16="http://schemas.microsoft.com/office/drawing/2014/main" val="3874666196"/>
                    </a:ext>
                  </a:extLst>
                </a:gridCol>
              </a:tblGrid>
              <a:tr h="51811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 сравнения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Казенное учреждение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Бюджетное учреждение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Автономное учреждение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54591060"/>
                  </a:ext>
                </a:extLst>
              </a:tr>
              <a:tr h="3931649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приносящей доход деятельности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осуществлять приносящую доходы деятельность в соответствии со своими учредительными документами. Доходы, полученные от указанной деятельности, поступают в соответствующий бюджет бюджетной системы Российской Федерации (ч.4 ст.298 Гражданского кодекса)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учреждения могут заниматься коммерческой деятельностью, если это соответствует их целям, прописанным в учредительных документах. Полученные доходы могут быть использованы на цели, указанные в документах. (ч.3 ст. 298 ГК РФ)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Автономные учреждения могут заняться прибыльной деятельностью только в случае, если это соответствует целям, на которых они основаны, и если данное действие указано в их учредительных документах. Полученные деньги и купленное на них имущество переходят во владение самого учреждения. (ч.2 ст.298 ГК)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1" marB="45711"/>
                </a:tc>
                <a:extLst>
                  <a:ext uri="{0D108BD9-81ED-4DB2-BD59-A6C34878D82A}">
                    <a16:rowId xmlns:a16="http://schemas.microsoft.com/office/drawing/2014/main" val="3255292758"/>
                  </a:ext>
                </a:extLst>
              </a:tr>
            </a:tbl>
          </a:graphicData>
        </a:graphic>
      </p:graphicFrame>
      <p:sp>
        <p:nvSpPr>
          <p:cNvPr id="10260" name="Номер слайда 3">
            <a:extLst>
              <a:ext uri="{FF2B5EF4-FFF2-40B4-BE49-F238E27FC236}">
                <a16:creationId xmlns:a16="http://schemas.microsoft.com/office/drawing/2014/main" id="{485FEFBD-CA7A-47F5-9FDC-BD9190147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1ED1817-53D0-43AE-95C3-363363B2E4CF}" type="slidenum">
              <a:rPr lang="ru-RU" altLang="ru-RU" smtClean="0">
                <a:solidFill>
                  <a:srgbClr val="898989"/>
                </a:solidFill>
              </a:rPr>
              <a:pPr/>
              <a:t>12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A483E-7DFF-46BA-95EB-2EBAFD15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0608"/>
            <a:ext cx="7886700" cy="47435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Планируемая выручка от оказания платных услуг на 2024-2026 гг., тыс. р.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41" name="Номер слайда 3">
            <a:extLst>
              <a:ext uri="{FF2B5EF4-FFF2-40B4-BE49-F238E27FC236}">
                <a16:creationId xmlns:a16="http://schemas.microsoft.com/office/drawing/2014/main" id="{844A4EDF-17E1-4F32-96BE-0D764B46F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5988DD-6E12-482C-9613-9B7797FF1B39}" type="slidenum">
              <a:rPr lang="ru-RU" altLang="ru-RU" smtClean="0">
                <a:solidFill>
                  <a:srgbClr val="898989"/>
                </a:solidFill>
              </a:rPr>
              <a:pPr/>
              <a:t>13</a:t>
            </a:fld>
            <a:endParaRPr lang="ru-RU" altLang="ru-RU">
              <a:solidFill>
                <a:srgbClr val="898989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D50BC7CB-A32B-4B07-B6C9-4A8B23348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791605"/>
              </p:ext>
            </p:extLst>
          </p:nvPr>
        </p:nvGraphicFramePr>
        <p:xfrm>
          <a:off x="251520" y="816819"/>
          <a:ext cx="8568952" cy="428931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54825">
                  <a:extLst>
                    <a:ext uri="{9D8B030D-6E8A-4147-A177-3AD203B41FA5}">
                      <a16:colId xmlns:a16="http://schemas.microsoft.com/office/drawing/2014/main" val="157115681"/>
                    </a:ext>
                  </a:extLst>
                </a:gridCol>
                <a:gridCol w="1219632">
                  <a:extLst>
                    <a:ext uri="{9D8B030D-6E8A-4147-A177-3AD203B41FA5}">
                      <a16:colId xmlns:a16="http://schemas.microsoft.com/office/drawing/2014/main" val="2102897349"/>
                    </a:ext>
                  </a:extLst>
                </a:gridCol>
                <a:gridCol w="1008536">
                  <a:extLst>
                    <a:ext uri="{9D8B030D-6E8A-4147-A177-3AD203B41FA5}">
                      <a16:colId xmlns:a16="http://schemas.microsoft.com/office/drawing/2014/main" val="2284482353"/>
                    </a:ext>
                  </a:extLst>
                </a:gridCol>
                <a:gridCol w="930956">
                  <a:extLst>
                    <a:ext uri="{9D8B030D-6E8A-4147-A177-3AD203B41FA5}">
                      <a16:colId xmlns:a16="http://schemas.microsoft.com/office/drawing/2014/main" val="1192111279"/>
                    </a:ext>
                  </a:extLst>
                </a:gridCol>
                <a:gridCol w="930956">
                  <a:extLst>
                    <a:ext uri="{9D8B030D-6E8A-4147-A177-3AD203B41FA5}">
                      <a16:colId xmlns:a16="http://schemas.microsoft.com/office/drawing/2014/main" val="559311032"/>
                    </a:ext>
                  </a:extLst>
                </a:gridCol>
                <a:gridCol w="930956">
                  <a:extLst>
                    <a:ext uri="{9D8B030D-6E8A-4147-A177-3AD203B41FA5}">
                      <a16:colId xmlns:a16="http://schemas.microsoft.com/office/drawing/2014/main" val="4108224209"/>
                    </a:ext>
                  </a:extLst>
                </a:gridCol>
                <a:gridCol w="1008536">
                  <a:extLst>
                    <a:ext uri="{9D8B030D-6E8A-4147-A177-3AD203B41FA5}">
                      <a16:colId xmlns:a16="http://schemas.microsoft.com/office/drawing/2014/main" val="2832462112"/>
                    </a:ext>
                  </a:extLst>
                </a:gridCol>
                <a:gridCol w="984555">
                  <a:extLst>
                    <a:ext uri="{9D8B030D-6E8A-4147-A177-3AD203B41FA5}">
                      <a16:colId xmlns:a16="http://schemas.microsoft.com/office/drawing/2014/main" val="2390576256"/>
                    </a:ext>
                  </a:extLst>
                </a:gridCol>
              </a:tblGrid>
              <a:tr h="333036">
                <a:tc rowSpan="2">
                  <a:txBody>
                    <a:bodyPr/>
                    <a:lstStyle/>
                    <a:p>
                      <a:pPr algn="ctr"/>
                      <a:endParaRPr lang="en-US" sz="14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группы услуг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en-US" sz="1400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стоимость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802714"/>
                  </a:ext>
                </a:extLst>
              </a:tr>
              <a:tr h="127103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оказания услуг, ед.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оказания услуг, ед.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оказания услуг, ед.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Выручка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402552"/>
                  </a:ext>
                </a:extLst>
              </a:tr>
              <a:tr h="548621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услуг группы РПСВ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1744724"/>
                  </a:ext>
                </a:extLst>
              </a:tr>
              <a:tr h="973663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услуг группы информационной безопасности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1260448"/>
                  </a:ext>
                </a:extLst>
              </a:tr>
              <a:tr h="822259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услуг группы IT услуги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421052"/>
                  </a:ext>
                </a:extLst>
              </a:tr>
              <a:tr h="34070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2790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12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840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A483E-7DFF-46BA-95EB-2EBAFD15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624"/>
            <a:ext cx="8407846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ФОТ от реализации проектных мероприятий на 2024-2026 гг.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411AB99-2FA4-4FE5-88FD-20237C808E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948025"/>
              </p:ext>
            </p:extLst>
          </p:nvPr>
        </p:nvGraphicFramePr>
        <p:xfrm>
          <a:off x="170300" y="939853"/>
          <a:ext cx="8866196" cy="486617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72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1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3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8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55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1022">
                  <a:extLst>
                    <a:ext uri="{9D8B030D-6E8A-4147-A177-3AD203B41FA5}">
                      <a16:colId xmlns:a16="http://schemas.microsoft.com/office/drawing/2014/main" val="610301115"/>
                    </a:ext>
                  </a:extLst>
                </a:gridCol>
              </a:tblGrid>
              <a:tr h="749803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 (</a:t>
                      </a:r>
                      <a:r>
                        <a:rPr lang="en-US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en-US" sz="1400" b="1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ФОТ 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</a:t>
                      </a:r>
                      <a:r>
                        <a:rPr lang="en-US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be)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131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доведено, млн</a:t>
                      </a:r>
                      <a:r>
                        <a:rPr lang="ru-RU" sz="1400" b="1" kern="1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ФОТ (включая все социальные взносы), млн р.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ФОТ в лимитах,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стимулирующих выплат, млн р.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/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стимулирующих выплат в ФОТ,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стимулирующих выплат, млн р.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выплат в ФОТ,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265,896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89,558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40,903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44,565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49,76</a:t>
                      </a:r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265,896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89,558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40,903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47,355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52,88</a:t>
                      </a:r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265,896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89,558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40,903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47,355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52,88</a:t>
                      </a:r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8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265,896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89,558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40,903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45,67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48,155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53,77</a:t>
                      </a:r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2845126202"/>
                  </a:ext>
                </a:extLst>
              </a:tr>
            </a:tbl>
          </a:graphicData>
        </a:graphic>
      </p:graphicFrame>
      <p:sp>
        <p:nvSpPr>
          <p:cNvPr id="8241" name="Номер слайда 3">
            <a:extLst>
              <a:ext uri="{FF2B5EF4-FFF2-40B4-BE49-F238E27FC236}">
                <a16:creationId xmlns:a16="http://schemas.microsoft.com/office/drawing/2014/main" id="{844A4EDF-17E1-4F32-96BE-0D764B46F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5988DD-6E12-482C-9613-9B7797FF1B39}" type="slidenum">
              <a:rPr lang="ru-RU" altLang="ru-RU" smtClean="0">
                <a:solidFill>
                  <a:srgbClr val="898989"/>
                </a:solidFill>
              </a:rPr>
              <a:pPr/>
              <a:t>14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18" name="Рисунок 11">
            <a:extLst>
              <a:ext uri="{FF2B5EF4-FFF2-40B4-BE49-F238E27FC236}">
                <a16:creationId xmlns:a16="http://schemas.microsoft.com/office/drawing/2014/main" id="{F9DEF527-3120-4360-A891-C399704DE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98" y="3341617"/>
            <a:ext cx="380952" cy="4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1">
            <a:extLst>
              <a:ext uri="{FF2B5EF4-FFF2-40B4-BE49-F238E27FC236}">
                <a16:creationId xmlns:a16="http://schemas.microsoft.com/office/drawing/2014/main" id="{E40003F4-2F93-4F1B-8412-45C284AA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98" y="3905355"/>
            <a:ext cx="380952" cy="4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>
            <a:extLst>
              <a:ext uri="{FF2B5EF4-FFF2-40B4-BE49-F238E27FC236}">
                <a16:creationId xmlns:a16="http://schemas.microsoft.com/office/drawing/2014/main" id="{BD3125FC-2E64-4E4F-92BB-8C74DC36C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98" y="4573591"/>
            <a:ext cx="380952" cy="4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1">
            <a:extLst>
              <a:ext uri="{FF2B5EF4-FFF2-40B4-BE49-F238E27FC236}">
                <a16:creationId xmlns:a16="http://schemas.microsoft.com/office/drawing/2014/main" id="{A348F12F-A0C2-4F20-BC3A-1CF2144F5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98" y="5241827"/>
            <a:ext cx="380952" cy="49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2755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65125"/>
            <a:ext cx="8568952" cy="471587"/>
          </a:xfrm>
        </p:spPr>
        <p:txBody>
          <a:bodyPr/>
          <a:lstStyle/>
          <a:p>
            <a:pPr algn="ctr"/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от реализации проекта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047806" cy="499941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Оптимизация организационно-штатной структуры учреждения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Возможность оказывать платные услуги после смены организационно-правовой формы учреждения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Увеличение фонда стимулирующих выплат для всех категорий персонала учреждения и возможность решить проблему с текучестью кадров в учреждении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FD0BC-CB97-4AE0-8F50-A0E4F42D89DA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698496"/>
              </p:ext>
            </p:extLst>
          </p:nvPr>
        </p:nvGraphicFramePr>
        <p:xfrm>
          <a:off x="1524000" y="1412776"/>
          <a:ext cx="6096000" cy="1259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0464441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0406286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72284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реализации проекта, чел.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реализации проекта, чел.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32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7286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персонал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8531971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127984"/>
              </p:ext>
            </p:extLst>
          </p:nvPr>
        </p:nvGraphicFramePr>
        <p:xfrm>
          <a:off x="995772" y="4502150"/>
          <a:ext cx="7152456" cy="1854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84152">
                  <a:extLst>
                    <a:ext uri="{9D8B030D-6E8A-4147-A177-3AD203B41FA5}">
                      <a16:colId xmlns:a16="http://schemas.microsoft.com/office/drawing/2014/main" val="1718615514"/>
                    </a:ext>
                  </a:extLst>
                </a:gridCol>
                <a:gridCol w="2384152">
                  <a:extLst>
                    <a:ext uri="{9D8B030D-6E8A-4147-A177-3AD203B41FA5}">
                      <a16:colId xmlns:a16="http://schemas.microsoft.com/office/drawing/2014/main" val="1374863525"/>
                    </a:ext>
                  </a:extLst>
                </a:gridCol>
                <a:gridCol w="2384152">
                  <a:extLst>
                    <a:ext uri="{9D8B030D-6E8A-4147-A177-3AD203B41FA5}">
                      <a16:colId xmlns:a16="http://schemas.microsoft.com/office/drawing/2014/main" val="375938518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стимулирующих выплат, тыс. р.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4357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реализации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реализации проекта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7666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40 903,33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47 355,23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149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40 903,33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47 355,23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40 903,33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48 155,23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904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050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42F6F-0168-4ADC-BCF5-77070D3DC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/>
          <a:lstStyle/>
          <a:p>
            <a:pPr algn="ctr"/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50AE7F0-FDA7-48C9-B4E1-83BA8B89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01E71-D29C-4D53-BB7A-2AEF1F143D5C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6707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28F69B6-BCC5-4B3A-A09E-11B6F7FBD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65125"/>
            <a:ext cx="8856984" cy="6159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Иркутской области «Безопасный регион»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625EB1-4174-4AF2-95CB-8A61705E1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8" y="930275"/>
            <a:ext cx="8389937" cy="4789488"/>
          </a:xfrm>
        </p:spPr>
        <p:txBody>
          <a:bodyPr rtlCol="0"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2000" b="1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altLang="ru-RU" sz="16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5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/>
          </a:p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FF3FB217-5EF1-4D34-A477-11EE89F324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54683"/>
              </p:ext>
            </p:extLst>
          </p:nvPr>
        </p:nvGraphicFramePr>
        <p:xfrm>
          <a:off x="628650" y="1138238"/>
          <a:ext cx="7886700" cy="46434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27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5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86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Дата создания учреждения: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50" marB="4575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 июня 2019 г.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50" marB="4575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17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Профиль (сфера) деятельности: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50" marB="4575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внедрение, модернизация, развитие, обслуживание и содержание комплексов средств автоматизации АПК «Безопасный город», обеспечение их работоспособности; 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реализация мероприятий по развитию системы обеспечения вызова экстренных оперативных служб по единому номеру «112» на территории Иркутской области, обеспечение ее эксплуатации; </a:t>
                      </a:r>
                    </a:p>
                  </a:txBody>
                  <a:tcPr marT="45750" marB="4575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88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АПК «Безопасный город»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: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T="45750" marB="4575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Функционирует в 5 муниципальных образованиях Иркутской области</a:t>
                      </a:r>
                    </a:p>
                  </a:txBody>
                  <a:tcPr marT="45750" marB="45750" anchor="ctr"/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latin typeface="+mn-lt"/>
                      </a:endParaRPr>
                    </a:p>
                  </a:txBody>
                  <a:tcPr marT="45747" marB="4574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62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«Система-112»</a:t>
                      </a:r>
                    </a:p>
                  </a:txBody>
                  <a:tcPr marT="45750" marB="4575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Функционирует в 42 муниципальных образованиях Иркутской области</a:t>
                      </a:r>
                    </a:p>
                  </a:txBody>
                  <a:tcPr marT="45750" marB="45750" anchor="ctr"/>
                </a:tc>
                <a:tc hMerge="1">
                  <a:txBody>
                    <a:bodyPr/>
                    <a:lstStyle/>
                    <a:p>
                      <a:endParaRPr lang="ru-RU" sz="1800" b="0" dirty="0">
                        <a:latin typeface="+mn-lt"/>
                      </a:endParaRPr>
                    </a:p>
                  </a:txBody>
                  <a:tcPr marT="45747" marB="4574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88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600" b="1" dirty="0"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Численность основного персонала: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50" marB="45750"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 – 102 чел.</a:t>
                      </a:r>
                    </a:p>
                  </a:txBody>
                  <a:tcPr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 – 104 чел.</a:t>
                      </a:r>
                    </a:p>
                  </a:txBody>
                  <a:tcPr marT="45750" marB="457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8026701C-0BC8-4C2F-A82C-00DB8ABA2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5513" y="6237288"/>
            <a:ext cx="5472112" cy="484187"/>
          </a:xfrm>
        </p:spPr>
        <p:txBody>
          <a:bodyPr/>
          <a:lstStyle/>
          <a:p>
            <a:pPr>
              <a:defRPr/>
            </a:pPr>
            <a:r>
              <a:rPr lang="ru-RU" dirty="0"/>
              <a:t>А.А. Логинов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066A5-5FCA-4BE4-9B18-8CF863B2B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57175"/>
            <a:ext cx="8407400" cy="7445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деятельности и системы управления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ИО «Безопасный регион» за 2020-2022 гг.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8361801-3647-4A8F-8950-FC82408773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571713"/>
              </p:ext>
            </p:extLst>
          </p:nvPr>
        </p:nvGraphicFramePr>
        <p:xfrm>
          <a:off x="395288" y="1123950"/>
          <a:ext cx="8407400" cy="5553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9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7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07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5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ЗАДАЧА</a:t>
                      </a: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ДЕЙСТВИЕ / МЕТОД</a:t>
                      </a: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ПОЛУЧЕННЫЙ РЕЗУЛЬТАТ</a:t>
                      </a:r>
                    </a:p>
                  </a:txBody>
                  <a:tcPr marL="91431" marR="91431" marT="45727" marB="457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71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Оценка объема финансирования и исполнения бюджета</a:t>
                      </a: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Контроль бюджетных отклонений через анализ исполнения бюджетов, анализ ключевых показателей</a:t>
                      </a: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Процент исполнения бюджета учреждением колеблется в диапазоне 97‑99%. Низкий процент отклонения, грамотно организован процесс планирования бюджетных средств. При общем увеличении доведенных лимитов 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(на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27,6</a:t>
                      </a: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%)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доля фонда оплаты труда в них сокращается с 36 до 33%.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719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Рассмотрение внутренних положений и приказов касающиеся системы стимулирования в учреждении 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Анализ нормативных правовых документов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Стимулирующие выплаты зависят от доведенных лимитов фонда оплаты труда и могут быть не выплачены работнику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34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Анализ сильных и слабых сторон учреждения, а также возможностей и угроз внешней среды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SWOT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-анализ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Стратегия ограниченного роста, дефицит бюджета Иркутской области, в связи с этим недостаток финансирования мероприятий программы развития учреждения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639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кадрового движения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Анализ движения персонала, анализ структуры персонала</a:t>
                      </a:r>
                    </a:p>
                  </a:txBody>
                  <a:tcPr marL="91431" marR="91431" marT="45727" marB="4572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Высокая текучесть кадров (рост с 22% до 26%). Стабильно работающий персонал составляет 66 чел. или 46% от общего кадрового состава учреждения</a:t>
                      </a:r>
                      <a:endParaRPr lang="ru-RU"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27" marB="4572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149" name="Номер слайда 3">
            <a:extLst>
              <a:ext uri="{FF2B5EF4-FFF2-40B4-BE49-F238E27FC236}">
                <a16:creationId xmlns:a16="http://schemas.microsoft.com/office/drawing/2014/main" id="{65C1F8E0-93A6-4850-87E1-9915052B06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16913" y="6416675"/>
            <a:ext cx="48577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7498E5F-567A-4022-B392-34BD3586418A}" type="slidenum">
              <a:rPr lang="ru-RU" altLang="ru-RU" smtClean="0">
                <a:solidFill>
                  <a:srgbClr val="898989"/>
                </a:solidFill>
              </a:rPr>
              <a:pPr/>
              <a:t>3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>
            <a:extLst>
              <a:ext uri="{FF2B5EF4-FFF2-40B4-BE49-F238E27FC236}">
                <a16:creationId xmlns:a16="http://schemas.microsoft.com/office/drawing/2014/main" id="{06DD20FD-4C57-4BC0-8A2A-B72059EBA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74BE3B0-3D12-4B98-B2FF-6ABA4AA1236E}" type="slidenum">
              <a:rPr lang="ru-RU" altLang="ru-RU" smtClean="0">
                <a:solidFill>
                  <a:srgbClr val="898989"/>
                </a:solidFill>
              </a:rPr>
              <a:pPr/>
              <a:t>4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CF3D70DB-C97C-4052-8831-1B2151523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04664"/>
            <a:ext cx="7886700" cy="432048"/>
          </a:xfrm>
        </p:spPr>
        <p:txBody>
          <a:bodyPr/>
          <a:lstStyle/>
          <a:p>
            <a:pPr algn="ctr">
              <a:defRPr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ИО «Безопасный регион» (</a:t>
            </a:r>
            <a:r>
              <a:rPr lang="en-US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is)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Объект 9">
            <a:extLst>
              <a:ext uri="{FF2B5EF4-FFF2-40B4-BE49-F238E27FC236}">
                <a16:creationId xmlns:a16="http://schemas.microsoft.com/office/drawing/2014/main" id="{D15EFB86-1C7E-4274-A80A-2A379A9A04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764704"/>
            <a:ext cx="8991600" cy="5688632"/>
          </a:xfrm>
        </p:spPr>
      </p:pic>
    </p:spTree>
    <p:extLst>
      <p:ext uri="{BB962C8B-B14F-4D97-AF65-F5344CB8AC3E}">
        <p14:creationId xmlns:p14="http://schemas.microsoft.com/office/powerpoint/2010/main" val="2075450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>
            <a:extLst>
              <a:ext uri="{FF2B5EF4-FFF2-40B4-BE49-F238E27FC236}">
                <a16:creationId xmlns:a16="http://schemas.microsoft.com/office/drawing/2014/main" id="{06DD20FD-4C57-4BC0-8A2A-B72059EBA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74BE3B0-3D12-4B98-B2FF-6ABA4AA1236E}" type="slidenum">
              <a:rPr lang="ru-RU" altLang="ru-RU" smtClean="0">
                <a:solidFill>
                  <a:srgbClr val="898989"/>
                </a:solidFill>
              </a:rPr>
              <a:pPr/>
              <a:t>5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CF3D70DB-C97C-4052-8831-1B2151523B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74638"/>
            <a:ext cx="7886700" cy="611161"/>
          </a:xfrm>
        </p:spPr>
        <p:txBody>
          <a:bodyPr/>
          <a:lstStyle/>
          <a:p>
            <a:pPr algn="ctr">
              <a:defRPr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ИО «Безопасный регион»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Объект 9">
            <a:extLst>
              <a:ext uri="{FF2B5EF4-FFF2-40B4-BE49-F238E27FC236}">
                <a16:creationId xmlns:a16="http://schemas.microsoft.com/office/drawing/2014/main" id="{D15EFB86-1C7E-4274-A80A-2A379A9A04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980728"/>
            <a:ext cx="8991600" cy="5472608"/>
          </a:xfr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E652212C-3D36-44DB-9790-7F72F9EEA328}"/>
              </a:ext>
            </a:extLst>
          </p:cNvPr>
          <p:cNvSpPr/>
          <p:nvPr/>
        </p:nvSpPr>
        <p:spPr>
          <a:xfrm>
            <a:off x="0" y="1700808"/>
            <a:ext cx="2051720" cy="14260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0CF5410-4309-4BFB-904C-7D99DB327450}"/>
              </a:ext>
            </a:extLst>
          </p:cNvPr>
          <p:cNvSpPr/>
          <p:nvPr/>
        </p:nvSpPr>
        <p:spPr>
          <a:xfrm>
            <a:off x="58051" y="1772816"/>
            <a:ext cx="391973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9C26FA9F-16FB-48E0-81BA-44B1654176E2}"/>
              </a:ext>
            </a:extLst>
          </p:cNvPr>
          <p:cNvSpPr/>
          <p:nvPr/>
        </p:nvSpPr>
        <p:spPr>
          <a:xfrm>
            <a:off x="3923928" y="1806401"/>
            <a:ext cx="2232248" cy="1578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A483E-7DFF-46BA-95EB-2EBAFD15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04813"/>
            <a:ext cx="7886700" cy="863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и исполнения бюджета учреждения за 2020-2022 гг.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411AB99-2FA4-4FE5-88FD-20237C808E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234978"/>
              </p:ext>
            </p:extLst>
          </p:nvPr>
        </p:nvGraphicFramePr>
        <p:xfrm>
          <a:off x="323850" y="1268413"/>
          <a:ext cx="8569326" cy="50879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0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7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1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8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32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86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Утвержденные бюджетные назначения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Исполнено, </a:t>
                      </a:r>
                    </a:p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исполнения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451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доведено, тыс. р.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ФОТ (включая все социальные взносы), </a:t>
                      </a:r>
                    </a:p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ФОТ в лимитах,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исполнения, 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отклонения, тыс. р.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826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209 137,60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75 853,10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36,27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203 657,02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- 5 480,58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26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226 138,34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81 520,40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36,04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224 137,68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99,12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- 2 000,66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8266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266 922,50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89 558,40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266 196,57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- 725,93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4" marR="91444" marT="45723" marB="4572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241" name="Номер слайда 3">
            <a:extLst>
              <a:ext uri="{FF2B5EF4-FFF2-40B4-BE49-F238E27FC236}">
                <a16:creationId xmlns:a16="http://schemas.microsoft.com/office/drawing/2014/main" id="{844A4EDF-17E1-4F32-96BE-0D764B46F5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35988DD-6E12-482C-9613-9B7797FF1B39}" type="slidenum">
              <a:rPr lang="ru-RU" altLang="ru-RU" smtClean="0">
                <a:solidFill>
                  <a:srgbClr val="898989"/>
                </a:solidFill>
              </a:rPr>
              <a:pPr/>
              <a:t>6</a:t>
            </a:fld>
            <a:endParaRPr lang="ru-RU" altLang="ru-RU">
              <a:solidFill>
                <a:srgbClr val="898989"/>
              </a:solidFill>
            </a:endParaRPr>
          </a:p>
        </p:txBody>
      </p:sp>
      <p:pic>
        <p:nvPicPr>
          <p:cNvPr id="8242" name="Рисунок 11">
            <a:extLst>
              <a:ext uri="{FF2B5EF4-FFF2-40B4-BE49-F238E27FC236}">
                <a16:creationId xmlns:a16="http://schemas.microsoft.com/office/drawing/2014/main" id="{FCD5ECAE-E037-4216-85CD-7F57CD852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84" y="4149725"/>
            <a:ext cx="2159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3" name="Рисунок 13">
            <a:extLst>
              <a:ext uri="{FF2B5EF4-FFF2-40B4-BE49-F238E27FC236}">
                <a16:creationId xmlns:a16="http://schemas.microsoft.com/office/drawing/2014/main" id="{728EC042-0A74-42F4-BEBD-9F704E029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217988"/>
            <a:ext cx="2159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4" name="Рисунок 15">
            <a:extLst>
              <a:ext uri="{FF2B5EF4-FFF2-40B4-BE49-F238E27FC236}">
                <a16:creationId xmlns:a16="http://schemas.microsoft.com/office/drawing/2014/main" id="{4FDC4887-5358-4B38-B185-73CD70EB7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84" y="4938713"/>
            <a:ext cx="21590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5" name="Рисунок 16">
            <a:extLst>
              <a:ext uri="{FF2B5EF4-FFF2-40B4-BE49-F238E27FC236}">
                <a16:creationId xmlns:a16="http://schemas.microsoft.com/office/drawing/2014/main" id="{8F6BD186-0FB8-40D7-A5BE-D26B45A2B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884" y="5729288"/>
            <a:ext cx="21590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6" name="Рисунок 17">
            <a:extLst>
              <a:ext uri="{FF2B5EF4-FFF2-40B4-BE49-F238E27FC236}">
                <a16:creationId xmlns:a16="http://schemas.microsoft.com/office/drawing/2014/main" id="{A2724895-C8EA-40FB-A55E-3B5BD12AF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008563"/>
            <a:ext cx="2159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7" name="Рисунок 18">
            <a:extLst>
              <a:ext uri="{FF2B5EF4-FFF2-40B4-BE49-F238E27FC236}">
                <a16:creationId xmlns:a16="http://schemas.microsoft.com/office/drawing/2014/main" id="{5C2C8146-FCD7-4702-8330-B1FE89679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799138"/>
            <a:ext cx="2159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8" name="Рисунок 3">
            <a:extLst>
              <a:ext uri="{FF2B5EF4-FFF2-40B4-BE49-F238E27FC236}">
                <a16:creationId xmlns:a16="http://schemas.microsoft.com/office/drawing/2014/main" id="{8472BC57-BABF-4A32-8474-890BFC86E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704" y="3361060"/>
            <a:ext cx="582613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9" name="Рисунок 5">
            <a:extLst>
              <a:ext uri="{FF2B5EF4-FFF2-40B4-BE49-F238E27FC236}">
                <a16:creationId xmlns:a16="http://schemas.microsoft.com/office/drawing/2014/main" id="{06C0CA9C-A67C-4F3D-877D-3BAD8EC8A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36900"/>
            <a:ext cx="582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32CE31A-6878-43E2-AB75-B5A362205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846298"/>
              </p:ext>
            </p:extLst>
          </p:nvPr>
        </p:nvGraphicFramePr>
        <p:xfrm>
          <a:off x="628650" y="692697"/>
          <a:ext cx="7886700" cy="45365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95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Выявленная проблема в учреждении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Предлагаемое решение </a:t>
                      </a:r>
                    </a:p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(варианты решения)</a:t>
                      </a: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612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Недостаток финансирования учреждения, высокая текучесть кадров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сводного перечня цен на платные услуги, работы, оказываемые учреждением</a:t>
                      </a: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539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Невозможность оказывать платные услуги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Смена типа учреждения с казенного на бюджетное</a:t>
                      </a: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601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Неоптимальное штатное расписание в сложившихся условиях для развития  учреждения  </a:t>
                      </a:r>
                    </a:p>
                  </a:txBody>
                  <a:tcPr marT="45717" marB="45717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Изменение организационной структуры</a:t>
                      </a:r>
                    </a:p>
                  </a:txBody>
                  <a:tcPr marT="45717" marB="4571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36" name="Номер слайда 3">
            <a:extLst>
              <a:ext uri="{FF2B5EF4-FFF2-40B4-BE49-F238E27FC236}">
                <a16:creationId xmlns:a16="http://schemas.microsoft.com/office/drawing/2014/main" id="{53256402-D7CB-46D3-A4F4-2344AC8700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6E12F8DD-D427-4184-9CBB-7AB9A92997C7}" type="slidenum">
              <a:rPr lang="ru-RU" altLang="ru-RU" smtClean="0">
                <a:solidFill>
                  <a:srgbClr val="898989"/>
                </a:solidFill>
              </a:rPr>
              <a:pPr/>
              <a:t>7</a:t>
            </a:fld>
            <a:endParaRPr lang="ru-RU" altLang="ru-RU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>
            <a:extLst>
              <a:ext uri="{FF2B5EF4-FFF2-40B4-BE49-F238E27FC236}">
                <a16:creationId xmlns:a16="http://schemas.microsoft.com/office/drawing/2014/main" id="{E7B28BF8-1967-4B9C-B0F0-927D106B04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A24665D-E3BC-409A-9BAE-D6063EE05649}" type="slidenum">
              <a:rPr lang="ru-RU" altLang="ru-RU" smtClean="0">
                <a:solidFill>
                  <a:srgbClr val="898989"/>
                </a:solidFill>
              </a:rPr>
              <a:pPr/>
              <a:t>8</a:t>
            </a:fld>
            <a:endParaRPr lang="ru-RU" altLang="ru-RU">
              <a:solidFill>
                <a:srgbClr val="898989"/>
              </a:solidFill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18FDC99-FB4B-44BD-A80E-90507C28D17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8450" y="631825"/>
            <a:ext cx="7502525" cy="4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1268" name="Рисунок 2">
            <a:extLst>
              <a:ext uri="{FF2B5EF4-FFF2-40B4-BE49-F238E27FC236}">
                <a16:creationId xmlns:a16="http://schemas.microsoft.com/office/drawing/2014/main" id="{AD1662EB-0D2C-48A7-8A02-24C1D015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754" y="764703"/>
            <a:ext cx="9144001" cy="545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917638C-7A90-49CD-AD65-9B2E8C3F23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6631"/>
            <a:ext cx="9036496" cy="648073"/>
          </a:xfrm>
        </p:spPr>
        <p:txBody>
          <a:bodyPr/>
          <a:lstStyle/>
          <a:p>
            <a:pPr algn="ctr"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структура</a:t>
            </a: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ИО «Безопасный регион»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 to be)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25916B8-458C-49DC-A3F2-735AA5508124}"/>
              </a:ext>
            </a:extLst>
          </p:cNvPr>
          <p:cNvSpPr/>
          <p:nvPr/>
        </p:nvSpPr>
        <p:spPr>
          <a:xfrm>
            <a:off x="971600" y="1124744"/>
            <a:ext cx="2232248" cy="576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DBBB643-8CFC-4D8C-99F9-05C649F7A754}"/>
              </a:ext>
            </a:extLst>
          </p:cNvPr>
          <p:cNvSpPr/>
          <p:nvPr/>
        </p:nvSpPr>
        <p:spPr>
          <a:xfrm>
            <a:off x="3294111" y="5373216"/>
            <a:ext cx="2448272" cy="849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08850C4-CFEB-4BE7-BB89-0CF5967224A0}"/>
              </a:ext>
            </a:extLst>
          </p:cNvPr>
          <p:cNvSpPr/>
          <p:nvPr/>
        </p:nvSpPr>
        <p:spPr>
          <a:xfrm>
            <a:off x="6457950" y="4797152"/>
            <a:ext cx="1343025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5484B95-64F6-44B0-BD06-A73EE996A655}"/>
              </a:ext>
            </a:extLst>
          </p:cNvPr>
          <p:cNvSpPr/>
          <p:nvPr/>
        </p:nvSpPr>
        <p:spPr>
          <a:xfrm>
            <a:off x="3726159" y="1191469"/>
            <a:ext cx="1584176" cy="576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6A8780AF-8233-4198-8614-7AE8D8E04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36525"/>
            <a:ext cx="7886700" cy="760413"/>
          </a:xfrm>
        </p:spPr>
        <p:txBody>
          <a:bodyPr/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маркетинга по группам услуг в </a:t>
            </a:r>
            <a:b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ИО «Безопасный регион»</a:t>
            </a:r>
          </a:p>
        </p:txBody>
      </p:sp>
      <p:sp>
        <p:nvSpPr>
          <p:cNvPr id="12291" name="Номер слайда 3">
            <a:extLst>
              <a:ext uri="{FF2B5EF4-FFF2-40B4-BE49-F238E27FC236}">
                <a16:creationId xmlns:a16="http://schemas.microsoft.com/office/drawing/2014/main" id="{71960020-5047-4DDA-A20A-80EF0C7FB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003FC5D-40A9-4668-9990-33BCCF13C9E5}" type="slidenum">
              <a:rPr lang="ru-RU" altLang="ru-RU" smtClean="0">
                <a:solidFill>
                  <a:srgbClr val="898989"/>
                </a:solidFill>
              </a:rPr>
              <a:pPr/>
              <a:t>9</a:t>
            </a:fld>
            <a:endParaRPr lang="ru-RU" altLang="ru-RU">
              <a:solidFill>
                <a:srgbClr val="898989"/>
              </a:solidFill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38C13CC-8EFE-42BB-88AA-71F4103B65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1307384"/>
              </p:ext>
            </p:extLst>
          </p:nvPr>
        </p:nvGraphicFramePr>
        <p:xfrm>
          <a:off x="107504" y="836712"/>
          <a:ext cx="892899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5631</TotalTime>
  <Words>1454</Words>
  <Application>Microsoft Office PowerPoint</Application>
  <PresentationFormat>Экран (4:3)</PresentationFormat>
  <Paragraphs>302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Tahoma</vt:lpstr>
      <vt:lpstr>Times New Roman</vt:lpstr>
      <vt:lpstr>Verdana</vt:lpstr>
      <vt:lpstr>Wingdings</vt:lpstr>
      <vt:lpstr>Тема Office</vt:lpstr>
      <vt:lpstr>Обоснование перспективных направлений развития государственного казенного учреждения Иркутской области «Безопасный регион»</vt:lpstr>
      <vt:lpstr>ГКУ Иркутской области «Безопасный регион»</vt:lpstr>
      <vt:lpstr>Анализ результатов деятельности и системы управления  ГКУ ИО «Безопасный регион» за 2020-2022 гг.</vt:lpstr>
      <vt:lpstr>Организационная структура ГКУ ИО «Безопасный регион» (as is)  </vt:lpstr>
      <vt:lpstr>Организационная структура ГКУ ИО «Безопасный регион»</vt:lpstr>
      <vt:lpstr>Объем финансирования и исполнения бюджета учреждения за 2020-2022 гг. </vt:lpstr>
      <vt:lpstr>Презентация PowerPoint</vt:lpstr>
      <vt:lpstr>Организационная структура ГКУ ИО «Безопасный регион» (as to be)</vt:lpstr>
      <vt:lpstr>Комплекс маркетинга по группам услуг в  ГКУ ИО «Безопасный регион»</vt:lpstr>
      <vt:lpstr>Комплекс маркетинга по группам услуг в  ГКУ ИО «Безопасный регион»</vt:lpstr>
      <vt:lpstr>Комплекс маркетинга по группам услуг в  ГКУ ИО «Безопасный регион»</vt:lpstr>
      <vt:lpstr>Сравнительные характеристики типов государственных учреждений</vt:lpstr>
      <vt:lpstr>Планируемая выручка от оказания платных услуг на 2024-2026 гг., тыс. р. </vt:lpstr>
      <vt:lpstr>Изменение ФОТ от реализации проектных мероприятий на 2024-2026 гг.</vt:lpstr>
      <vt:lpstr>Ожидаемые результаты от реализации проекта </vt:lpstr>
      <vt:lpstr>Спасибо за внимание!</vt:lpstr>
    </vt:vector>
  </TitlesOfParts>
  <Company>Nitol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систем управления</dc:title>
  <dc:creator>Admin</dc:creator>
  <cp:lastModifiedBy>br38</cp:lastModifiedBy>
  <cp:revision>626</cp:revision>
  <cp:lastPrinted>2023-06-16T08:32:03Z</cp:lastPrinted>
  <dcterms:created xsi:type="dcterms:W3CDTF">2009-04-10T09:45:02Z</dcterms:created>
  <dcterms:modified xsi:type="dcterms:W3CDTF">2023-06-22T06:11:38Z</dcterms:modified>
</cp:coreProperties>
</file>