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0" r:id="rId1"/>
  </p:sldMasterIdLst>
  <p:notesMasterIdLst>
    <p:notesMasterId r:id="rId13"/>
  </p:notesMasterIdLst>
  <p:sldIdLst>
    <p:sldId id="256" r:id="rId2"/>
    <p:sldId id="264" r:id="rId3"/>
    <p:sldId id="274" r:id="rId4"/>
    <p:sldId id="258" r:id="rId5"/>
    <p:sldId id="265" r:id="rId6"/>
    <p:sldId id="278" r:id="rId7"/>
    <p:sldId id="276" r:id="rId8"/>
    <p:sldId id="259" r:id="rId9"/>
    <p:sldId id="277" r:id="rId10"/>
    <p:sldId id="267" r:id="rId11"/>
    <p:sldId id="262" r:id="rId12"/>
  </p:sldIdLst>
  <p:sldSz cx="12192000" cy="6858000"/>
  <p:notesSz cx="6808788" cy="9940925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Franklin Gothic Book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9"/>
    <p:restoredTop sz="94674"/>
  </p:normalViewPr>
  <p:slideViewPr>
    <p:cSldViewPr snapToGrid="0">
      <p:cViewPr>
        <p:scale>
          <a:sx n="117" d="100"/>
          <a:sy n="117" d="100"/>
        </p:scale>
        <p:origin x="-1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003F-CC29-4472-87CF-6FC5266D15F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0F32-17CB-467B-A9B4-4D0CC3AAC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1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A0F32-17CB-467B-A9B4-4D0CC3AAC0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9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109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0862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0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0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5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00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E747738-52F4-4266-9D2A-3810D2EEDF9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B45077B-9154-4688-AF46-FCADA7D495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17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575" y="1873348"/>
            <a:ext cx="9221069" cy="25483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Тема АТТЕСТАЦИОННОЙ  работы:</a:t>
            </a:r>
            <a:b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системы управления экономической безопасностью объекта ТЭК на примере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Шахта «Южная» (филиал АО «Черниговец»)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916" y="2245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02364"/>
              </p:ext>
            </p:extLst>
          </p:nvPr>
        </p:nvGraphicFramePr>
        <p:xfrm>
          <a:off x="9063777" y="4713754"/>
          <a:ext cx="1675331" cy="85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r:id="rId3" imgW="1156680" imgH="592560" progId="CorelDraw.Graphic.21">
                  <p:embed/>
                </p:oleObj>
              </mc:Choice>
              <mc:Fallback>
                <p:oleObj r:id="rId3" imgW="1156680" imgH="592560" progId="CorelDraw.Graphic.2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777" y="4713754"/>
                        <a:ext cx="1675331" cy="859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5545"/>
              </p:ext>
            </p:extLst>
          </p:nvPr>
        </p:nvGraphicFramePr>
        <p:xfrm>
          <a:off x="696036" y="15924"/>
          <a:ext cx="11495965" cy="1253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5965">
                  <a:extLst>
                    <a:ext uri="{9D8B030D-6E8A-4147-A177-3AD203B41FA5}">
                      <a16:colId xmlns:a16="http://schemas.microsoft.com/office/drawing/2014/main" xmlns="" val="1418353462"/>
                    </a:ext>
                  </a:extLst>
                </a:gridCol>
              </a:tblGrid>
              <a:tr h="1253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МИНИСТЕРСТВО НАУКИ И ВЫСШЕГО ОБРАЗОВАНИЯ РОССИЙСКОЙ ФЕДЕРАЦИИ</a:t>
                      </a:r>
                    </a:p>
                    <a:p>
                      <a:pPr algn="ctr"/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федеральное государственное бюджетное образовательное учреждение высшего образования</a:t>
                      </a:r>
                    </a:p>
                    <a:p>
                      <a:pPr algn="ctr"/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«Кузбасский государственный технический университет ИМЕНИ Т.Ф. Горбачева»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55856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23897" y="4844694"/>
            <a:ext cx="6810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Выполнил: Лапшин Александр Юрьевич</a:t>
            </a:r>
          </a:p>
          <a:p>
            <a:endParaRPr lang="ru-RU" b="1" dirty="0"/>
          </a:p>
          <a:p>
            <a:r>
              <a:rPr lang="ru-RU" b="1" dirty="0"/>
              <a:t>Руководитель:  Лубкова Эльмира Миннулловна</a:t>
            </a:r>
          </a:p>
          <a:p>
            <a:r>
              <a:rPr lang="ru-RU" b="1" dirty="0"/>
              <a:t>доктор экономических наук,</a:t>
            </a:r>
          </a:p>
          <a:p>
            <a:r>
              <a:rPr lang="ru-RU" b="1" dirty="0"/>
              <a:t>заведующая кафедрой</a:t>
            </a:r>
          </a:p>
          <a:p>
            <a:r>
              <a:rPr lang="ru-RU" b="1" dirty="0"/>
              <a:t>финансов и кредита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15149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2388" y="0"/>
            <a:ext cx="11509612" cy="102425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ОЦЕНКА ЭФФЕКТИВНОСТИ ПРЕДЛОЖЕНИЙ ПО СОВЕРШЕНСТВОВАНИЮ СИСТЕМЫ УПРАВЛЕНИЯ ЭКОНОМИЧЕСКОЙ БЕЗОПАСНОСТЬЮ 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2388" y="1046922"/>
            <a:ext cx="10995931" cy="5220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</a:rPr>
              <a:t>Все представленные выше мероприятия будут способствовать улучшению показателей деятельности организации: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</a:rPr>
              <a:t> За счет предлагаемых рекомендаций можно обеспечить рост количества оборотных активов на 197,03%.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</a:rPr>
              <a:t> Сократить объем дебиторской задолженности на 736,5 тыс. руб. или на 50%.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</a:rPr>
              <a:t> Добиться роста нераспределенной прибыли и на основании этого увеличивать сумму и долю собственного капитала.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</a:rPr>
              <a:t> Добиться роста выручки в среднем на 8%, но при этом ожидается незначительный рост себестоимости на 2%;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</a:rPr>
              <a:t> Сформировать более высокие показатели эффективности деятельности предприятия.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1687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802" y="1579481"/>
            <a:ext cx="9821056" cy="26428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5400" b="1" i="1" dirty="0">
                <a:solidFill>
                  <a:srgbClr val="C00000"/>
                </a:solidFill>
              </a:rPr>
              <a:t>Безопасность – это процесс,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i="1" dirty="0">
                <a:solidFill>
                  <a:srgbClr val="C00000"/>
                </a:solidFill>
              </a:rPr>
              <a:t>а не результат.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Князь - Константин Павлович Романов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6036" y="7748"/>
            <a:ext cx="11495964" cy="729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444D26"/>
                </a:solidFill>
              </a:rPr>
              <a:t>СПАСИБО ЗА ВНИМАНИЕ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5085" y="5205727"/>
            <a:ext cx="10932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выполнил: </a:t>
            </a: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Слушатель программы подготовки управленческих кадров для организаций народного хозяйства Российской Федерации - Лапшин Александр Юрьевич.</a:t>
            </a: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КузГТУ, группа «Менеджмент-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378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6036" y="0"/>
            <a:ext cx="11495964" cy="614149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АКТУАЛЬНОСТЬ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36" y="1577926"/>
            <a:ext cx="10845175" cy="374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b="1" dirty="0"/>
              <a:t>Энергетический сектор является одним из наиболее значимых для экономики любой страны;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b="1" dirty="0"/>
              <a:t>ТЭК является одной из самых рискованных отраслей экономики в силу высокой волатильности цен на энергоресурсы и изменчивой политической ситуации в мире;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800" b="1" dirty="0"/>
              <a:t>Управление ЭБ предприятий ТЭК обусловлено тем, что проблемы безопасности в этой отрасли весьма остры и требуют системного подхода и комплексных мер для их решения.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36082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67" y="577585"/>
            <a:ext cx="11021825" cy="550193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</a:rPr>
              <a:t>Цель работы – разработка системы управления экономической безопасностью.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</a:rPr>
              <a:t>Задачи: </a:t>
            </a:r>
          </a:p>
          <a:p>
            <a:pPr marL="409575" indent="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tx1"/>
                </a:solidFill>
              </a:rPr>
              <a:t>– исследовать сущность, содержание ЭБ; представить методические подходы к анализу внешней и внутренней среды;  </a:t>
            </a:r>
          </a:p>
          <a:p>
            <a:pPr marL="409575" indent="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tx1"/>
                </a:solidFill>
              </a:rPr>
              <a:t>– оценить существующую схему, разработать и описать систему управления ЭБ; оценить эффективность предлагаемых мероприятий.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Объект - деятельность «Шахта «Южная» (филиал АО «Черниговец»).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</a:rPr>
              <a:t>Предмет - разработка системы управления экономической безопасностью объекта ТЭК и определение направлений его совершенствования.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6036" y="0"/>
            <a:ext cx="11495964" cy="591533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	</a:t>
            </a:r>
            <a:r>
              <a:rPr lang="ru-RU" sz="2800" b="1" dirty="0"/>
              <a:t>ЦЕЛИ, ЗАДАЧИ, ОБЪЕКТ И ПРЕДМЕТ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1589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8638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 descr="ю">
            <a:extLst>
              <a:ext uri="{FF2B5EF4-FFF2-40B4-BE49-F238E27FC236}">
                <a16:creationId xmlns:a16="http://schemas.microsoft.com/office/drawing/2014/main" xmlns="" id="{645CA42E-1D71-B04F-AEA1-8E4F50EC31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5" y="1234499"/>
            <a:ext cx="2140088" cy="104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p.vasyutinskiy\Desktop\изобр д през\img_map_kemerov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7286" l="0" r="97554">
                        <a14:foregroundMark x1="2345" y1="35714" x2="2345" y2="35714"/>
                        <a14:foregroundMark x1="66871" y1="18429" x2="66871" y2="18429"/>
                        <a14:foregroundMark x1="77880" y1="6429" x2="77880" y2="6429"/>
                        <a14:foregroundMark x1="86646" y1="5429" x2="86646" y2="5429"/>
                        <a14:backgroundMark x1="20489" y1="34571" x2="20489" y2="34571"/>
                        <a14:backgroundMark x1="23853" y1="35286" x2="23853" y2="35286"/>
                        <a14:backgroundMark x1="25892" y1="35857" x2="25892" y2="35857"/>
                        <a14:backgroundMark x1="22426" y1="35000" x2="22426" y2="35000"/>
                        <a14:backgroundMark x1="19164" y1="35571" x2="19164" y2="35571"/>
                        <a14:backgroundMark x1="20082" y1="31000" x2="20082" y2="31000"/>
                        <a14:backgroundMark x1="11111" y1="36143" x2="11111" y2="36143"/>
                        <a14:backgroundMark x1="6320" y1="46857" x2="6320" y2="46857"/>
                        <a14:backgroundMark x1="87156" y1="56000" x2="87156" y2="56000"/>
                        <a14:backgroundMark x1="80020" y1="54000" x2="80020" y2="54000"/>
                        <a14:backgroundMark x1="82569" y1="54000" x2="82569" y2="54000"/>
                        <a14:backgroundMark x1="65647" y1="27000" x2="65647" y2="27000"/>
                        <a14:backgroundMark x1="78695" y1="14571" x2="78695" y2="14571"/>
                        <a14:backgroundMark x1="75739" y1="18857" x2="75739" y2="18857"/>
                        <a14:backgroundMark x1="86646" y1="27000" x2="86646" y2="27000"/>
                        <a14:backgroundMark x1="86137" y1="25429" x2="86137" y2="25429"/>
                        <a14:backgroundMark x1="85525" y1="24429" x2="85525" y2="24429"/>
                        <a14:backgroundMark x1="89908" y1="29571" x2="89908" y2="29571"/>
                        <a14:backgroundMark x1="88991" y1="25143" x2="88991" y2="25143"/>
                        <a14:backgroundMark x1="86850" y1="11714" x2="86850" y2="1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2" y="831190"/>
            <a:ext cx="8928992" cy="59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24443"/>
              </p:ext>
            </p:extLst>
          </p:nvPr>
        </p:nvGraphicFramePr>
        <p:xfrm>
          <a:off x="8675334" y="4336074"/>
          <a:ext cx="3236919" cy="20108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01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Мощность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млн.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3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Балансовые</a:t>
                      </a: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запасы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01.01.2023,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млн.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Годовой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оборот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en-US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руб.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3" descr="C:\Users\p.vasyutinskiy\Desktop\изобр д през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462" y1="68504" x2="49462" y2="68504"/>
                        <a14:foregroundMark x1="70968" y1="55906" x2="70968" y2="55906"/>
                        <a14:foregroundMark x1="23656" y1="54331" x2="23656" y2="54331"/>
                        <a14:foregroundMark x1="77419" y1="27559" x2="77419" y2="27559"/>
                        <a14:foregroundMark x1="23656" y1="22835" x2="23656" y2="2283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51" y="1808538"/>
            <a:ext cx="509186" cy="7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94"/>
          <p:cNvSpPr/>
          <p:nvPr/>
        </p:nvSpPr>
        <p:spPr>
          <a:xfrm>
            <a:off x="153913" y="3968027"/>
            <a:ext cx="3553038" cy="540177"/>
          </a:xfrm>
          <a:custGeom>
            <a:avLst/>
            <a:gdLst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4195937 w 4195937"/>
              <a:gd name="connsiteY2" fmla="*/ 82718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424412 w 4195937"/>
              <a:gd name="connsiteY2" fmla="*/ 798614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46461"/>
              <a:gd name="connsiteX1" fmla="*/ 4195937 w 4195937"/>
              <a:gd name="connsiteY1" fmla="*/ 0 h 846461"/>
              <a:gd name="connsiteX2" fmla="*/ 3432205 w 4195937"/>
              <a:gd name="connsiteY2" fmla="*/ 846461 h 846461"/>
              <a:gd name="connsiteX3" fmla="*/ 0 w 4195937"/>
              <a:gd name="connsiteY3" fmla="*/ 827189 h 846461"/>
              <a:gd name="connsiteX4" fmla="*/ 0 w 4195937"/>
              <a:gd name="connsiteY4" fmla="*/ 0 h 846461"/>
              <a:gd name="connsiteX0" fmla="*/ 0 w 4195937"/>
              <a:gd name="connsiteY0" fmla="*/ 0 h 836892"/>
              <a:gd name="connsiteX1" fmla="*/ 4195937 w 4195937"/>
              <a:gd name="connsiteY1" fmla="*/ 0 h 836892"/>
              <a:gd name="connsiteX2" fmla="*/ 3471170 w 4195937"/>
              <a:gd name="connsiteY2" fmla="*/ 836892 h 836892"/>
              <a:gd name="connsiteX3" fmla="*/ 0 w 4195937"/>
              <a:gd name="connsiteY3" fmla="*/ 827189 h 836892"/>
              <a:gd name="connsiteX4" fmla="*/ 0 w 4195937"/>
              <a:gd name="connsiteY4" fmla="*/ 0 h 836892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34392 w 4195937"/>
              <a:gd name="connsiteY2" fmla="*/ 81923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65151 w 4195937"/>
              <a:gd name="connsiteY2" fmla="*/ 824693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32874"/>
              <a:gd name="connsiteX1" fmla="*/ 4195937 w 4195937"/>
              <a:gd name="connsiteY1" fmla="*/ 0 h 832874"/>
              <a:gd name="connsiteX2" fmla="*/ 3165151 w 4195937"/>
              <a:gd name="connsiteY2" fmla="*/ 832874 h 832874"/>
              <a:gd name="connsiteX3" fmla="*/ 0 w 4195937"/>
              <a:gd name="connsiteY3" fmla="*/ 827189 h 832874"/>
              <a:gd name="connsiteX4" fmla="*/ 0 w 4195937"/>
              <a:gd name="connsiteY4" fmla="*/ 0 h 8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937" h="832874">
                <a:moveTo>
                  <a:pt x="0" y="0"/>
                </a:moveTo>
                <a:lnTo>
                  <a:pt x="4195937" y="0"/>
                </a:lnTo>
                <a:lnTo>
                  <a:pt x="3165151" y="832874"/>
                </a:lnTo>
                <a:lnTo>
                  <a:pt x="0" y="827189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6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запуска в эксплуатацию: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94"/>
          <p:cNvSpPr/>
          <p:nvPr/>
        </p:nvSpPr>
        <p:spPr>
          <a:xfrm>
            <a:off x="153912" y="4586723"/>
            <a:ext cx="4507539" cy="718924"/>
          </a:xfrm>
          <a:custGeom>
            <a:avLst/>
            <a:gdLst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4195937 w 4195937"/>
              <a:gd name="connsiteY2" fmla="*/ 82718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424412 w 4195937"/>
              <a:gd name="connsiteY2" fmla="*/ 798614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46461"/>
              <a:gd name="connsiteX1" fmla="*/ 4195937 w 4195937"/>
              <a:gd name="connsiteY1" fmla="*/ 0 h 846461"/>
              <a:gd name="connsiteX2" fmla="*/ 3432205 w 4195937"/>
              <a:gd name="connsiteY2" fmla="*/ 846461 h 846461"/>
              <a:gd name="connsiteX3" fmla="*/ 0 w 4195937"/>
              <a:gd name="connsiteY3" fmla="*/ 827189 h 846461"/>
              <a:gd name="connsiteX4" fmla="*/ 0 w 4195937"/>
              <a:gd name="connsiteY4" fmla="*/ 0 h 846461"/>
              <a:gd name="connsiteX0" fmla="*/ 0 w 4195937"/>
              <a:gd name="connsiteY0" fmla="*/ 0 h 836892"/>
              <a:gd name="connsiteX1" fmla="*/ 4195937 w 4195937"/>
              <a:gd name="connsiteY1" fmla="*/ 0 h 836892"/>
              <a:gd name="connsiteX2" fmla="*/ 3471170 w 4195937"/>
              <a:gd name="connsiteY2" fmla="*/ 836892 h 836892"/>
              <a:gd name="connsiteX3" fmla="*/ 0 w 4195937"/>
              <a:gd name="connsiteY3" fmla="*/ 827189 h 836892"/>
              <a:gd name="connsiteX4" fmla="*/ 0 w 4195937"/>
              <a:gd name="connsiteY4" fmla="*/ 0 h 836892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34392 w 4195937"/>
              <a:gd name="connsiteY2" fmla="*/ 81923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65151 w 4195937"/>
              <a:gd name="connsiteY2" fmla="*/ 824693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32874"/>
              <a:gd name="connsiteX1" fmla="*/ 4195937 w 4195937"/>
              <a:gd name="connsiteY1" fmla="*/ 0 h 832874"/>
              <a:gd name="connsiteX2" fmla="*/ 3165151 w 4195937"/>
              <a:gd name="connsiteY2" fmla="*/ 832874 h 832874"/>
              <a:gd name="connsiteX3" fmla="*/ 0 w 4195937"/>
              <a:gd name="connsiteY3" fmla="*/ 827189 h 832874"/>
              <a:gd name="connsiteX4" fmla="*/ 0 w 4195937"/>
              <a:gd name="connsiteY4" fmla="*/ 0 h 8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937" h="832874">
                <a:moveTo>
                  <a:pt x="0" y="0"/>
                </a:moveTo>
                <a:lnTo>
                  <a:pt x="4195937" y="0"/>
                </a:lnTo>
                <a:lnTo>
                  <a:pt x="3165151" y="832874"/>
                </a:lnTo>
                <a:lnTo>
                  <a:pt x="0" y="827189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6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деятельность: </a:t>
            </a:r>
          </a:p>
          <a:p>
            <a:pPr marL="285750" indent="-28575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коксующегося угля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94"/>
          <p:cNvSpPr/>
          <p:nvPr/>
        </p:nvSpPr>
        <p:spPr>
          <a:xfrm>
            <a:off x="153913" y="5392521"/>
            <a:ext cx="3354600" cy="571071"/>
          </a:xfrm>
          <a:custGeom>
            <a:avLst/>
            <a:gdLst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4195937 w 4195937"/>
              <a:gd name="connsiteY2" fmla="*/ 82718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424412 w 4195937"/>
              <a:gd name="connsiteY2" fmla="*/ 798614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46461"/>
              <a:gd name="connsiteX1" fmla="*/ 4195937 w 4195937"/>
              <a:gd name="connsiteY1" fmla="*/ 0 h 846461"/>
              <a:gd name="connsiteX2" fmla="*/ 3432205 w 4195937"/>
              <a:gd name="connsiteY2" fmla="*/ 846461 h 846461"/>
              <a:gd name="connsiteX3" fmla="*/ 0 w 4195937"/>
              <a:gd name="connsiteY3" fmla="*/ 827189 h 846461"/>
              <a:gd name="connsiteX4" fmla="*/ 0 w 4195937"/>
              <a:gd name="connsiteY4" fmla="*/ 0 h 846461"/>
              <a:gd name="connsiteX0" fmla="*/ 0 w 4195937"/>
              <a:gd name="connsiteY0" fmla="*/ 0 h 836892"/>
              <a:gd name="connsiteX1" fmla="*/ 4195937 w 4195937"/>
              <a:gd name="connsiteY1" fmla="*/ 0 h 836892"/>
              <a:gd name="connsiteX2" fmla="*/ 3471170 w 4195937"/>
              <a:gd name="connsiteY2" fmla="*/ 836892 h 836892"/>
              <a:gd name="connsiteX3" fmla="*/ 0 w 4195937"/>
              <a:gd name="connsiteY3" fmla="*/ 827189 h 836892"/>
              <a:gd name="connsiteX4" fmla="*/ 0 w 4195937"/>
              <a:gd name="connsiteY4" fmla="*/ 0 h 836892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34392 w 4195937"/>
              <a:gd name="connsiteY2" fmla="*/ 819239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27189"/>
              <a:gd name="connsiteX1" fmla="*/ 4195937 w 4195937"/>
              <a:gd name="connsiteY1" fmla="*/ 0 h 827189"/>
              <a:gd name="connsiteX2" fmla="*/ 3165151 w 4195937"/>
              <a:gd name="connsiteY2" fmla="*/ 824693 h 827189"/>
              <a:gd name="connsiteX3" fmla="*/ 0 w 4195937"/>
              <a:gd name="connsiteY3" fmla="*/ 827189 h 827189"/>
              <a:gd name="connsiteX4" fmla="*/ 0 w 4195937"/>
              <a:gd name="connsiteY4" fmla="*/ 0 h 827189"/>
              <a:gd name="connsiteX0" fmla="*/ 0 w 4195937"/>
              <a:gd name="connsiteY0" fmla="*/ 0 h 832874"/>
              <a:gd name="connsiteX1" fmla="*/ 4195937 w 4195937"/>
              <a:gd name="connsiteY1" fmla="*/ 0 h 832874"/>
              <a:gd name="connsiteX2" fmla="*/ 3165151 w 4195937"/>
              <a:gd name="connsiteY2" fmla="*/ 832874 h 832874"/>
              <a:gd name="connsiteX3" fmla="*/ 0 w 4195937"/>
              <a:gd name="connsiteY3" fmla="*/ 827189 h 832874"/>
              <a:gd name="connsiteX4" fmla="*/ 0 w 4195937"/>
              <a:gd name="connsiteY4" fmla="*/ 0 h 8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937" h="832874">
                <a:moveTo>
                  <a:pt x="0" y="0"/>
                </a:moveTo>
                <a:lnTo>
                  <a:pt x="4195937" y="0"/>
                </a:lnTo>
                <a:lnTo>
                  <a:pt x="3165151" y="832874"/>
                </a:lnTo>
                <a:lnTo>
                  <a:pt x="0" y="827189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6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персонала: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человек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12" idx="2"/>
          </p:cNvCxnSpPr>
          <p:nvPr/>
        </p:nvCxnSpPr>
        <p:spPr>
          <a:xfrm>
            <a:off x="3961544" y="2512639"/>
            <a:ext cx="4713790" cy="18234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677334" y="0"/>
            <a:ext cx="11514666" cy="605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О ПРЕДПРИЯТИИ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50200"/>
            <a:ext cx="3656415" cy="241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40766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2388" y="0"/>
            <a:ext cx="11509612" cy="79513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 algn="ctr" defTabSz="457200">
              <a:lnSpc>
                <a:spcPct val="107000"/>
              </a:lnSpc>
              <a:spcBef>
                <a:spcPts val="0"/>
              </a:spcBef>
            </a:pPr>
            <a:r>
              <a:rPr lang="ru-RU" sz="2400" b="1" dirty="0"/>
              <a:t>ТЕОРЕТИЧЕСКИЕ АСПЕКТЫ АНАЛИЗА СОВЕРШЕНСТВОАНИЯ СИСТЕМЫ ЭКОНОМИЧЕСКОЙ БЕЗОПАСНОСТИ ПРЕДПРИЯТИЯ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1005" y="780189"/>
            <a:ext cx="73992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b="1" dirty="0"/>
              <a:t>Системный подход 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3200" b="1" dirty="0"/>
              <a:t>Риск-ориентированный подход 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b="1" dirty="0"/>
              <a:t>Проактивный подход   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b="1" dirty="0"/>
              <a:t>Инновационный подход 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b="1" dirty="0"/>
              <a:t>Целенаправленный подход  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b="1" dirty="0"/>
              <a:t>Комплексный подход  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2174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63910"/>
              </p:ext>
            </p:extLst>
          </p:nvPr>
        </p:nvGraphicFramePr>
        <p:xfrm>
          <a:off x="1209821" y="766120"/>
          <a:ext cx="10199077" cy="5852736"/>
        </p:xfrm>
        <a:graphic>
          <a:graphicData uri="http://schemas.openxmlformats.org/drawingml/2006/table">
            <a:tbl>
              <a:tblPr firstRow="1" firstCol="1" bandRow="1"/>
              <a:tblGrid>
                <a:gridCol w="4808243">
                  <a:extLst>
                    <a:ext uri="{9D8B030D-6E8A-4147-A177-3AD203B41FA5}">
                      <a16:colId xmlns:a16="http://schemas.microsoft.com/office/drawing/2014/main" xmlns="" val="448784463"/>
                    </a:ext>
                  </a:extLst>
                </a:gridCol>
                <a:gridCol w="5390834">
                  <a:extLst>
                    <a:ext uri="{9D8B030D-6E8A-4147-A177-3AD203B41FA5}">
                      <a16:colId xmlns:a16="http://schemas.microsoft.com/office/drawing/2014/main" xmlns="" val="800506070"/>
                    </a:ext>
                  </a:extLst>
                </a:gridCol>
              </a:tblGrid>
              <a:tr h="365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Слабые стороны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8830362"/>
                  </a:ext>
                </a:extLst>
              </a:tr>
              <a:tr h="26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высокий уровень технологического оборудования;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наличие долгосрочных контрактов с ключевыми потребителями;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высококвалифицированный персонал;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наличие резервных финансовых средств.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высокая зависимость от изменения цен на обслуживание импортного оборудования.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зависимость от изменения цен выпускаемую продукцию;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высокая конкуренция на мировом угольном рынке.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отсутствие единой стратегии для решения проблем экономической безопасности;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недостаточный уровень цифровизации процессов производства.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214417"/>
                  </a:ext>
                </a:extLst>
              </a:tr>
              <a:tr h="365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Возможности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Угрозы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66153"/>
                  </a:ext>
                </a:extLst>
              </a:tr>
              <a:tr h="242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увеличение доли использования в производстве антисанкционного оборудования;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внедрение цифровых технологий в производство;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расширение рынков сбыта за счет экспорта;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создание стратегии сотрудничества с другими компаниями в сфере ТЭК.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нестабильность мировых рынков цен на продукцию предприятий ТЭК;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увеличение налоговых и экологических ставок;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рост конкуренции на рынке ТЭК;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возможность экономического кризиса.</a:t>
                      </a:r>
                    </a:p>
                  </a:txBody>
                  <a:tcPr marL="32917" marR="32917" marT="32917" marB="329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3873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6036" y="0"/>
            <a:ext cx="11495964" cy="60050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	</a:t>
            </a:r>
            <a:r>
              <a:rPr lang="en-US" sz="2800" b="1" dirty="0">
                <a:latin typeface="+mn-lt"/>
              </a:rPr>
              <a:t>SWOT – </a:t>
            </a:r>
            <a:r>
              <a:rPr lang="ru-RU" sz="2800" b="1" dirty="0">
                <a:latin typeface="+mn-lt"/>
              </a:rPr>
              <a:t>АНАЛИЗ ДЕЯТЕЛЬНОСТИ ПРЕДПРИЯТИЙ ТЭК</a:t>
            </a:r>
            <a:r>
              <a:rPr lang="ru-RU" sz="28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35349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77867" y="1025503"/>
            <a:ext cx="10532303" cy="536474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Дополнительное обучение/переобучение персонала;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Обеспечение безопасности персонала;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Разработка и соблюдение технологических процессов;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Модернизация оборудования, путем внедрения систем автоматизации;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Мониторинг и контроль за работой оборудования;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Регулярное обслуживание и профилактика оборудования.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6037" y="0"/>
            <a:ext cx="11495964" cy="68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	</a:t>
            </a:r>
            <a:r>
              <a:rPr lang="ru-RU" sz="2800" b="1" dirty="0"/>
              <a:t>ПРЕДЛОГАЕМЫЕ МЕРОПРИЯТИЯ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6713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9345" y="0"/>
            <a:ext cx="11512655" cy="680146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СИСТЕМА УПРАВЛЕНИЯ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1456" y="1638300"/>
            <a:ext cx="7669659" cy="35814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71600" y="2285999"/>
            <a:ext cx="6601146" cy="416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ru-RU" dirty="0"/>
          </a:p>
          <a:p>
            <a:pPr marL="0" indent="0">
              <a:lnSpc>
                <a:spcPct val="110000"/>
              </a:lnSpc>
              <a:buFont typeface="Franklin Gothic Book" panose="020B0503020102020204" pitchFamily="34" charset="0"/>
              <a:buNone/>
            </a:pPr>
            <a:r>
              <a:rPr lang="ru-RU" sz="1400" dirty="0"/>
              <a:t> </a:t>
            </a:r>
            <a:endParaRPr lang="ru-RU" sz="1400" b="1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79345" y="944333"/>
            <a:ext cx="8831209" cy="5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48" y="843385"/>
            <a:ext cx="10330248" cy="563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10046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71" y="830074"/>
            <a:ext cx="7709095" cy="558194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6037" y="-1"/>
            <a:ext cx="11495964" cy="655093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СТРУКТУРА УПРАВЛЕНИЯ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6708" y="1000865"/>
            <a:ext cx="3685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a typeface="+mj-ea"/>
                <a:cs typeface="+mj-cs"/>
              </a:rPr>
              <a:t>Процессная структура управления</a:t>
            </a:r>
            <a:r>
              <a:rPr lang="ru-RU" sz="32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85644" y="6289589"/>
            <a:ext cx="1398524" cy="407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21184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2160</TotalTime>
  <Words>582</Words>
  <Application>Microsoft Office PowerPoint</Application>
  <PresentationFormat>Произвольный</PresentationFormat>
  <Paragraphs>112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Wingdings</vt:lpstr>
      <vt:lpstr>Crop</vt:lpstr>
      <vt:lpstr>CorelDraw.Graphic.21</vt:lpstr>
      <vt:lpstr>Тема АТТЕСТАЦИОННОЙ  работы:  Разработка системы управления экономической безопасностью объекта ТЭК на примере  Шахта «Южная» (филиал АО «Черниговец»)  </vt:lpstr>
      <vt:lpstr>АКТУАЛЬНОСТЬ РАБОТЫ</vt:lpstr>
      <vt:lpstr> ЦЕЛИ, ЗАДАЧИ, ОБЪЕКТ И ПРЕДМЕТ ИССЛЕДОВАНИЯ</vt:lpstr>
      <vt:lpstr>Презентация PowerPoint</vt:lpstr>
      <vt:lpstr>ТЕОРЕТИЧЕСКИЕ АСПЕКТЫ АНАЛИЗА СОВЕРШЕНСТВОАНИЯ СИСТЕМЫ ЭКОНОМИЧЕСКОЙ БЕЗОПАСНОСТИ ПРЕДПРИЯТИЯ</vt:lpstr>
      <vt:lpstr> SWOT – АНАЛИЗ ДЕЯТЕЛЬНОСТИ ПРЕДПРИЯТИЙ ТЭК </vt:lpstr>
      <vt:lpstr>Презентация PowerPoint</vt:lpstr>
      <vt:lpstr>СИСТЕМА УПРАВЛЕНИЯ </vt:lpstr>
      <vt:lpstr>СТРУКТУРА УПРАВЛЕНИЯ </vt:lpstr>
      <vt:lpstr>ОЦЕНКА ЭФФЕКТИВНОСТИ ПРЕДЛОЖЕНИЙ ПО СОВЕРШЕНСТВОВАНИЮ СИСТЕМЫ УПРАВЛЕНИЯ ЭКОНОМИЧЕСКОЙ БЕЗОПАСНОСТЬЮ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Шахта «Южная» (филиал АО «Черниговец»)</dc:title>
  <dc:creator>Лапшин Александр Юрьевич</dc:creator>
  <cp:lastModifiedBy>Ащеулова Алена Сергеевна</cp:lastModifiedBy>
  <cp:revision>492</cp:revision>
  <cp:lastPrinted>2022-11-23T05:17:29Z</cp:lastPrinted>
  <dcterms:created xsi:type="dcterms:W3CDTF">2022-11-04T02:36:38Z</dcterms:created>
  <dcterms:modified xsi:type="dcterms:W3CDTF">2023-05-24T04:52:37Z</dcterms:modified>
</cp:coreProperties>
</file>