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8" r:id="rId3"/>
    <p:sldId id="278" r:id="rId4"/>
    <p:sldId id="270" r:id="rId5"/>
    <p:sldId id="264" r:id="rId6"/>
    <p:sldId id="281" r:id="rId7"/>
    <p:sldId id="279" r:id="rId8"/>
    <p:sldId id="280" r:id="rId9"/>
    <p:sldId id="289" r:id="rId10"/>
    <p:sldId id="287" r:id="rId11"/>
    <p:sldId id="290" r:id="rId12"/>
    <p:sldId id="294" r:id="rId13"/>
    <p:sldId id="291" r:id="rId14"/>
    <p:sldId id="293" r:id="rId15"/>
    <p:sldId id="299" r:id="rId16"/>
    <p:sldId id="301" r:id="rId17"/>
    <p:sldId id="296" r:id="rId18"/>
    <p:sldId id="297" r:id="rId19"/>
    <p:sldId id="300" r:id="rId20"/>
    <p:sldId id="298" r:id="rId21"/>
    <p:sldId id="269" r:id="rId22"/>
  </p:sldIdLst>
  <p:sldSz cx="20104100" cy="11309350"/>
  <p:notesSz cx="9926638" cy="6797675"/>
  <p:embeddedFontLst>
    <p:embeddedFont>
      <p:font typeface="Druk Cyr" charset="-5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eue Machina" panose="020B0604020202020204" charset="-52"/>
      <p:regular r:id="rId28"/>
      <p:bold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CCECFF"/>
    <a:srgbClr val="FFCC66"/>
    <a:srgbClr val="CCFFCC"/>
    <a:srgbClr val="990000"/>
    <a:srgbClr val="FFFFCC"/>
    <a:srgbClr val="996633"/>
    <a:srgbClr val="66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>
        <p:scale>
          <a:sx n="57" d="100"/>
          <a:sy n="57" d="100"/>
        </p:scale>
        <p:origin x="-360" y="1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308A7-1A3F-4B69-A6D7-561C4ABE0EE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38AE46-0D1C-41B3-A827-76F78197946C}">
      <dgm:prSet phldrT="[Текст]"/>
      <dgm:spPr>
        <a:solidFill>
          <a:srgbClr val="CCECFF"/>
        </a:solidFill>
      </dgm:spPr>
      <dgm:t>
        <a:bodyPr/>
        <a:lstStyle/>
        <a:p>
          <a:r>
            <a:rPr lang="ru-RU" b="1" dirty="0">
              <a:ln w="3175">
                <a:solidFill>
                  <a:schemeClr val="tx1"/>
                </a:solidFill>
              </a:ln>
              <a:solidFill>
                <a:srgbClr val="CC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Кузбасс - «Центр профессионального превосходства»</a:t>
          </a:r>
          <a:endParaRPr lang="ru-RU" dirty="0">
            <a:ln w="3175">
              <a:solidFill>
                <a:schemeClr val="tx1"/>
              </a:solidFill>
            </a:ln>
            <a:solidFill>
              <a:srgbClr val="CC9900"/>
            </a:solidFill>
          </a:endParaRPr>
        </a:p>
      </dgm:t>
    </dgm:pt>
    <dgm:pt modelId="{5E84E36E-9032-4845-8539-A9565F58FC20}" type="parTrans" cxnId="{ABA4F79A-D54F-45E6-9E1F-0FBC2FB9A099}">
      <dgm:prSet/>
      <dgm:spPr/>
      <dgm:t>
        <a:bodyPr/>
        <a:lstStyle/>
        <a:p>
          <a:endParaRPr lang="ru-RU"/>
        </a:p>
      </dgm:t>
    </dgm:pt>
    <dgm:pt modelId="{5CB6A7EB-C45B-49B2-B488-0135B20B4302}" type="sibTrans" cxnId="{ABA4F79A-D54F-45E6-9E1F-0FBC2FB9A099}">
      <dgm:prSet/>
      <dgm:spPr/>
      <dgm:t>
        <a:bodyPr/>
        <a:lstStyle/>
        <a:p>
          <a:endParaRPr lang="ru-RU"/>
        </a:p>
      </dgm:t>
    </dgm:pt>
    <dgm:pt modelId="{4BF692B9-CB49-4E9E-8072-CF7744762DBD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100" dirty="0">
            <a:solidFill>
              <a:schemeClr val="tx1"/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dirty="0">
            <a:solidFill>
              <a:schemeClr val="tx1"/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развития опережающего образования на протяжении всей жизни; центр развития стратегического лидерства</a:t>
          </a:r>
          <a:endParaRPr lang="ru-RU" sz="1800" dirty="0">
            <a:solidFill>
              <a:schemeClr val="tx1"/>
            </a:solidFill>
          </a:endParaRPr>
        </a:p>
      </dgm:t>
    </dgm:pt>
    <dgm:pt modelId="{7DB82CD8-3712-41C5-8582-08F392CEA828}" type="parTrans" cxnId="{9CF3C1C2-EE81-41F5-A3D5-37A19C5B11C4}">
      <dgm:prSet/>
      <dgm:spPr/>
      <dgm:t>
        <a:bodyPr/>
        <a:lstStyle/>
        <a:p>
          <a:endParaRPr lang="ru-RU"/>
        </a:p>
      </dgm:t>
    </dgm:pt>
    <dgm:pt modelId="{0E0B697A-1E94-45E5-A4E4-ADBDC2E37075}" type="sibTrans" cxnId="{9CF3C1C2-EE81-41F5-A3D5-37A19C5B11C4}">
      <dgm:prSet/>
      <dgm:spPr/>
      <dgm:t>
        <a:bodyPr/>
        <a:lstStyle/>
        <a:p>
          <a:endParaRPr lang="ru-RU"/>
        </a:p>
      </dgm:t>
    </dgm:pt>
    <dgm:pt modelId="{E4CC3DEB-5AD4-4FEE-9351-BB6ED5FE5652}">
      <dgm:prSet custT="1"/>
      <dgm:spPr>
        <a:solidFill>
          <a:srgbClr val="CCECFF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дистанционного развития Кузбасса</a:t>
          </a:r>
          <a:endParaRPr lang="ru-RU" sz="1800" dirty="0">
            <a:solidFill>
              <a:schemeClr val="tx1"/>
            </a:solidFill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dirty="0"/>
        </a:p>
      </dgm:t>
    </dgm:pt>
    <dgm:pt modelId="{007F5710-01EE-44EB-8709-B1116E1C06D4}" type="parTrans" cxnId="{46564F4C-62C3-403F-BE07-C4B3FDBB6DC1}">
      <dgm:prSet/>
      <dgm:spPr/>
      <dgm:t>
        <a:bodyPr/>
        <a:lstStyle/>
        <a:p>
          <a:endParaRPr lang="ru-RU"/>
        </a:p>
      </dgm:t>
    </dgm:pt>
    <dgm:pt modelId="{8B00448C-CA63-4947-8FB7-5A91EF19283A}" type="sibTrans" cxnId="{46564F4C-62C3-403F-BE07-C4B3FDBB6DC1}">
      <dgm:prSet/>
      <dgm:spPr/>
      <dgm:t>
        <a:bodyPr/>
        <a:lstStyle/>
        <a:p>
          <a:endParaRPr lang="ru-RU"/>
        </a:p>
      </dgm:t>
    </dgm:pt>
    <dgm:pt modelId="{342AF0DD-D553-4B41-9325-43F8E61B774B}">
      <dgm:prSet custT="1"/>
      <dgm:spPr>
        <a:solidFill>
          <a:srgbClr val="CCECFF"/>
        </a:solidFill>
      </dgm:spPr>
      <dgm:t>
        <a:bodyPr/>
        <a:lstStyle/>
        <a:p>
          <a:r>
            <a:rPr lang="ru-RU" sz="3600" b="1" i="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развития </a:t>
          </a:r>
          <a:r>
            <a:rPr lang="ru-RU" sz="3200" b="1" i="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наставничества</a:t>
          </a:r>
          <a:endParaRPr lang="ru-RU" sz="3200" i="0" dirty="0">
            <a:solidFill>
              <a:srgbClr val="CC3300"/>
            </a:solidFill>
          </a:endParaRPr>
        </a:p>
      </dgm:t>
    </dgm:pt>
    <dgm:pt modelId="{52F620B0-5424-4FFD-BEC9-DBF440E9DB3C}" type="parTrans" cxnId="{1E91E747-1627-4D54-B5F9-DF79ACC86874}">
      <dgm:prSet/>
      <dgm:spPr/>
      <dgm:t>
        <a:bodyPr/>
        <a:lstStyle/>
        <a:p>
          <a:endParaRPr lang="ru-RU"/>
        </a:p>
      </dgm:t>
    </dgm:pt>
    <dgm:pt modelId="{0759546F-E3CD-4418-B2DB-A4CAE1F5E3D2}" type="sibTrans" cxnId="{1E91E747-1627-4D54-B5F9-DF79ACC86874}">
      <dgm:prSet/>
      <dgm:spPr/>
      <dgm:t>
        <a:bodyPr/>
        <a:lstStyle/>
        <a:p>
          <a:endParaRPr lang="ru-RU"/>
        </a:p>
      </dgm:t>
    </dgm:pt>
    <dgm:pt modelId="{14EA5893-40A1-474F-9A1E-1EC202E62BFD}">
      <dgm:prSet custT="1"/>
      <dgm:spPr>
        <a:solidFill>
          <a:srgbClr val="CCECFF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образовательного и научного превосходства </a:t>
          </a:r>
          <a:endParaRPr lang="ru-RU" sz="1800" dirty="0">
            <a:solidFill>
              <a:schemeClr val="tx1"/>
            </a:solidFill>
          </a:endParaRPr>
        </a:p>
      </dgm:t>
    </dgm:pt>
    <dgm:pt modelId="{8BCF643C-E8CB-4768-B54F-30E71F1B5B8C}" type="parTrans" cxnId="{DCB2C47F-670A-46E9-ABE4-B1E74605E74C}">
      <dgm:prSet/>
      <dgm:spPr/>
      <dgm:t>
        <a:bodyPr/>
        <a:lstStyle/>
        <a:p>
          <a:endParaRPr lang="ru-RU"/>
        </a:p>
      </dgm:t>
    </dgm:pt>
    <dgm:pt modelId="{01F06E73-2925-45D4-8732-04315709D484}" type="sibTrans" cxnId="{DCB2C47F-670A-46E9-ABE4-B1E74605E74C}">
      <dgm:prSet/>
      <dgm:spPr/>
      <dgm:t>
        <a:bodyPr/>
        <a:lstStyle/>
        <a:p>
          <a:endParaRPr lang="ru-RU"/>
        </a:p>
      </dgm:t>
    </dgm:pt>
    <dgm:pt modelId="{F8E4CE92-F424-4B04-B6CE-F0782706374B}">
      <dgm:prSet custT="1"/>
      <dgm:spPr>
        <a:solidFill>
          <a:srgbClr val="CCECFF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 развития стратегического лидерства</a:t>
          </a:r>
        </a:p>
      </dgm:t>
    </dgm:pt>
    <dgm:pt modelId="{1FA590A7-F1AA-4860-9F59-39147C0A1D27}" type="parTrans" cxnId="{BCC1223D-E66D-4A93-9333-5F566A0B8D27}">
      <dgm:prSet/>
      <dgm:spPr/>
      <dgm:t>
        <a:bodyPr/>
        <a:lstStyle/>
        <a:p>
          <a:endParaRPr lang="ru-RU"/>
        </a:p>
      </dgm:t>
    </dgm:pt>
    <dgm:pt modelId="{D4C784A8-4BF5-4C36-97DB-EA7A5CFADAE4}" type="sibTrans" cxnId="{BCC1223D-E66D-4A93-9333-5F566A0B8D27}">
      <dgm:prSet/>
      <dgm:spPr/>
      <dgm:t>
        <a:bodyPr/>
        <a:lstStyle/>
        <a:p>
          <a:endParaRPr lang="ru-RU"/>
        </a:p>
      </dgm:t>
    </dgm:pt>
    <dgm:pt modelId="{7473C2F6-F50C-423B-9C26-EA65CE1517BE}" type="pres">
      <dgm:prSet presAssocID="{23E308A7-1A3F-4B69-A6D7-561C4ABE0EE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4A472C-28CF-41A2-94F2-67ECA9CEA716}" type="pres">
      <dgm:prSet presAssocID="{9F38AE46-0D1C-41B3-A827-76F78197946C}" presName="roof" presStyleLbl="dkBgShp" presStyleIdx="0" presStyleCnt="2" custLinFactNeighborX="5601" custLinFactNeighborY="8612"/>
      <dgm:spPr/>
      <dgm:t>
        <a:bodyPr/>
        <a:lstStyle/>
        <a:p>
          <a:endParaRPr lang="ru-RU"/>
        </a:p>
      </dgm:t>
    </dgm:pt>
    <dgm:pt modelId="{9E93D04E-2F0D-4A83-A8BE-AD5732915C0E}" type="pres">
      <dgm:prSet presAssocID="{9F38AE46-0D1C-41B3-A827-76F78197946C}" presName="pillars" presStyleCnt="0"/>
      <dgm:spPr/>
    </dgm:pt>
    <dgm:pt modelId="{2E60EA6F-55E0-4B59-B7A2-F66449667EA4}" type="pres">
      <dgm:prSet presAssocID="{9F38AE46-0D1C-41B3-A827-76F78197946C}" presName="pillar1" presStyleLbl="node1" presStyleIdx="0" presStyleCnt="5" custScaleX="166780" custLinFactNeighborX="-19859" custLinFactNeighborY="-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33E4F-E812-410F-92D2-255F64E99FFA}" type="pres">
      <dgm:prSet presAssocID="{F8E4CE92-F424-4B04-B6CE-F0782706374B}" presName="pillarX" presStyleLbl="node1" presStyleIdx="1" presStyleCnt="5" custScaleX="168440" custScaleY="107046" custLinFactNeighborX="794" custLinFactNeighborY="3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DDBA7-809E-4E6C-A53B-526A7DAC83E3}" type="pres">
      <dgm:prSet presAssocID="{342AF0DD-D553-4B41-9325-43F8E61B774B}" presName="pillarX" presStyleLbl="node1" presStyleIdx="2" presStyleCnt="5" custScaleX="244338" custLinFactNeighborX="0" custLinFactNeighborY="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29205-A342-4009-93F7-7A2ABBEA9050}" type="pres">
      <dgm:prSet presAssocID="{E4CC3DEB-5AD4-4FEE-9351-BB6ED5FE5652}" presName="pillarX" presStyleLbl="node1" presStyleIdx="3" presStyleCnt="5" custScaleX="1599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CCFE4-0604-4B5C-9A6C-E29DEFF1E64A}" type="pres">
      <dgm:prSet presAssocID="{4BF692B9-CB49-4E9E-8072-CF7744762DBD}" presName="pillarX" presStyleLbl="node1" presStyleIdx="4" presStyleCnt="5" custScaleX="148812" custLinFactNeighborX="-1105" custLinFactNeighborY="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9317A-9029-41CD-B901-FABE7C0166E1}" type="pres">
      <dgm:prSet presAssocID="{9F38AE46-0D1C-41B3-A827-76F78197946C}" presName="base" presStyleLbl="dkBgShp" presStyleIdx="1" presStyleCnt="2" custLinFactY="79989" custLinFactNeighborX="-11402" custLinFactNeighborY="100000"/>
      <dgm:spPr>
        <a:solidFill>
          <a:schemeClr val="bg1"/>
        </a:solidFill>
      </dgm:spPr>
    </dgm:pt>
  </dgm:ptLst>
  <dgm:cxnLst>
    <dgm:cxn modelId="{C106A329-F179-431F-AC31-7032850E0628}" type="presOf" srcId="{F8E4CE92-F424-4B04-B6CE-F0782706374B}" destId="{44433E4F-E812-410F-92D2-255F64E99FFA}" srcOrd="0" destOrd="0" presId="urn:microsoft.com/office/officeart/2005/8/layout/hList3"/>
    <dgm:cxn modelId="{46564F4C-62C3-403F-BE07-C4B3FDBB6DC1}" srcId="{9F38AE46-0D1C-41B3-A827-76F78197946C}" destId="{E4CC3DEB-5AD4-4FEE-9351-BB6ED5FE5652}" srcOrd="3" destOrd="0" parTransId="{007F5710-01EE-44EB-8709-B1116E1C06D4}" sibTransId="{8B00448C-CA63-4947-8FB7-5A91EF19283A}"/>
    <dgm:cxn modelId="{9CF3C1C2-EE81-41F5-A3D5-37A19C5B11C4}" srcId="{9F38AE46-0D1C-41B3-A827-76F78197946C}" destId="{4BF692B9-CB49-4E9E-8072-CF7744762DBD}" srcOrd="4" destOrd="0" parTransId="{7DB82CD8-3712-41C5-8582-08F392CEA828}" sibTransId="{0E0B697A-1E94-45E5-A4E4-ADBDC2E37075}"/>
    <dgm:cxn modelId="{6C79CE9C-7D3A-404A-B183-6F230C7013E0}" type="presOf" srcId="{14EA5893-40A1-474F-9A1E-1EC202E62BFD}" destId="{2E60EA6F-55E0-4B59-B7A2-F66449667EA4}" srcOrd="0" destOrd="0" presId="urn:microsoft.com/office/officeart/2005/8/layout/hList3"/>
    <dgm:cxn modelId="{B50BC3D7-63F5-41EE-A926-516BAE8EC714}" type="presOf" srcId="{23E308A7-1A3F-4B69-A6D7-561C4ABE0EE2}" destId="{7473C2F6-F50C-423B-9C26-EA65CE1517BE}" srcOrd="0" destOrd="0" presId="urn:microsoft.com/office/officeart/2005/8/layout/hList3"/>
    <dgm:cxn modelId="{7DEAD950-F135-4B68-BD3F-24BD0EA2CF7A}" type="presOf" srcId="{E4CC3DEB-5AD4-4FEE-9351-BB6ED5FE5652}" destId="{BA029205-A342-4009-93F7-7A2ABBEA9050}" srcOrd="0" destOrd="0" presId="urn:microsoft.com/office/officeart/2005/8/layout/hList3"/>
    <dgm:cxn modelId="{5F64B430-821E-4657-9F50-3E81A7EA1625}" type="presOf" srcId="{4BF692B9-CB49-4E9E-8072-CF7744762DBD}" destId="{7F9CCFE4-0604-4B5C-9A6C-E29DEFF1E64A}" srcOrd="0" destOrd="0" presId="urn:microsoft.com/office/officeart/2005/8/layout/hList3"/>
    <dgm:cxn modelId="{467EDC29-2BBD-44BD-B890-38BDAA3C61F2}" type="presOf" srcId="{342AF0DD-D553-4B41-9325-43F8E61B774B}" destId="{956DDBA7-809E-4E6C-A53B-526A7DAC83E3}" srcOrd="0" destOrd="0" presId="urn:microsoft.com/office/officeart/2005/8/layout/hList3"/>
    <dgm:cxn modelId="{DCB2C47F-670A-46E9-ABE4-B1E74605E74C}" srcId="{9F38AE46-0D1C-41B3-A827-76F78197946C}" destId="{14EA5893-40A1-474F-9A1E-1EC202E62BFD}" srcOrd="0" destOrd="0" parTransId="{8BCF643C-E8CB-4768-B54F-30E71F1B5B8C}" sibTransId="{01F06E73-2925-45D4-8732-04315709D484}"/>
    <dgm:cxn modelId="{ABA4F79A-D54F-45E6-9E1F-0FBC2FB9A099}" srcId="{23E308A7-1A3F-4B69-A6D7-561C4ABE0EE2}" destId="{9F38AE46-0D1C-41B3-A827-76F78197946C}" srcOrd="0" destOrd="0" parTransId="{5E84E36E-9032-4845-8539-A9565F58FC20}" sibTransId="{5CB6A7EB-C45B-49B2-B488-0135B20B4302}"/>
    <dgm:cxn modelId="{295CF5AF-37CB-4E9A-9B66-969DF27DB585}" type="presOf" srcId="{9F38AE46-0D1C-41B3-A827-76F78197946C}" destId="{774A472C-28CF-41A2-94F2-67ECA9CEA716}" srcOrd="0" destOrd="0" presId="urn:microsoft.com/office/officeart/2005/8/layout/hList3"/>
    <dgm:cxn modelId="{BCC1223D-E66D-4A93-9333-5F566A0B8D27}" srcId="{9F38AE46-0D1C-41B3-A827-76F78197946C}" destId="{F8E4CE92-F424-4B04-B6CE-F0782706374B}" srcOrd="1" destOrd="0" parTransId="{1FA590A7-F1AA-4860-9F59-39147C0A1D27}" sibTransId="{D4C784A8-4BF5-4C36-97DB-EA7A5CFADAE4}"/>
    <dgm:cxn modelId="{1E91E747-1627-4D54-B5F9-DF79ACC86874}" srcId="{9F38AE46-0D1C-41B3-A827-76F78197946C}" destId="{342AF0DD-D553-4B41-9325-43F8E61B774B}" srcOrd="2" destOrd="0" parTransId="{52F620B0-5424-4FFD-BEC9-DBF440E9DB3C}" sibTransId="{0759546F-E3CD-4418-B2DB-A4CAE1F5E3D2}"/>
    <dgm:cxn modelId="{C2188738-7DA4-4C7C-8FF7-185E8D009431}" type="presParOf" srcId="{7473C2F6-F50C-423B-9C26-EA65CE1517BE}" destId="{774A472C-28CF-41A2-94F2-67ECA9CEA716}" srcOrd="0" destOrd="0" presId="urn:microsoft.com/office/officeart/2005/8/layout/hList3"/>
    <dgm:cxn modelId="{927627B5-401B-447A-A76B-46E67A78BFB3}" type="presParOf" srcId="{7473C2F6-F50C-423B-9C26-EA65CE1517BE}" destId="{9E93D04E-2F0D-4A83-A8BE-AD5732915C0E}" srcOrd="1" destOrd="0" presId="urn:microsoft.com/office/officeart/2005/8/layout/hList3"/>
    <dgm:cxn modelId="{333CC1AC-102A-48AF-8BA2-33A445AD6D75}" type="presParOf" srcId="{9E93D04E-2F0D-4A83-A8BE-AD5732915C0E}" destId="{2E60EA6F-55E0-4B59-B7A2-F66449667EA4}" srcOrd="0" destOrd="0" presId="urn:microsoft.com/office/officeart/2005/8/layout/hList3"/>
    <dgm:cxn modelId="{B026FFC2-63D1-4442-BF9E-4AE55AF81415}" type="presParOf" srcId="{9E93D04E-2F0D-4A83-A8BE-AD5732915C0E}" destId="{44433E4F-E812-410F-92D2-255F64E99FFA}" srcOrd="1" destOrd="0" presId="urn:microsoft.com/office/officeart/2005/8/layout/hList3"/>
    <dgm:cxn modelId="{86FA48BD-E790-4B5D-83F4-5CB384E840EA}" type="presParOf" srcId="{9E93D04E-2F0D-4A83-A8BE-AD5732915C0E}" destId="{956DDBA7-809E-4E6C-A53B-526A7DAC83E3}" srcOrd="2" destOrd="0" presId="urn:microsoft.com/office/officeart/2005/8/layout/hList3"/>
    <dgm:cxn modelId="{6A913EF2-50B7-4AAB-BEB7-F7E9A472C155}" type="presParOf" srcId="{9E93D04E-2F0D-4A83-A8BE-AD5732915C0E}" destId="{BA029205-A342-4009-93F7-7A2ABBEA9050}" srcOrd="3" destOrd="0" presId="urn:microsoft.com/office/officeart/2005/8/layout/hList3"/>
    <dgm:cxn modelId="{AE49B4D5-3968-44FC-8C2F-06BBD58052F6}" type="presParOf" srcId="{9E93D04E-2F0D-4A83-A8BE-AD5732915C0E}" destId="{7F9CCFE4-0604-4B5C-9A6C-E29DEFF1E64A}" srcOrd="4" destOrd="0" presId="urn:microsoft.com/office/officeart/2005/8/layout/hList3"/>
    <dgm:cxn modelId="{3240D0D8-02E1-473D-9A42-20FC529B4110}" type="presParOf" srcId="{7473C2F6-F50C-423B-9C26-EA65CE1517BE}" destId="{ABE9317A-9029-41CD-B901-FABE7C0166E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C3AD1D-0778-4609-B303-AD71A5069DC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24AD61-94B0-4FBD-B4A2-F138C925E95F}">
      <dgm:prSet phldrT="[Текст]"/>
      <dgm:spPr>
        <a:solidFill>
          <a:srgbClr val="CCECFF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«Солнечная полянка»</a:t>
          </a:r>
        </a:p>
      </dgm:t>
    </dgm:pt>
    <dgm:pt modelId="{1B3097A3-99A5-47E4-8AF3-122FFEC13E2A}" type="parTrans" cxnId="{59D66DD7-9CF8-4C7E-8D3D-7EBFCB357FAA}">
      <dgm:prSet/>
      <dgm:spPr/>
      <dgm:t>
        <a:bodyPr/>
        <a:lstStyle/>
        <a:p>
          <a:endParaRPr lang="ru-RU"/>
        </a:p>
      </dgm:t>
    </dgm:pt>
    <dgm:pt modelId="{0F5F1195-5AFD-4AAE-A700-63559486D335}" type="sibTrans" cxnId="{59D66DD7-9CF8-4C7E-8D3D-7EBFCB357FAA}">
      <dgm:prSet/>
      <dgm:spPr/>
      <dgm:t>
        <a:bodyPr/>
        <a:lstStyle/>
        <a:p>
          <a:endParaRPr lang="ru-RU"/>
        </a:p>
      </dgm:t>
    </dgm:pt>
    <dgm:pt modelId="{266FD61E-B77F-4009-B128-89D5E117FD4A}">
      <dgm:prSet phldrT="[Текст]"/>
      <dgm:spPr>
        <a:solidFill>
          <a:srgbClr val="CCECFF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«Лесная академия»</a:t>
          </a:r>
        </a:p>
      </dgm:t>
    </dgm:pt>
    <dgm:pt modelId="{668F7197-37A8-4CC0-9FDE-0F2AE35A1552}" type="parTrans" cxnId="{AF192536-1BAA-4BD8-9171-1D16034B9380}">
      <dgm:prSet/>
      <dgm:spPr/>
      <dgm:t>
        <a:bodyPr/>
        <a:lstStyle/>
        <a:p>
          <a:endParaRPr lang="ru-RU"/>
        </a:p>
      </dgm:t>
    </dgm:pt>
    <dgm:pt modelId="{5DB6D304-21AB-4B44-9C9E-F52CD0239023}" type="sibTrans" cxnId="{AF192536-1BAA-4BD8-9171-1D16034B9380}">
      <dgm:prSet/>
      <dgm:spPr/>
      <dgm:t>
        <a:bodyPr/>
        <a:lstStyle/>
        <a:p>
          <a:endParaRPr lang="ru-RU"/>
        </a:p>
      </dgm:t>
    </dgm:pt>
    <dgm:pt modelId="{DB3169B8-83BA-4EE4-8C15-AAA455936DF9}">
      <dgm:prSet phldrT="[Текст]"/>
      <dgm:spPr>
        <a:solidFill>
          <a:srgbClr val="CCECFF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«Лесная сказка»</a:t>
          </a:r>
        </a:p>
      </dgm:t>
    </dgm:pt>
    <dgm:pt modelId="{CDCEDB9A-8A88-44C1-A94E-D0BECE3320F9}" type="parTrans" cxnId="{13C714FD-4BB0-4B88-96AB-BE970F5B03EF}">
      <dgm:prSet/>
      <dgm:spPr/>
      <dgm:t>
        <a:bodyPr/>
        <a:lstStyle/>
        <a:p>
          <a:endParaRPr lang="ru-RU"/>
        </a:p>
      </dgm:t>
    </dgm:pt>
    <dgm:pt modelId="{4B5BA9EC-DF73-42CF-9543-4CC0DBAA8B63}" type="sibTrans" cxnId="{13C714FD-4BB0-4B88-96AB-BE970F5B03EF}">
      <dgm:prSet/>
      <dgm:spPr/>
      <dgm:t>
        <a:bodyPr/>
        <a:lstStyle/>
        <a:p>
          <a:endParaRPr lang="ru-RU"/>
        </a:p>
      </dgm:t>
    </dgm:pt>
    <dgm:pt modelId="{ECBEA008-CF2B-4777-8871-C911644A4D62}">
      <dgm:prSet phldrT="[Текст]"/>
      <dgm:spPr>
        <a:solidFill>
          <a:srgbClr val="CCECFF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«Сказочная страна»</a:t>
          </a:r>
        </a:p>
      </dgm:t>
    </dgm:pt>
    <dgm:pt modelId="{E5FF7BA2-CEE1-48D1-A9C7-CBA14D3099EB}" type="parTrans" cxnId="{A0C41158-B48E-4E9F-94C8-58FC8C501A1C}">
      <dgm:prSet/>
      <dgm:spPr/>
      <dgm:t>
        <a:bodyPr/>
        <a:lstStyle/>
        <a:p>
          <a:endParaRPr lang="ru-RU"/>
        </a:p>
      </dgm:t>
    </dgm:pt>
    <dgm:pt modelId="{AB8FB2E4-521A-469D-99CA-BE7D8B44E830}" type="sibTrans" cxnId="{A0C41158-B48E-4E9F-94C8-58FC8C501A1C}">
      <dgm:prSet/>
      <dgm:spPr/>
      <dgm:t>
        <a:bodyPr/>
        <a:lstStyle/>
        <a:p>
          <a:endParaRPr lang="ru-RU"/>
        </a:p>
      </dgm:t>
    </dgm:pt>
    <dgm:pt modelId="{9FAA6A1B-32A1-4990-87EB-B30C15D10372}">
      <dgm:prSet phldrT="[Текст]"/>
      <dgm:spPr>
        <a:solidFill>
          <a:srgbClr val="CCECFF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«Соловушек»</a:t>
          </a:r>
        </a:p>
      </dgm:t>
    </dgm:pt>
    <dgm:pt modelId="{F0B67A8D-8D01-46A2-BDCE-30C5983C346B}" type="parTrans" cxnId="{E5C7D2CD-913D-4FF8-B0B6-7E33C788B552}">
      <dgm:prSet/>
      <dgm:spPr/>
      <dgm:t>
        <a:bodyPr/>
        <a:lstStyle/>
        <a:p>
          <a:endParaRPr lang="ru-RU"/>
        </a:p>
      </dgm:t>
    </dgm:pt>
    <dgm:pt modelId="{D322FD04-8D06-4019-B39F-231AE5928F73}" type="sibTrans" cxnId="{E5C7D2CD-913D-4FF8-B0B6-7E33C788B552}">
      <dgm:prSet/>
      <dgm:spPr/>
      <dgm:t>
        <a:bodyPr/>
        <a:lstStyle/>
        <a:p>
          <a:endParaRPr lang="ru-RU"/>
        </a:p>
      </dgm:t>
    </dgm:pt>
    <dgm:pt modelId="{8814B81D-C61D-4570-A306-0133C5F02E05}" type="pres">
      <dgm:prSet presAssocID="{C8C3AD1D-0778-4609-B303-AD71A5069D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B84990-70F1-425D-A7CA-A1AE5A69588A}" type="pres">
      <dgm:prSet presAssocID="{C8C3AD1D-0778-4609-B303-AD71A5069DC8}" presName="cycle" presStyleCnt="0"/>
      <dgm:spPr/>
    </dgm:pt>
    <dgm:pt modelId="{E721EFAD-5F7E-4701-8DFE-64D17936DEFB}" type="pres">
      <dgm:prSet presAssocID="{7124AD61-94B0-4FBD-B4A2-F138C925E95F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6E3FE-7868-4FDE-8C04-3C026577C6A3}" type="pres">
      <dgm:prSet presAssocID="{0F5F1195-5AFD-4AAE-A700-63559486D335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42D9722E-2E40-4F19-830D-6FBBEE7DD65E}" type="pres">
      <dgm:prSet presAssocID="{266FD61E-B77F-4009-B128-89D5E117FD4A}" presName="nodeFollowingNodes" presStyleLbl="node1" presStyleIdx="1" presStyleCnt="5" custRadScaleRad="117977" custRadScaleInc="-3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5F1A4-29E3-44A0-B606-426BCCEA3B54}" type="pres">
      <dgm:prSet presAssocID="{DB3169B8-83BA-4EE4-8C15-AAA455936DF9}" presName="nodeFollowingNodes" presStyleLbl="node1" presStyleIdx="2" presStyleCnt="5" custRadScaleRad="105633" custRadScaleInc="-24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DC958-5A86-4514-8BF9-8CFB68897315}" type="pres">
      <dgm:prSet presAssocID="{ECBEA008-CF2B-4777-8871-C911644A4D62}" presName="nodeFollowingNodes" presStyleLbl="node1" presStyleIdx="3" presStyleCnt="5" custRadScaleRad="110212" custRadScaleInc="30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4D117-E670-4585-8DE9-33D8BC4DBF05}" type="pres">
      <dgm:prSet presAssocID="{9FAA6A1B-32A1-4990-87EB-B30C15D10372}" presName="nodeFollowingNodes" presStyleLbl="node1" presStyleIdx="4" presStyleCnt="5" custRadScaleRad="114617" custRadScaleInc="-6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679C1E-38F7-4DD1-A3EB-2320AE4AD026}" type="presOf" srcId="{7124AD61-94B0-4FBD-B4A2-F138C925E95F}" destId="{E721EFAD-5F7E-4701-8DFE-64D17936DEFB}" srcOrd="0" destOrd="0" presId="urn:microsoft.com/office/officeart/2005/8/layout/cycle3"/>
    <dgm:cxn modelId="{59D66DD7-9CF8-4C7E-8D3D-7EBFCB357FAA}" srcId="{C8C3AD1D-0778-4609-B303-AD71A5069DC8}" destId="{7124AD61-94B0-4FBD-B4A2-F138C925E95F}" srcOrd="0" destOrd="0" parTransId="{1B3097A3-99A5-47E4-8AF3-122FFEC13E2A}" sibTransId="{0F5F1195-5AFD-4AAE-A700-63559486D335}"/>
    <dgm:cxn modelId="{3D9A84C0-F760-4A4A-A393-81FABC89948F}" type="presOf" srcId="{0F5F1195-5AFD-4AAE-A700-63559486D335}" destId="{B886E3FE-7868-4FDE-8C04-3C026577C6A3}" srcOrd="0" destOrd="0" presId="urn:microsoft.com/office/officeart/2005/8/layout/cycle3"/>
    <dgm:cxn modelId="{AF192536-1BAA-4BD8-9171-1D16034B9380}" srcId="{C8C3AD1D-0778-4609-B303-AD71A5069DC8}" destId="{266FD61E-B77F-4009-B128-89D5E117FD4A}" srcOrd="1" destOrd="0" parTransId="{668F7197-37A8-4CC0-9FDE-0F2AE35A1552}" sibTransId="{5DB6D304-21AB-4B44-9C9E-F52CD0239023}"/>
    <dgm:cxn modelId="{A6BBBE72-73AB-4B74-8464-BAF9271C7E85}" type="presOf" srcId="{DB3169B8-83BA-4EE4-8C15-AAA455936DF9}" destId="{A505F1A4-29E3-44A0-B606-426BCCEA3B54}" srcOrd="0" destOrd="0" presId="urn:microsoft.com/office/officeart/2005/8/layout/cycle3"/>
    <dgm:cxn modelId="{D4088EC9-D34C-4B29-BD9F-A8FEF842CC77}" type="presOf" srcId="{9FAA6A1B-32A1-4990-87EB-B30C15D10372}" destId="{6614D117-E670-4585-8DE9-33D8BC4DBF05}" srcOrd="0" destOrd="0" presId="urn:microsoft.com/office/officeart/2005/8/layout/cycle3"/>
    <dgm:cxn modelId="{502E51FB-3BF7-4127-BA9C-69373D496D17}" type="presOf" srcId="{266FD61E-B77F-4009-B128-89D5E117FD4A}" destId="{42D9722E-2E40-4F19-830D-6FBBEE7DD65E}" srcOrd="0" destOrd="0" presId="urn:microsoft.com/office/officeart/2005/8/layout/cycle3"/>
    <dgm:cxn modelId="{B6E69E69-036C-4D4F-A4A3-7D15F1357A27}" type="presOf" srcId="{ECBEA008-CF2B-4777-8871-C911644A4D62}" destId="{57DDC958-5A86-4514-8BF9-8CFB68897315}" srcOrd="0" destOrd="0" presId="urn:microsoft.com/office/officeart/2005/8/layout/cycle3"/>
    <dgm:cxn modelId="{A0C41158-B48E-4E9F-94C8-58FC8C501A1C}" srcId="{C8C3AD1D-0778-4609-B303-AD71A5069DC8}" destId="{ECBEA008-CF2B-4777-8871-C911644A4D62}" srcOrd="3" destOrd="0" parTransId="{E5FF7BA2-CEE1-48D1-A9C7-CBA14D3099EB}" sibTransId="{AB8FB2E4-521A-469D-99CA-BE7D8B44E830}"/>
    <dgm:cxn modelId="{B778C8DA-1A5C-4745-86CE-A9FB7675D1C4}" type="presOf" srcId="{C8C3AD1D-0778-4609-B303-AD71A5069DC8}" destId="{8814B81D-C61D-4570-A306-0133C5F02E05}" srcOrd="0" destOrd="0" presId="urn:microsoft.com/office/officeart/2005/8/layout/cycle3"/>
    <dgm:cxn modelId="{E5C7D2CD-913D-4FF8-B0B6-7E33C788B552}" srcId="{C8C3AD1D-0778-4609-B303-AD71A5069DC8}" destId="{9FAA6A1B-32A1-4990-87EB-B30C15D10372}" srcOrd="4" destOrd="0" parTransId="{F0B67A8D-8D01-46A2-BDCE-30C5983C346B}" sibTransId="{D322FD04-8D06-4019-B39F-231AE5928F73}"/>
    <dgm:cxn modelId="{13C714FD-4BB0-4B88-96AB-BE970F5B03EF}" srcId="{C8C3AD1D-0778-4609-B303-AD71A5069DC8}" destId="{DB3169B8-83BA-4EE4-8C15-AAA455936DF9}" srcOrd="2" destOrd="0" parTransId="{CDCEDB9A-8A88-44C1-A94E-D0BECE3320F9}" sibTransId="{4B5BA9EC-DF73-42CF-9543-4CC0DBAA8B63}"/>
    <dgm:cxn modelId="{040C61B0-DCAB-4E4F-B5AE-4A7E6A2AF979}" type="presParOf" srcId="{8814B81D-C61D-4570-A306-0133C5F02E05}" destId="{3CB84990-70F1-425D-A7CA-A1AE5A69588A}" srcOrd="0" destOrd="0" presId="urn:microsoft.com/office/officeart/2005/8/layout/cycle3"/>
    <dgm:cxn modelId="{B0F5E4A3-409A-4B97-8517-B4EDD2C2BFF1}" type="presParOf" srcId="{3CB84990-70F1-425D-A7CA-A1AE5A69588A}" destId="{E721EFAD-5F7E-4701-8DFE-64D17936DEFB}" srcOrd="0" destOrd="0" presId="urn:microsoft.com/office/officeart/2005/8/layout/cycle3"/>
    <dgm:cxn modelId="{B9DE59AD-8E94-49EC-9787-96D6513CCD28}" type="presParOf" srcId="{3CB84990-70F1-425D-A7CA-A1AE5A69588A}" destId="{B886E3FE-7868-4FDE-8C04-3C026577C6A3}" srcOrd="1" destOrd="0" presId="urn:microsoft.com/office/officeart/2005/8/layout/cycle3"/>
    <dgm:cxn modelId="{C24A4213-92FE-4113-8FC5-8D0D066D3A9C}" type="presParOf" srcId="{3CB84990-70F1-425D-A7CA-A1AE5A69588A}" destId="{42D9722E-2E40-4F19-830D-6FBBEE7DD65E}" srcOrd="2" destOrd="0" presId="urn:microsoft.com/office/officeart/2005/8/layout/cycle3"/>
    <dgm:cxn modelId="{B11D940F-E7E7-4AA9-96F3-16A1F0B33CB3}" type="presParOf" srcId="{3CB84990-70F1-425D-A7CA-A1AE5A69588A}" destId="{A505F1A4-29E3-44A0-B606-426BCCEA3B54}" srcOrd="3" destOrd="0" presId="urn:microsoft.com/office/officeart/2005/8/layout/cycle3"/>
    <dgm:cxn modelId="{42B3A2B0-3A7E-46C8-A44A-E40D2E8A7917}" type="presParOf" srcId="{3CB84990-70F1-425D-A7CA-A1AE5A69588A}" destId="{57DDC958-5A86-4514-8BF9-8CFB68897315}" srcOrd="4" destOrd="0" presId="urn:microsoft.com/office/officeart/2005/8/layout/cycle3"/>
    <dgm:cxn modelId="{12C726BE-7E9B-4D4D-81EA-B20F66203465}" type="presParOf" srcId="{3CB84990-70F1-425D-A7CA-A1AE5A69588A}" destId="{6614D117-E670-4585-8DE9-33D8BC4DBF05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A472C-28CF-41A2-94F2-67ECA9CEA716}">
      <dsp:nvSpPr>
        <dsp:cNvPr id="0" name=""/>
        <dsp:cNvSpPr/>
      </dsp:nvSpPr>
      <dsp:spPr>
        <a:xfrm>
          <a:off x="0" y="165644"/>
          <a:ext cx="11916466" cy="1923413"/>
        </a:xfrm>
        <a:prstGeom prst="rect">
          <a:avLst/>
        </a:prstGeom>
        <a:solidFill>
          <a:srgbClr val="CC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kern="1200" dirty="0">
              <a:ln w="3175">
                <a:solidFill>
                  <a:schemeClr val="tx1"/>
                </a:solidFill>
              </a:ln>
              <a:solidFill>
                <a:srgbClr val="CC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Кузбасс - «Центр профессионального превосходства»</a:t>
          </a:r>
          <a:endParaRPr lang="ru-RU" sz="5500" kern="1200" dirty="0">
            <a:ln w="3175">
              <a:solidFill>
                <a:schemeClr val="tx1"/>
              </a:solidFill>
            </a:ln>
            <a:solidFill>
              <a:srgbClr val="CC9900"/>
            </a:solidFill>
          </a:endParaRPr>
        </a:p>
      </dsp:txBody>
      <dsp:txXfrm>
        <a:off x="0" y="165644"/>
        <a:ext cx="11916466" cy="1923413"/>
      </dsp:txXfrm>
    </dsp:sp>
    <dsp:sp modelId="{2E60EA6F-55E0-4B59-B7A2-F66449667EA4}">
      <dsp:nvSpPr>
        <dsp:cNvPr id="0" name=""/>
        <dsp:cNvSpPr/>
      </dsp:nvSpPr>
      <dsp:spPr>
        <a:xfrm>
          <a:off x="0" y="1923049"/>
          <a:ext cx="2236827" cy="403916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образовательного и научного превосходства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0" y="1923049"/>
        <a:ext cx="2236827" cy="4039168"/>
      </dsp:txXfrm>
    </dsp:sp>
    <dsp:sp modelId="{44433E4F-E812-410F-92D2-255F64E99FFA}">
      <dsp:nvSpPr>
        <dsp:cNvPr id="0" name=""/>
        <dsp:cNvSpPr/>
      </dsp:nvSpPr>
      <dsp:spPr>
        <a:xfrm>
          <a:off x="2248597" y="1909316"/>
          <a:ext cx="2259090" cy="4323767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центр развития стратегического лидерства</a:t>
          </a:r>
        </a:p>
      </dsp:txBody>
      <dsp:txXfrm>
        <a:off x="2248597" y="1909316"/>
        <a:ext cx="2259090" cy="4323767"/>
      </dsp:txXfrm>
    </dsp:sp>
    <dsp:sp modelId="{956DDBA7-809E-4E6C-A53B-526A7DAC83E3}">
      <dsp:nvSpPr>
        <dsp:cNvPr id="0" name=""/>
        <dsp:cNvSpPr/>
      </dsp:nvSpPr>
      <dsp:spPr>
        <a:xfrm>
          <a:off x="4497039" y="1943811"/>
          <a:ext cx="3277022" cy="403916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0" kern="120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развития </a:t>
          </a:r>
          <a:r>
            <a:rPr lang="ru-RU" sz="3200" b="1" i="0" kern="120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наставничества</a:t>
          </a:r>
          <a:endParaRPr lang="ru-RU" sz="3200" i="0" kern="1200" dirty="0">
            <a:solidFill>
              <a:srgbClr val="CC3300"/>
            </a:solidFill>
          </a:endParaRPr>
        </a:p>
      </dsp:txBody>
      <dsp:txXfrm>
        <a:off x="4497039" y="1943811"/>
        <a:ext cx="3277022" cy="4039168"/>
      </dsp:txXfrm>
    </dsp:sp>
    <dsp:sp modelId="{BA029205-A342-4009-93F7-7A2ABBEA9050}">
      <dsp:nvSpPr>
        <dsp:cNvPr id="0" name=""/>
        <dsp:cNvSpPr/>
      </dsp:nvSpPr>
      <dsp:spPr>
        <a:xfrm>
          <a:off x="7774062" y="1923413"/>
          <a:ext cx="2145438" cy="403916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дистанционного развития Кузбасса</a:t>
          </a:r>
          <a:endParaRPr lang="ru-RU" sz="1800" kern="1200" dirty="0">
            <a:solidFill>
              <a:schemeClr val="tx1"/>
            </a:solidFill>
          </a:endParaRP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 dirty="0"/>
        </a:p>
      </dsp:txBody>
      <dsp:txXfrm>
        <a:off x="7774062" y="1923413"/>
        <a:ext cx="2145438" cy="4039168"/>
      </dsp:txXfrm>
    </dsp:sp>
    <dsp:sp modelId="{7F9CCFE4-0604-4B5C-9A6C-E29DEFF1E64A}">
      <dsp:nvSpPr>
        <dsp:cNvPr id="0" name=""/>
        <dsp:cNvSpPr/>
      </dsp:nvSpPr>
      <dsp:spPr>
        <a:xfrm>
          <a:off x="9904681" y="1924948"/>
          <a:ext cx="1995843" cy="4039168"/>
        </a:xfrm>
        <a:prstGeom prst="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>
            <a:solidFill>
              <a:schemeClr val="tx1"/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tx1"/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центр развития опережающего образования на протяжении всей жизни; центр развития стратегического лидерства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904681" y="1924948"/>
        <a:ext cx="1995843" cy="4039168"/>
      </dsp:txXfrm>
    </dsp:sp>
    <dsp:sp modelId="{ABE9317A-9029-41CD-B901-FABE7C0166E1}">
      <dsp:nvSpPr>
        <dsp:cNvPr id="0" name=""/>
        <dsp:cNvSpPr/>
      </dsp:nvSpPr>
      <dsp:spPr>
        <a:xfrm>
          <a:off x="0" y="5962581"/>
          <a:ext cx="11916466" cy="448796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6E3FE-7868-4FDE-8C04-3C026577C6A3}">
      <dsp:nvSpPr>
        <dsp:cNvPr id="0" name=""/>
        <dsp:cNvSpPr/>
      </dsp:nvSpPr>
      <dsp:spPr>
        <a:xfrm>
          <a:off x="1191567" y="-37590"/>
          <a:ext cx="6118432" cy="6118432"/>
        </a:xfrm>
        <a:prstGeom prst="circularArrow">
          <a:avLst>
            <a:gd name="adj1" fmla="val 5544"/>
            <a:gd name="adj2" fmla="val 330680"/>
            <a:gd name="adj3" fmla="val 13763074"/>
            <a:gd name="adj4" fmla="val 17393790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1EFAD-5F7E-4701-8DFE-64D17936DEFB}">
      <dsp:nvSpPr>
        <dsp:cNvPr id="0" name=""/>
        <dsp:cNvSpPr/>
      </dsp:nvSpPr>
      <dsp:spPr>
        <a:xfrm>
          <a:off x="2810332" y="1789"/>
          <a:ext cx="2880902" cy="1440451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«Солнечная полянка»</a:t>
          </a:r>
        </a:p>
      </dsp:txBody>
      <dsp:txXfrm>
        <a:off x="2880649" y="72106"/>
        <a:ext cx="2740268" cy="1299817"/>
      </dsp:txXfrm>
    </dsp:sp>
    <dsp:sp modelId="{42D9722E-2E40-4F19-830D-6FBBEE7DD65E}">
      <dsp:nvSpPr>
        <dsp:cNvPr id="0" name=""/>
        <dsp:cNvSpPr/>
      </dsp:nvSpPr>
      <dsp:spPr>
        <a:xfrm>
          <a:off x="5620664" y="1648473"/>
          <a:ext cx="2880902" cy="1440451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«Лесная академия»</a:t>
          </a:r>
        </a:p>
      </dsp:txBody>
      <dsp:txXfrm>
        <a:off x="5690981" y="1718790"/>
        <a:ext cx="2740268" cy="1299817"/>
      </dsp:txXfrm>
    </dsp:sp>
    <dsp:sp modelId="{A505F1A4-29E3-44A0-B606-426BCCEA3B54}">
      <dsp:nvSpPr>
        <dsp:cNvPr id="0" name=""/>
        <dsp:cNvSpPr/>
      </dsp:nvSpPr>
      <dsp:spPr>
        <a:xfrm>
          <a:off x="4939572" y="4360926"/>
          <a:ext cx="2880902" cy="1440451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«Лесная сказка»</a:t>
          </a:r>
        </a:p>
      </dsp:txBody>
      <dsp:txXfrm>
        <a:off x="5009889" y="4431243"/>
        <a:ext cx="2740268" cy="1299817"/>
      </dsp:txXfrm>
    </dsp:sp>
    <dsp:sp modelId="{57DDC958-5A86-4514-8BF9-8CFB68897315}">
      <dsp:nvSpPr>
        <dsp:cNvPr id="0" name=""/>
        <dsp:cNvSpPr/>
      </dsp:nvSpPr>
      <dsp:spPr>
        <a:xfrm>
          <a:off x="475082" y="4288902"/>
          <a:ext cx="2880902" cy="1440451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«Сказочная страна»</a:t>
          </a:r>
        </a:p>
      </dsp:txBody>
      <dsp:txXfrm>
        <a:off x="545399" y="4359219"/>
        <a:ext cx="2740268" cy="1299817"/>
      </dsp:txXfrm>
    </dsp:sp>
    <dsp:sp modelId="{6614D117-E670-4585-8DE9-33D8BC4DBF05}">
      <dsp:nvSpPr>
        <dsp:cNvPr id="0" name=""/>
        <dsp:cNvSpPr/>
      </dsp:nvSpPr>
      <dsp:spPr>
        <a:xfrm>
          <a:off x="0" y="1875045"/>
          <a:ext cx="2880902" cy="1440451"/>
        </a:xfrm>
        <a:prstGeom prst="roundRect">
          <a:avLst/>
        </a:prstGeom>
        <a:solidFill>
          <a:srgbClr val="CCE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Корпус «Соловушек»</a:t>
          </a:r>
        </a:p>
      </dsp:txBody>
      <dsp:txXfrm>
        <a:off x="70317" y="1945362"/>
        <a:ext cx="2740268" cy="12998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00118" y="3332182"/>
            <a:ext cx="803981" cy="234015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56091"/>
            <a:ext cx="20014123" cy="1086206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1012607" cy="11277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251" y="973874"/>
            <a:ext cx="4690946" cy="249206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177458"/>
            <a:ext cx="20104099" cy="21310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2476" y="831965"/>
            <a:ext cx="4690946" cy="24920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45450" y="955972"/>
            <a:ext cx="8013199" cy="1624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1.png"/><Relationship Id="rId7" Type="http://schemas.openxmlformats.org/officeDocument/2006/relationships/image" Target="../media/image35.jpeg"/><Relationship Id="rId12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7.jpeg"/><Relationship Id="rId5" Type="http://schemas.openxmlformats.org/officeDocument/2006/relationships/image" Target="../media/image33.jpeg"/><Relationship Id="rId10" Type="http://schemas.openxmlformats.org/officeDocument/2006/relationships/image" Target="../media/image18.sv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sv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12" Type="http://schemas.openxmlformats.org/officeDocument/2006/relationships/image" Target="../media/image4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3.sv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5.jpeg"/><Relationship Id="rId4" Type="http://schemas.openxmlformats.org/officeDocument/2006/relationships/image" Target="../media/image4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47.png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3.gi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.sv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7" y="0"/>
            <a:ext cx="20104100" cy="11335057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3" name="object 3"/>
          <p:cNvSpPr txBox="1"/>
          <p:nvPr/>
        </p:nvSpPr>
        <p:spPr>
          <a:xfrm>
            <a:off x="4534773" y="3621885"/>
            <a:ext cx="13244353" cy="24684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90"/>
              </a:spcBef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«Разработка программы наставничества как инструмента привлечения и удержания молодых специалистов в дошкольной образовательной организации»</a:t>
            </a:r>
            <a:endParaRPr sz="4000" dirty="0">
              <a:latin typeface="Neue Machina"/>
              <a:cs typeface="Neue Machin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408" y="679641"/>
            <a:ext cx="4074642" cy="215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E3C7F0-5334-4F3E-93D2-317AFAE48DF5}"/>
              </a:ext>
            </a:extLst>
          </p:cNvPr>
          <p:cNvSpPr txBox="1"/>
          <p:nvPr/>
        </p:nvSpPr>
        <p:spPr>
          <a:xfrm>
            <a:off x="4565650" y="202587"/>
            <a:ext cx="117692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kern="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науки  и высшего образования  Российской Федерации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ФГБОУ ВО «Кемеровский государственный университет», и</a:t>
            </a:r>
            <a:r>
              <a:rPr lang="ru-RU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нститут экономики и управления </a:t>
            </a:r>
            <a:r>
              <a:rPr lang="ru-RU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КемГУ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 программа подготовки управленческих кадров для организаций народного хозяйства РФ</a:t>
            </a:r>
          </a:p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«Управление развитием организации»</a:t>
            </a: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аправление подготовки Менеджмент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(базовая образовательная программа – тип В)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42D50-1156-4760-A022-88A72401EA66}"/>
              </a:ext>
            </a:extLst>
          </p:cNvPr>
          <p:cNvSpPr txBox="1"/>
          <p:nvPr/>
        </p:nvSpPr>
        <p:spPr>
          <a:xfrm>
            <a:off x="6075613" y="2695990"/>
            <a:ext cx="10162674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Аттестационная работа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25CCAF1-2960-4EDA-A1B3-AD183CA35FC9}"/>
              </a:ext>
            </a:extLst>
          </p:cNvPr>
          <p:cNvSpPr txBox="1"/>
          <p:nvPr/>
        </p:nvSpPr>
        <p:spPr>
          <a:xfrm>
            <a:off x="12356306" y="6090381"/>
            <a:ext cx="6854347" cy="3243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</a:p>
          <a:p>
            <a:pPr algn="r"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Сенина Наталья Константиновна</a:t>
            </a:r>
          </a:p>
          <a:p>
            <a:pPr algn="r">
              <a:spcAft>
                <a:spcPts val="8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к.т.н., доцент, доцент кафедры менеджмента им. А.П.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Поварича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>
              <a:spcAft>
                <a:spcPts val="800"/>
              </a:spcAft>
            </a:pP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Подзорова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алина Анатольевна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177B41-5A70-4916-B799-7D0F1C3A8D8F}"/>
              </a:ext>
            </a:extLst>
          </p:cNvPr>
          <p:cNvSpPr txBox="1"/>
          <p:nvPr/>
        </p:nvSpPr>
        <p:spPr>
          <a:xfrm>
            <a:off x="8947150" y="10150475"/>
            <a:ext cx="220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Кемерово 2023</a:t>
            </a:r>
            <a:endParaRPr lang="ru-RU" sz="2400" b="1" dirty="0"/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xmlns="" id="{43E7155D-F5B8-4F32-8D57-9E02DED3C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29" y="6961417"/>
            <a:ext cx="6684121" cy="28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835026" y="254075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Маркетинговая  деятельность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DE3E98C-B4A6-41C4-9F92-C3F6F974E4F5}"/>
              </a:ext>
            </a:extLst>
          </p:cNvPr>
          <p:cNvSpPr txBox="1"/>
          <p:nvPr/>
        </p:nvSpPr>
        <p:spPr>
          <a:xfrm>
            <a:off x="465986" y="2375038"/>
            <a:ext cx="59827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Базовая площадка  для проведения выездных тематических занятий слушателей факультета повышения квалификации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КРИПКиПРО</a:t>
            </a:r>
            <a:endParaRPr lang="ru-RU" b="1" dirty="0"/>
          </a:p>
        </p:txBody>
      </p:sp>
      <p:pic>
        <p:nvPicPr>
          <p:cNvPr id="10" name="Picture 2" descr="C:\Users\НК\Desktop\фото\Camera\IMG_20150217_114255.jpg">
            <a:extLst>
              <a:ext uri="{FF2B5EF4-FFF2-40B4-BE49-F238E27FC236}">
                <a16:creationId xmlns:a16="http://schemas.microsoft.com/office/drawing/2014/main" xmlns="" id="{184B856F-6690-44A5-B092-93F50F2AE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656" y="5654675"/>
            <a:ext cx="5665830" cy="424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5BD4209-73B1-485A-90CD-56776F43A8E7}"/>
              </a:ext>
            </a:extLst>
          </p:cNvPr>
          <p:cNvSpPr txBox="1"/>
          <p:nvPr/>
        </p:nvSpPr>
        <p:spPr>
          <a:xfrm>
            <a:off x="2355886" y="3487008"/>
            <a:ext cx="5441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Победители и у</a:t>
            </a:r>
            <a:r>
              <a:rPr kumimoji="0" lang="ru-RU" sz="1800" b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частники</a:t>
            </a:r>
            <a:r>
              <a:rPr kumimoji="0" lang="ru-RU" sz="1800" b="1" u="none" strike="noStrike" cap="none" normalizeH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800" b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открытого Всероссийского турнира  способностей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«Росток – супер УМ» для дошкольников</a:t>
            </a:r>
            <a:endParaRPr kumimoji="0" lang="ru-RU" sz="1800" b="1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D:\Фото\апрель 2018\фото из вайбера\IMG-16c8dc8ea9d4d18d3d343daca28c365f-V.jpg">
            <a:extLst>
              <a:ext uri="{FF2B5EF4-FFF2-40B4-BE49-F238E27FC236}">
                <a16:creationId xmlns:a16="http://schemas.microsoft.com/office/drawing/2014/main" xmlns="" id="{660F4E7A-A7F6-441C-8D77-F6CEB2E9C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72560" y="1991180"/>
            <a:ext cx="5398672" cy="3036753"/>
          </a:xfrm>
          <a:prstGeom prst="rect">
            <a:avLst/>
          </a:prstGeom>
          <a:noFill/>
        </p:spPr>
      </p:pic>
      <p:pic>
        <p:nvPicPr>
          <p:cNvPr id="14" name="Picture 2" descr="D:\Фото\апрель 2018\фото 1\20180324_113428.jpg">
            <a:extLst>
              <a:ext uri="{FF2B5EF4-FFF2-40B4-BE49-F238E27FC236}">
                <a16:creationId xmlns:a16="http://schemas.microsoft.com/office/drawing/2014/main" xmlns="" id="{0F4FFA0B-3D90-4785-8845-2FBCBDDC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648" t="7260" r="3832" b="7506"/>
          <a:stretch>
            <a:fillRect/>
          </a:stretch>
        </p:blipFill>
        <p:spPr bwMode="auto">
          <a:xfrm>
            <a:off x="2191688" y="6624995"/>
            <a:ext cx="4672951" cy="319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869B41-4195-4BB5-A901-AE2FBA599879}"/>
              </a:ext>
            </a:extLst>
          </p:cNvPr>
          <p:cNvSpPr txBox="1"/>
          <p:nvPr/>
        </p:nvSpPr>
        <p:spPr>
          <a:xfrm>
            <a:off x="3020854" y="5232023"/>
            <a:ext cx="45098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Неоднократные победители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районного конкурса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«Папа, мама, я  - спортивная семья!», «Веселые брызги»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72EA97-23F7-4CFD-9307-22C84FF2B201}"/>
              </a:ext>
            </a:extLst>
          </p:cNvPr>
          <p:cNvSpPr txBox="1"/>
          <p:nvPr/>
        </p:nvSpPr>
        <p:spPr>
          <a:xfrm>
            <a:off x="188346" y="6018076"/>
            <a:ext cx="3649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Оказание платных услуг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(30 видов услуг)</a:t>
            </a:r>
            <a:endParaRPr lang="ru-RU" dirty="0"/>
          </a:p>
        </p:txBody>
      </p:sp>
      <p:pic>
        <p:nvPicPr>
          <p:cNvPr id="21" name="Picture 3" descr="E:\Новый год, 2015\фото\Изображение 437.jpg">
            <a:extLst>
              <a:ext uri="{FF2B5EF4-FFF2-40B4-BE49-F238E27FC236}">
                <a16:creationId xmlns:a16="http://schemas.microsoft.com/office/drawing/2014/main" xmlns="" id="{4EE9B1A5-FCA9-4D3E-A818-A0B8A2FF5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15152" b="2771"/>
          <a:stretch>
            <a:fillRect/>
          </a:stretch>
        </p:blipFill>
        <p:spPr bwMode="auto">
          <a:xfrm>
            <a:off x="7530731" y="5759208"/>
            <a:ext cx="5835108" cy="398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C09CBBA-4764-435B-B3D7-0D618246CFF4}"/>
              </a:ext>
            </a:extLst>
          </p:cNvPr>
          <p:cNvSpPr txBox="1"/>
          <p:nvPr/>
        </p:nvSpPr>
        <p:spPr>
          <a:xfrm>
            <a:off x="-33788" y="4489419"/>
            <a:ext cx="4602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Ежегодные победители конкурса «Снежный городок»</a:t>
            </a:r>
            <a:endParaRPr lang="ru-RU" dirty="0"/>
          </a:p>
        </p:txBody>
      </p:sp>
      <p:pic>
        <p:nvPicPr>
          <p:cNvPr id="23" name="Рисунок 22" descr="Флажок со сплошной заливкой">
            <a:extLst>
              <a:ext uri="{FF2B5EF4-FFF2-40B4-BE49-F238E27FC236}">
                <a16:creationId xmlns:a16="http://schemas.microsoft.com/office/drawing/2014/main" xmlns="" id="{45B5629D-3DD5-4187-B84A-6C205F9CCE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85753" y="2186398"/>
            <a:ext cx="458331" cy="578926"/>
          </a:xfrm>
          <a:prstGeom prst="rect">
            <a:avLst/>
          </a:prstGeom>
        </p:spPr>
      </p:pic>
      <p:pic>
        <p:nvPicPr>
          <p:cNvPr id="24" name="Рисунок 23" descr="Флажок со сплошной заливкой">
            <a:extLst>
              <a:ext uri="{FF2B5EF4-FFF2-40B4-BE49-F238E27FC236}">
                <a16:creationId xmlns:a16="http://schemas.microsoft.com/office/drawing/2014/main" xmlns="" id="{91FF4165-C055-4A8F-AD56-9B355E61A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7422" y="4296821"/>
            <a:ext cx="458331" cy="578926"/>
          </a:xfrm>
          <a:prstGeom prst="rect">
            <a:avLst/>
          </a:prstGeom>
        </p:spPr>
      </p:pic>
      <p:pic>
        <p:nvPicPr>
          <p:cNvPr id="25" name="Рисунок 24" descr="Флажок со сплошной заливкой">
            <a:extLst>
              <a:ext uri="{FF2B5EF4-FFF2-40B4-BE49-F238E27FC236}">
                <a16:creationId xmlns:a16="http://schemas.microsoft.com/office/drawing/2014/main" xmlns="" id="{1C0E58A7-D6DB-4C6A-A665-C53F7F0CDC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791688" y="5135750"/>
            <a:ext cx="458331" cy="578926"/>
          </a:xfrm>
          <a:prstGeom prst="rect">
            <a:avLst/>
          </a:prstGeom>
        </p:spPr>
      </p:pic>
      <p:pic>
        <p:nvPicPr>
          <p:cNvPr id="26" name="Рисунок 25" descr="Флажок со сплошной заливкой">
            <a:extLst>
              <a:ext uri="{FF2B5EF4-FFF2-40B4-BE49-F238E27FC236}">
                <a16:creationId xmlns:a16="http://schemas.microsoft.com/office/drawing/2014/main" xmlns="" id="{E4BB361D-62C7-403E-932D-0629344C69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002" y="5693688"/>
            <a:ext cx="458331" cy="578926"/>
          </a:xfrm>
          <a:prstGeom prst="rect">
            <a:avLst/>
          </a:prstGeom>
        </p:spPr>
      </p:pic>
      <p:pic>
        <p:nvPicPr>
          <p:cNvPr id="27" name="Рисунок 26" descr="Флажок со сплошной заливкой">
            <a:extLst>
              <a:ext uri="{FF2B5EF4-FFF2-40B4-BE49-F238E27FC236}">
                <a16:creationId xmlns:a16="http://schemas.microsoft.com/office/drawing/2014/main" xmlns="" id="{CC0CA287-FB5A-42B8-8EE3-2B672405D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999006" y="3218784"/>
            <a:ext cx="458331" cy="5789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F11A8A5-867C-4610-83FC-07FC07240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2614" r="7425" b="10341"/>
          <a:stretch/>
        </p:blipFill>
        <p:spPr>
          <a:xfrm>
            <a:off x="13816171" y="1654686"/>
            <a:ext cx="5207389" cy="370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BCFDEDE-758A-44EE-A1A0-95FC963F6A7C}"/>
              </a:ext>
            </a:extLst>
          </p:cNvPr>
          <p:cNvSpPr txBox="1"/>
          <p:nvPr/>
        </p:nvSpPr>
        <p:spPr>
          <a:xfrm>
            <a:off x="-3623" y="7271326"/>
            <a:ext cx="23872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Ежегодные участники и победители</a:t>
            </a:r>
          </a:p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районных и городских фестивалей и конкурсов</a:t>
            </a:r>
            <a:endParaRPr lang="ru-RU" sz="1800" dirty="0"/>
          </a:p>
        </p:txBody>
      </p:sp>
      <p:pic>
        <p:nvPicPr>
          <p:cNvPr id="30" name="Рисунок 29" descr="Флажок со сплошной заливкой">
            <a:extLst>
              <a:ext uri="{FF2B5EF4-FFF2-40B4-BE49-F238E27FC236}">
                <a16:creationId xmlns:a16="http://schemas.microsoft.com/office/drawing/2014/main" xmlns="" id="{23877CC8-7096-431D-B712-BF067CEDFB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36820" y="7074529"/>
            <a:ext cx="458331" cy="5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3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835026" y="254075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Кадровая  характеристика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45C307-31C1-4DF1-A506-E9BAC7FDEC8B}"/>
              </a:ext>
            </a:extLst>
          </p:cNvPr>
          <p:cNvSpPr txBox="1"/>
          <p:nvPr/>
        </p:nvSpPr>
        <p:spPr>
          <a:xfrm>
            <a:off x="780978" y="2696626"/>
            <a:ext cx="6336704" cy="6596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Фактическая численность работников ДОУ составляет 326 человек, из них педагогических работников 182 человека. В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МАДОУ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5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работают</a:t>
            </a:r>
            <a:r>
              <a:rPr lang="ru-RU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  <a:r>
              <a:rPr lang="ru-RU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педагога,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4680" indent="-92710">
              <a:lnSpc>
                <a:spcPct val="150000"/>
              </a:lnSpc>
              <a:spcBef>
                <a:spcPts val="330"/>
              </a:spcBef>
              <a:spcAft>
                <a:spcPts val="0"/>
              </a:spcAft>
              <a:tabLst>
                <a:tab pos="61531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- 139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воспитателей;</a:t>
            </a:r>
          </a:p>
          <a:p>
            <a:pPr marL="614680" indent="-92710">
              <a:lnSpc>
                <a:spcPct val="150000"/>
              </a:lnSpc>
              <a:spcBef>
                <a:spcPts val="350"/>
              </a:spcBef>
              <a:spcAft>
                <a:spcPts val="0"/>
              </a:spcAft>
              <a:tabLst>
                <a:tab pos="61531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- 4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старших</a:t>
            </a:r>
            <a:r>
              <a:rPr lang="ru-RU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воспитателя;</a:t>
            </a:r>
          </a:p>
          <a:p>
            <a:pPr marL="614680" indent="-92710">
              <a:lnSpc>
                <a:spcPct val="150000"/>
              </a:lnSpc>
              <a:spcBef>
                <a:spcPts val="350"/>
              </a:spcBef>
              <a:spcAft>
                <a:spcPts val="0"/>
              </a:spcAft>
              <a:tabLst>
                <a:tab pos="61531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- 7</a:t>
            </a:r>
            <a:r>
              <a:rPr lang="ru-RU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музыкальных</a:t>
            </a:r>
            <a:r>
              <a:rPr lang="ru-RU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руководителей;</a:t>
            </a:r>
          </a:p>
          <a:p>
            <a:pPr marL="614680" indent="-92710">
              <a:lnSpc>
                <a:spcPct val="150000"/>
              </a:lnSpc>
              <a:spcBef>
                <a:spcPts val="345"/>
              </a:spcBef>
              <a:spcAft>
                <a:spcPts val="0"/>
              </a:spcAft>
              <a:tabLst>
                <a:tab pos="61531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- 7</a:t>
            </a:r>
            <a:r>
              <a:rPr lang="ru-RU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</a:t>
            </a:r>
            <a:r>
              <a:rPr lang="ru-RU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дополнительного</a:t>
            </a:r>
            <a:r>
              <a:rPr lang="ru-RU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образования;</a:t>
            </a:r>
          </a:p>
          <a:p>
            <a:pPr>
              <a:lnSpc>
                <a:spcPct val="150000"/>
              </a:lnSpc>
              <a:spcBef>
                <a:spcPts val="355"/>
              </a:spcBef>
              <a:spcAft>
                <a:spcPts val="6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- 14</a:t>
            </a:r>
            <a:r>
              <a:rPr lang="ru-RU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учителей-логопедов;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4680" indent="-92710">
              <a:lnSpc>
                <a:spcPct val="150000"/>
              </a:lnSpc>
              <a:spcBef>
                <a:spcPts val="345"/>
              </a:spcBef>
              <a:spcAft>
                <a:spcPts val="0"/>
              </a:spcAft>
              <a:tabLst>
                <a:tab pos="61531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- 10</a:t>
            </a:r>
            <a:r>
              <a:rPr lang="ru-RU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инструкторов</a:t>
            </a:r>
            <a:r>
              <a:rPr lang="ru-RU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физической</a:t>
            </a:r>
            <a:r>
              <a:rPr lang="ru-RU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культуре;</a:t>
            </a:r>
          </a:p>
          <a:p>
            <a:pPr marL="614680" indent="-92710">
              <a:lnSpc>
                <a:spcPct val="150000"/>
              </a:lnSpc>
              <a:spcBef>
                <a:spcPts val="350"/>
              </a:spcBef>
              <a:spcAft>
                <a:spcPts val="0"/>
              </a:spcAft>
              <a:tabLst>
                <a:tab pos="61531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- 1</a:t>
            </a:r>
            <a:r>
              <a:rPr lang="ru-RU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</a:t>
            </a:r>
            <a:r>
              <a:rPr lang="ru-RU" sz="20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психолог.</a:t>
            </a:r>
          </a:p>
          <a:p>
            <a:pPr indent="449580">
              <a:lnSpc>
                <a:spcPct val="150000"/>
              </a:lnSpc>
              <a:spcBef>
                <a:spcPts val="225"/>
              </a:spcBef>
              <a:spcAft>
                <a:spcPts val="6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Приток</a:t>
            </a:r>
            <a:r>
              <a:rPr lang="ru-RU" sz="20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молодых</a:t>
            </a:r>
            <a:r>
              <a:rPr lang="ru-RU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специалистов в</a:t>
            </a:r>
            <a:r>
              <a:rPr lang="ru-RU" sz="20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2000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spc="-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составил 14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человек,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20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A79E5FE9-92CC-4CAE-90A0-D35F30B2C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04568902-F334-497C-A97E-44FEEB1A3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8338" y="5151731"/>
            <a:ext cx="66247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1.6 – Сравнительной анализ уровня образования педагогов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42B3D774-F7AE-4947-B07A-8A745286C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528587"/>
              </p:ext>
            </p:extLst>
          </p:nvPr>
        </p:nvGraphicFramePr>
        <p:xfrm>
          <a:off x="6955706" y="5835769"/>
          <a:ext cx="9074588" cy="3550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Chart" r:id="rId6" imgW="4990973" imgH="1952693" progId="MSGraph.Chart.8">
                  <p:embed/>
                </p:oleObj>
              </mc:Choice>
              <mc:Fallback>
                <p:oleObj name="Chart" r:id="rId6" imgW="4990973" imgH="1952693" progId="MSGraph.Chart.8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xmlns="" id="{224210C8-794D-4223-AFED-25F992B885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5706" y="5835769"/>
                        <a:ext cx="9074588" cy="35501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2DCDA6-82CC-4C31-B424-8666F707647B}"/>
              </a:ext>
            </a:extLst>
          </p:cNvPr>
          <p:cNvSpPr txBox="1"/>
          <p:nvPr/>
        </p:nvSpPr>
        <p:spPr>
          <a:xfrm>
            <a:off x="6523658" y="9040349"/>
            <a:ext cx="8912612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1.7 – Сравнительной анализ квалификации педагогов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761BB2D2-635D-4370-88B9-9DE6D9E0B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010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" name="Объект 22">
            <a:extLst>
              <a:ext uri="{FF2B5EF4-FFF2-40B4-BE49-F238E27FC236}">
                <a16:creationId xmlns:a16="http://schemas.microsoft.com/office/drawing/2014/main" xmlns="" id="{01A77AA5-73F3-4870-A056-91F5EA990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119195"/>
              </p:ext>
            </p:extLst>
          </p:nvPr>
        </p:nvGraphicFramePr>
        <p:xfrm>
          <a:off x="10439771" y="1862761"/>
          <a:ext cx="9174995" cy="359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Chart" r:id="rId8" imgW="5334102" imgH="2095364" progId="MSGraph.Chart.8">
                  <p:embed/>
                </p:oleObj>
              </mc:Choice>
              <mc:Fallback>
                <p:oleObj name="Chart" r:id="rId8" imgW="5334102" imgH="2095364" progId="MSGraph.Chart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9771" y="1862761"/>
                        <a:ext cx="9174995" cy="3598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0F1AB0-8BF9-4091-9467-E5A36EBDB62D}"/>
              </a:ext>
            </a:extLst>
          </p:cNvPr>
          <p:cNvSpPr txBox="1"/>
          <p:nvPr/>
        </p:nvSpPr>
        <p:spPr>
          <a:xfrm>
            <a:off x="11681369" y="4042630"/>
            <a:ext cx="778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25%</a:t>
            </a:r>
            <a:endParaRPr lang="ru-RU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6EDE21-49C9-424A-81F4-F7CAAB162D77}"/>
              </a:ext>
            </a:extLst>
          </p:cNvPr>
          <p:cNvSpPr txBox="1"/>
          <p:nvPr/>
        </p:nvSpPr>
        <p:spPr>
          <a:xfrm>
            <a:off x="13963981" y="4034762"/>
            <a:ext cx="778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25%</a:t>
            </a:r>
            <a:endParaRPr lang="ru-RU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EB9B1C-0390-4C0D-8A82-29B4E9C21FE8}"/>
              </a:ext>
            </a:extLst>
          </p:cNvPr>
          <p:cNvSpPr txBox="1"/>
          <p:nvPr/>
        </p:nvSpPr>
        <p:spPr>
          <a:xfrm flipH="1">
            <a:off x="12212290" y="2595018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48 %</a:t>
            </a:r>
            <a:endParaRPr lang="ru-RU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1A5164D-4441-4ECA-80DA-002C57F699D6}"/>
              </a:ext>
            </a:extLst>
          </p:cNvPr>
          <p:cNvSpPr txBox="1"/>
          <p:nvPr/>
        </p:nvSpPr>
        <p:spPr>
          <a:xfrm flipH="1">
            <a:off x="14516546" y="2703628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45 %</a:t>
            </a:r>
            <a:endParaRPr lang="ru-RU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9C0C61D-A33E-4BE3-B52B-0482384C5811}"/>
              </a:ext>
            </a:extLst>
          </p:cNvPr>
          <p:cNvSpPr txBox="1"/>
          <p:nvPr/>
        </p:nvSpPr>
        <p:spPr>
          <a:xfrm>
            <a:off x="12716346" y="3527321"/>
            <a:ext cx="778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27%</a:t>
            </a:r>
            <a:endParaRPr lang="ru-RU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19A31E-F239-46C7-8F8C-54A6AF4E4D19}"/>
              </a:ext>
            </a:extLst>
          </p:cNvPr>
          <p:cNvSpPr txBox="1"/>
          <p:nvPr/>
        </p:nvSpPr>
        <p:spPr>
          <a:xfrm>
            <a:off x="15054023" y="3478046"/>
            <a:ext cx="778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endParaRPr lang="ru-RU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BFEF42-7AF7-4E76-B47D-98E8D656DACE}"/>
              </a:ext>
            </a:extLst>
          </p:cNvPr>
          <p:cNvSpPr txBox="1"/>
          <p:nvPr/>
        </p:nvSpPr>
        <p:spPr>
          <a:xfrm flipH="1">
            <a:off x="8450239" y="6624925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55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%</a:t>
            </a:r>
            <a:endParaRPr lang="ru-RU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217841A-877A-4645-B488-7F7B9AFB61BB}"/>
              </a:ext>
            </a:extLst>
          </p:cNvPr>
          <p:cNvSpPr txBox="1"/>
          <p:nvPr/>
        </p:nvSpPr>
        <p:spPr>
          <a:xfrm flipH="1">
            <a:off x="11229343" y="6669962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52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%</a:t>
            </a:r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89D4C9D-3154-473B-A98E-8C4F14FC3208}"/>
              </a:ext>
            </a:extLst>
          </p:cNvPr>
          <p:cNvSpPr txBox="1"/>
          <p:nvPr/>
        </p:nvSpPr>
        <p:spPr>
          <a:xfrm flipH="1">
            <a:off x="9196057" y="8087308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3 %</a:t>
            </a:r>
            <a:endParaRPr lang="ru-RU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57D40F-EF3A-4B37-B569-049E45836859}"/>
              </a:ext>
            </a:extLst>
          </p:cNvPr>
          <p:cNvSpPr txBox="1"/>
          <p:nvPr/>
        </p:nvSpPr>
        <p:spPr>
          <a:xfrm flipH="1">
            <a:off x="11851676" y="7918402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18 %</a:t>
            </a:r>
            <a:endParaRPr lang="ru-RU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F5A17C-0FF4-40F8-A0B8-F66D53BBFEF3}"/>
              </a:ext>
            </a:extLst>
          </p:cNvPr>
          <p:cNvSpPr txBox="1"/>
          <p:nvPr/>
        </p:nvSpPr>
        <p:spPr>
          <a:xfrm flipH="1">
            <a:off x="9721737" y="7039294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42 %</a:t>
            </a:r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9BCF13E-8EC1-4504-8F37-EAAEE89CFCD0}"/>
              </a:ext>
            </a:extLst>
          </p:cNvPr>
          <p:cNvSpPr txBox="1"/>
          <p:nvPr/>
        </p:nvSpPr>
        <p:spPr>
          <a:xfrm flipH="1">
            <a:off x="12572330" y="7506890"/>
            <a:ext cx="720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30%</a:t>
            </a:r>
            <a:endParaRPr lang="ru-RU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BFE591A-B2DF-4E1D-B26A-25EA87BBC66F}"/>
              </a:ext>
            </a:extLst>
          </p:cNvPr>
          <p:cNvSpPr txBox="1"/>
          <p:nvPr/>
        </p:nvSpPr>
        <p:spPr>
          <a:xfrm>
            <a:off x="16244738" y="6112854"/>
            <a:ext cx="3728024" cy="25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Стаж до 5 лет - 74 </a:t>
            </a:r>
            <a:r>
              <a:rPr lang="ru-RU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41% ) </a:t>
            </a:r>
            <a:endParaRPr lang="ru-RU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6 до 10 лет – 37 (20%)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11 до 20  лет – 37 (20%)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21 до 40 – 32 (18%)</a:t>
            </a: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больше 40 лет - 2 (1%).</a:t>
            </a:r>
            <a:endParaRPr lang="ru-R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 descr="Флажок со сплошной заливкой">
            <a:extLst>
              <a:ext uri="{FF2B5EF4-FFF2-40B4-BE49-F238E27FC236}">
                <a16:creationId xmlns:a16="http://schemas.microsoft.com/office/drawing/2014/main" xmlns="" id="{B502E2EE-9D63-4ADE-BBDB-8F2E66D14F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359489" y="6142275"/>
            <a:ext cx="458331" cy="5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6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835026" y="254075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Экономическая характеристика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xmlns="" id="{03439D24-8D73-4C84-B6C0-332BC8B40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057" y="2220660"/>
            <a:ext cx="27682961" cy="8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" name="Объект 17">
            <a:extLst>
              <a:ext uri="{FF2B5EF4-FFF2-40B4-BE49-F238E27FC236}">
                <a16:creationId xmlns:a16="http://schemas.microsoft.com/office/drawing/2014/main" xmlns="" id="{2535F4AE-0BB3-4233-97BF-7CE542F048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092531"/>
              </p:ext>
            </p:extLst>
          </p:nvPr>
        </p:nvGraphicFramePr>
        <p:xfrm>
          <a:off x="304915" y="2317039"/>
          <a:ext cx="9776862" cy="3840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hart" r:id="rId6" imgW="5334102" imgH="2095364" progId="MSGraph.Chart.8">
                  <p:embed/>
                </p:oleObj>
              </mc:Choice>
              <mc:Fallback>
                <p:oleObj name="Chart" r:id="rId6" imgW="5334102" imgH="2095364" progId="MSGraph.Char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915" y="2317039"/>
                        <a:ext cx="9776862" cy="38409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BBDD571-6F7C-4C53-9926-B716A7E85A80}"/>
              </a:ext>
            </a:extLst>
          </p:cNvPr>
          <p:cNvSpPr txBox="1"/>
          <p:nvPr/>
        </p:nvSpPr>
        <p:spPr>
          <a:xfrm>
            <a:off x="979042" y="6007617"/>
            <a:ext cx="69537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Рисунок 1.8 – Сравнительной анализ уровня заработной платы</a:t>
            </a:r>
            <a:endParaRPr lang="ru-RU" sz="2000" dirty="0"/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00677D01-CE8A-426F-9D7A-4E86A06436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712540"/>
              </p:ext>
            </p:extLst>
          </p:nvPr>
        </p:nvGraphicFramePr>
        <p:xfrm>
          <a:off x="11523227" y="3109570"/>
          <a:ext cx="7403919" cy="3402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0829">
                  <a:extLst>
                    <a:ext uri="{9D8B030D-6E8A-4147-A177-3AD203B41FA5}">
                      <a16:colId xmlns:a16="http://schemas.microsoft.com/office/drawing/2014/main" xmlns="" val="2900299922"/>
                    </a:ext>
                  </a:extLst>
                </a:gridCol>
                <a:gridCol w="1264431">
                  <a:extLst>
                    <a:ext uri="{9D8B030D-6E8A-4147-A177-3AD203B41FA5}">
                      <a16:colId xmlns:a16="http://schemas.microsoft.com/office/drawing/2014/main" xmlns="" val="768246132"/>
                    </a:ext>
                  </a:extLst>
                </a:gridCol>
                <a:gridCol w="1778441">
                  <a:extLst>
                    <a:ext uri="{9D8B030D-6E8A-4147-A177-3AD203B41FA5}">
                      <a16:colId xmlns:a16="http://schemas.microsoft.com/office/drawing/2014/main" xmlns="" val="1106923187"/>
                    </a:ext>
                  </a:extLst>
                </a:gridCol>
                <a:gridCol w="1346043">
                  <a:extLst>
                    <a:ext uri="{9D8B030D-6E8A-4147-A177-3AD203B41FA5}">
                      <a16:colId xmlns:a16="http://schemas.microsoft.com/office/drawing/2014/main" xmlns="" val="225602604"/>
                    </a:ext>
                  </a:extLst>
                </a:gridCol>
                <a:gridCol w="1564175">
                  <a:extLst>
                    <a:ext uri="{9D8B030D-6E8A-4147-A177-3AD203B41FA5}">
                      <a16:colId xmlns:a16="http://schemas.microsoft.com/office/drawing/2014/main" xmlns="" val="1686174858"/>
                    </a:ext>
                  </a:extLst>
                </a:gridCol>
              </a:tblGrid>
              <a:tr h="11804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платных услуг,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не образовательные услуги, тыс.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заработную плату, тыс.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коммунальные услуги, тыс. руб.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5354594"/>
                  </a:ext>
                </a:extLst>
              </a:tr>
              <a:tr h="958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7 241,5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4 766,0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822,1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26589424"/>
                  </a:ext>
                </a:extLst>
              </a:tr>
              <a:tr h="1126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 02.07.21 по 31.12.21)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3 139,9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1749,9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78881419"/>
                  </a:ext>
                </a:extLst>
              </a:tr>
            </a:tbl>
          </a:graphicData>
        </a:graphic>
      </p:graphicFrame>
      <p:sp>
        <p:nvSpPr>
          <p:cNvPr id="22" name="Rectangle 14">
            <a:extLst>
              <a:ext uri="{FF2B5EF4-FFF2-40B4-BE49-F238E27FC236}">
                <a16:creationId xmlns:a16="http://schemas.microsoft.com/office/drawing/2014/main" xmlns="" id="{6FAE492A-FC8B-48F1-8FA5-AC705555B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3227" y="2196701"/>
            <a:ext cx="74359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1.2 - </a:t>
            </a: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Сведения о доходах и расходах средств от платных услуг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D9A341-A1AD-4786-A236-869B9743E62A}"/>
              </a:ext>
            </a:extLst>
          </p:cNvPr>
          <p:cNvSpPr txBox="1"/>
          <p:nvPr/>
        </p:nvSpPr>
        <p:spPr>
          <a:xfrm>
            <a:off x="5830172" y="2523822"/>
            <a:ext cx="11210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44383,6 </a:t>
            </a:r>
            <a:endParaRPr lang="ru-RU" sz="2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F3D6B6C-E6C9-4BFE-9C3C-836B9812F976}"/>
              </a:ext>
            </a:extLst>
          </p:cNvPr>
          <p:cNvSpPr txBox="1"/>
          <p:nvPr/>
        </p:nvSpPr>
        <p:spPr>
          <a:xfrm>
            <a:off x="2960498" y="2693056"/>
            <a:ext cx="122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40 070, 5 </a:t>
            </a:r>
            <a:endParaRPr lang="ru-RU" sz="2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A922AEF-715E-442B-A442-1385BF24DC64}"/>
              </a:ext>
            </a:extLst>
          </p:cNvPr>
          <p:cNvSpPr txBox="1"/>
          <p:nvPr/>
        </p:nvSpPr>
        <p:spPr>
          <a:xfrm>
            <a:off x="4669652" y="2794473"/>
            <a:ext cx="1121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38510,77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A04B955-25B0-4759-B3D9-A87FC948B217}"/>
              </a:ext>
            </a:extLst>
          </p:cNvPr>
          <p:cNvSpPr txBox="1"/>
          <p:nvPr/>
        </p:nvSpPr>
        <p:spPr>
          <a:xfrm>
            <a:off x="2001397" y="3127500"/>
            <a:ext cx="977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32757,8</a:t>
            </a:r>
            <a:endParaRPr lang="ru-RU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5D24BE3-ABD2-47C6-BA8F-8ABC64D746EB}"/>
              </a:ext>
            </a:extLst>
          </p:cNvPr>
          <p:cNvSpPr txBox="1"/>
          <p:nvPr/>
        </p:nvSpPr>
        <p:spPr>
          <a:xfrm>
            <a:off x="5780992" y="7004770"/>
            <a:ext cx="94131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в 2022 году в ДОО реализуются по 30 дополнительным общеобразовательным общеразвивающим программам: </a:t>
            </a:r>
          </a:p>
          <a:p>
            <a:pPr indent="449580"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программ художественной направленности,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программ физкультурно-спортивной направленности,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программ социально-гуманитарной направленности,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программы естественно-научной направленности,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программа технической направленности.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61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258962" y="326083"/>
            <a:ext cx="1881822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en-US" sz="9600" kern="0" spc="-5" dirty="0">
                <a:solidFill>
                  <a:srgbClr val="CC9900"/>
                </a:solidFill>
              </a:rPr>
              <a:t>SWOT</a:t>
            </a:r>
            <a:r>
              <a:rPr lang="ru-RU" sz="9600" kern="0" spc="-5" dirty="0">
                <a:solidFill>
                  <a:srgbClr val="CC9900"/>
                </a:solidFill>
              </a:rPr>
              <a:t>- Анализ деятельности организации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9B33E-5FA4-4A15-A1E7-3BB1872EE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49193"/>
              </p:ext>
            </p:extLst>
          </p:nvPr>
        </p:nvGraphicFramePr>
        <p:xfrm>
          <a:off x="11516997" y="2444957"/>
          <a:ext cx="6715994" cy="7364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715994">
                  <a:extLst>
                    <a:ext uri="{9D8B030D-6E8A-4147-A177-3AD203B41FA5}">
                      <a16:colId xmlns:a16="http://schemas.microsoft.com/office/drawing/2014/main" xmlns="" val="2699886901"/>
                    </a:ext>
                  </a:extLst>
                </a:gridCol>
              </a:tblGrid>
              <a:tr h="512420">
                <a:tc>
                  <a:txBody>
                    <a:bodyPr/>
                    <a:lstStyle/>
                    <a:p>
                      <a:pPr marL="75565" marR="56515" algn="ctr">
                        <a:lnSpc>
                          <a:spcPts val="149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Слабые</a:t>
                      </a:r>
                      <a:r>
                        <a:rPr lang="ru-RU" sz="3600" b="1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7862575"/>
                  </a:ext>
                </a:extLst>
              </a:tr>
              <a:tr h="6852079">
                <a:tc>
                  <a:txBody>
                    <a:bodyPr/>
                    <a:lstStyle/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развивающей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предметно-пространственной среды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трансформируемым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оборудованием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b="0" spc="-2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соответствии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800" b="0" spc="-7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требованиями</a:t>
                      </a:r>
                      <a:r>
                        <a:rPr lang="ru-RU" sz="1800" b="0" spc="8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ДОО.</a:t>
                      </a:r>
                    </a:p>
                    <a:p>
                      <a:pPr>
                        <a:spcBef>
                          <a:spcPts val="4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0645" marR="121285" indent="8890" algn="just">
                        <a:spcAft>
                          <a:spcPts val="0"/>
                        </a:spcAft>
                        <a:tabLst>
                          <a:tab pos="1588770" algn="l"/>
                          <a:tab pos="282956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Недостаток     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практических     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навыков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воспитания детей дошкольного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возраста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специалистов,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несовершенство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ими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 технологий	</a:t>
                      </a:r>
                      <a:r>
                        <a:rPr lang="ru-RU" sz="1800" b="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b="0" spc="-29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lang="ru-RU" sz="18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деятельности.</a:t>
                      </a:r>
                    </a:p>
                    <a:p>
                      <a:pPr>
                        <a:spcBef>
                          <a:spcPts val="1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0645" marR="130175" indent="2540" algn="just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214122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 высокая активность участия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молодых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педагогов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очных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конкурсах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профессионального мастерства, обобщения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актуальных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опытов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муниципальном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региональном</a:t>
                      </a:r>
                      <a:r>
                        <a:rPr lang="ru-RU" sz="1800" b="0" spc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уровнях.</a:t>
                      </a:r>
                    </a:p>
                    <a:p>
                      <a:pPr>
                        <a:spcBef>
                          <a:spcPts val="35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1280" marR="136525" indent="6350" algn="just">
                        <a:lnSpc>
                          <a:spcPct val="10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Текучесть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обслуживающего</a:t>
                      </a:r>
                      <a:r>
                        <a:rPr lang="ru-RU" sz="1800" b="0" spc="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персонала.</a:t>
                      </a: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6995" marR="137160" algn="just">
                        <a:spcBef>
                          <a:spcPts val="5"/>
                        </a:spcBef>
                        <a:spcAft>
                          <a:spcPts val="0"/>
                        </a:spcAft>
                        <a:tabLst>
                          <a:tab pos="2028825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единства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методического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сопровождения деятельности педагогических</a:t>
                      </a:r>
                      <a:r>
                        <a:rPr lang="ru-RU" sz="1800" b="0" spc="17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</a:t>
                      </a:r>
                      <a:r>
                        <a:rPr lang="ru-RU" sz="1800" b="0" spc="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всех</a:t>
                      </a:r>
                      <a:r>
                        <a:rPr lang="ru-RU" sz="1800" b="0" spc="26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корпусов.</a:t>
                      </a:r>
                    </a:p>
                    <a:p>
                      <a:pPr>
                        <a:spcBef>
                          <a:spcPts val="1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3820" algn="just"/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педагогических</a:t>
                      </a:r>
                      <a:r>
                        <a:rPr lang="ru-RU" sz="1800" b="0" spc="15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кадров.</a:t>
                      </a:r>
                    </a:p>
                    <a:p>
                      <a:pPr>
                        <a:spcBef>
                          <a:spcPts val="3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2550" marR="123825" indent="6350" algn="just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процент молодых педагогов, не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</a:t>
                      </a:r>
                      <a:r>
                        <a:rPr lang="ru-RU" sz="1800" b="0" spc="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опыта</a:t>
                      </a:r>
                      <a:r>
                        <a:rPr lang="ru-RU" sz="1800" b="0" spc="10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1800" b="0" spc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b="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5397438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0DDC7EF-9527-4ADA-9D5F-E89F2A438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937548"/>
              </p:ext>
            </p:extLst>
          </p:nvPr>
        </p:nvGraphicFramePr>
        <p:xfrm>
          <a:off x="1871109" y="2098039"/>
          <a:ext cx="7168789" cy="76877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168789">
                  <a:extLst>
                    <a:ext uri="{9D8B030D-6E8A-4147-A177-3AD203B41FA5}">
                      <a16:colId xmlns:a16="http://schemas.microsoft.com/office/drawing/2014/main" xmlns="" val="838586246"/>
                    </a:ext>
                  </a:extLst>
                </a:gridCol>
              </a:tblGrid>
              <a:tr h="512420">
                <a:tc>
                  <a:txBody>
                    <a:bodyPr/>
                    <a:lstStyle/>
                    <a:p>
                      <a:pPr marL="90360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Сильные</a:t>
                      </a:r>
                      <a:r>
                        <a:rPr lang="ru-RU" sz="3600" b="1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стороны</a:t>
                      </a:r>
                    </a:p>
                    <a:p>
                      <a:pPr marL="90360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2044477"/>
                  </a:ext>
                </a:extLst>
              </a:tr>
              <a:tr h="6852079">
                <a:tc>
                  <a:txBody>
                    <a:bodyPr/>
                    <a:lstStyle/>
                    <a:p>
                      <a:pPr marL="83820" algn="just">
                        <a:lnSpc>
                          <a:spcPts val="1240"/>
                        </a:lnSpc>
                      </a:pP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Высокие</a:t>
                      </a:r>
                      <a:r>
                        <a:rPr lang="ru-RU" sz="1800" b="0" spc="-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</a:t>
                      </a:r>
                      <a:r>
                        <a:rPr lang="ru-RU" sz="1800" b="0" spc="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освоения</a:t>
                      </a:r>
                      <a:r>
                        <a:rPr lang="ru-RU" sz="1800" b="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детьми</a:t>
                      </a:r>
                      <a:r>
                        <a:rPr lang="ru-RU" sz="1800" b="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</a:t>
                      </a:r>
                    </a:p>
                    <a:p>
                      <a:pPr marL="74930" marR="60325" algn="just">
                        <a:lnSpc>
                          <a:spcPct val="101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</a:t>
                      </a:r>
                      <a:r>
                        <a:rPr lang="ru-RU" sz="1800" b="0" spc="-29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образования.</a:t>
                      </a:r>
                    </a:p>
                    <a:p>
                      <a:pPr>
                        <a:spcBef>
                          <a:spcPts val="2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4930" marR="109220" indent="6985" algn="just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Широкий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ных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lang="ru-RU" sz="1800" b="0" spc="1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не образовательных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</a:t>
                      </a:r>
                      <a:r>
                        <a:rPr lang="ru-RU" sz="1800" b="0" spc="1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1800" b="0" spc="1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</a:t>
                      </a:r>
                      <a:r>
                        <a:rPr lang="ru-RU" sz="1800" b="0" spc="1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дошкольного возраста. </a:t>
                      </a:r>
                    </a:p>
                    <a:p>
                      <a:pPr marL="74930" marR="50165" indent="45720" algn="just"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Удовлетворённость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родителей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качеством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их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активность</a:t>
                      </a:r>
                      <a:r>
                        <a:rPr lang="ru-RU" sz="1800" b="0" spc="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b="0" spc="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800" b="0" spc="1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ДОУ.</a:t>
                      </a:r>
                    </a:p>
                    <a:p>
                      <a:pPr>
                        <a:spcBef>
                          <a:spcPts val="35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6835" marR="48895" indent="37465" algn="just">
                        <a:lnSpc>
                          <a:spcPct val="101000"/>
                        </a:lnSpc>
                        <a:spcAft>
                          <a:spcPts val="0"/>
                        </a:spcAft>
                        <a:tabLst>
                          <a:tab pos="282448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Рационально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организованная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развивающая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предметно-пространственная </a:t>
                      </a:r>
                      <a:r>
                        <a:rPr lang="ru-RU" sz="1800" b="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учреждения.</a:t>
                      </a:r>
                    </a:p>
                    <a:p>
                      <a:pPr>
                        <a:spcBef>
                          <a:spcPts val="4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8740" algn="just">
                        <a:tabLst>
                          <a:tab pos="227330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Качественная реализация и высокая результативность коррекционной</a:t>
                      </a:r>
                      <a:r>
                        <a:rPr lang="ru-RU" sz="1800" b="0" spc="16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деятельности.</a:t>
                      </a:r>
                    </a:p>
                    <a:p>
                      <a:pPr>
                        <a:spcBef>
                          <a:spcPts val="1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6835" marR="48260" indent="-5080" algn="just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Достаточно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профессиональный,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стабильный,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инициативный,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дружный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коллектив.</a:t>
                      </a:r>
                    </a:p>
                    <a:p>
                      <a:pPr>
                        <a:spcBef>
                          <a:spcPts val="4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2550" marR="55245" indent="-50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мотивации работы педагогов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800" b="0" spc="6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инновационном</a:t>
                      </a:r>
                      <a:r>
                        <a:rPr lang="ru-RU" sz="1800" b="0" spc="19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режиме.</a:t>
                      </a:r>
                    </a:p>
                    <a:p>
                      <a:pPr>
                        <a:spcBef>
                          <a:spcPts val="40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90170">
                        <a:lnSpc>
                          <a:spcPts val="1320"/>
                        </a:lnSpc>
                        <a:tabLst>
                          <a:tab pos="981710" algn="l"/>
                          <a:tab pos="1869440" algn="l"/>
                        </a:tabLs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	уровень</a:t>
                      </a:r>
                      <a:r>
                        <a:rPr lang="ru-RU" sz="1800" b="0" spc="-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материально-технического обеспечения.</a:t>
                      </a:r>
                    </a:p>
                    <a:p>
                      <a:pPr>
                        <a:spcBef>
                          <a:spcPts val="45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1280" marR="81280" indent="1905" algn="just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Положительный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имидж дошкольной</a:t>
                      </a:r>
                      <a:r>
                        <a:rPr lang="ru-RU" sz="18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</a:t>
                      </a:r>
                      <a:r>
                        <a:rPr lang="ru-RU" sz="1800" b="0" spc="1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r>
                        <a:rPr lang="ru-RU" sz="1800" b="0" spc="2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lang="ru-RU" sz="1800" b="0" spc="2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населения.</a:t>
                      </a:r>
                    </a:p>
                    <a:p>
                      <a:pPr>
                        <a:spcBef>
                          <a:spcPts val="25"/>
                        </a:spcBef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067694"/>
                  </a:ext>
                </a:extLst>
              </a:tr>
            </a:tbl>
          </a:graphicData>
        </a:graphic>
      </p:graphicFrame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xmlns="" id="{C008BC25-7ADD-4381-AB20-DCF56F9FA4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61302" y="2774355"/>
            <a:ext cx="274212" cy="346362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xmlns="" id="{75D9BBB8-772B-4B29-B4A5-C3AAEA440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39490" y="4245707"/>
            <a:ext cx="274212" cy="346362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xmlns="" id="{26C183A7-3AC0-4A87-957E-325A5FF34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66624" y="5051967"/>
            <a:ext cx="274212" cy="346362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xmlns="" id="{2C7BF54C-1320-4FE1-8055-B0C72B608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68194" y="5911021"/>
            <a:ext cx="274212" cy="346362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xmlns="" id="{13B024D9-8989-4CF2-9CD5-842E103520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39490" y="6686532"/>
            <a:ext cx="274212" cy="346362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xmlns="" id="{5F840E40-CDA5-498A-A7C9-E741FBC91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78660" y="7545586"/>
            <a:ext cx="274212" cy="346362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xmlns="" id="{A3A203F7-5AAC-412E-AB2D-DEF973F86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96897" y="8821301"/>
            <a:ext cx="274212" cy="346362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xmlns="" id="{4CF06ECB-7C85-4108-BADD-B93CB1188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604584" y="3584126"/>
            <a:ext cx="274212" cy="346362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xmlns="" id="{2DF009FB-417F-4A21-B53A-0C181CFABD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42785" y="2843790"/>
            <a:ext cx="274212" cy="346362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xmlns="" id="{9D1403C5-D88F-415B-A204-96DF4AF5F6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81879" y="3996557"/>
            <a:ext cx="274212" cy="346362"/>
          </a:xfrm>
          <a:prstGeom prst="rect">
            <a:avLst/>
          </a:prstGeom>
        </p:spPr>
      </p:pic>
      <p:pic>
        <p:nvPicPr>
          <p:cNvPr id="21" name="Рисунок 20" descr="Флажок со сплошной заливкой">
            <a:extLst>
              <a:ext uri="{FF2B5EF4-FFF2-40B4-BE49-F238E27FC236}">
                <a16:creationId xmlns:a16="http://schemas.microsoft.com/office/drawing/2014/main" xmlns="" id="{5846A5E7-4277-434E-8A2E-DBF18DA6AE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56096" y="5418368"/>
            <a:ext cx="274212" cy="346362"/>
          </a:xfrm>
          <a:prstGeom prst="rect">
            <a:avLst/>
          </a:prstGeom>
        </p:spPr>
      </p:pic>
      <p:pic>
        <p:nvPicPr>
          <p:cNvPr id="22" name="Рисунок 21" descr="Флажок со сплошной заливкой">
            <a:extLst>
              <a:ext uri="{FF2B5EF4-FFF2-40B4-BE49-F238E27FC236}">
                <a16:creationId xmlns:a16="http://schemas.microsoft.com/office/drawing/2014/main" xmlns="" id="{D28920EA-9C6F-464A-868E-CAC5058FE5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81879" y="6732368"/>
            <a:ext cx="274212" cy="346362"/>
          </a:xfrm>
          <a:prstGeom prst="rect">
            <a:avLst/>
          </a:prstGeom>
        </p:spPr>
      </p:pic>
      <p:pic>
        <p:nvPicPr>
          <p:cNvPr id="23" name="Рисунок 22" descr="Флажок со сплошной заливкой">
            <a:extLst>
              <a:ext uri="{FF2B5EF4-FFF2-40B4-BE49-F238E27FC236}">
                <a16:creationId xmlns:a16="http://schemas.microsoft.com/office/drawing/2014/main" xmlns="" id="{442D51B9-A103-4B95-9B5C-A23D56A49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2332" y="7283216"/>
            <a:ext cx="274212" cy="346362"/>
          </a:xfrm>
          <a:prstGeom prst="rect">
            <a:avLst/>
          </a:prstGeom>
        </p:spPr>
      </p:pic>
      <p:pic>
        <p:nvPicPr>
          <p:cNvPr id="24" name="Рисунок 23" descr="Флажок со сплошной заливкой">
            <a:extLst>
              <a:ext uri="{FF2B5EF4-FFF2-40B4-BE49-F238E27FC236}">
                <a16:creationId xmlns:a16="http://schemas.microsoft.com/office/drawing/2014/main" xmlns="" id="{8FA7C1B4-AEA4-4FEC-AC71-C2226D752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181879" y="8119371"/>
            <a:ext cx="274212" cy="346362"/>
          </a:xfrm>
          <a:prstGeom prst="rect">
            <a:avLst/>
          </a:prstGeom>
        </p:spPr>
      </p:pic>
      <p:pic>
        <p:nvPicPr>
          <p:cNvPr id="25" name="Рисунок 24" descr="Флажок со сплошной заливкой">
            <a:extLst>
              <a:ext uri="{FF2B5EF4-FFF2-40B4-BE49-F238E27FC236}">
                <a16:creationId xmlns:a16="http://schemas.microsoft.com/office/drawing/2014/main" xmlns="" id="{F4E4D936-F663-4C3E-B8ED-B33220399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42785" y="8691212"/>
            <a:ext cx="274212" cy="346362"/>
          </a:xfrm>
          <a:prstGeom prst="rect">
            <a:avLst/>
          </a:prstGeom>
        </p:spPr>
      </p:pic>
      <p:pic>
        <p:nvPicPr>
          <p:cNvPr id="26" name="Рисунок 25" descr="Диаграмма с подъемом со сплошной заливкой">
            <a:extLst>
              <a:ext uri="{FF2B5EF4-FFF2-40B4-BE49-F238E27FC236}">
                <a16:creationId xmlns:a16="http://schemas.microsoft.com/office/drawing/2014/main" xmlns="" id="{39CEA3DE-6EA0-4279-9F0D-23AFE0B5DA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38024" y="8703568"/>
            <a:ext cx="1330105" cy="1330105"/>
          </a:xfrm>
          <a:prstGeom prst="rect">
            <a:avLst/>
          </a:prstGeom>
        </p:spPr>
      </p:pic>
      <p:pic>
        <p:nvPicPr>
          <p:cNvPr id="9" name="Рисунок 8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E0BCE8F9-E36A-4F19-BA3B-3AEC42F7C4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8431489" y="8712783"/>
            <a:ext cx="1291394" cy="12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9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258962" y="326083"/>
            <a:ext cx="1881822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en-US" sz="9600" kern="0" spc="-5" dirty="0">
                <a:solidFill>
                  <a:srgbClr val="CC9900"/>
                </a:solidFill>
              </a:rPr>
              <a:t>SWOT</a:t>
            </a:r>
            <a:r>
              <a:rPr lang="ru-RU" sz="9600" kern="0" spc="-5" dirty="0">
                <a:solidFill>
                  <a:srgbClr val="CC9900"/>
                </a:solidFill>
              </a:rPr>
              <a:t>- Анализ деятельности организации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639B33E-5FA4-4A15-A1E7-3BB1872EE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17233"/>
              </p:ext>
            </p:extLst>
          </p:nvPr>
        </p:nvGraphicFramePr>
        <p:xfrm>
          <a:off x="11420203" y="2633142"/>
          <a:ext cx="6715994" cy="7364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715994">
                  <a:extLst>
                    <a:ext uri="{9D8B030D-6E8A-4147-A177-3AD203B41FA5}">
                      <a16:colId xmlns:a16="http://schemas.microsoft.com/office/drawing/2014/main" xmlns="" val="2699886901"/>
                    </a:ext>
                  </a:extLst>
                </a:gridCol>
              </a:tblGrid>
              <a:tr h="512420">
                <a:tc>
                  <a:txBody>
                    <a:bodyPr/>
                    <a:lstStyle/>
                    <a:p>
                      <a:pPr marL="75565" marR="56515" algn="ctr">
                        <a:lnSpc>
                          <a:spcPts val="1495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Возможности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7862575"/>
                  </a:ext>
                </a:extLst>
              </a:tr>
              <a:tr h="6852079">
                <a:tc>
                  <a:txBody>
                    <a:bodyPr/>
                    <a:lstStyle/>
                    <a:p>
                      <a:pPr marL="80645" marR="128270" lvl="0" indent="8890" algn="just" defTabSz="91440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Развивающая предметно-пространственная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среда</a:t>
                      </a:r>
                      <a:r>
                        <a:rPr lang="ru-RU" sz="1800" b="0" spc="1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соответствует</a:t>
                      </a:r>
                      <a:r>
                        <a:rPr lang="ru-RU" sz="1800" b="0" spc="24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требованиям ФГОС.</a:t>
                      </a:r>
                    </a:p>
                    <a:p>
                      <a:pPr marL="80645" marR="128270" lvl="0" indent="8890" algn="just" defTabSz="914400" eaLnBrk="1" fontAlgn="auto" latinLnBrk="0" hangingPunct="1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Востребованность среди родителей (законных представителей) дополнительного образования.</a:t>
                      </a: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требований родителей к качеству образовательных услуг.</a:t>
                      </a: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коллектив отличается работоспособностью, инициативностью, активным участием в деятельности ДОО.</a:t>
                      </a: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комплекса мер по методическому сопровождению педагогов, социально-психологического комфорта, атмосферы творчества, педагогического оптимизма, ориентации на успех.</a:t>
                      </a: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акцент (информационные стенды, телеграмм, контакт, сайт ОО) на достижениях и победах сотрудников и воспитанников ДОО.</a:t>
                      </a: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0645" marR="128270" indent="8890" algn="just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5397438"/>
                  </a:ext>
                </a:extLst>
              </a:tr>
            </a:tbl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C0DDC7EF-9527-4ADA-9D5F-E89F2A438E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879457"/>
              </p:ext>
            </p:extLst>
          </p:nvPr>
        </p:nvGraphicFramePr>
        <p:xfrm>
          <a:off x="1515110" y="2591744"/>
          <a:ext cx="7168789" cy="77150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168789">
                  <a:extLst>
                    <a:ext uri="{9D8B030D-6E8A-4147-A177-3AD203B41FA5}">
                      <a16:colId xmlns:a16="http://schemas.microsoft.com/office/drawing/2014/main" xmlns="" val="838586246"/>
                    </a:ext>
                  </a:extLst>
                </a:gridCol>
              </a:tblGrid>
              <a:tr h="4121425">
                <a:tc>
                  <a:txBody>
                    <a:bodyPr/>
                    <a:lstStyle/>
                    <a:p>
                      <a:pPr marL="90360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Угрозы</a:t>
                      </a:r>
                      <a:endParaRPr lang="ru-RU" sz="3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360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903605" algn="just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требований к инновационной деятельности образовательных учреждений.</a:t>
                      </a:r>
                    </a:p>
                    <a:p>
                      <a:pPr marL="903605" algn="just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3605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Преобладание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части педагогов традиционного</a:t>
                      </a:r>
                      <a:r>
                        <a:rPr lang="ru-RU" sz="18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опыта	организации	образовательной деятельности.</a:t>
                      </a:r>
                    </a:p>
                    <a:p>
                      <a:pPr marL="903605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Удалённость жилого района «Лесная поляна» от города  и   </a:t>
                      </a: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социально-культурных центров.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Демографический	спад	(отток	жителей	из   </a:t>
                      </a: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города, низкая рождаемость).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Рост недовольства родителей, жалобы.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Форс-мажорные ситуации (пандемия).</a:t>
                      </a:r>
                    </a:p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3605" algn="just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3605" algn="l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03605" algn="ctr"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92044477"/>
                  </a:ext>
                </a:extLst>
              </a:tr>
              <a:tr h="1029738">
                <a:tc>
                  <a:txBody>
                    <a:bodyPr/>
                    <a:lstStyle/>
                    <a:p>
                      <a:pPr marL="83820" algn="just">
                        <a:lnSpc>
                          <a:spcPts val="1240"/>
                        </a:lnSpc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067694"/>
                  </a:ext>
                </a:extLst>
              </a:tr>
            </a:tbl>
          </a:graphicData>
        </a:graphic>
      </p:graphicFrame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4395A434-2674-4844-BEFC-673204E8A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54" y="7492131"/>
            <a:ext cx="3586326" cy="21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xmlns="" id="{36966447-00C7-4A7B-A85C-ED2892C511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54019" y="3392122"/>
            <a:ext cx="274212" cy="346362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xmlns="" id="{9A4E0A9E-63F3-49C7-AFF8-180116C0C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20757" y="4279573"/>
            <a:ext cx="274212" cy="346362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xmlns="" id="{4CACBD75-45C8-408D-A3F9-15E85FCDD2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66862" y="5136719"/>
            <a:ext cx="274212" cy="346362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xmlns="" id="{8AC9F94B-077F-44D8-9FAC-33C54EE89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94768" y="5852198"/>
            <a:ext cx="274212" cy="346362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xmlns="" id="{ED773084-0F79-4B21-8888-B3A9383F3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46228" y="6698918"/>
            <a:ext cx="274212" cy="346362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xmlns="" id="{AB20A0C4-76BA-4A4A-8ACA-A516117276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94768" y="7220689"/>
            <a:ext cx="274212" cy="346362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xmlns="" id="{982391F4-6B01-4193-B837-189EC9E138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45991" y="3079155"/>
            <a:ext cx="274212" cy="346362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xmlns="" id="{D2498024-2088-4A71-871B-FA59D5A1D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42176" y="3943901"/>
            <a:ext cx="274212" cy="346362"/>
          </a:xfrm>
          <a:prstGeom prst="rect">
            <a:avLst/>
          </a:prstGeom>
        </p:spPr>
      </p:pic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xmlns="" id="{AC2F5E9C-3077-4724-939C-331ACF806C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51470" y="5308313"/>
            <a:ext cx="274212" cy="346362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xmlns="" id="{EDFB29C8-C95B-47E5-BAC1-EAE5B5934C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51470" y="6198560"/>
            <a:ext cx="274212" cy="346362"/>
          </a:xfrm>
          <a:prstGeom prst="rect">
            <a:avLst/>
          </a:prstGeom>
        </p:spPr>
      </p:pic>
      <p:pic>
        <p:nvPicPr>
          <p:cNvPr id="22" name="Рисунок 21" descr="Флажок со сплошной заливкой">
            <a:extLst>
              <a:ext uri="{FF2B5EF4-FFF2-40B4-BE49-F238E27FC236}">
                <a16:creationId xmlns:a16="http://schemas.microsoft.com/office/drawing/2014/main" xmlns="" id="{E20C391B-0549-48BE-8665-AF5EC9A99B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51470" y="7316375"/>
            <a:ext cx="274212" cy="3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9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7BC11049-7F6C-4449-B5D6-E6D23AAF6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/>
          <a:stretch/>
        </p:blipFill>
        <p:spPr bwMode="auto">
          <a:xfrm>
            <a:off x="8216142" y="1745963"/>
            <a:ext cx="11887958" cy="806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38E316-62AE-4FE0-AD4E-A574FE4132AA}"/>
              </a:ext>
            </a:extLst>
          </p:cNvPr>
          <p:cNvSpPr txBox="1"/>
          <p:nvPr/>
        </p:nvSpPr>
        <p:spPr>
          <a:xfrm>
            <a:off x="311355" y="4358531"/>
            <a:ext cx="7688459" cy="529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1000"/>
              </a:spcAft>
            </a:pP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программы:</a:t>
            </a:r>
            <a:endParaRPr lang="ru-RU" sz="2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174625" algn="l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Привить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молодым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специалистам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spc="-2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педагогической</a:t>
            </a:r>
            <a:r>
              <a:rPr lang="ru-RU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174625" algn="l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успешной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адаптации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молодых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специалистов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корпоративной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культуре,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правилам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  <a:r>
              <a:rPr lang="ru-RU" sz="2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174625" algn="l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Ускорить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становления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воспитателя,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развить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spc="-2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качественно выполнять возложенные на него обязанности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занимаемой</a:t>
            </a:r>
            <a:r>
              <a:rPr lang="ru-RU" sz="2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должности.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174625" algn="l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теоретически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обоснованно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выбирать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средства,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воспитательно-</a:t>
            </a:r>
            <a:r>
              <a:rPr lang="ru-RU" sz="2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ru-RU" sz="2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</a:p>
          <a:p>
            <a:pPr algn="just">
              <a:spcAft>
                <a:spcPts val="1000"/>
              </a:spcAft>
              <a:tabLst>
                <a:tab pos="699770" algn="l"/>
              </a:tabLs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Повышать уровень профессиональной активности молодых педагогов через организацию конкурсного движения в ДОО.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9B82B9-5892-4F6E-80D3-651CAAEB5B13}"/>
              </a:ext>
            </a:extLst>
          </p:cNvPr>
          <p:cNvSpPr txBox="1"/>
          <p:nvPr/>
        </p:nvSpPr>
        <p:spPr>
          <a:xfrm>
            <a:off x="311355" y="2542636"/>
            <a:ext cx="7539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1000"/>
              </a:spcAft>
            </a:pPr>
            <a:r>
              <a:rPr lang="ru-RU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программы: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профессионального развития молодых педагогов МАДОУ № 5 через реализацию деятельности профессиональных сообществ.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307B62D7-A9E5-4601-8DB2-0253D5347BC3}"/>
              </a:ext>
            </a:extLst>
          </p:cNvPr>
          <p:cNvSpPr txBox="1">
            <a:spLocks/>
          </p:cNvSpPr>
          <p:nvPr/>
        </p:nvSpPr>
        <p:spPr>
          <a:xfrm>
            <a:off x="-461118" y="256453"/>
            <a:ext cx="1881822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Программа наставничества МАДОУ № 5</a:t>
            </a:r>
          </a:p>
        </p:txBody>
      </p:sp>
    </p:spTree>
    <p:extLst>
      <p:ext uri="{BB962C8B-B14F-4D97-AF65-F5344CB8AC3E}">
        <p14:creationId xmlns:p14="http://schemas.microsoft.com/office/powerpoint/2010/main" val="3898439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AAD9622A-08ED-44B0-994A-E7F49AD1A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218" y="2879520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F4E94331-4E10-4884-948E-9323AB82E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810750"/>
              </p:ext>
            </p:extLst>
          </p:nvPr>
        </p:nvGraphicFramePr>
        <p:xfrm>
          <a:off x="2088140" y="2733917"/>
          <a:ext cx="8501567" cy="6164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10E6DB2-0F79-4B3B-BD19-EEB86CE53D3D}"/>
              </a:ext>
            </a:extLst>
          </p:cNvPr>
          <p:cNvSpPr/>
          <p:nvPr/>
        </p:nvSpPr>
        <p:spPr>
          <a:xfrm>
            <a:off x="4855524" y="5365102"/>
            <a:ext cx="296679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</a:t>
            </a:r>
          </a:p>
          <a:p>
            <a:pPr algn="ctr"/>
            <a:r>
              <a:rPr lang="ru-RU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ообщества</a:t>
            </a:r>
          </a:p>
          <a:p>
            <a:pPr algn="ctr"/>
            <a:endParaRPr lang="ru-RU" sz="2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B6868240-A232-4B32-90D1-CD999E547952}"/>
              </a:ext>
            </a:extLst>
          </p:cNvPr>
          <p:cNvSpPr txBox="1">
            <a:spLocks/>
          </p:cNvSpPr>
          <p:nvPr/>
        </p:nvSpPr>
        <p:spPr>
          <a:xfrm>
            <a:off x="-461118" y="256453"/>
            <a:ext cx="1881822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Программа наставничества МАДОУ № 5</a:t>
            </a:r>
          </a:p>
        </p:txBody>
      </p:sp>
    </p:spTree>
    <p:extLst>
      <p:ext uri="{BB962C8B-B14F-4D97-AF65-F5344CB8AC3E}">
        <p14:creationId xmlns:p14="http://schemas.microsoft.com/office/powerpoint/2010/main" val="2548685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79970495-B32A-40FA-BA23-5D5E323AC488}"/>
              </a:ext>
            </a:extLst>
          </p:cNvPr>
          <p:cNvSpPr txBox="1">
            <a:spLocks/>
          </p:cNvSpPr>
          <p:nvPr/>
        </p:nvSpPr>
        <p:spPr>
          <a:xfrm>
            <a:off x="883198" y="0"/>
            <a:ext cx="20104100" cy="2487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8000" kern="0" spc="-5" dirty="0">
                <a:solidFill>
                  <a:srgbClr val="CC9900"/>
                </a:solidFill>
              </a:rPr>
              <a:t>План график разработки и внедрения программы   </a:t>
            </a:r>
          </a:p>
          <a:p>
            <a:pPr marL="4034790">
              <a:spcBef>
                <a:spcPts val="95"/>
              </a:spcBef>
            </a:pPr>
            <a:r>
              <a:rPr lang="ru-RU" sz="8000" kern="0" spc="-5" dirty="0">
                <a:solidFill>
                  <a:srgbClr val="CC9900"/>
                </a:solidFill>
              </a:rPr>
              <a:t>                           (диаграмма </a:t>
            </a:r>
            <a:r>
              <a:rPr lang="ru-RU" sz="8000" kern="0" spc="-5" dirty="0" err="1">
                <a:solidFill>
                  <a:srgbClr val="CC9900"/>
                </a:solidFill>
              </a:rPr>
              <a:t>Ганта</a:t>
            </a:r>
            <a:r>
              <a:rPr lang="ru-RU" sz="8000" kern="0" spc="-5" dirty="0">
                <a:solidFill>
                  <a:srgbClr val="CC9900"/>
                </a:solidFill>
              </a:rPr>
              <a:t>)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784F36A9-2605-4605-85FC-7E44D6F33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814988"/>
              </p:ext>
            </p:extLst>
          </p:nvPr>
        </p:nvGraphicFramePr>
        <p:xfrm>
          <a:off x="883198" y="3142726"/>
          <a:ext cx="14144071" cy="5946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6815">
                  <a:extLst>
                    <a:ext uri="{9D8B030D-6E8A-4147-A177-3AD203B41FA5}">
                      <a16:colId xmlns:a16="http://schemas.microsoft.com/office/drawing/2014/main" xmlns="" val="1565915567"/>
                    </a:ext>
                  </a:extLst>
                </a:gridCol>
                <a:gridCol w="7200585">
                  <a:extLst>
                    <a:ext uri="{9D8B030D-6E8A-4147-A177-3AD203B41FA5}">
                      <a16:colId xmlns:a16="http://schemas.microsoft.com/office/drawing/2014/main" xmlns="" val="2431271924"/>
                    </a:ext>
                  </a:extLst>
                </a:gridCol>
                <a:gridCol w="482234">
                  <a:extLst>
                    <a:ext uri="{9D8B030D-6E8A-4147-A177-3AD203B41FA5}">
                      <a16:colId xmlns:a16="http://schemas.microsoft.com/office/drawing/2014/main" xmlns="" val="2350125171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1849641384"/>
                    </a:ext>
                  </a:extLst>
                </a:gridCol>
                <a:gridCol w="482234">
                  <a:extLst>
                    <a:ext uri="{9D8B030D-6E8A-4147-A177-3AD203B41FA5}">
                      <a16:colId xmlns:a16="http://schemas.microsoft.com/office/drawing/2014/main" xmlns="" val="784348287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2207937947"/>
                    </a:ext>
                  </a:extLst>
                </a:gridCol>
                <a:gridCol w="482234">
                  <a:extLst>
                    <a:ext uri="{9D8B030D-6E8A-4147-A177-3AD203B41FA5}">
                      <a16:colId xmlns:a16="http://schemas.microsoft.com/office/drawing/2014/main" xmlns="" val="3264578609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3410614934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3074642173"/>
                    </a:ext>
                  </a:extLst>
                </a:gridCol>
                <a:gridCol w="482234">
                  <a:extLst>
                    <a:ext uri="{9D8B030D-6E8A-4147-A177-3AD203B41FA5}">
                      <a16:colId xmlns:a16="http://schemas.microsoft.com/office/drawing/2014/main" xmlns="" val="2739329540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3148825829"/>
                    </a:ext>
                  </a:extLst>
                </a:gridCol>
                <a:gridCol w="482234">
                  <a:extLst>
                    <a:ext uri="{9D8B030D-6E8A-4147-A177-3AD203B41FA5}">
                      <a16:colId xmlns:a16="http://schemas.microsoft.com/office/drawing/2014/main" xmlns="" val="1320188570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1806663317"/>
                    </a:ext>
                  </a:extLst>
                </a:gridCol>
                <a:gridCol w="483643">
                  <a:extLst>
                    <a:ext uri="{9D8B030D-6E8A-4147-A177-3AD203B41FA5}">
                      <a16:colId xmlns:a16="http://schemas.microsoft.com/office/drawing/2014/main" xmlns="" val="405281747"/>
                    </a:ext>
                  </a:extLst>
                </a:gridCol>
              </a:tblGrid>
              <a:tr h="465769"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0926019"/>
                  </a:ext>
                </a:extLst>
              </a:tr>
              <a:tr h="705687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организационно-правовое сопровождение деятельности профессиональных сообществ на уровне ДОО.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97707327"/>
                  </a:ext>
                </a:extLst>
              </a:tr>
              <a:tr h="592812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Оценить уровень профессиональных компетенций и затруднений молодых педагогов ДОО, оценка уровня готовности наставников.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41857"/>
                  </a:ext>
                </a:extLst>
              </a:tr>
              <a:tr h="465769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планы наставничества для каждого педагогического сообщества.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5256848"/>
                  </a:ext>
                </a:extLst>
              </a:tr>
              <a:tr h="465769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Разработать и апробировать индивидуальные маршрута                                                    развития молодого педагога.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77495502"/>
                  </a:ext>
                </a:extLst>
              </a:tr>
              <a:tr h="606433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Организовать методическое сопровождение деятельности профессиональных сообществ молодых педагогов.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6874765"/>
                  </a:ext>
                </a:extLst>
              </a:tr>
              <a:tr h="836850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взаимодействие молодых педагогов и педагогов-наставников в ДОО. Повышать уровень профессиональной активности молодых педагогов через организацию конкурсного движения в ДОО.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45693919"/>
                  </a:ext>
                </a:extLst>
              </a:tr>
              <a:tr h="417247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Провести мониторинг эффективности реализации </a:t>
                      </a:r>
                      <a:r>
                        <a:rPr lang="ru-RU" sz="1600" b="0" spc="-29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95010093"/>
                  </a:ext>
                </a:extLst>
              </a:tr>
              <a:tr h="465769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Завершение</a:t>
                      </a:r>
                      <a:r>
                        <a:rPr lang="ru-RU" sz="16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6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наставничества. Подведение итогов</a:t>
                      </a:r>
                      <a:r>
                        <a:rPr lang="ru-RU" sz="16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1600" b="0" spc="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каждой</a:t>
                      </a:r>
                      <a:r>
                        <a:rPr lang="ru-RU" sz="16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группы.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87520637"/>
                  </a:ext>
                </a:extLst>
              </a:tr>
              <a:tr h="465769">
                <a:tc>
                  <a:txBody>
                    <a:bodyPr/>
                    <a:lstStyle/>
                    <a:p>
                      <a:pPr marL="457200" marR="25908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Анализ, постановка задач, написание планов на новый учебный год.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25908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50215" algn="l"/>
                        </a:tabLst>
                      </a:pPr>
                      <a:r>
                        <a:rPr lang="ru-RU" sz="2400" b="1" dirty="0">
                          <a:effectLst/>
                          <a:highlight>
                            <a:srgbClr val="CC99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dirty="0">
                        <a:effectLst/>
                        <a:highlight>
                          <a:srgbClr val="CC99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8568345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439789-0BC4-490E-98D8-DEB6636883F6}"/>
              </a:ext>
            </a:extLst>
          </p:cNvPr>
          <p:cNvSpPr txBox="1"/>
          <p:nvPr/>
        </p:nvSpPr>
        <p:spPr>
          <a:xfrm>
            <a:off x="15668674" y="2543980"/>
            <a:ext cx="408523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7665"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иски:</a:t>
            </a:r>
          </a:p>
          <a:p>
            <a:pPr marL="742950" lvl="1" indent="-285750" algn="just">
              <a:buSzPts val="1200"/>
              <a:buFont typeface="Wingdings" panose="05000000000000000000" pitchFamily="2" charset="2"/>
              <a:buChar char="Ø"/>
              <a:tabLst>
                <a:tab pos="597535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инерция</a:t>
            </a:r>
            <a:r>
              <a:rPr lang="ru-RU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отдельных</a:t>
            </a:r>
            <a:r>
              <a:rPr lang="ru-RU" sz="20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участников;</a:t>
            </a:r>
            <a:r>
              <a:rPr lang="ru-RU" sz="20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разочарование</a:t>
            </a:r>
            <a:r>
              <a:rPr lang="ru-RU" sz="2000" spc="-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результатах;</a:t>
            </a:r>
          </a:p>
          <a:p>
            <a:pPr marL="457200" algn="just">
              <a:tabLst>
                <a:tab pos="597535" algn="l"/>
                <a:tab pos="549084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74C66B-3935-4B44-8789-9D1DFCA46ADB}"/>
              </a:ext>
            </a:extLst>
          </p:cNvPr>
          <p:cNvSpPr txBox="1"/>
          <p:nvPr/>
        </p:nvSpPr>
        <p:spPr>
          <a:xfrm>
            <a:off x="15910061" y="7787917"/>
            <a:ext cx="39412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SzPts val="1200"/>
              <a:buFont typeface="Wingdings" panose="05000000000000000000" pitchFamily="2" charset="2"/>
              <a:buChar char="Ø"/>
              <a:tabLst>
                <a:tab pos="59753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sz="18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стимулирования</a:t>
            </a:r>
            <a:r>
              <a:rPr lang="ru-RU" sz="1800" spc="2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педагогов-наставников</a:t>
            </a:r>
            <a:r>
              <a:rPr lang="ru-RU" sz="1800" spc="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молодых специалистов </a:t>
            </a:r>
            <a:r>
              <a:rPr lang="ru-RU" sz="18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морального, материального).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E39E4A6-1BA6-4A0C-98B5-DCBA4590C7DA}"/>
              </a:ext>
            </a:extLst>
          </p:cNvPr>
          <p:cNvSpPr txBox="1"/>
          <p:nvPr/>
        </p:nvSpPr>
        <p:spPr>
          <a:xfrm>
            <a:off x="14637829" y="6420034"/>
            <a:ext cx="4085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SzPts val="1200"/>
              <a:buFont typeface="Wingdings" panose="05000000000000000000" pitchFamily="2" charset="2"/>
              <a:buChar char="Ø"/>
              <a:tabLst>
                <a:tab pos="59753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отсутствие баланса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между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работой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работой по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наставничеству;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D6E602C-913D-45DB-81CE-764D80FA6E5B}"/>
              </a:ext>
            </a:extLst>
          </p:cNvPr>
          <p:cNvSpPr txBox="1"/>
          <p:nvPr/>
        </p:nvSpPr>
        <p:spPr>
          <a:xfrm>
            <a:off x="17026981" y="5556016"/>
            <a:ext cx="3077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SzPts val="1200"/>
              <a:buFont typeface="Wingdings" panose="05000000000000000000" pitchFamily="2" charset="2"/>
              <a:buChar char="Ø"/>
              <a:tabLst>
                <a:tab pos="59753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текучесть кадров;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071C59-97AA-47C3-9B17-54D404D4C1D6}"/>
              </a:ext>
            </a:extLst>
          </p:cNvPr>
          <p:cNvSpPr txBox="1"/>
          <p:nvPr/>
        </p:nvSpPr>
        <p:spPr>
          <a:xfrm>
            <a:off x="14637829" y="4385343"/>
            <a:ext cx="38430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SzPts val="1200"/>
              <a:buFont typeface="Wingdings" panose="05000000000000000000" pitchFamily="2" charset="2"/>
              <a:buChar char="Ø"/>
              <a:tabLst>
                <a:tab pos="59753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недостаток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временных</a:t>
            </a:r>
            <a:r>
              <a:rPr lang="ru-RU" sz="1800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ресурсов</a:t>
            </a:r>
            <a:r>
              <a:rPr lang="ru-RU" sz="1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качественную</a:t>
            </a:r>
            <a:r>
              <a:rPr lang="ru-RU" sz="18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реализацию</a:t>
            </a:r>
            <a:r>
              <a:rPr lang="ru-RU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программы;</a:t>
            </a:r>
          </a:p>
        </p:txBody>
      </p:sp>
    </p:spTree>
    <p:extLst>
      <p:ext uri="{BB962C8B-B14F-4D97-AF65-F5344CB8AC3E}">
        <p14:creationId xmlns:p14="http://schemas.microsoft.com/office/powerpoint/2010/main" val="151039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79970495-B32A-40FA-BA23-5D5E323AC488}"/>
              </a:ext>
            </a:extLst>
          </p:cNvPr>
          <p:cNvSpPr txBox="1">
            <a:spLocks/>
          </p:cNvSpPr>
          <p:nvPr/>
        </p:nvSpPr>
        <p:spPr>
          <a:xfrm>
            <a:off x="0" y="133479"/>
            <a:ext cx="201041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Этапы реализации программы наставничества: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2D8903-2F46-40D9-A8C9-6DAD7BE7BCA5}"/>
              </a:ext>
            </a:extLst>
          </p:cNvPr>
          <p:cNvSpPr txBox="1"/>
          <p:nvPr/>
        </p:nvSpPr>
        <p:spPr>
          <a:xfrm>
            <a:off x="9602872" y="1622989"/>
            <a:ext cx="10050378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 мной работали десятки молодых педагогов.</a:t>
            </a:r>
            <a:r>
              <a:rPr lang="ru-RU" sz="1800" i="1" spc="-26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убедился, что как бы человек успешно не закончил педагогический вуз,</a:t>
            </a:r>
            <a:r>
              <a:rPr lang="ru-RU" sz="1800" i="1" spc="-26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1800" i="1" spc="1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ru-RU" sz="1800" i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ru-RU" sz="1800" i="1" spc="-1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800" i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ru-RU" sz="1800" i="1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талантлив,</a:t>
            </a:r>
            <a:r>
              <a:rPr lang="ru-RU" sz="1800" i="1" spc="1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800" i="1" spc="-2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ru-RU" sz="1800" i="1" spc="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800" i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будет учиться</a:t>
            </a:r>
            <a:r>
              <a:rPr lang="ru-RU" sz="1800" i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i="1" spc="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опыте, </a:t>
            </a:r>
            <a:endParaRPr lang="ru-RU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</a:pP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никогда</a:t>
            </a:r>
            <a:r>
              <a:rPr lang="ru-RU" sz="1800" i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800" i="1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будет хорошим</a:t>
            </a:r>
            <a:r>
              <a:rPr lang="ru-RU" sz="1800" i="1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педагогом,</a:t>
            </a:r>
            <a:r>
              <a:rPr lang="ru-RU" sz="1800" i="1" spc="1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800" i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r>
              <a:rPr lang="ru-RU" sz="1800" i="1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учился</a:t>
            </a:r>
            <a:r>
              <a:rPr lang="ru-RU" sz="1800" i="1" spc="-2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i="1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1800" i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старых</a:t>
            </a:r>
            <a:r>
              <a:rPr lang="ru-RU" sz="1800" i="1" spc="-1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педагогов…»</a:t>
            </a:r>
            <a:endParaRPr lang="ru-RU" sz="16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А.С. Макаренко</a:t>
            </a:r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02A01C5-CC73-466E-8314-25885E94F6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050" y="7594867"/>
            <a:ext cx="2332880" cy="322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A84B290-264A-4147-AC52-A1B26111DB61}"/>
              </a:ext>
            </a:extLst>
          </p:cNvPr>
          <p:cNvSpPr txBox="1"/>
          <p:nvPr/>
        </p:nvSpPr>
        <p:spPr>
          <a:xfrm>
            <a:off x="979042" y="3587549"/>
            <a:ext cx="13944600" cy="3554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Подготовительный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сентябрь - октябрь 2023г.</a:t>
            </a:r>
            <a:endParaRPr lang="ru-RU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Практический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ноябрь 2023г. – апрель 2024 г.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Итоговый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–май 2024 г.</a:t>
            </a:r>
            <a:endParaRPr lang="ru-RU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Схема 43">
            <a:extLst>
              <a:ext uri="{FF2B5EF4-FFF2-40B4-BE49-F238E27FC236}">
                <a16:creationId xmlns:a16="http://schemas.microsoft.com/office/drawing/2014/main" xmlns="" id="{1A2AFCBF-6A78-4281-A0D1-E4CA9B7B527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0" r="-3102"/>
          <a:stretch>
            <a:fillRect/>
          </a:stretch>
        </p:blipFill>
        <p:spPr bwMode="auto">
          <a:xfrm>
            <a:off x="12940444" y="3587549"/>
            <a:ext cx="676875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2BA37EB-F2CE-4AD8-A222-904642678938}"/>
              </a:ext>
            </a:extLst>
          </p:cNvPr>
          <p:cNvSpPr txBox="1"/>
          <p:nvPr/>
        </p:nvSpPr>
        <p:spPr>
          <a:xfrm>
            <a:off x="12572330" y="8775876"/>
            <a:ext cx="589951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5025" indent="64135" algn="ctr">
              <a:lnSpc>
                <a:spcPct val="150000"/>
              </a:lnSpc>
            </a:pPr>
            <a:r>
              <a:rPr lang="ru-RU" sz="2800" b="1" kern="0" dirty="0">
                <a:effectLst/>
                <a:latin typeface="Times New Roman" panose="02020603050405020304" pitchFamily="18" charset="0"/>
              </a:rPr>
              <a:t>Принципы</a:t>
            </a:r>
            <a:r>
              <a:rPr lang="ru-RU" sz="2800" b="1" kern="0" spc="-30" dirty="0">
                <a:effectLst/>
                <a:latin typeface="Times New Roman" panose="02020603050405020304" pitchFamily="18" charset="0"/>
              </a:rPr>
              <a:t> </a:t>
            </a:r>
            <a:r>
              <a:rPr lang="ru-RU" sz="2800" b="1" kern="0" dirty="0">
                <a:effectLst/>
                <a:latin typeface="Times New Roman" panose="02020603050405020304" pitchFamily="18" charset="0"/>
              </a:rPr>
              <a:t>наставничества</a:t>
            </a:r>
          </a:p>
        </p:txBody>
      </p:sp>
    </p:spTree>
    <p:extLst>
      <p:ext uri="{BB962C8B-B14F-4D97-AF65-F5344CB8AC3E}">
        <p14:creationId xmlns:p14="http://schemas.microsoft.com/office/powerpoint/2010/main" val="2098533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79970495-B32A-40FA-BA23-5D5E323AC488}"/>
              </a:ext>
            </a:extLst>
          </p:cNvPr>
          <p:cNvSpPr txBox="1">
            <a:spLocks/>
          </p:cNvSpPr>
          <p:nvPr/>
        </p:nvSpPr>
        <p:spPr>
          <a:xfrm>
            <a:off x="0" y="133479"/>
            <a:ext cx="201041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Этапы реализации программы наставничества: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F078A3-2B9D-4471-A392-18B57C2F6025}"/>
              </a:ext>
            </a:extLst>
          </p:cNvPr>
          <p:cNvSpPr txBox="1"/>
          <p:nvPr/>
        </p:nvSpPr>
        <p:spPr>
          <a:xfrm>
            <a:off x="3859362" y="1840498"/>
            <a:ext cx="13225536" cy="2937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этап. Подготовительный: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целей взаимодействий, выстраивание отношений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взаимопонимания и доверия, определение круга обязанностей, полномочий субъектов, выявление</a:t>
            </a:r>
            <a:r>
              <a:rPr lang="ru-RU" sz="2800" spc="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недостатков</a:t>
            </a:r>
            <a:r>
              <a:rPr lang="ru-RU" sz="28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spc="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умениях</a:t>
            </a:r>
            <a:r>
              <a:rPr lang="ru-RU" sz="28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навыках</a:t>
            </a:r>
            <a:r>
              <a:rPr lang="ru-RU" sz="28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молодого</a:t>
            </a:r>
            <a:r>
              <a:rPr lang="ru-RU" sz="28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специалиста.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ru-RU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CFBA25-9ECC-4711-AC97-BA660C5FC8AD}"/>
              </a:ext>
            </a:extLst>
          </p:cNvPr>
          <p:cNvSpPr txBox="1"/>
          <p:nvPr/>
        </p:nvSpPr>
        <p:spPr>
          <a:xfrm>
            <a:off x="763018" y="4527342"/>
            <a:ext cx="100510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этап. Практический: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планов работы педагогических сообществ, корректировка профессиональных</a:t>
            </a:r>
            <a:r>
              <a:rPr lang="ru-RU" sz="2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умений</a:t>
            </a:r>
            <a:r>
              <a:rPr lang="ru-RU" sz="2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молодого</a:t>
            </a:r>
            <a:r>
              <a:rPr lang="ru-RU" sz="2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специалиста.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364A82B-256D-4AF5-8014-EECC521ADF1B}"/>
              </a:ext>
            </a:extLst>
          </p:cNvPr>
          <p:cNvSpPr txBox="1"/>
          <p:nvPr/>
        </p:nvSpPr>
        <p:spPr>
          <a:xfrm>
            <a:off x="781780" y="6783299"/>
            <a:ext cx="103633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этап.  </a:t>
            </a:r>
            <a:r>
              <a:rPr lang="ru-RU" sz="2800" b="1" spc="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Итоговый: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и обобщение опыта работы, определение уровня</a:t>
            </a:r>
            <a:r>
              <a:rPr lang="ru-RU" sz="28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профессиональной</a:t>
            </a:r>
            <a:r>
              <a:rPr lang="ru-RU" sz="2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адаптации</a:t>
            </a:r>
            <a:r>
              <a:rPr lang="ru-RU" sz="2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молодого</a:t>
            </a:r>
            <a:r>
              <a:rPr lang="ru-RU" sz="2800" spc="-2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специалиста</a:t>
            </a:r>
            <a:r>
              <a:rPr lang="ru-RU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степени</a:t>
            </a:r>
            <a:r>
              <a:rPr lang="ru-RU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ru-RU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готовности</a:t>
            </a:r>
            <a:r>
              <a:rPr lang="ru-RU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2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выполнению</a:t>
            </a:r>
            <a:r>
              <a:rPr lang="ru-RU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своих</a:t>
            </a:r>
            <a:r>
              <a:rPr lang="ru-RU" sz="2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функциональных</a:t>
            </a:r>
            <a:r>
              <a:rPr lang="ru-RU" sz="2800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обязанностей.</a:t>
            </a:r>
            <a:endParaRPr lang="ru-RU" sz="28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58E8469B-33B4-4C48-9349-0F3051599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4378" y="3797787"/>
            <a:ext cx="197301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85641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Схема 32">
            <a:extLst>
              <a:ext uri="{FF2B5EF4-FFF2-40B4-BE49-F238E27FC236}">
                <a16:creationId xmlns:a16="http://schemas.microsoft.com/office/drawing/2014/main" xmlns="" id="{A78A15E8-F2A3-4757-8DE0-D07C6414762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85" y="3432518"/>
            <a:ext cx="7776864" cy="34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0669EE25-6A78-4C89-B819-04BD7C2C7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4378" y="5619950"/>
            <a:ext cx="19730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2" name="Схема 33">
            <a:extLst>
              <a:ext uri="{FF2B5EF4-FFF2-40B4-BE49-F238E27FC236}">
                <a16:creationId xmlns:a16="http://schemas.microsoft.com/office/drawing/2014/main" xmlns="" id="{87658DED-2712-4B02-B44F-EE07FF5D01A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48"/>
          <a:stretch>
            <a:fillRect/>
          </a:stretch>
        </p:blipFill>
        <p:spPr bwMode="auto">
          <a:xfrm>
            <a:off x="13679516" y="6949919"/>
            <a:ext cx="5328592" cy="157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411BA56-CACC-44BB-8EFE-8600D75B2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394" y="8724296"/>
            <a:ext cx="6507672" cy="919751"/>
          </a:xfrm>
          <a:prstGeom prst="rect">
            <a:avLst/>
          </a:prstGeom>
        </p:spPr>
      </p:pic>
      <p:sp>
        <p:nvSpPr>
          <p:cNvPr id="18" name="AutoShape 5">
            <a:extLst>
              <a:ext uri="{FF2B5EF4-FFF2-40B4-BE49-F238E27FC236}">
                <a16:creationId xmlns:a16="http://schemas.microsoft.com/office/drawing/2014/main" xmlns="" id="{C1F13F17-6D17-4B60-9906-AC3FC93F9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6506" y="8399758"/>
            <a:ext cx="432048" cy="3815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CDC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xmlns="" id="{668D925E-76C7-4A95-983C-5E4408516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9171" y="8399757"/>
            <a:ext cx="432048" cy="3815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CDC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5">
            <a:extLst>
              <a:ext uri="{FF2B5EF4-FFF2-40B4-BE49-F238E27FC236}">
                <a16:creationId xmlns:a16="http://schemas.microsoft.com/office/drawing/2014/main" xmlns="" id="{DE6E98BF-3E92-4D7A-A80E-358AECCD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44938" y="8408339"/>
            <a:ext cx="432048" cy="3815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FCDC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065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8765" y="2263553"/>
            <a:ext cx="7960359" cy="739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299"/>
              </a:lnSpc>
              <a:spcBef>
                <a:spcPts val="90"/>
              </a:spcBef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Указ президента РФ от 27.06.2022г № 401 «О проведении в Российской Федерации Года педагога и наставника»</a:t>
            </a:r>
            <a:endParaRPr sz="2400" b="1" i="1" dirty="0">
              <a:latin typeface="Neue Machina"/>
              <a:cs typeface="Neue Machin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8E120A-E7F8-4C22-BB5A-3BADC683BB5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6" r="8343" b="10637"/>
          <a:stretch/>
        </p:blipFill>
        <p:spPr bwMode="auto">
          <a:xfrm>
            <a:off x="12947650" y="1031239"/>
            <a:ext cx="6496685" cy="21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BFBF5950-10C5-4B03-B021-C24844579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137693"/>
              </p:ext>
            </p:extLst>
          </p:nvPr>
        </p:nvGraphicFramePr>
        <p:xfrm>
          <a:off x="4688312" y="3385310"/>
          <a:ext cx="11916466" cy="641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21F8BB58-1118-4F98-8E7B-949538CE2A37}"/>
              </a:ext>
            </a:extLst>
          </p:cNvPr>
          <p:cNvCxnSpPr>
            <a:cxnSpLocks/>
          </p:cNvCxnSpPr>
          <p:nvPr/>
        </p:nvCxnSpPr>
        <p:spPr>
          <a:xfrm>
            <a:off x="15266353" y="5155022"/>
            <a:ext cx="480621" cy="6558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BA0D1AE2-FCB6-4478-AC36-2E6DA97789B4}"/>
              </a:ext>
            </a:extLst>
          </p:cNvPr>
          <p:cNvCxnSpPr>
            <a:cxnSpLocks/>
          </p:cNvCxnSpPr>
          <p:nvPr/>
        </p:nvCxnSpPr>
        <p:spPr>
          <a:xfrm>
            <a:off x="13580442" y="5169895"/>
            <a:ext cx="0" cy="692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BC112DE2-C140-4BEE-A45D-7ABEDADDE0EF}"/>
              </a:ext>
            </a:extLst>
          </p:cNvPr>
          <p:cNvCxnSpPr>
            <a:cxnSpLocks/>
          </p:cNvCxnSpPr>
          <p:nvPr/>
        </p:nvCxnSpPr>
        <p:spPr>
          <a:xfrm>
            <a:off x="10844138" y="5155022"/>
            <a:ext cx="0" cy="914400"/>
          </a:xfrm>
          <a:prstGeom prst="straightConnector1">
            <a:avLst/>
          </a:prstGeom>
          <a:ln w="25400">
            <a:solidFill>
              <a:srgbClr val="CC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FFF0C305-17E9-4115-B2A9-8F27CE7F6BBB}"/>
              </a:ext>
            </a:extLst>
          </p:cNvPr>
          <p:cNvCxnSpPr>
            <a:cxnSpLocks/>
          </p:cNvCxnSpPr>
          <p:nvPr/>
        </p:nvCxnSpPr>
        <p:spPr>
          <a:xfrm flipH="1">
            <a:off x="5614825" y="5173496"/>
            <a:ext cx="469580" cy="7566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ject 4">
            <a:extLst>
              <a:ext uri="{FF2B5EF4-FFF2-40B4-BE49-F238E27FC236}">
                <a16:creationId xmlns:a16="http://schemas.microsoft.com/office/drawing/2014/main" xmlns="" id="{6E139E94-A5B9-4BA2-A9F5-EAD91EC62C97}"/>
              </a:ext>
            </a:extLst>
          </p:cNvPr>
          <p:cNvSpPr txBox="1">
            <a:spLocks/>
          </p:cNvSpPr>
          <p:nvPr/>
        </p:nvSpPr>
        <p:spPr>
          <a:xfrm>
            <a:off x="-735088" y="296825"/>
            <a:ext cx="14124016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Приоритетное направление 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D30F0BFA-5565-417B-B548-539C77F30BA7}"/>
              </a:ext>
            </a:extLst>
          </p:cNvPr>
          <p:cNvCxnSpPr>
            <a:cxnSpLocks/>
          </p:cNvCxnSpPr>
          <p:nvPr/>
        </p:nvCxnSpPr>
        <p:spPr>
          <a:xfrm>
            <a:off x="8035826" y="5155022"/>
            <a:ext cx="0" cy="692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9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79970495-B32A-40FA-BA23-5D5E323AC488}"/>
              </a:ext>
            </a:extLst>
          </p:cNvPr>
          <p:cNvSpPr txBox="1">
            <a:spLocks/>
          </p:cNvSpPr>
          <p:nvPr/>
        </p:nvSpPr>
        <p:spPr>
          <a:xfrm>
            <a:off x="0" y="133479"/>
            <a:ext cx="201041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Формы работы с молодыми специалистами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AB3B204E-DBEA-4483-BAD0-207BC7F1F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063529"/>
              </p:ext>
            </p:extLst>
          </p:nvPr>
        </p:nvGraphicFramePr>
        <p:xfrm>
          <a:off x="835026" y="4790579"/>
          <a:ext cx="9890983" cy="3920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6625">
                  <a:extLst>
                    <a:ext uri="{9D8B030D-6E8A-4147-A177-3AD203B41FA5}">
                      <a16:colId xmlns:a16="http://schemas.microsoft.com/office/drawing/2014/main" xmlns="" val="2406717074"/>
                    </a:ext>
                  </a:extLst>
                </a:gridCol>
                <a:gridCol w="3296625">
                  <a:extLst>
                    <a:ext uri="{9D8B030D-6E8A-4147-A177-3AD203B41FA5}">
                      <a16:colId xmlns:a16="http://schemas.microsoft.com/office/drawing/2014/main" xmlns="" val="3532265893"/>
                    </a:ext>
                  </a:extLst>
                </a:gridCol>
                <a:gridCol w="3297733">
                  <a:extLst>
                    <a:ext uri="{9D8B030D-6E8A-4147-A177-3AD203B41FA5}">
                      <a16:colId xmlns:a16="http://schemas.microsoft.com/office/drawing/2014/main" xmlns="" val="229488630"/>
                    </a:ext>
                  </a:extLst>
                </a:gridCol>
              </a:tblGrid>
              <a:tr h="1085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</a:t>
                      </a:r>
                      <a:r>
                        <a:rPr lang="ru-RU" sz="24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коллективной</a:t>
                      </a:r>
                      <a:r>
                        <a:rPr lang="ru-RU" sz="24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</a:t>
                      </a:r>
                      <a:r>
                        <a:rPr lang="ru-RU" sz="240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групповой</a:t>
                      </a:r>
                      <a:r>
                        <a:rPr lang="ru-RU" sz="240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r>
                        <a:rPr lang="ru-RU" sz="24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индивидуальной</a:t>
                      </a:r>
                      <a:r>
                        <a:rPr lang="ru-RU" sz="24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5095423"/>
                  </a:ext>
                </a:extLst>
              </a:tr>
              <a:tr h="2658731">
                <a:tc>
                  <a:txBody>
                    <a:bodyPr/>
                    <a:lstStyle/>
                    <a:p>
                      <a:pPr marR="299085"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</a:p>
                    <a:p>
                      <a:pPr marR="299085"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Семинары, МО</a:t>
                      </a:r>
                    </a:p>
                    <a:p>
                      <a:pPr marR="299085" algn="ctr"/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Практикумы</a:t>
                      </a:r>
                    </a:p>
                    <a:p>
                      <a:pPr marL="158115" marR="141605" indent="-1905"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«Круглый</a:t>
                      </a:r>
                      <a:r>
                        <a:rPr lang="ru-RU" sz="2000" b="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стол»</a:t>
                      </a:r>
                      <a:r>
                        <a:rPr lang="ru-RU" sz="20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</a:t>
                      </a:r>
                      <a:r>
                        <a:rPr lang="ru-RU" sz="2000" b="0" spc="-4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конференции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«День</a:t>
                      </a:r>
                      <a:r>
                        <a:rPr lang="ru-RU" sz="20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молодого</a:t>
                      </a:r>
                      <a:r>
                        <a:rPr lang="ru-RU" sz="2000" b="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педагога»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167005" marR="153670"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Групповое консультирование</a:t>
                      </a:r>
                      <a:r>
                        <a:rPr lang="ru-RU" sz="2000" b="0" spc="-28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Групповые дискуссии</a:t>
                      </a:r>
                    </a:p>
                    <a:p>
                      <a:pPr marL="167005" marR="153670"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Обзоры педагогической</a:t>
                      </a:r>
                      <a:r>
                        <a:rPr lang="ru-RU" sz="2000" b="0" spc="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Деловые игры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R="396875" algn="ctr">
                        <a:tabLst>
                          <a:tab pos="319405" algn="l"/>
                        </a:tabLs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Индивидуальные</a:t>
                      </a:r>
                      <a:r>
                        <a:rPr lang="ru-RU" sz="2000" spc="-26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</a:t>
                      </a:r>
                      <a:r>
                        <a:rPr lang="ru-RU" sz="20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320494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BED5FF-760E-43AC-91DE-DFC9D1E8EE94}"/>
              </a:ext>
            </a:extLst>
          </p:cNvPr>
          <p:cNvSpPr txBox="1"/>
          <p:nvPr/>
        </p:nvSpPr>
        <p:spPr>
          <a:xfrm>
            <a:off x="3715346" y="1602377"/>
            <a:ext cx="15171166" cy="244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Основа: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рупповое</a:t>
            </a:r>
            <a:r>
              <a:rPr lang="ru-RU" sz="2400" b="1" i="1" spc="-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наставничество (организация педагогических сообществ)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Данная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встречаться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недостаточном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количестве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наставников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одновременном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большом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количестве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наставляемых, например, при стажировках молодых специалистов. В данном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случае, уполномоченный сотрудник берёт группу 2-4-6 человек и занимается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ними одновременно. Самостоятельно этот метод рекомендуется применять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редко, т.к. практически нет индивидуальных встреч и мотивация сторон в</a:t>
            </a:r>
            <a:r>
              <a:rPr lang="ru-RU" sz="20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ru-RU" sz="20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достаточно низкая.</a:t>
            </a:r>
            <a:endParaRPr lang="ru-RU" sz="2000" dirty="0"/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xmlns="" id="{B44BFE64-DBC4-4602-A9FD-A58331E30F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701" y="8485164"/>
            <a:ext cx="2199256" cy="24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942D78-9104-4FEA-9D14-EC2032A6FC43}"/>
              </a:ext>
            </a:extLst>
          </p:cNvPr>
          <p:cNvSpPr txBox="1"/>
          <p:nvPr/>
        </p:nvSpPr>
        <p:spPr>
          <a:xfrm>
            <a:off x="12221583" y="4599157"/>
            <a:ext cx="6178988" cy="4190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конкурсов профессионального мастерства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уровне ДОО: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«Молодой педагог МАДОУ №5, «РППС», «Обучающих электронных игр», «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Лепбуков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«дидактических игр»;</a:t>
            </a:r>
          </a:p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Организация конкурсов профессионального мастерства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уровне города: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«Молодой педагог», «Мой лучший урок», «Форум молодых педагогов», «1+1 = 11» и др.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xmlns="" id="{62C7A7BF-1CC6-4B26-9D30-301625AE4B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559188" y="6694602"/>
            <a:ext cx="458331" cy="578926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xmlns="" id="{563238B7-9216-4273-BCDF-F681DB0A5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88354" y="4475150"/>
            <a:ext cx="458331" cy="5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98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694192-9B8F-4DFD-921A-E9EA9AB0B3BB}"/>
              </a:ext>
            </a:extLst>
          </p:cNvPr>
          <p:cNvSpPr txBox="1"/>
          <p:nvPr/>
        </p:nvSpPr>
        <p:spPr>
          <a:xfrm>
            <a:off x="1026045" y="2452714"/>
            <a:ext cx="6776636" cy="1499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овышение профессионального и личностного уровня молодых педагогов и наставников. </a:t>
            </a:r>
          </a:p>
          <a:p>
            <a:pPr marL="342900" lvl="0" indent="-342900" algn="just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  <a:buFont typeface="+mj-lt"/>
              <a:buAutoNum type="arabicPeriod"/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F6616EB6-2895-4233-BDA5-ADE300934FB2}"/>
              </a:ext>
            </a:extLst>
          </p:cNvPr>
          <p:cNvSpPr txBox="1">
            <a:spLocks/>
          </p:cNvSpPr>
          <p:nvPr/>
        </p:nvSpPr>
        <p:spPr>
          <a:xfrm>
            <a:off x="1565221" y="182803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Практическая значимость работы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E9C160-F5E8-42CA-A327-CEC77C2C51CA}"/>
              </a:ext>
            </a:extLst>
          </p:cNvPr>
          <p:cNvSpPr txBox="1"/>
          <p:nvPr/>
        </p:nvSpPr>
        <p:spPr>
          <a:xfrm>
            <a:off x="1051050" y="7766064"/>
            <a:ext cx="12889432" cy="1561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30"/>
              </a:spcBef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Подробно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описаны формы работы наставничества, разработана и представлена программа наставничества ДОО через организацию педагогических сообществ, план мероприятий по организации наставничества, в приложении имеется диагностический инструментарий (анкеты, тесты).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B10FE3-3E00-4BD8-8EBE-EBA2EF86889D}"/>
              </a:ext>
            </a:extLst>
          </p:cNvPr>
          <p:cNvSpPr txBox="1"/>
          <p:nvPr/>
        </p:nvSpPr>
        <p:spPr>
          <a:xfrm>
            <a:off x="8683898" y="5549671"/>
            <a:ext cx="11075531" cy="15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30"/>
              </a:spcBef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Теоретический и практический материал работы будет полезен воспитателям, специалистам ДОО, руководителям, старшим воспитателям других ДОО, а также студентам педагогических учебных заведений.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DC69AF-24EF-4C19-9FAE-B5E33A373DA1}"/>
              </a:ext>
            </a:extLst>
          </p:cNvPr>
          <p:cNvSpPr txBox="1"/>
          <p:nvPr/>
        </p:nvSpPr>
        <p:spPr>
          <a:xfrm>
            <a:off x="2399892" y="3994630"/>
            <a:ext cx="10384522" cy="15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снова для открытия городской инновационной площадки на базе МАДОУ № 5 «Детский сад комбинированного вида» в сентябре 2023 года совместно с МБОУ ДПО «Научно-методический центр».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819B67-82E5-4827-9F0B-B1CD2914F75C}"/>
              </a:ext>
            </a:extLst>
          </p:cNvPr>
          <p:cNvSpPr txBox="1"/>
          <p:nvPr/>
        </p:nvSpPr>
        <p:spPr>
          <a:xfrm>
            <a:off x="10112717" y="2332831"/>
            <a:ext cx="8627260" cy="1047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230"/>
              </a:spcBef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положительного имиджа, укрепление корпоративной культуры МАДОУ № 5 «Детский сад комбинированного вида».</a:t>
            </a:r>
          </a:p>
        </p:txBody>
      </p:sp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xmlns="" id="{BDEB5CBF-A505-4317-83FC-AFF0BB8565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7714" y="2366994"/>
            <a:ext cx="458331" cy="578926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xmlns="" id="{A59FBEBE-B412-403D-A75C-6AF5BCB9C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2719" y="7766064"/>
            <a:ext cx="458331" cy="578926"/>
          </a:xfrm>
          <a:prstGeom prst="rect">
            <a:avLst/>
          </a:prstGeom>
        </p:spPr>
      </p:pic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xmlns="" id="{8D13867E-BF76-4E82-A565-CE827081C2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225567" y="5541323"/>
            <a:ext cx="458331" cy="578926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xmlns="" id="{8E46B133-2A50-45B0-8F9D-29D4B33E2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029536" y="3895508"/>
            <a:ext cx="458331" cy="578926"/>
          </a:xfrm>
          <a:prstGeom prst="rect">
            <a:avLst/>
          </a:prstGeom>
        </p:spPr>
      </p:pic>
      <p:pic>
        <p:nvPicPr>
          <p:cNvPr id="21" name="Рисунок 20" descr="Флажок со сплошной заливкой">
            <a:extLst>
              <a:ext uri="{FF2B5EF4-FFF2-40B4-BE49-F238E27FC236}">
                <a16:creationId xmlns:a16="http://schemas.microsoft.com/office/drawing/2014/main" xmlns="" id="{F420CFA7-CD74-40B5-8000-CB39651C4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746119" y="2302061"/>
            <a:ext cx="458331" cy="57892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6878B818-EBD2-4CF4-941B-EFAE1096F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141" y="7380282"/>
            <a:ext cx="4094161" cy="25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50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 descr="Флажок со сплошной заливкой">
            <a:extLst>
              <a:ext uri="{FF2B5EF4-FFF2-40B4-BE49-F238E27FC236}">
                <a16:creationId xmlns:a16="http://schemas.microsoft.com/office/drawing/2014/main" xmlns="" id="{B87F592D-D37C-4859-BC29-6E7D6DEF7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7573" y="7883404"/>
            <a:ext cx="384416" cy="485562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8E120A-E7F8-4C22-BB5A-3BADC683BB5E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6" r="8343" b="10637"/>
          <a:stretch/>
        </p:blipFill>
        <p:spPr bwMode="auto">
          <a:xfrm>
            <a:off x="12947650" y="1031239"/>
            <a:ext cx="6496685" cy="21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AC7F6A-4216-428C-A573-896CC33563B6}"/>
              </a:ext>
            </a:extLst>
          </p:cNvPr>
          <p:cNvSpPr txBox="1"/>
          <p:nvPr/>
        </p:nvSpPr>
        <p:spPr>
          <a:xfrm>
            <a:off x="14344402" y="4811567"/>
            <a:ext cx="46175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окращение оттока выпускников и молодых специалистов в другие регионы России.</a:t>
            </a:r>
            <a:endParaRPr lang="ru-RU" sz="3600" dirty="0"/>
          </a:p>
        </p:txBody>
      </p:sp>
      <p:pic>
        <p:nvPicPr>
          <p:cNvPr id="33" name="Рисунок 32" descr="Восклицательный знак со сплошной заливкой">
            <a:extLst>
              <a:ext uri="{FF2B5EF4-FFF2-40B4-BE49-F238E27FC236}">
                <a16:creationId xmlns:a16="http://schemas.microsoft.com/office/drawing/2014/main" xmlns="" id="{50C1371E-59BC-4E13-B100-FBB4BA3BF2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923522" y="3982002"/>
            <a:ext cx="914400" cy="914400"/>
          </a:xfrm>
          <a:prstGeom prst="rect">
            <a:avLst/>
          </a:prstGeom>
        </p:spPr>
      </p:pic>
      <p:pic>
        <p:nvPicPr>
          <p:cNvPr id="34" name="Рисунок 33" descr="Восклицательный знак со сплошной заливкой">
            <a:extLst>
              <a:ext uri="{FF2B5EF4-FFF2-40B4-BE49-F238E27FC236}">
                <a16:creationId xmlns:a16="http://schemas.microsoft.com/office/drawing/2014/main" xmlns="" id="{BF10FC56-3AA2-4931-AE11-49DAF88783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6195992" y="3982002"/>
            <a:ext cx="914400" cy="914400"/>
          </a:xfrm>
          <a:prstGeom prst="rect">
            <a:avLst/>
          </a:prstGeom>
        </p:spPr>
      </p:pic>
      <p:pic>
        <p:nvPicPr>
          <p:cNvPr id="35" name="Рисунок 34" descr="Восклицательный знак со сплошной заливкой">
            <a:extLst>
              <a:ext uri="{FF2B5EF4-FFF2-40B4-BE49-F238E27FC236}">
                <a16:creationId xmlns:a16="http://schemas.microsoft.com/office/drawing/2014/main" xmlns="" id="{014AC4BB-C326-4A08-9BC3-24FAD8CE8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6463352" y="3977541"/>
            <a:ext cx="914400" cy="914400"/>
          </a:xfrm>
          <a:prstGeom prst="rect">
            <a:avLst/>
          </a:prstGeom>
        </p:spPr>
      </p:pic>
      <p:sp>
        <p:nvSpPr>
          <p:cNvPr id="18" name="object 4">
            <a:extLst>
              <a:ext uri="{FF2B5EF4-FFF2-40B4-BE49-F238E27FC236}">
                <a16:creationId xmlns:a16="http://schemas.microsoft.com/office/drawing/2014/main" xmlns="" id="{6E139E94-A5B9-4BA2-A9F5-EAD91EC62C97}"/>
              </a:ext>
            </a:extLst>
          </p:cNvPr>
          <p:cNvSpPr txBox="1">
            <a:spLocks/>
          </p:cNvSpPr>
          <p:nvPr/>
        </p:nvSpPr>
        <p:spPr>
          <a:xfrm>
            <a:off x="-735088" y="296825"/>
            <a:ext cx="14124016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Приоритетное направление </a:t>
            </a:r>
          </a:p>
        </p:txBody>
      </p:sp>
      <p:sp>
        <p:nvSpPr>
          <p:cNvPr id="5" name="Выноска: стрелка вниз 4">
            <a:extLst>
              <a:ext uri="{FF2B5EF4-FFF2-40B4-BE49-F238E27FC236}">
                <a16:creationId xmlns:a16="http://schemas.microsoft.com/office/drawing/2014/main" xmlns="" id="{BD0D7B92-438B-406E-9914-01E310EE92E1}"/>
              </a:ext>
            </a:extLst>
          </p:cNvPr>
          <p:cNvSpPr/>
          <p:nvPr/>
        </p:nvSpPr>
        <p:spPr>
          <a:xfrm>
            <a:off x="1576416" y="2736548"/>
            <a:ext cx="9690311" cy="2133599"/>
          </a:xfrm>
          <a:prstGeom prst="downArrowCallou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4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ентр развития наставничества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(задачи)</a:t>
            </a:r>
            <a:endParaRPr lang="ru-RU" sz="2800" i="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1507683-C815-4BAD-80DE-31D799B6B33C}"/>
              </a:ext>
            </a:extLst>
          </p:cNvPr>
          <p:cNvSpPr/>
          <p:nvPr/>
        </p:nvSpPr>
        <p:spPr>
          <a:xfrm>
            <a:off x="450850" y="4718167"/>
            <a:ext cx="3723007" cy="117728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оздание привлекательного образа профессии наставника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A159647-4362-4D96-8CBA-6991B135AF3E}"/>
              </a:ext>
            </a:extLst>
          </p:cNvPr>
          <p:cNvSpPr/>
          <p:nvPr/>
        </p:nvSpPr>
        <p:spPr>
          <a:xfrm>
            <a:off x="8903878" y="4722572"/>
            <a:ext cx="3722453" cy="1096055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ифровизация трудовых процессов наставничества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2F30C0ED-3009-49FF-9D97-ED3D48A11097}"/>
              </a:ext>
            </a:extLst>
          </p:cNvPr>
          <p:cNvSpPr/>
          <p:nvPr/>
        </p:nvSpPr>
        <p:spPr>
          <a:xfrm>
            <a:off x="4354502" y="5129290"/>
            <a:ext cx="4368731" cy="1096056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спользование профессионального опыта старшего поколения работников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2" name="Рисунок 31" descr="Флажок со сплошной заливкой">
            <a:extLst>
              <a:ext uri="{FF2B5EF4-FFF2-40B4-BE49-F238E27FC236}">
                <a16:creationId xmlns:a16="http://schemas.microsoft.com/office/drawing/2014/main" xmlns="" id="{39D70D45-540C-4577-AE48-106624091E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56467" y="7656377"/>
            <a:ext cx="627758" cy="7929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9477DB9-71EB-4866-8D4A-4CA62DA9A29F}"/>
              </a:ext>
            </a:extLst>
          </p:cNvPr>
          <p:cNvSpPr txBox="1"/>
          <p:nvPr/>
        </p:nvSpPr>
        <p:spPr>
          <a:xfrm>
            <a:off x="1006533" y="7846710"/>
            <a:ext cx="7670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kern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ородской конкурс для наставников и молодых педагогов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«1+1 = 11»</a:t>
            </a:r>
            <a:endParaRPr lang="ru-RU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B657B0C-C9F7-40D6-928F-582B6CEC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87" y="6951506"/>
            <a:ext cx="2692528" cy="75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7243C6-21FF-4709-980F-3B3FC7E31B95}"/>
              </a:ext>
            </a:extLst>
          </p:cNvPr>
          <p:cNvSpPr txBox="1"/>
          <p:nvPr/>
        </p:nvSpPr>
        <p:spPr>
          <a:xfrm>
            <a:off x="10328893" y="8225409"/>
            <a:ext cx="97096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kern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«Профессиональная команда – 2035. Кадры для Кузбасса»: школа наставников</a:t>
            </a:r>
            <a:endParaRPr lang="ru-RU" sz="2800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xmlns="" id="{4BA52B9D-5F0E-4E6C-88D3-0E2370EF4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065" b="95081" l="3205" r="30624">
                        <a14:foregroundMark x1="4007" y1="78710" x2="4007" y2="83629"/>
                        <a14:foregroundMark x1="4007" y1="83629" x2="8014" y2="85323"/>
                        <a14:foregroundMark x1="8014" y1="85323" x2="13967" y2="94758"/>
                        <a14:foregroundMark x1="13967" y1="94758" x2="12421" y2="84677"/>
                        <a14:foregroundMark x1="12421" y1="84677" x2="16371" y2="81532"/>
                        <a14:foregroundMark x1="16371" y1="81532" x2="23068" y2="80000"/>
                        <a14:foregroundMark x1="23068" y1="80000" x2="28792" y2="77258"/>
                        <a14:foregroundMark x1="28792" y1="77258" x2="30223" y2="69516"/>
                        <a14:foregroundMark x1="30223" y1="69516" x2="25587" y2="59194"/>
                        <a14:foregroundMark x1="25587" y1="59194" x2="22152" y2="55000"/>
                        <a14:foregroundMark x1="22152" y1="55000" x2="16543" y2="53065"/>
                        <a14:foregroundMark x1="16543" y1="53065" x2="12307" y2="56532"/>
                        <a14:foregroundMark x1="12307" y1="56532" x2="9159" y2="73710"/>
                        <a14:foregroundMark x1="9159" y1="73710" x2="4980" y2="78710"/>
                        <a14:foregroundMark x1="4980" y1="78710" x2="3778" y2="83871"/>
                        <a14:foregroundMark x1="3778" y1="83871" x2="3950" y2="85968"/>
                        <a14:foregroundMark x1="5266" y1="70726" x2="7613" y2="78952"/>
                        <a14:foregroundMark x1="7613" y1="78952" x2="12707" y2="88226"/>
                        <a14:foregroundMark x1="12707" y1="88226" x2="16714" y2="92097"/>
                        <a14:foregroundMark x1="16714" y1="92097" x2="26789" y2="87258"/>
                        <a14:foregroundMark x1="26789" y1="87258" x2="31826" y2="76290"/>
                        <a14:foregroundMark x1="31826" y1="76290" x2="30567" y2="64435"/>
                        <a14:foregroundMark x1="30567" y1="64435" x2="26560" y2="56129"/>
                        <a14:foregroundMark x1="26560" y1="56129" x2="17630" y2="54677"/>
                        <a14:foregroundMark x1="17630" y1="54677" x2="8529" y2="60000"/>
                        <a14:foregroundMark x1="8529" y1="60000" x2="3721" y2="72016"/>
                        <a14:foregroundMark x1="3721" y1="72016" x2="3205" y2="74758"/>
                        <a14:backgroundMark x1="27533" y1="53952" x2="32971" y2="62339"/>
                        <a14:backgroundMark x1="32971" y1="62339" x2="33314" y2="63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70" r="65918"/>
          <a:stretch/>
        </p:blipFill>
        <p:spPr bwMode="auto">
          <a:xfrm rot="860286">
            <a:off x="377326" y="6860372"/>
            <a:ext cx="900891" cy="91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xmlns="" id="{CCF9E573-0888-4272-B82E-FFAAA9333822}"/>
              </a:ext>
            </a:extLst>
          </p:cNvPr>
          <p:cNvSpPr/>
          <p:nvPr/>
        </p:nvSpPr>
        <p:spPr>
          <a:xfrm>
            <a:off x="2176910" y="4062802"/>
            <a:ext cx="1098875" cy="586573"/>
          </a:xfrm>
          <a:prstGeom prst="downArrow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xmlns="" id="{61FB265D-B96F-48DD-948A-8A3A59B445CD}"/>
              </a:ext>
            </a:extLst>
          </p:cNvPr>
          <p:cNvSpPr/>
          <p:nvPr/>
        </p:nvSpPr>
        <p:spPr>
          <a:xfrm>
            <a:off x="9661299" y="4062802"/>
            <a:ext cx="1098875" cy="592627"/>
          </a:xfrm>
          <a:prstGeom prst="downArrow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7C797AC-D3CF-4A50-8906-6DE5346A22D3}"/>
              </a:ext>
            </a:extLst>
          </p:cNvPr>
          <p:cNvSpPr txBox="1"/>
          <p:nvPr/>
        </p:nvSpPr>
        <p:spPr>
          <a:xfrm>
            <a:off x="1068799" y="8841246"/>
            <a:ext cx="8778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0101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800" dirty="0">
                <a:solidFill>
                  <a:srgbClr val="10101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бластной конкурс «Лучшие практики наставничества»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/>
          </a:p>
        </p:txBody>
      </p:sp>
      <p:pic>
        <p:nvPicPr>
          <p:cNvPr id="42" name="Рисунок 41" descr="Флажок со сплошной заливкой">
            <a:extLst>
              <a:ext uri="{FF2B5EF4-FFF2-40B4-BE49-F238E27FC236}">
                <a16:creationId xmlns:a16="http://schemas.microsoft.com/office/drawing/2014/main" xmlns="" id="{098C51EA-F407-467C-8B0D-58CFE90F10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7573" y="8702462"/>
            <a:ext cx="476435" cy="601793"/>
          </a:xfrm>
          <a:prstGeom prst="rect">
            <a:avLst/>
          </a:prstGeom>
        </p:spPr>
      </p:pic>
      <p:pic>
        <p:nvPicPr>
          <p:cNvPr id="43" name="Рисунок 42" descr="Флажок со сплошной заливкой">
            <a:extLst>
              <a:ext uri="{FF2B5EF4-FFF2-40B4-BE49-F238E27FC236}">
                <a16:creationId xmlns:a16="http://schemas.microsoft.com/office/drawing/2014/main" xmlns="" id="{C9F5BFF8-1678-4B1A-B12B-DD8849E90C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47760" y="8166870"/>
            <a:ext cx="476435" cy="601793"/>
          </a:xfrm>
          <a:prstGeom prst="rect">
            <a:avLst/>
          </a:prstGeom>
        </p:spPr>
      </p:pic>
      <p:pic>
        <p:nvPicPr>
          <p:cNvPr id="46" name="Рисунок 45" descr="Флажок со сплошной заливкой">
            <a:extLst>
              <a:ext uri="{FF2B5EF4-FFF2-40B4-BE49-F238E27FC236}">
                <a16:creationId xmlns:a16="http://schemas.microsoft.com/office/drawing/2014/main" xmlns="" id="{B38C17AD-9BF3-4D8A-A1BE-45079C954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0192" y="8549380"/>
            <a:ext cx="627758" cy="792932"/>
          </a:xfrm>
          <a:prstGeom prst="rect">
            <a:avLst/>
          </a:prstGeom>
        </p:spPr>
      </p:pic>
      <p:pic>
        <p:nvPicPr>
          <p:cNvPr id="47" name="Рисунок 46" descr="Флажок со сплошной заливкой">
            <a:extLst>
              <a:ext uri="{FF2B5EF4-FFF2-40B4-BE49-F238E27FC236}">
                <a16:creationId xmlns:a16="http://schemas.microsoft.com/office/drawing/2014/main" xmlns="" id="{699C9C4F-8B44-4FAA-A894-D5CD335B0A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447760" y="8035778"/>
            <a:ext cx="627758" cy="79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76818" y="1539875"/>
            <a:ext cx="13662031" cy="14946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обоснована необходимостью разработки и  реализации программы наставничества в ДОО для: </a:t>
            </a: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6E139E94-A5B9-4BA2-A9F5-EAD91EC62C97}"/>
              </a:ext>
            </a:extLst>
          </p:cNvPr>
          <p:cNvSpPr txBox="1">
            <a:spLocks/>
          </p:cNvSpPr>
          <p:nvPr/>
        </p:nvSpPr>
        <p:spPr>
          <a:xfrm>
            <a:off x="1136650" y="133479"/>
            <a:ext cx="12192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Актуальность работы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E5E5CA-3840-45CD-87BC-85F11A5F8A46}"/>
              </a:ext>
            </a:extLst>
          </p:cNvPr>
          <p:cNvSpPr txBox="1"/>
          <p:nvPr/>
        </p:nvSpPr>
        <p:spPr>
          <a:xfrm>
            <a:off x="-387350" y="3598338"/>
            <a:ext cx="85878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685800" algn="ctr">
              <a:spcBef>
                <a:spcPts val="135"/>
              </a:spcBef>
              <a:buFont typeface="Courier New" panose="02070309020205020404" pitchFamily="49" charset="0"/>
              <a:buChar char="o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ривлечения и закрепления молодых специалистов в системе дошкольного образования города Кемерово в условиях кадрового дефицита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A7595F-A408-4FEA-BF80-3BBE9E6016A3}"/>
              </a:ext>
            </a:extLst>
          </p:cNvPr>
          <p:cNvSpPr txBox="1"/>
          <p:nvPr/>
        </p:nvSpPr>
        <p:spPr>
          <a:xfrm>
            <a:off x="9909174" y="3725849"/>
            <a:ext cx="9837736" cy="1397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8500" indent="-685800" algn="ctr">
              <a:spcBef>
                <a:spcPts val="135"/>
              </a:spcBef>
              <a:buFont typeface="Courier New" panose="02070309020205020404" pitchFamily="49" charset="0"/>
              <a:buChar char="o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создания привлекательного имиджа (образа) </a:t>
            </a:r>
          </a:p>
          <a:p>
            <a:pPr marL="698500" indent="-685800" algn="ctr">
              <a:spcBef>
                <a:spcPts val="135"/>
              </a:spcBef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профессии наставника в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Кузбассе, </a:t>
            </a:r>
          </a:p>
          <a:p>
            <a:pPr marL="698500" indent="-685800" algn="ctr">
              <a:spcBef>
                <a:spcPts val="135"/>
              </a:spcBef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городе Кемерово, ДОО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445EA49-C036-4BB1-9097-0DEEE590DBA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r="8827" b="2099"/>
          <a:stretch/>
        </p:blipFill>
        <p:spPr bwMode="auto">
          <a:xfrm>
            <a:off x="986155" y="5585226"/>
            <a:ext cx="5177790" cy="4208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A437628-9D3F-4C14-8C0C-851DD9E9E985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20" y="5794910"/>
            <a:ext cx="5940425" cy="396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0B6A82A-C31A-45BE-A662-96E019AE93C8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23286" r="13701" b="2885"/>
          <a:stretch/>
        </p:blipFill>
        <p:spPr bwMode="auto">
          <a:xfrm>
            <a:off x="12689198" y="5585226"/>
            <a:ext cx="6278251" cy="4176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2130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0BEA80-9345-4005-8213-4DF6043481DA}"/>
              </a:ext>
            </a:extLst>
          </p:cNvPr>
          <p:cNvSpPr txBox="1"/>
          <p:nvPr/>
        </p:nvSpPr>
        <p:spPr>
          <a:xfrm>
            <a:off x="765109" y="4368791"/>
            <a:ext cx="18645319" cy="1184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5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исследования</a:t>
            </a:r>
            <a:r>
              <a:rPr lang="ru-RU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разработка программы наставничества в МАДОУ № 5 «Детский сад комбинированного вида» для привлечения и удержания молодых специалистов. 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71EF42D4-01C8-48E4-92B6-797920BD47DC}"/>
              </a:ext>
            </a:extLst>
          </p:cNvPr>
          <p:cNvSpPr txBox="1">
            <a:spLocks/>
          </p:cNvSpPr>
          <p:nvPr/>
        </p:nvSpPr>
        <p:spPr>
          <a:xfrm>
            <a:off x="1136650" y="133479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Основные вводные положения работы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2382968-93EC-4938-BFB7-A4D508DB8C8C}"/>
              </a:ext>
            </a:extLst>
          </p:cNvPr>
          <p:cNvSpPr txBox="1"/>
          <p:nvPr/>
        </p:nvSpPr>
        <p:spPr>
          <a:xfrm>
            <a:off x="1050862" y="5654675"/>
            <a:ext cx="18364200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5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исследования</a:t>
            </a:r>
            <a:r>
              <a:rPr lang="ru-RU" sz="2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Провести анализ внешней и внутренней среды организации, выявить слабые и сильные стороны, возможности и угрозы 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психолого-педагогическую литературу по проблеме 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наставничества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Проанализировать практику наставничества в образовательных организациях РФ, Кузбасса, города 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Кемерово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Разработать программу наставничества в МАДОУ № 5 «Детский сад комбинированного вида», включающую мотивационные методы, активные формы работы для привлечения и удержания молодых специалистов, для создания привлекательного имиджа (образа) профессии наставника </a:t>
            </a: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Кузбассе, в городе Кемерово, в 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67A36D-0B3A-4EC4-8B95-55FE6AB025A1}"/>
              </a:ext>
            </a:extLst>
          </p:cNvPr>
          <p:cNvSpPr txBox="1"/>
          <p:nvPr/>
        </p:nvSpPr>
        <p:spPr>
          <a:xfrm>
            <a:off x="836548" y="2368527"/>
            <a:ext cx="18502443" cy="607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5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процесс привлечения и удержания молодых специалистов в дошкольной образовательной организации.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15733D3-4620-4BB7-8A7A-043471D9EBF4}"/>
              </a:ext>
            </a:extLst>
          </p:cNvPr>
          <p:cNvSpPr txBox="1"/>
          <p:nvPr/>
        </p:nvSpPr>
        <p:spPr>
          <a:xfrm>
            <a:off x="693672" y="3082907"/>
            <a:ext cx="18645319" cy="186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5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 </a:t>
            </a:r>
            <a:r>
              <a:rPr lang="ru-RU" sz="2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наставничества как инструмент привлечения и удержания молодых специалистов в дошкольной образовательной организации.</a:t>
            </a: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endParaRPr lang="ru-RU" sz="25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18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66B4C909-00A3-4185-B903-6E281BEF29BD}"/>
              </a:ext>
            </a:extLst>
          </p:cNvPr>
          <p:cNvSpPr txBox="1">
            <a:spLocks/>
          </p:cNvSpPr>
          <p:nvPr/>
        </p:nvSpPr>
        <p:spPr>
          <a:xfrm>
            <a:off x="879178" y="242293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Общая характеристика организации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1CC496-5828-47A9-8D3D-C3DD46A4C19A}"/>
              </a:ext>
            </a:extLst>
          </p:cNvPr>
          <p:cNvSpPr txBox="1"/>
          <p:nvPr/>
        </p:nvSpPr>
        <p:spPr>
          <a:xfrm>
            <a:off x="3575050" y="1649678"/>
            <a:ext cx="1564987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5 «Детский сад комбинированного вида»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(реорганизация завершилась в июле 2021 года)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51AFE8-CA65-4C45-A849-DB2C69844A92}"/>
              </a:ext>
            </a:extLst>
          </p:cNvPr>
          <p:cNvSpPr txBox="1"/>
          <p:nvPr/>
        </p:nvSpPr>
        <p:spPr>
          <a:xfrm>
            <a:off x="14251353" y="4592249"/>
            <a:ext cx="5532424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Bef>
                <a:spcPts val="15"/>
              </a:spcBef>
              <a:spcAft>
                <a:spcPts val="800"/>
              </a:spcAft>
            </a:pPr>
            <a:r>
              <a:rPr lang="ru-RU" sz="2400" b="1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</a:t>
            </a:r>
            <a:r>
              <a:rPr lang="ru-RU" sz="2400" b="1" spc="225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КРЕДО:</a:t>
            </a:r>
            <a:r>
              <a:rPr lang="ru-RU" sz="2400" spc="135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49580" algn="ctr">
              <a:spcBef>
                <a:spcPts val="15"/>
              </a:spcBef>
              <a:spcAft>
                <a:spcPts val="800"/>
              </a:spcAft>
            </a:pPr>
            <a:r>
              <a:rPr lang="ru-RU" sz="2400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«Современным</a:t>
            </a:r>
            <a:r>
              <a:rPr lang="ru-RU" sz="2400" spc="225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</a:t>
            </a:r>
            <a:r>
              <a:rPr lang="ru-RU" sz="2400" spc="14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606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spc="145" dirty="0">
                <a:solidFill>
                  <a:srgbClr val="606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современное</a:t>
            </a:r>
            <a:r>
              <a:rPr lang="ru-RU" sz="2400" spc="21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образование»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7D1E4F-94E1-4B23-9F86-1DBECACAFA0A}"/>
              </a:ext>
            </a:extLst>
          </p:cNvPr>
          <p:cNvSpPr txBox="1"/>
          <p:nvPr/>
        </p:nvSpPr>
        <p:spPr>
          <a:xfrm>
            <a:off x="10129799" y="3284443"/>
            <a:ext cx="94571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Миссия: </a:t>
            </a:r>
            <a:r>
              <a:rPr lang="ru-RU" sz="2000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общей культуры </a:t>
            </a:r>
            <a:r>
              <a:rPr lang="ru-RU" sz="200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2000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000" dirty="0">
                <a:solidFill>
                  <a:srgbClr val="5D5D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56565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 </a:t>
            </a:r>
            <a:r>
              <a:rPr lang="ru-RU" sz="2000" dirty="0">
                <a:solidFill>
                  <a:srgbClr val="49494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 </a:t>
            </a:r>
            <a:r>
              <a:rPr lang="ru-RU" sz="20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lang="ru-RU" sz="2000" spc="5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D2D2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здорового </a:t>
            </a:r>
            <a:r>
              <a:rPr lang="ru-RU" sz="200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образа </a:t>
            </a:r>
            <a:r>
              <a:rPr lang="ru-RU" sz="200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жизни, </a:t>
            </a:r>
            <a:r>
              <a:rPr lang="ru-RU" sz="2000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000" dirty="0">
                <a:solidFill>
                  <a:srgbClr val="4848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социальных, </a:t>
            </a:r>
            <a:r>
              <a:rPr lang="ru-RU" sz="20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нравственных. </a:t>
            </a:r>
            <a:r>
              <a:rPr lang="ru-RU" sz="2000" dirty="0">
                <a:solidFill>
                  <a:srgbClr val="4848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эстетических,</a:t>
            </a:r>
            <a:r>
              <a:rPr lang="ru-RU" sz="2000" spc="5" dirty="0">
                <a:solidFill>
                  <a:srgbClr val="4848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интеллектуальных, </a:t>
            </a:r>
            <a:r>
              <a:rPr lang="ru-RU" sz="2000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физических</a:t>
            </a:r>
            <a:r>
              <a:rPr lang="ru-RU" sz="2000" spc="5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качеств,</a:t>
            </a:r>
            <a:r>
              <a:rPr lang="ru-RU" sz="2000" spc="5" dirty="0">
                <a:solidFill>
                  <a:srgbClr val="3A3A3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инициативности, </a:t>
            </a:r>
            <a:r>
              <a:rPr lang="ru-RU" sz="2000" dirty="0">
                <a:solidFill>
                  <a:srgbClr val="2F2F2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самостоятельности </a:t>
            </a:r>
            <a:r>
              <a:rPr lang="ru-RU" sz="2000" dirty="0">
                <a:solidFill>
                  <a:srgbClr val="5D5D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spc="5" dirty="0">
                <a:solidFill>
                  <a:srgbClr val="5D5D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ответственности,</a:t>
            </a:r>
            <a:r>
              <a:rPr lang="ru-RU" sz="2000" spc="-25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</a:t>
            </a:r>
            <a:r>
              <a:rPr lang="ru-RU" sz="2000" spc="25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43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предпосылок</a:t>
            </a:r>
            <a:r>
              <a:rPr lang="ru-RU" sz="2000" spc="255" dirty="0">
                <a:solidFill>
                  <a:srgbClr val="343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spc="165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ru-RU" sz="2000" spc="215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43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6">
            <a:extLst>
              <a:ext uri="{FF2B5EF4-FFF2-40B4-BE49-F238E27FC236}">
                <a16:creationId xmlns:a16="http://schemas.microsoft.com/office/drawing/2014/main" xmlns="" id="{79FD4F0F-38D3-496E-92BA-91EF67727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842610"/>
              </p:ext>
            </p:extLst>
          </p:nvPr>
        </p:nvGraphicFramePr>
        <p:xfrm>
          <a:off x="450850" y="4917247"/>
          <a:ext cx="13402735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72">
                  <a:extLst>
                    <a:ext uri="{9D8B030D-6E8A-4147-A177-3AD203B41FA5}">
                      <a16:colId xmlns:a16="http://schemas.microsoft.com/office/drawing/2014/main" xmlns="" val="3175752027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401911324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1840455581"/>
                    </a:ext>
                  </a:extLst>
                </a:gridCol>
                <a:gridCol w="6768752">
                  <a:extLst>
                    <a:ext uri="{9D8B030D-6E8A-4147-A177-3AD203B41FA5}">
                      <a16:colId xmlns:a16="http://schemas.microsoft.com/office/drawing/2014/main" xmlns="" val="133078587"/>
                    </a:ext>
                  </a:extLst>
                </a:gridCol>
                <a:gridCol w="2236871">
                  <a:extLst>
                    <a:ext uri="{9D8B030D-6E8A-4147-A177-3AD203B41FA5}">
                      <a16:colId xmlns:a16="http://schemas.microsoft.com/office/drawing/2014/main" xmlns="" val="3034162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корпуса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создания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воспитанников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277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«Лесная сказка»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 Федерация, 650071, Кемеровская область – Кузбасс, город Кемерово,  улица </a:t>
                      </a:r>
                      <a:r>
                        <a:rPr lang="ru-RU" b="0" i="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Щегловская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30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1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«Сказочная страна»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год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 Федерация, 650071, Кемеровская область – Кузбасс, город Кемерово, бульвар  Осенний,4а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42055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«Солнечная полянка»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 Федерация, 650071, Кемеровская область – Кузбасс, город Кемерово,  проспект В.В. Михайлова, 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271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«Лесная академия»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 Федерация, 650071, Кемеровская область – Кузбасс, город Кемерово,  проспект В.В. Михайлова, 5а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129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«Соловушек»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 Федерация, 650071, Кемеровская область – Кузбасс, город Кемерово, проспект В.В. Михайлова, здание 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7709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«Подсолнушек»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i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Российская Федерация, 650071, Кемеровская область – Кузбасс, город Кемерово,  проспект В.В. Михайлова, здание 3в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6199667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082E0D0-73FD-420D-8662-5BF038293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1143" y="6231321"/>
            <a:ext cx="5232634" cy="31767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CD3D0D9-DD75-4A9E-AD98-F4900483E801}"/>
              </a:ext>
            </a:extLst>
          </p:cNvPr>
          <p:cNvSpPr txBox="1"/>
          <p:nvPr/>
        </p:nvSpPr>
        <p:spPr>
          <a:xfrm>
            <a:off x="-164896" y="3305222"/>
            <a:ext cx="10483430" cy="1364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00405" marR="602615" indent="1905" algn="just">
              <a:lnSpc>
                <a:spcPct val="105000"/>
              </a:lnSpc>
              <a:spcBef>
                <a:spcPts val="27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4B4B4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Стратегическая ц</a:t>
            </a:r>
            <a:r>
              <a:rPr lang="ru-RU" sz="2000" b="1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ель:</a:t>
            </a:r>
            <a:r>
              <a:rPr lang="ru-RU" sz="2000" b="1" spc="5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</a:t>
            </a:r>
            <a:r>
              <a:rPr lang="ru-RU" sz="2000" spc="5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современной</a:t>
            </a:r>
            <a:r>
              <a:rPr lang="ru-RU" sz="2000" spc="5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</a:t>
            </a:r>
            <a:r>
              <a:rPr lang="ru-RU" sz="2000" spc="5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среды,</a:t>
            </a:r>
            <a:r>
              <a:rPr lang="ru-RU" sz="2000" spc="5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обеспечивающей</a:t>
            </a:r>
            <a:r>
              <a:rPr lang="ru-RU" sz="2000" spc="5" dirty="0">
                <a:solidFill>
                  <a:srgbClr val="42424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56565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</a:t>
            </a:r>
            <a:r>
              <a:rPr lang="ru-RU" sz="2000" spc="5" dirty="0">
                <a:solidFill>
                  <a:srgbClr val="56565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каждого </a:t>
            </a:r>
            <a:r>
              <a:rPr lang="ru-RU" sz="2000" dirty="0">
                <a:solidFill>
                  <a:srgbClr val="49494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 </a:t>
            </a:r>
            <a:r>
              <a:rPr lang="ru-RU" sz="20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качественное</a:t>
            </a:r>
            <a:r>
              <a:rPr lang="ru-RU" sz="2000" spc="5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доступное </a:t>
            </a:r>
            <a:r>
              <a:rPr lang="ru-RU" sz="200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дошкольное </a:t>
            </a:r>
            <a:r>
              <a:rPr lang="ru-RU" sz="2000" dirty="0">
                <a:solidFill>
                  <a:srgbClr val="3F3F3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образование, </a:t>
            </a:r>
            <a:r>
              <a:rPr lang="ru-RU" sz="2000" dirty="0">
                <a:solidFill>
                  <a:srgbClr val="5D5D5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учетом его</a:t>
            </a:r>
            <a:r>
              <a:rPr lang="ru-RU" sz="2000" spc="5" dirty="0">
                <a:solidFill>
                  <a:srgbClr val="59595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43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потребностей</a:t>
            </a:r>
            <a:r>
              <a:rPr lang="ru-RU" sz="2000" spc="5" dirty="0">
                <a:solidFill>
                  <a:srgbClr val="343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57575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3B3B3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возможностей, </a:t>
            </a:r>
            <a:r>
              <a:rPr lang="ru-RU" sz="2000" dirty="0">
                <a:solidFill>
                  <a:srgbClr val="4D4D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4848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соответствии </a:t>
            </a:r>
            <a:r>
              <a:rPr lang="ru-RU" sz="200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rgbClr val="41414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требованиями </a:t>
            </a:r>
            <a:r>
              <a:rPr lang="ru-RU" sz="2000" dirty="0">
                <a:solidFill>
                  <a:srgbClr val="4D4D4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ФГОС </a:t>
            </a:r>
            <a:r>
              <a:rPr lang="ru-RU" sz="2000" dirty="0">
                <a:solidFill>
                  <a:srgbClr val="56565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000" dirty="0">
                <a:solidFill>
                  <a:srgbClr val="49494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посредством</a:t>
            </a:r>
            <a:r>
              <a:rPr lang="ru-RU" sz="2000" spc="5" dirty="0">
                <a:solidFill>
                  <a:srgbClr val="49494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</a:t>
            </a:r>
            <a:r>
              <a:rPr lang="ru-RU" sz="2000" spc="165" dirty="0">
                <a:solidFill>
                  <a:srgbClr val="36363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проектно-целевого</a:t>
            </a:r>
            <a:r>
              <a:rPr lang="ru-RU" sz="2000" spc="-20" dirty="0">
                <a:solidFill>
                  <a:srgbClr val="3D3D3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2A2A2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подхода.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857E55F5-5ADE-4D63-998F-A2C8D1AE28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143" y="6231321"/>
            <a:ext cx="751113" cy="75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EB63A8A-741D-4ADA-A500-0B98CE20C7AE}"/>
              </a:ext>
            </a:extLst>
          </p:cNvPr>
          <p:cNvSpPr txBox="1"/>
          <p:nvPr/>
        </p:nvSpPr>
        <p:spPr>
          <a:xfrm>
            <a:off x="12212290" y="9408056"/>
            <a:ext cx="11521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1516</a:t>
            </a:r>
          </a:p>
        </p:txBody>
      </p:sp>
    </p:spTree>
    <p:extLst>
      <p:ext uri="{BB962C8B-B14F-4D97-AF65-F5344CB8AC3E}">
        <p14:creationId xmlns:p14="http://schemas.microsoft.com/office/powerpoint/2010/main" val="4247763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12" name="AutoShape 2">
            <a:extLst>
              <a:ext uri="{FF2B5EF4-FFF2-40B4-BE49-F238E27FC236}">
                <a16:creationId xmlns:a16="http://schemas.microsoft.com/office/drawing/2014/main" xmlns="" id="{F0D69E6E-D8F4-4DF5-9204-059304728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99650" y="5502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xmlns="" id="{5C7B55B8-236D-4F91-9E85-D2FB1EEC2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324238"/>
              </p:ext>
            </p:extLst>
          </p:nvPr>
        </p:nvGraphicFramePr>
        <p:xfrm>
          <a:off x="6163618" y="830139"/>
          <a:ext cx="15265696" cy="10729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5" imgW="8019808" imgH="5667341" progId="Acrobat.Document.DC">
                  <p:embed/>
                </p:oleObj>
              </mc:Choice>
              <mc:Fallback>
                <p:oleObj name="Acrobat Document" r:id="rId5" imgW="8019808" imgH="566734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63618" y="830139"/>
                        <a:ext cx="15265696" cy="10729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bject 4">
            <a:extLst>
              <a:ext uri="{FF2B5EF4-FFF2-40B4-BE49-F238E27FC236}">
                <a16:creationId xmlns:a16="http://schemas.microsoft.com/office/drawing/2014/main" xmlns="" id="{3728F825-3FF5-4700-87C3-C0EB3CBD0E7E}"/>
              </a:ext>
            </a:extLst>
          </p:cNvPr>
          <p:cNvSpPr txBox="1">
            <a:spLocks/>
          </p:cNvSpPr>
          <p:nvPr/>
        </p:nvSpPr>
        <p:spPr>
          <a:xfrm>
            <a:off x="835026" y="254075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Организационная характеристика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52401B1-344A-4A91-87CD-47AA2F7EB91B}"/>
              </a:ext>
            </a:extLst>
          </p:cNvPr>
          <p:cNvSpPr txBox="1"/>
          <p:nvPr/>
        </p:nvSpPr>
        <p:spPr>
          <a:xfrm>
            <a:off x="3859362" y="1890179"/>
            <a:ext cx="77768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чредитель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администрация города Кемерово в лице комитета по управлению муниципальным имуществом города Кемерово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нахождения, почтовый адрес Учредителя: 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650000, город Кемерово, ул. </a:t>
            </a:r>
            <a:r>
              <a:rPr lang="ru-RU" sz="200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Притомская</a:t>
            </a:r>
            <a:r>
              <a:rPr lang="ru-RU" sz="20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набережная, 7</a:t>
            </a:r>
          </a:p>
        </p:txBody>
      </p:sp>
      <p:pic>
        <p:nvPicPr>
          <p:cNvPr id="2" name="object 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A35F764-61F2-4079-9C10-7B07CB3D3527}"/>
              </a:ext>
            </a:extLst>
          </p:cNvPr>
          <p:cNvSpPr txBox="1"/>
          <p:nvPr/>
        </p:nvSpPr>
        <p:spPr>
          <a:xfrm>
            <a:off x="474406" y="4599853"/>
            <a:ext cx="8449071" cy="2916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ункционирует 68 групп, из них:</a:t>
            </a: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 раннего возраста – 12;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 компенсирующей направленности – 17;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общеразвивающей направленности  – 39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9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835026" y="254075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Корпоративная культура</a:t>
            </a:r>
          </a:p>
        </p:txBody>
      </p:sp>
      <p:pic>
        <p:nvPicPr>
          <p:cNvPr id="11" name="Объект 3">
            <a:extLst>
              <a:ext uri="{FF2B5EF4-FFF2-40B4-BE49-F238E27FC236}">
                <a16:creationId xmlns:a16="http://schemas.microsoft.com/office/drawing/2014/main" xmlns="" id="{A95931C0-800F-4E14-A7A2-25E8D83AC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54" y="3541902"/>
            <a:ext cx="8424935" cy="56166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1524DC-CABB-4DEB-AF3B-4112CFB79E5F}"/>
              </a:ext>
            </a:extLst>
          </p:cNvPr>
          <p:cNvSpPr txBox="1"/>
          <p:nvPr/>
        </p:nvSpPr>
        <p:spPr>
          <a:xfrm>
            <a:off x="835026" y="2700329"/>
            <a:ext cx="9666202" cy="675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стиль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одежде (сарафан, желтые шарфы, эмблема);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символика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детского сада, элементы в оформлении помещений;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девиз;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мотивации и стимулирования;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взаимоотношений в коллективе (взаимовыручка, взаимоуважение, поддержка, поздравления с днем рождения и праздниками);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традиции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(КВН, игры и тренинги в коллективе, проект «Здравы будете!» (сбор травяного чая, чаепитие, посещение соляной пещеры, занятия йогой, танцами, фитнесом);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корпоративы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совместные походы в театр, выезды на природу, волонтерские мероприятия, субботники;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традиционные встречи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автором программы «Детский сад – дом радости» Н.М. Крыловой, обучающие семинары, конференции.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9E9634-C398-4873-95DA-AACB7DF6596F}"/>
              </a:ext>
            </a:extLst>
          </p:cNvPr>
          <p:cNvSpPr txBox="1"/>
          <p:nvPr/>
        </p:nvSpPr>
        <p:spPr>
          <a:xfrm>
            <a:off x="12407464" y="1426109"/>
            <a:ext cx="72457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Девиз: 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"От того, как прошло детство, кто вел ребенка за руку </a:t>
            </a:r>
            <a:r>
              <a:rPr lang="ru-RU" sz="2000" b="1" i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</a:p>
          <a:p>
            <a:pPr algn="r"/>
            <a:r>
              <a:rPr lang="ru-RU" sz="2000" b="1" i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 </a:t>
            </a:r>
            <a:r>
              <a:rPr lang="ru-RU" sz="20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годы, что вошло в его разум и сердце из окружающего мира - от этого в решающей. степени зависит, каким человеком станет сегодняшний малыш". </a:t>
            </a:r>
            <a:r>
              <a:rPr lang="ru-RU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xmlns="" id="{281FC803-B35B-4736-9762-06296CE47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5860" y="2651367"/>
            <a:ext cx="458331" cy="578926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xmlns="" id="{31E16493-D019-4DBF-81BC-5C05A53560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4739" y="3193230"/>
            <a:ext cx="458331" cy="578926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xmlns="" id="{6F0C9F21-BFA1-4D25-8017-2FE05F2065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4740" y="3735092"/>
            <a:ext cx="458331" cy="578926"/>
          </a:xfrm>
          <a:prstGeom prst="rect">
            <a:avLst/>
          </a:prstGeom>
        </p:spPr>
      </p:pic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xmlns="" id="{DD58B7F8-C2E3-4CFB-AF1B-69CBA9EE4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404978" y="1285557"/>
            <a:ext cx="458331" cy="578926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xmlns="" id="{CFFAD54B-62F0-4AD8-B7FD-450A5D883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4738" y="4367842"/>
            <a:ext cx="458331" cy="578926"/>
          </a:xfrm>
          <a:prstGeom prst="rect">
            <a:avLst/>
          </a:prstGeom>
        </p:spPr>
      </p:pic>
      <p:pic>
        <p:nvPicPr>
          <p:cNvPr id="21" name="Рисунок 20" descr="Флажок со сплошной заливкой">
            <a:extLst>
              <a:ext uri="{FF2B5EF4-FFF2-40B4-BE49-F238E27FC236}">
                <a16:creationId xmlns:a16="http://schemas.microsoft.com/office/drawing/2014/main" xmlns="" id="{49BD4B7B-E5CD-40D1-82F2-16139D28C9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6335" y="4896772"/>
            <a:ext cx="458331" cy="578926"/>
          </a:xfrm>
          <a:prstGeom prst="rect">
            <a:avLst/>
          </a:prstGeom>
        </p:spPr>
      </p:pic>
      <p:pic>
        <p:nvPicPr>
          <p:cNvPr id="22" name="Рисунок 21" descr="Флажок со сплошной заливкой">
            <a:extLst>
              <a:ext uri="{FF2B5EF4-FFF2-40B4-BE49-F238E27FC236}">
                <a16:creationId xmlns:a16="http://schemas.microsoft.com/office/drawing/2014/main" xmlns="" id="{B90F0C53-FE61-48FC-A296-5C7A1BC0CB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4738" y="5917178"/>
            <a:ext cx="458331" cy="578926"/>
          </a:xfrm>
          <a:prstGeom prst="rect">
            <a:avLst/>
          </a:prstGeom>
        </p:spPr>
      </p:pic>
      <p:pic>
        <p:nvPicPr>
          <p:cNvPr id="23" name="Рисунок 22" descr="Флажок со сплошной заливкой">
            <a:extLst>
              <a:ext uri="{FF2B5EF4-FFF2-40B4-BE49-F238E27FC236}">
                <a16:creationId xmlns:a16="http://schemas.microsoft.com/office/drawing/2014/main" xmlns="" id="{339D0ABE-5125-45E9-99B5-F100C0B802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82159" y="7379065"/>
            <a:ext cx="458331" cy="578926"/>
          </a:xfrm>
          <a:prstGeom prst="rect">
            <a:avLst/>
          </a:prstGeom>
        </p:spPr>
      </p:pic>
      <p:pic>
        <p:nvPicPr>
          <p:cNvPr id="24" name="Рисунок 23" descr="Флажок со сплошной заливкой">
            <a:extLst>
              <a:ext uri="{FF2B5EF4-FFF2-40B4-BE49-F238E27FC236}">
                <a16:creationId xmlns:a16="http://schemas.microsoft.com/office/drawing/2014/main" xmlns="" id="{0B04B15D-40BF-4CA9-835D-8EE52F66B3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4663" y="8347454"/>
            <a:ext cx="458331" cy="5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26" y="10017160"/>
            <a:ext cx="9890986" cy="12913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81777" y="10017160"/>
            <a:ext cx="9890985" cy="12913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0850" y="473075"/>
            <a:ext cx="3124200" cy="1624964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0D663E6F-DCDE-4E66-B583-1FE1884A9AE7}"/>
              </a:ext>
            </a:extLst>
          </p:cNvPr>
          <p:cNvSpPr txBox="1">
            <a:spLocks/>
          </p:cNvSpPr>
          <p:nvPr/>
        </p:nvSpPr>
        <p:spPr>
          <a:xfrm>
            <a:off x="835026" y="254075"/>
            <a:ext cx="1638300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marL="4034790" algn="ctr">
              <a:spcBef>
                <a:spcPts val="95"/>
              </a:spcBef>
            </a:pPr>
            <a:r>
              <a:rPr lang="ru-RU" sz="9600" kern="0" spc="-5" dirty="0">
                <a:solidFill>
                  <a:srgbClr val="CC9900"/>
                </a:solidFill>
              </a:rPr>
              <a:t>Корпоративная культура</a:t>
            </a:r>
          </a:p>
        </p:txBody>
      </p:sp>
      <p:pic>
        <p:nvPicPr>
          <p:cNvPr id="12" name="Объект 3">
            <a:extLst>
              <a:ext uri="{FF2B5EF4-FFF2-40B4-BE49-F238E27FC236}">
                <a16:creationId xmlns:a16="http://schemas.microsoft.com/office/drawing/2014/main" xmlns="" id="{01C8DBEC-C6EE-4644-8DF2-40E8599CF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386" y="1743585"/>
            <a:ext cx="6408712" cy="3604901"/>
          </a:xfrm>
          <a:prstGeom prst="rect">
            <a:avLst/>
          </a:prstGeom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xmlns="" id="{A7229469-9EA3-471F-98C5-9CE5659D7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107" y="5681692"/>
            <a:ext cx="6760991" cy="4133758"/>
          </a:xfrm>
          <a:prstGeom prst="rect">
            <a:avLst/>
          </a:prstGeom>
        </p:spPr>
      </p:pic>
      <p:pic>
        <p:nvPicPr>
          <p:cNvPr id="14" name="Picture 3" descr="C:\Users\НК\Desktop\фото\Camera\IMG_20150509_084220.jpg">
            <a:extLst>
              <a:ext uri="{FF2B5EF4-FFF2-40B4-BE49-F238E27FC236}">
                <a16:creationId xmlns:a16="http://schemas.microsoft.com/office/drawing/2014/main" xmlns="" id="{9F707FD1-B685-454E-92C9-D957802C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" y="2278422"/>
            <a:ext cx="5208712" cy="39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Новый год, 2015\фото\IMG_20150814_141118.jpg">
            <a:extLst>
              <a:ext uri="{FF2B5EF4-FFF2-40B4-BE49-F238E27FC236}">
                <a16:creationId xmlns:a16="http://schemas.microsoft.com/office/drawing/2014/main" xmlns="" id="{1FF725CB-C9E3-4BA4-9179-463FEAE22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71" y="1940010"/>
            <a:ext cx="5377305" cy="40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НК\Desktop\фото\фото день дошк. раб\спорт мероприятие фото\DSC02020.JPG">
            <a:extLst>
              <a:ext uri="{FF2B5EF4-FFF2-40B4-BE49-F238E27FC236}">
                <a16:creationId xmlns:a16="http://schemas.microsoft.com/office/drawing/2014/main" xmlns="" id="{7A272640-5E33-4DF0-B525-A59FC5F0E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18" y="6448475"/>
            <a:ext cx="6126823" cy="34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:\фото\IMG-d59084b63a49437b2be6f25dfcfde30e-V.jpg">
            <a:extLst>
              <a:ext uri="{FF2B5EF4-FFF2-40B4-BE49-F238E27FC236}">
                <a16:creationId xmlns:a16="http://schemas.microsoft.com/office/drawing/2014/main" xmlns="" id="{36A70589-9CB4-47DB-A784-62111A82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1396" y="6334443"/>
            <a:ext cx="4897391" cy="367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2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Words>1984</Words>
  <Application>Microsoft Office PowerPoint</Application>
  <PresentationFormat>Произвольный</PresentationFormat>
  <Paragraphs>458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Druk Cyr</vt:lpstr>
      <vt:lpstr>Calibri</vt:lpstr>
      <vt:lpstr>Courier New</vt:lpstr>
      <vt:lpstr>Times New Roman</vt:lpstr>
      <vt:lpstr>Wingdings</vt:lpstr>
      <vt:lpstr>Neue Machina</vt:lpstr>
      <vt:lpstr>Office Theme</vt:lpstr>
      <vt:lpstr>Acrobat Document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cp:lastModifiedBy>user</cp:lastModifiedBy>
  <cp:revision>104</cp:revision>
  <cp:lastPrinted>2023-05-20T00:48:27Z</cp:lastPrinted>
  <dcterms:created xsi:type="dcterms:W3CDTF">2023-01-13T17:17:54Z</dcterms:created>
  <dcterms:modified xsi:type="dcterms:W3CDTF">2023-06-06T09:17:37Z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