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2" r:id="rId3"/>
    <p:sldId id="273" r:id="rId4"/>
    <p:sldId id="270" r:id="rId5"/>
    <p:sldId id="269" r:id="rId6"/>
    <p:sldId id="275" r:id="rId7"/>
    <p:sldId id="271" r:id="rId8"/>
    <p:sldId id="276" r:id="rId9"/>
    <p:sldId id="277" r:id="rId10"/>
    <p:sldId id="267" r:id="rId11"/>
    <p:sldId id="264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kern="2100" spc="0" baseline="0">
                <a:latin typeface="Segoe UI Light" panose="020B0502040204020203" pitchFamily="34" charset="0"/>
              </a:defRPr>
            </a:pPr>
            <a:r>
              <a:rPr lang="ru-RU" sz="1400" kern="2100" spc="0" baseline="0" dirty="0" err="1">
                <a:solidFill>
                  <a:srgbClr val="193464"/>
                </a:solidFill>
                <a:latin typeface="Segoe UI Light" panose="020B0502040204020203" pitchFamily="34" charset="0"/>
              </a:rPr>
              <a:t>Кедровско-Крохалевское</a:t>
            </a:r>
            <a:r>
              <a:rPr lang="ru-RU" sz="1400" kern="2100" spc="0" baseline="0" dirty="0">
                <a:solidFill>
                  <a:srgbClr val="193464"/>
                </a:solidFill>
                <a:latin typeface="Segoe UI Light" panose="020B0502040204020203" pitchFamily="34" charset="0"/>
              </a:rPr>
              <a:t> месторождение</a:t>
            </a:r>
          </a:p>
        </c:rich>
      </c:tx>
      <c:layout/>
      <c:overlay val="0"/>
      <c:spPr>
        <a:noFill/>
      </c:spPr>
    </c:title>
    <c:autoTitleDeleted val="0"/>
    <c:view3D>
      <c:rotX val="30"/>
      <c:rotY val="2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147894553258048"/>
          <c:w val="1"/>
          <c:h val="0.525903037013180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Кедровско-Крохалевское месторождение</c:v>
                </c:pt>
              </c:strCache>
            </c:strRef>
          </c:tx>
          <c:spPr>
            <a:solidFill>
              <a:schemeClr val="accent4"/>
            </a:solidFill>
          </c:spPr>
          <c:explosion val="27"/>
          <c:dPt>
            <c:idx val="0"/>
            <c:bubble3D val="0"/>
            <c:explosion val="11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95D-4267-9B0E-7C0AE809A786}"/>
              </c:ext>
            </c:extLst>
          </c:dPt>
          <c:dPt>
            <c:idx val="1"/>
            <c:bubble3D val="0"/>
            <c:explosion val="40"/>
            <c:spPr>
              <a:solidFill>
                <a:srgbClr val="193464"/>
              </a:solidFill>
            </c:spPr>
            <c:extLst>
              <c:ext xmlns:c16="http://schemas.microsoft.com/office/drawing/2014/chart" uri="{C3380CC4-5D6E-409C-BE32-E72D297353CC}">
                <c16:uniqueId val="{00000003-195D-4267-9B0E-7C0AE809A786}"/>
              </c:ext>
            </c:extLst>
          </c:dPt>
          <c:dLbls>
            <c:dLbl>
              <c:idx val="0"/>
              <c:layout>
                <c:manualLayout>
                  <c:x val="0.11190780269474808"/>
                  <c:y val="8.9941440536787861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5D-4267-9B0E-7C0AE809A786}"/>
                </c:ext>
              </c:extLst>
            </c:dLbl>
            <c:dLbl>
              <c:idx val="1"/>
              <c:layout>
                <c:manualLayout>
                  <c:x val="-0.16588214976111842"/>
                  <c:y val="-1.3204414860493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774960193893"/>
                      <c:h val="0.16759055272970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95D-4267-9B0E-7C0AE809A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ОГР</c:v>
                </c:pt>
                <c:pt idx="1">
                  <c:v>ПГР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5D-4267-9B0E-7C0AE809A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>
              <a:latin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</c:spPr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193464"/>
                </a:solidFill>
                <a:latin typeface="Segoe UI Light" panose="020B0502040204020203" pitchFamily="34" charset="0"/>
              </a:defRPr>
            </a:pPr>
            <a:r>
              <a:rPr lang="ru-RU" sz="1400" b="1" dirty="0" err="1">
                <a:solidFill>
                  <a:srgbClr val="193464"/>
                </a:solidFill>
                <a:latin typeface="Segoe UI Light" panose="020B0502040204020203" pitchFamily="34" charset="0"/>
              </a:rPr>
              <a:t>Глушинское</a:t>
            </a:r>
            <a:r>
              <a:rPr lang="ru-RU" sz="1400" b="1" dirty="0">
                <a:solidFill>
                  <a:srgbClr val="193464"/>
                </a:solidFill>
                <a:latin typeface="Segoe UI Light" panose="020B0502040204020203" pitchFamily="34" charset="0"/>
              </a:rPr>
              <a:t> месторождение</a:t>
            </a:r>
          </a:p>
        </c:rich>
      </c:tx>
      <c:layout>
        <c:manualLayout>
          <c:xMode val="edge"/>
          <c:yMode val="edge"/>
          <c:x val="0.11836492419153286"/>
          <c:y val="1.2022934457493483E-2"/>
        </c:manualLayout>
      </c:layout>
      <c:overlay val="0"/>
    </c:title>
    <c:autoTitleDeleted val="0"/>
    <c:view3D>
      <c:rotX val="30"/>
      <c:rotY val="3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54577004671441"/>
          <c:y val="0.17446903006290915"/>
          <c:w val="0.80001921493569439"/>
          <c:h val="0.6561541075336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Глушинское месторождение</c:v>
                </c:pt>
              </c:strCache>
            </c:strRef>
          </c:tx>
          <c:spPr>
            <a:solidFill>
              <a:srgbClr val="193464"/>
            </a:solidFill>
          </c:spPr>
          <c:dPt>
            <c:idx val="0"/>
            <c:bubble3D val="0"/>
            <c:explosion val="11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6B1-4D9E-A0F1-E0B19AB447C9}"/>
              </c:ext>
            </c:extLst>
          </c:dPt>
          <c:dPt>
            <c:idx val="1"/>
            <c:bubble3D val="0"/>
            <c:explosion val="20"/>
            <c:extLst>
              <c:ext xmlns:c16="http://schemas.microsoft.com/office/drawing/2014/chart" uri="{C3380CC4-5D6E-409C-BE32-E72D297353CC}">
                <c16:uniqueId val="{00000002-E6B1-4D9E-A0F1-E0B19AB447C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E6B1-4D9E-A0F1-E0B19AB447C9}"/>
              </c:ext>
            </c:extLst>
          </c:dPt>
          <c:dLbls>
            <c:dLbl>
              <c:idx val="0"/>
              <c:layout>
                <c:manualLayout>
                  <c:x val="-0.20116547896794551"/>
                  <c:y val="4.805489820779494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Segoe UI Light" panose="020B0502040204020203" pitchFamily="34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rPr>
                      <a:t>56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B1-4D9E-A0F1-E0B19AB447C9}"/>
                </c:ext>
              </c:extLst>
            </c:dLbl>
            <c:dLbl>
              <c:idx val="1"/>
              <c:layout>
                <c:manualLayout>
                  <c:x val="0.16657474566318028"/>
                  <c:y val="-9.0241280104694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B1-4D9E-A0F1-E0B19AB44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ОГР</c:v>
                </c:pt>
                <c:pt idx="1">
                  <c:v>ПГР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B1-4D9E-A0F1-E0B19AB44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>
              <a:latin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</c:spPr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Годовой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635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C-4125-8AA3-770D9F2173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эффект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C-4125-8AA3-770D9F217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gapDepth val="0"/>
        <c:shape val="box"/>
        <c:axId val="1014484575"/>
        <c:axId val="1014486655"/>
        <c:axId val="0"/>
      </c:bar3DChart>
      <c:catAx>
        <c:axId val="101448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4486655"/>
        <c:crosses val="autoZero"/>
        <c:auto val="1"/>
        <c:lblAlgn val="ctr"/>
        <c:lblOffset val="100"/>
        <c:noMultiLvlLbl val="0"/>
      </c:catAx>
      <c:valAx>
        <c:axId val="1014486655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accent1">
                  <a:shade val="50000"/>
                </a:schemeClr>
              </a:solidFill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solidFill>
                      <a:schemeClr val="tx1"/>
                    </a:solidFill>
                  </a:rPr>
                  <a:t>Добыча угля, тыс. т</a:t>
                </a:r>
                <a:endParaRPr lang="ru-RU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4484575"/>
        <c:crosses val="autoZero"/>
        <c:crossBetween val="between"/>
      </c:valAx>
      <c:spPr>
        <a:noFill/>
        <a:ln>
          <a:noFill/>
        </a:ln>
        <a:effectLst>
          <a:outerShdw blurRad="50800" dist="50800" dir="5400000" sx="27000" sy="27000" algn="ctr" rotWithShape="0">
            <a:srgbClr val="000000">
              <a:alpha val="23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60C6B-AB87-4335-9D52-5F3106E715B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A1D0C-9D85-42CC-947C-3E382037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6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A1D0C-9D85-42CC-947C-3E382037E9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3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A1D0C-9D85-42CC-947C-3E382037E9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6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63F8D-89C3-46D9-8871-E4E105CFFDA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61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5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2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7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6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3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6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3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9F1C-8276-464B-A253-F695617D594B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14018-14B9-49F7-8D9D-B37900B35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5726" y="695325"/>
            <a:ext cx="1220152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spc="-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2400" spc="-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«Кузбасский государственный технический университет ИМЕНИ </a:t>
            </a:r>
            <a:r>
              <a:rPr lang="ru-RU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т.ф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гОРБАЧЕВА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5718" y="2360171"/>
            <a:ext cx="195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1521" y="28172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0525" y="3745097"/>
            <a:ext cx="722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повышения эффективности горнодобывающего предприятия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7524" y="4375471"/>
            <a:ext cx="360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материалах АО «Черниговец»)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2450" y="3247506"/>
            <a:ext cx="251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аттестационную работу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808" y="4877000"/>
            <a:ext cx="3015762" cy="7386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Выполнил: Шачнев Иван Олегович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к.э.н., доцент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Шевелёва Оксана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39318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8000" brushSize="1"/>
                    </a14:imgEffect>
                    <a14:imgEffect>
                      <a14:sharpenSoften amount="52000"/>
                    </a14:imgEffect>
                    <a14:imgEffect>
                      <a14:colorTemperature colorTemp="9133"/>
                    </a14:imgEffect>
                    <a14:imgEffect>
                      <a14:saturation sat="77000"/>
                    </a14:imgEffect>
                    <a14:imgEffect>
                      <a14:brightnessContrast bright="24000" contras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7590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55140448"/>
              </p:ext>
            </p:extLst>
          </p:nvPr>
        </p:nvGraphicFramePr>
        <p:xfrm>
          <a:off x="4854820" y="1522318"/>
          <a:ext cx="7487138" cy="489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11"/>
          <p:cNvSpPr txBox="1"/>
          <p:nvPr/>
        </p:nvSpPr>
        <p:spPr>
          <a:xfrm>
            <a:off x="480732" y="2560722"/>
            <a:ext cx="6195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170 000 т. угля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80732" y="1456730"/>
            <a:ext cx="6195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101 590 879 руб.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58" y="1459114"/>
            <a:ext cx="842152" cy="54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15" y="2402878"/>
            <a:ext cx="1037295" cy="738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36" y="-850499"/>
            <a:ext cx="2868282" cy="2435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36" y="4352077"/>
            <a:ext cx="4266667" cy="3098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10013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</a:t>
            </a:r>
            <a:endParaRPr lang="ru-RU" sz="5400" b="1" i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к рабочему месту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75433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Содержание оксида углерода: ПДК ≤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мг/м³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13755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Микроклимат: до 30 ℃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5" y="4316447"/>
            <a:ext cx="4203174" cy="2146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0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3849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1186" y="1775043"/>
            <a:ext cx="99475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Разработали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внедрили на объектах открытых горных работ (ОГР) АО «Черниговец» план и комплекс мероприятий по тушению эндогенных пожаров для повышения эффективной деятельности горнодобывающего предприятия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9472" y="64864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4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1"/>
          <p:cNvSpPr>
            <a:spLocks noChangeArrowheads="1"/>
          </p:cNvSpPr>
          <p:nvPr/>
        </p:nvSpPr>
        <p:spPr bwMode="auto">
          <a:xfrm>
            <a:off x="1884363" y="339725"/>
            <a:ext cx="539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 Narrow" panose="020B0606020202030204" pitchFamily="34" charset="0"/>
              </a:rPr>
              <a:t>ГЕОГРАФИЯ ПОСТАВОК УГОЛЬНОЙ ПРОДУКЦИИ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141535" y="783063"/>
            <a:ext cx="73453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ln w="6350"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Стремись к невозможному –</a:t>
            </a:r>
            <a:r>
              <a:rPr lang="ru-RU" sz="3000" dirty="0">
                <a:ln w="6350"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10119" y="3126983"/>
            <a:ext cx="5558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программы профессиональной переподготовки «Менеджмент» </a:t>
            </a:r>
            <a:endParaRPr lang="ru-RU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набора: 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75513" y="5037546"/>
            <a:ext cx="5867400" cy="554037"/>
          </a:xfrm>
          <a:prstGeom prst="rect">
            <a:avLst/>
          </a:prstGeom>
          <a:effectLst>
            <a:reflection blurRad="635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Шачнев Иван </a:t>
            </a:r>
            <a:r>
              <a:rPr lang="ru-RU" sz="3000" i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Олегович</a:t>
            </a:r>
            <a:endParaRPr lang="ru-RU" sz="3000" i="1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54" y="1590267"/>
            <a:ext cx="48641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достигнешь желаемого !</a:t>
            </a:r>
            <a:endParaRPr lang="ru-RU" sz="3000" dirty="0">
              <a:ln w="6350">
                <a:noFill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9973" y="5932323"/>
            <a:ext cx="784887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 8-923-515-04-89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39472" y="64864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948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195512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17659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202" y="3841843"/>
            <a:ext cx="11720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000" i="1" dirty="0" smtClean="0"/>
              <a:t>система управления объектами открытых горных пород АО «Черниговец»</a:t>
            </a:r>
            <a:endParaRPr lang="ru-RU" sz="3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2" y="5470862"/>
            <a:ext cx="11758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000" i="1" dirty="0"/>
              <a:t>организация профилактики и тушения эндогенных пожаров АО «Черниговец</a:t>
            </a:r>
            <a:r>
              <a:rPr lang="ru-RU" sz="3000" i="1" dirty="0" smtClean="0"/>
              <a:t>»</a:t>
            </a:r>
            <a:endParaRPr lang="ru-RU" sz="3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14511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71854" y="1308681"/>
            <a:ext cx="11720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000" i="1" dirty="0"/>
              <a:t>разработка и внедрение на объектах открытых горных работ (ОГР) АО «Черниговец» плана и комплекса мероприятий по тушению эндогенных пожаров для повышения эффективности деятельности горнодобывающего предприятия.</a:t>
            </a:r>
            <a:endParaRPr lang="ru-RU" sz="3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51195" y="64796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0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889057" y="611590"/>
            <a:ext cx="9360411" cy="3429628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39736"/>
            <a:ext cx="12192000" cy="2970761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29" name="Picture 3" descr="C:\Users\Public\Pictures\Sample Pictures\IMG_0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10313"/>
          <a:stretch>
            <a:fillRect/>
          </a:stretch>
        </p:blipFill>
        <p:spPr bwMode="auto">
          <a:xfrm>
            <a:off x="-4083229" y="1274091"/>
            <a:ext cx="3003872" cy="28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C:\Users\Public\Pictures\Sample Pictures\разные фото\IMG_17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7625" r="12334" b="11626"/>
          <a:stretch>
            <a:fillRect/>
          </a:stretch>
        </p:blipFill>
        <p:spPr bwMode="auto">
          <a:xfrm>
            <a:off x="13394831" y="1016988"/>
            <a:ext cx="2233572" cy="211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22" y="2473557"/>
            <a:ext cx="3700006" cy="33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3269325" y="5005854"/>
            <a:ext cx="4876680" cy="3330622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 descr="C:\Users\Public\Pictures\Sample Pictures\7.1Горный участок №1. Машинист экскаватора P&amp;H 2800 XPC №51 Алексей Борисович Войтенков отгружает горную массу в автосамосвалы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6766"/>
          <a:stretch>
            <a:fillRect/>
          </a:stretch>
        </p:blipFill>
        <p:spPr bwMode="auto">
          <a:xfrm>
            <a:off x="-3471801" y="-1226403"/>
            <a:ext cx="206787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079357" y="3685589"/>
            <a:ext cx="5319967" cy="3722917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4" descr="C:\Users\Public\Pictures\Sample Pictures\разные фото\DSC005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7398"/>
          <a:stretch>
            <a:fillRect/>
          </a:stretch>
        </p:blipFill>
        <p:spPr bwMode="auto">
          <a:xfrm>
            <a:off x="-3095766" y="5480025"/>
            <a:ext cx="2067878" cy="201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92" y="4643209"/>
            <a:ext cx="134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2" name="Picture 6" descr="Z:\Upload\фото ярощук\IMG_19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r="14246"/>
          <a:stretch>
            <a:fillRect/>
          </a:stretch>
        </p:blipFill>
        <p:spPr bwMode="auto">
          <a:xfrm>
            <a:off x="13316223" y="-1661707"/>
            <a:ext cx="2325158" cy="23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986" y="5065058"/>
            <a:ext cx="369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Численность предприятия составляет  более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3400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человек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34592" y="1383386"/>
            <a:ext cx="39681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Самый крупный угольный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разрез на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севере Кемеровской области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4204269" y="-3534033"/>
            <a:ext cx="3245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Ежегодная сертификация по международным стандартам ISO (9001:2015, 14001:2015,45001:2018)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23900" y="0"/>
            <a:ext cx="5486400" cy="5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566" y="699660"/>
            <a:ext cx="4603932" cy="303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Z:\Upload\ПРЕСС-СЛУЖБА\IMG_672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10110" r="3230" b="34377"/>
          <a:stretch>
            <a:fillRect/>
          </a:stretch>
        </p:blipFill>
        <p:spPr bwMode="auto">
          <a:xfrm>
            <a:off x="7940737" y="3734257"/>
            <a:ext cx="4818603" cy="44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10393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Балансовые запасы предприятия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7966"/>
              </p:ext>
            </p:extLst>
          </p:nvPr>
        </p:nvGraphicFramePr>
        <p:xfrm>
          <a:off x="171448" y="4462872"/>
          <a:ext cx="11944352" cy="1908000"/>
        </p:xfrm>
        <a:graphic>
          <a:graphicData uri="http://schemas.openxmlformats.org/drawingml/2006/table">
            <a:tbl>
              <a:tblPr/>
              <a:tblGrid>
                <a:gridCol w="319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635"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ru-RU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ОБЩИЕ</a:t>
                      </a:r>
                      <a:r>
                        <a:rPr lang="ru-RU" sz="15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ru-RU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ЗАПАСЫ (БАЛАНСОВЫЕ) , </a:t>
                      </a:r>
                      <a:r>
                        <a:rPr lang="ru-RU" sz="150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млн. </a:t>
                      </a:r>
                      <a:r>
                        <a:rPr lang="ru-RU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тонн </a:t>
                      </a:r>
                      <a:endParaRPr lang="ru-RU" sz="1500" b="1" u="none" strike="noStrike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60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4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72">
                <a:tc rowSpan="2">
                  <a:txBody>
                    <a:bodyPr/>
                    <a:lstStyle/>
                    <a:p>
                      <a:pPr lvl="1" algn="l" fontAlgn="b"/>
                      <a:r>
                        <a:rPr lang="ru-RU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Под открытую отработку</a:t>
                      </a:r>
                      <a:endParaRPr lang="ru-RU" sz="1500" b="1" u="none" strike="noStrike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Кедровско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- 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Крохалевское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месторождение</a:t>
                      </a:r>
                      <a:endParaRPr lang="ru-RU" sz="1500" b="1" dirty="0" smtClean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91</a:t>
                      </a:r>
                      <a:endParaRPr lang="ru-RU" sz="1500" b="1" u="none" strike="noStrike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1</a:t>
                      </a:r>
                      <a:r>
                        <a:rPr lang="en-US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47</a:t>
                      </a:r>
                      <a:endParaRPr lang="ru-RU" sz="1500" b="1" u="none" strike="noStrike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72">
                <a:tc vMerge="1">
                  <a:txBody>
                    <a:bodyPr/>
                    <a:lstStyle/>
                    <a:p>
                      <a:pPr algn="l" fontAlgn="b"/>
                      <a:endParaRPr lang="ru-RU" sz="1900" b="0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317" marR="10317" marT="127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Глушинское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месторождение</a:t>
                      </a:r>
                      <a:endParaRPr lang="ru-RU" sz="1500" b="1" dirty="0" smtClean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5</a:t>
                      </a:r>
                      <a:r>
                        <a:rPr lang="ru-RU" sz="150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6</a:t>
                      </a:r>
                      <a:endParaRPr lang="ru-RU" sz="15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9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317" marR="10317" marT="12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72"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Под подземную отработку</a:t>
                      </a:r>
                      <a:endParaRPr lang="ru-RU" sz="1500" b="1" u="none" strike="noStrike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Кедровско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- 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Крохалевское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месторождение</a:t>
                      </a:r>
                      <a:endParaRPr lang="ru-RU" sz="1500" b="1" dirty="0" smtClean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4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37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4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57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Глушинское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месторождение</a:t>
                      </a:r>
                      <a:endParaRPr lang="ru-RU" sz="1500" b="1" dirty="0" smtClean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20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0317" marR="10317" marT="12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77"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ru-RU" sz="1500" b="0" u="none" strike="noStrike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Геологические</a:t>
                      </a:r>
                      <a:r>
                        <a:rPr lang="ru-RU" sz="1500" b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запасы участка Ново-</a:t>
                      </a:r>
                      <a:r>
                        <a:rPr lang="ru-RU" sz="1500" b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Балахонский</a:t>
                      </a:r>
                      <a:r>
                        <a:rPr lang="ru-RU" sz="1500" b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en-US" sz="1500" b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I</a:t>
                      </a:r>
                      <a:endParaRPr lang="ru-RU" sz="1500" b="1" u="none" strike="noStrike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u="none" strike="noStrike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10317" marR="10317" marT="12703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103162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102</a:t>
                      </a:r>
                      <a:endParaRPr lang="ru-RU" sz="1500" b="1" u="none" strike="noStrike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8740" marR="8740" marT="10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464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031626" rtl="0" eaLnBrk="1" fontAlgn="b" latinLnBrk="0" hangingPunct="1"/>
                      <a:endParaRPr lang="ru-RU" sz="1800" u="none" strike="noStrike" kern="1200" cap="none" spc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10317" marR="10317" marT="127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76966334"/>
              </p:ext>
            </p:extLst>
          </p:nvPr>
        </p:nvGraphicFramePr>
        <p:xfrm>
          <a:off x="171448" y="1456728"/>
          <a:ext cx="4848227" cy="300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90079929"/>
              </p:ext>
            </p:extLst>
          </p:nvPr>
        </p:nvGraphicFramePr>
        <p:xfrm>
          <a:off x="7454747" y="1456728"/>
          <a:ext cx="4661053" cy="284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5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9204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АО «Черниговец»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315999" y="2610632"/>
            <a:ext cx="3780000" cy="540000"/>
            <a:chOff x="11593" y="2176408"/>
            <a:chExt cx="3780000" cy="540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593" y="2176408"/>
              <a:ext cx="3240000" cy="540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УПРАВЛЕНИЕ ГОРНЫХ </a:t>
              </a:r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РАБОТ</a:t>
              </a:r>
            </a:p>
            <a:p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более 250 человек</a:t>
              </a:r>
              <a:endPara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flipV="1">
              <a:off x="3251593" y="2176408"/>
              <a:ext cx="540000" cy="540000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095999" y="3553734"/>
            <a:ext cx="5184008" cy="540000"/>
            <a:chOff x="3959992" y="2896408"/>
            <a:chExt cx="5184008" cy="540000"/>
          </a:xfrm>
          <a:solidFill>
            <a:srgbClr val="193464">
              <a:alpha val="65000"/>
            </a:srgb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4499992" y="2896408"/>
              <a:ext cx="464400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ПОГРУЗОЧНО-ТРАНСПОРТНОЕ УПРАВЛЕНИЕ</a:t>
              </a:r>
            </a:p>
            <a:p>
              <a:pPr algn="r"/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более 300 человек</a:t>
              </a:r>
              <a:endPara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 flipV="1">
              <a:off x="3959992" y="2896408"/>
              <a:ext cx="540000" cy="54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446561" y="4105184"/>
            <a:ext cx="4649438" cy="544589"/>
            <a:chOff x="-14394" y="4345047"/>
            <a:chExt cx="4050000" cy="54458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4394" y="4349636"/>
              <a:ext cx="3510000" cy="540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ЭНЕРГОМЕХАНИЧЕСКОЕ </a:t>
              </a:r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УПРАВЛЕНИЕ</a:t>
              </a:r>
            </a:p>
            <a:p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более 420 человек</a:t>
              </a:r>
              <a:endPara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flipV="1">
              <a:off x="3495606" y="4345047"/>
              <a:ext cx="540000" cy="540000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06425" y="5041425"/>
            <a:ext cx="4395580" cy="540000"/>
            <a:chOff x="4268019" y="831742"/>
            <a:chExt cx="3780000" cy="540000"/>
          </a:xfrm>
          <a:solidFill>
            <a:srgbClr val="193464">
              <a:alpha val="65000"/>
            </a:srgbClr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4808019" y="831742"/>
              <a:ext cx="3240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АВТОТРАНСПОРТНОЕ </a:t>
              </a:r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УПРАВЛЕНИЕ</a:t>
              </a:r>
            </a:p>
            <a:p>
              <a:pPr algn="r"/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более 830 человек   </a:t>
              </a:r>
              <a:endPara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 flipV="1">
              <a:off x="4268019" y="831742"/>
              <a:ext cx="540000" cy="54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96000" y="2066043"/>
            <a:ext cx="5978002" cy="540000"/>
            <a:chOff x="3131899" y="2636912"/>
            <a:chExt cx="5978002" cy="540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671899" y="2636912"/>
              <a:ext cx="5438002" cy="540000"/>
            </a:xfrm>
            <a:prstGeom prst="rect">
              <a:avLst/>
            </a:prstGeom>
            <a:solidFill>
              <a:srgbClr val="193464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УПРАВЛЕНИЕ ПО </a:t>
              </a:r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ПЕРЕРАБОТКЕ </a:t>
              </a:r>
              <a:r>
                <a: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ОБОГАЩЕНИЮ </a:t>
              </a:r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УГЛЯ</a:t>
              </a:r>
            </a:p>
            <a:p>
              <a:pPr algn="r"/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более 370 человек</a:t>
              </a:r>
              <a:endPara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ый треугольник 34"/>
            <p:cNvSpPr/>
            <p:nvPr/>
          </p:nvSpPr>
          <p:spPr>
            <a:xfrm rot="5400000" flipV="1">
              <a:off x="3131899" y="2636912"/>
              <a:ext cx="540000" cy="540000"/>
            </a:xfrm>
            <a:prstGeom prst="rtTriangle">
              <a:avLst/>
            </a:prstGeom>
            <a:solidFill>
              <a:srgbClr val="193464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326425" y="5597464"/>
            <a:ext cx="3780000" cy="540000"/>
            <a:chOff x="11593" y="2176408"/>
            <a:chExt cx="3780000" cy="540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1593" y="2176408"/>
              <a:ext cx="3240000" cy="540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Шахта «Южная»</a:t>
              </a:r>
            </a:p>
            <a:p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более </a:t>
              </a:r>
              <a:r>
                <a: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ru-RU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00 человек</a:t>
              </a:r>
              <a:endPara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ый треугольник 37"/>
            <p:cNvSpPr/>
            <p:nvPr/>
          </p:nvSpPr>
          <p:spPr>
            <a:xfrm flipV="1">
              <a:off x="3251593" y="2176408"/>
              <a:ext cx="540000" cy="540000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6712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 пожары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5" y="3269486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обнаружение пожаров - это обязательное выполнение организационных мер по выявлению очагов пожаров на начальных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стадиях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проявления с целью сокращения энергетических и трудовых затрат на их ликвидацию.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16" y="1398583"/>
            <a:ext cx="3211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7351708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пожаров - это комплекс мероприятий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технического и технологического характера и порядок их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устранение условий возникновения эндогенных и экзогенных пожаров.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37806" y="3269486"/>
            <a:ext cx="1181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пожаров - это комплекс организационных и технических мероприятий и порядок их осуществления при аварийных ситуациях, направленных на непосредственное воздействие на очаг открытого огня.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24584 -0.2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6712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 пожары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144" y="2206374"/>
            <a:ext cx="6016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обнаружение пожаров - это обязательное выполнение организационных мер по выявлению очагов пожаров на начальных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проявления с целью сокращения энергетических и трудовых затрат на их ликвидацию.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16" y="1398583"/>
            <a:ext cx="3211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3636336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пожаров - это комплекс мероприятий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технического и технологического характера и порядок их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устранение условий возникновения эндогенных и экзогенных пожаров.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37806" y="3269486"/>
            <a:ext cx="1181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пожаров - это комплекс организационных и технических мероприятий и порядок их осуществления при аварийных ситуациях, направленных на непосредственное воздействие на очаг открытого огня.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221 -0.0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533400"/>
            <a:ext cx="6712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 пожары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144" y="2227680"/>
            <a:ext cx="6016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обнаружение пожаров - это обязательное выполнение организационных мер по выявлению очагов пожаров на начальных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проявления с целью сокращения энергетических и трудовых затрат на их ликвидацию.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16" y="1398583"/>
            <a:ext cx="3211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144" y="3705008"/>
            <a:ext cx="5993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пожаров - это комплекс мероприятий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технического и технологического характера и порядок 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устранение условий возникновения эндогенных и экзогенных пожаров.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3048" y="1432471"/>
            <a:ext cx="5938952" cy="5078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пожаров - это комплекс организационных и технических мероприятий и порядок их осуществления при аварийных ситуациях, направленных на непосредственное воздействие на очаг открытого огня.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44" y="5234266"/>
            <a:ext cx="5885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пожаров - это комплекс организационных и технических мероприятий и порядок их осуществления при аварийных ситуациях, направленных на непосредственное воздействие на очаг открытого огня.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7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6525"/>
            <a:ext cx="12192000" cy="1562100"/>
          </a:xfrm>
          <a:prstGeom prst="rect">
            <a:avLst/>
          </a:prstGeom>
          <a:solidFill>
            <a:srgbClr val="1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dirty="0">
              <a:latin typeface="Segoe UI Light" panose="020B0502040204020203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0" y="-378385"/>
            <a:ext cx="12192000" cy="1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425" y="695325"/>
            <a:ext cx="1806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2779" y="1618655"/>
            <a:ext cx="994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Отгрузка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горящей горной массы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9472" y="6486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8425" y="3717925"/>
            <a:ext cx="2243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2779" y="4637488"/>
            <a:ext cx="108870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тгрузка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горной массы после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выполнения плана мероприятий по профилактике и тушению эндогенных пожаров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6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653</Words>
  <Application>Microsoft Office PowerPoint</Application>
  <PresentationFormat>Широкоэкранный</PresentationFormat>
  <Paragraphs>109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</dc:title>
  <dc:creator>Шачнев Иван Олегович</dc:creator>
  <cp:lastModifiedBy>Шачнев Иван Олегович</cp:lastModifiedBy>
  <cp:revision>56</cp:revision>
  <dcterms:created xsi:type="dcterms:W3CDTF">2023-05-04T07:45:23Z</dcterms:created>
  <dcterms:modified xsi:type="dcterms:W3CDTF">2023-05-25T03:46:59Z</dcterms:modified>
</cp:coreProperties>
</file>