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5" r:id="rId4"/>
    <p:sldId id="266" r:id="rId5"/>
    <p:sldId id="267" r:id="rId6"/>
    <p:sldId id="268" r:id="rId7"/>
    <p:sldId id="269" r:id="rId8"/>
    <p:sldId id="271" r:id="rId9"/>
    <p:sldId id="270" r:id="rId10"/>
    <p:sldId id="277" r:id="rId11"/>
    <p:sldId id="278" r:id="rId12"/>
    <p:sldId id="280" r:id="rId13"/>
    <p:sldId id="272" r:id="rId14"/>
    <p:sldId id="273" r:id="rId15"/>
    <p:sldId id="274" r:id="rId16"/>
    <p:sldId id="275" r:id="rId17"/>
    <p:sldId id="276" r:id="rId18"/>
    <p:sldId id="264" r:id="rId19"/>
    <p:sldId id="27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53628D-45D7-4042-9108-16EC261D0290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3B3C0-0844-4B9C-A94D-808B27105A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678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3B3C0-0844-4B9C-A94D-808B27105A0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427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0095-67B2-437C-A5CC-B9F463D004CF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15BE-AD53-4E28-855B-AF2DFBF611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0095-67B2-437C-A5CC-B9F463D004CF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15BE-AD53-4E28-855B-AF2DFBF611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0095-67B2-437C-A5CC-B9F463D004CF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15BE-AD53-4E28-855B-AF2DFBF611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0095-67B2-437C-A5CC-B9F463D004CF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15BE-AD53-4E28-855B-AF2DFBF611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0095-67B2-437C-A5CC-B9F463D004CF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15BE-AD53-4E28-855B-AF2DFBF611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0095-67B2-437C-A5CC-B9F463D004CF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15BE-AD53-4E28-855B-AF2DFBF611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0095-67B2-437C-A5CC-B9F463D004CF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15BE-AD53-4E28-855B-AF2DFBF611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0095-67B2-437C-A5CC-B9F463D004CF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15BE-AD53-4E28-855B-AF2DFBF611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0095-67B2-437C-A5CC-B9F463D004CF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15BE-AD53-4E28-855B-AF2DFBF611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0095-67B2-437C-A5CC-B9F463D004CF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15BE-AD53-4E28-855B-AF2DFBF611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0095-67B2-437C-A5CC-B9F463D004CF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15BE-AD53-4E28-855B-AF2DFBF611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alpha val="74000"/>
                <a:lumMod val="27000"/>
                <a:lumOff val="73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D0095-67B2-437C-A5CC-B9F463D004CF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315BE-AD53-4E28-855B-AF2DFBF6111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1643073"/>
          </a:xfrm>
        </p:spPr>
        <p:txBody>
          <a:bodyPr>
            <a:normAutofit fontScale="90000"/>
          </a:bodyPr>
          <a:lstStyle/>
          <a:p>
            <a:r>
              <a:rPr lang="ru-RU" sz="1400" cap="all" dirty="0" smtClean="0"/>
              <a:t/>
            </a:r>
            <a:br>
              <a:rPr lang="ru-RU" sz="1400" cap="all" dirty="0" smtClean="0"/>
            </a:br>
            <a:r>
              <a:rPr lang="ru-RU" sz="1400" cap="all" dirty="0"/>
              <a:t/>
            </a:r>
            <a:br>
              <a:rPr lang="ru-RU" sz="1400" cap="all" dirty="0"/>
            </a:br>
            <a:r>
              <a:rPr lang="ru-RU" sz="1400" cap="all" dirty="0" smtClean="0"/>
              <a:t/>
            </a:r>
            <a:br>
              <a:rPr lang="ru-RU" sz="1400" cap="all" dirty="0" smtClean="0"/>
            </a:br>
            <a:r>
              <a:rPr lang="ru-RU" sz="1400" cap="all" dirty="0"/>
              <a:t/>
            </a:r>
            <a:br>
              <a:rPr lang="ru-RU" sz="1400" cap="all" dirty="0"/>
            </a:br>
            <a:r>
              <a:rPr lang="ru-RU" sz="1600" b="1" cap="all" dirty="0" smtClean="0"/>
              <a:t>ФГБОУ ВО «Кемеровский государственный университет» (</a:t>
            </a:r>
            <a:r>
              <a:rPr lang="ru-RU" sz="1600" b="1" dirty="0" smtClean="0"/>
              <a:t>КемГУ</a:t>
            </a:r>
            <a:r>
              <a:rPr lang="ru-RU" sz="1600" b="1" cap="all" dirty="0" smtClean="0"/>
              <a:t>)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cap="all" dirty="0" smtClean="0"/>
              <a:t> Образовательная программа подготовки управленческих кадров для организаций народного хозяйства Российской федерации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cap="all" dirty="0" smtClean="0"/>
              <a:t>«Управление развитием организации»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Направление: Менеджмент  (В)</a:t>
            </a:r>
            <a:br>
              <a:rPr lang="ru-RU" sz="1600" b="1" dirty="0" smtClean="0"/>
            </a:br>
            <a:r>
              <a:rPr lang="ru-RU" sz="1600" b="1" cap="all" dirty="0" smtClean="0"/>
              <a:t> 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endParaRPr lang="ru-RU" sz="1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2357430"/>
            <a:ext cx="7286676" cy="1643074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ru-RU" sz="2400" b="1" dirty="0" smtClean="0">
                <a:solidFill>
                  <a:schemeClr val="tx1"/>
                </a:solidFill>
              </a:rPr>
              <a:t>Тема аттестационной работы: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«Разработка </a:t>
            </a:r>
            <a:r>
              <a:rPr lang="ru-RU" dirty="0">
                <a:solidFill>
                  <a:schemeClr val="tx1"/>
                </a:solidFill>
              </a:rPr>
              <a:t>проекта по внедрению технологии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3D-сканирования в ООО «СДС-Строй»</a:t>
            </a:r>
            <a:endParaRPr lang="ru-RU" sz="2400" dirty="0">
              <a:solidFill>
                <a:schemeClr val="tx1"/>
              </a:solidFill>
            </a:endParaRPr>
          </a:p>
          <a:p>
            <a:pPr algn="l"/>
            <a:r>
              <a:rPr lang="ru-RU" sz="2400" b="1" dirty="0" smtClean="0">
                <a:solidFill>
                  <a:schemeClr val="tx1"/>
                </a:solidFill>
              </a:rPr>
              <a:t>Выполнил: Юрченко Артем Яковлевич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9693" y="4725144"/>
            <a:ext cx="681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Научный руководитель: к.э.н., доцент  Донова Инна Вениаминовна</a:t>
            </a:r>
            <a:endParaRPr lang="ru-RU" dirty="0"/>
          </a:p>
        </p:txBody>
      </p:sp>
      <p:pic>
        <p:nvPicPr>
          <p:cNvPr id="5" name="Объект 3" descr="C:\Users\s.anischenko\Desktop\сдс строй ЛОГОТИП НОВЫЙ ТОЧНО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40" y="182377"/>
            <a:ext cx="1014341" cy="51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s.anischenko\Desktop\сдс строй ЛОГОТИП НОВЫЙ ТОЧНО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40" y="182377"/>
            <a:ext cx="1014341" cy="51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Сканирование здания бизнес-центра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6005344" cy="3233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987317"/>
            <a:ext cx="5496794" cy="23940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39552" y="3575607"/>
            <a:ext cx="58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Обмерный чертеж этажа с видимыми коммуникациями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6381328"/>
            <a:ext cx="2984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Пример 3</a:t>
            </a:r>
            <a:r>
              <a:rPr lang="en-US" dirty="0"/>
              <a:t>D-</a:t>
            </a:r>
            <a:r>
              <a:rPr lang="ru-RU" dirty="0"/>
              <a:t>модели рельефа</a:t>
            </a:r>
          </a:p>
        </p:txBody>
      </p:sp>
    </p:spTree>
    <p:extLst>
      <p:ext uri="{BB962C8B-B14F-4D97-AF65-F5344CB8AC3E}">
        <p14:creationId xmlns:p14="http://schemas.microsoft.com/office/powerpoint/2010/main" val="4118113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s.anischenko\Desktop\сдс строй ЛОГОТИП НОВЫЙ ТОЧНО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40" y="182377"/>
            <a:ext cx="1014341" cy="51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3161674"/>
            <a:ext cx="58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Облако точек мобильного сканера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6381328"/>
            <a:ext cx="3032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Цифровая модель местности</a:t>
            </a:r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7"/>
            <a:ext cx="6264696" cy="2880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87602"/>
            <a:ext cx="5935980" cy="2758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6784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s.anischenko\Desktop\сдс строй ЛОГОТИП НОВЫЙ ТОЧНО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40" y="182377"/>
            <a:ext cx="1014341" cy="51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11560" y="182377"/>
            <a:ext cx="637137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Сравнение затрат времени на работу сканера и традиционных измерительных приборов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20204"/>
              </p:ext>
            </p:extLst>
          </p:nvPr>
        </p:nvGraphicFramePr>
        <p:xfrm>
          <a:off x="467546" y="1772816"/>
          <a:ext cx="8460435" cy="48965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54974">
                  <a:extLst>
                    <a:ext uri="{9D8B030D-6E8A-4147-A177-3AD203B41FA5}">
                      <a16:colId xmlns:a16="http://schemas.microsoft.com/office/drawing/2014/main" val="3554835350"/>
                    </a:ext>
                  </a:extLst>
                </a:gridCol>
                <a:gridCol w="1329600">
                  <a:extLst>
                    <a:ext uri="{9D8B030D-6E8A-4147-A177-3AD203B41FA5}">
                      <a16:colId xmlns:a16="http://schemas.microsoft.com/office/drawing/2014/main" val="1224656773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03423397"/>
                    </a:ext>
                  </a:extLst>
                </a:gridCol>
                <a:gridCol w="1475661">
                  <a:extLst>
                    <a:ext uri="{9D8B030D-6E8A-4147-A177-3AD203B41FA5}">
                      <a16:colId xmlns:a16="http://schemas.microsoft.com/office/drawing/2014/main" val="192580621"/>
                    </a:ext>
                  </a:extLst>
                </a:gridCol>
              </a:tblGrid>
              <a:tr h="1350864">
                <a:tc>
                  <a:txBody>
                    <a:bodyPr/>
                    <a:lstStyle/>
                    <a:p>
                      <a:pPr marL="457200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Вид работ/затраченное время (человеко-часы)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3</a:t>
                      </a:r>
                      <a:r>
                        <a:rPr lang="en-US" sz="1600" dirty="0">
                          <a:effectLst/>
                          <a:latin typeface="+mn-lt"/>
                        </a:rPr>
                        <a:t>D-с</a:t>
                      </a:r>
                      <a:r>
                        <a:rPr lang="ru-RU" sz="1600" dirty="0" err="1">
                          <a:effectLst/>
                          <a:latin typeface="+mn-lt"/>
                        </a:rPr>
                        <a:t>канер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Электронный тахеометр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Теодолит, нивелир, рулетка</a:t>
                      </a:r>
                      <a:endParaRPr lang="ru-RU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2771313"/>
                  </a:ext>
                </a:extLst>
              </a:tr>
              <a:tr h="345932">
                <a:tc>
                  <a:txBody>
                    <a:bodyPr/>
                    <a:lstStyle/>
                    <a:p>
                      <a:pPr marL="457200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Производство съемки</a:t>
                      </a:r>
                      <a:endParaRPr lang="ru-RU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1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4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16</a:t>
                      </a:r>
                      <a:endParaRPr lang="ru-RU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100821"/>
                  </a:ext>
                </a:extLst>
              </a:tr>
              <a:tr h="713454">
                <a:tc>
                  <a:txBody>
                    <a:bodyPr/>
                    <a:lstStyle/>
                    <a:p>
                      <a:pPr marL="457200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Обработка результатов измерений</a:t>
                      </a:r>
                      <a:endParaRPr lang="ru-RU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0,5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2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16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9997819"/>
                  </a:ext>
                </a:extLst>
              </a:tr>
              <a:tr h="345932">
                <a:tc>
                  <a:txBody>
                    <a:bodyPr/>
                    <a:lstStyle/>
                    <a:p>
                      <a:pPr marL="457200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Отрисовка съемки</a:t>
                      </a:r>
                      <a:endParaRPr lang="ru-RU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0,5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2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8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5491786"/>
                  </a:ext>
                </a:extLst>
              </a:tr>
              <a:tr h="1080977">
                <a:tc>
                  <a:txBody>
                    <a:bodyPr/>
                    <a:lstStyle/>
                    <a:p>
                      <a:pPr marL="457200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Оформление исполнительной схемы (разрезы, сечения и т.п.)</a:t>
                      </a:r>
                      <a:endParaRPr lang="ru-RU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0,5</a:t>
                      </a:r>
                      <a:endParaRPr lang="ru-RU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1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8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0374002"/>
                  </a:ext>
                </a:extLst>
              </a:tr>
              <a:tr h="713454">
                <a:tc>
                  <a:txBody>
                    <a:bodyPr/>
                    <a:lstStyle/>
                    <a:p>
                      <a:pPr marL="457200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Подсчет физических объемов</a:t>
                      </a:r>
                      <a:endParaRPr lang="ru-RU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0</a:t>
                      </a:r>
                    </a:p>
                    <a:p>
                      <a:pPr marL="457200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(авто)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1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2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4558664"/>
                  </a:ext>
                </a:extLst>
              </a:tr>
              <a:tr h="345932">
                <a:tc>
                  <a:txBody>
                    <a:bodyPr/>
                    <a:lstStyle/>
                    <a:p>
                      <a:pPr marL="457200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Итого:</a:t>
                      </a:r>
                      <a:endParaRPr lang="ru-RU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2,5</a:t>
                      </a:r>
                      <a:endParaRPr lang="ru-RU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10</a:t>
                      </a:r>
                      <a:endParaRPr lang="ru-RU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50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9008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684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s.anischenko\Desktop\сдс строй ЛОГОТИП НОВЫЙ ТОЧНО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40" y="182377"/>
            <a:ext cx="1014341" cy="51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3548" y="692697"/>
            <a:ext cx="8244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Команда проекта</a:t>
            </a:r>
            <a:endParaRPr lang="ru-RU" sz="2800" dirty="0"/>
          </a:p>
        </p:txBody>
      </p:sp>
      <p:graphicFrame>
        <p:nvGraphicFramePr>
          <p:cNvPr id="6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9134233"/>
              </p:ext>
            </p:extLst>
          </p:nvPr>
        </p:nvGraphicFramePr>
        <p:xfrm>
          <a:off x="323528" y="1503947"/>
          <a:ext cx="8604453" cy="43380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3729356715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1670078412"/>
                    </a:ext>
                  </a:extLst>
                </a:gridCol>
                <a:gridCol w="5580117">
                  <a:extLst>
                    <a:ext uri="{9D8B030D-6E8A-4147-A177-3AD203B41FA5}">
                      <a16:colId xmlns:a16="http://schemas.microsoft.com/office/drawing/2014/main" val="3680116673"/>
                    </a:ext>
                  </a:extLst>
                </a:gridCol>
              </a:tblGrid>
              <a:tr h="978451">
                <a:tc>
                  <a:txBody>
                    <a:bodyPr/>
                    <a:lstStyle/>
                    <a:p>
                      <a:r>
                        <a:rPr lang="ru-RU" b="1" dirty="0"/>
                        <a:t>№</a:t>
                      </a:r>
                      <a:r>
                        <a:rPr lang="ru-RU" b="1" baseline="0" dirty="0"/>
                        <a:t> п/п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Роль</a:t>
                      </a:r>
                      <a:r>
                        <a:rPr lang="ru-RU" b="1" baseline="0" dirty="0"/>
                        <a:t> в проекте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Физическое</a:t>
                      </a:r>
                      <a:r>
                        <a:rPr lang="ru-RU" b="1" baseline="0" dirty="0"/>
                        <a:t> лицо, юридическое лицо, совокупность лиц, групп или организаций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887281"/>
                  </a:ext>
                </a:extLst>
              </a:tr>
              <a:tr h="396816">
                <a:tc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Инвестор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Генеральный</a:t>
                      </a:r>
                      <a:r>
                        <a:rPr lang="ru-RU" baseline="0" dirty="0" smtClean="0"/>
                        <a:t> директор ООО «СДС-Строй»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4019"/>
                  </a:ext>
                </a:extLst>
              </a:tr>
              <a:tr h="396816">
                <a:tc>
                  <a:txBody>
                    <a:bodyPr/>
                    <a:lstStyle/>
                    <a:p>
                      <a:r>
                        <a:rPr lang="ru-RU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Заказчик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Генеральный</a:t>
                      </a:r>
                      <a:r>
                        <a:rPr lang="ru-RU" baseline="0" dirty="0" smtClean="0"/>
                        <a:t> директор ООО «СДС-Строй»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4981893"/>
                  </a:ext>
                </a:extLst>
              </a:tr>
              <a:tr h="396816">
                <a:tc>
                  <a:txBody>
                    <a:bodyPr/>
                    <a:lstStyle/>
                    <a:p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Куратор проекта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Главный</a:t>
                      </a:r>
                      <a:r>
                        <a:rPr lang="ru-RU" baseline="0" dirty="0" smtClean="0"/>
                        <a:t> инженер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445155"/>
                  </a:ext>
                </a:extLst>
              </a:tr>
              <a:tr h="404226">
                <a:tc>
                  <a:txBody>
                    <a:bodyPr/>
                    <a:lstStyle/>
                    <a:p>
                      <a:r>
                        <a:rPr lang="ru-RU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Руководитель проекта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Начальник</a:t>
                      </a:r>
                      <a:r>
                        <a:rPr lang="ru-RU" baseline="0" dirty="0" smtClean="0"/>
                        <a:t> отдела геодезии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6225818"/>
                  </a:ext>
                </a:extLst>
              </a:tr>
              <a:tr h="684916">
                <a:tc>
                  <a:txBody>
                    <a:bodyPr/>
                    <a:lstStyle/>
                    <a:p>
                      <a:r>
                        <a:rPr lang="ru-RU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Администратор проекта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Зам.</a:t>
                      </a:r>
                      <a:r>
                        <a:rPr lang="ru-RU" baseline="0" dirty="0" smtClean="0"/>
                        <a:t> генерального директора по производству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764206"/>
                  </a:ext>
                </a:extLst>
              </a:tr>
              <a:tr h="683236">
                <a:tc>
                  <a:txBody>
                    <a:bodyPr/>
                    <a:lstStyle/>
                    <a:p>
                      <a:r>
                        <a:rPr lang="ru-RU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Команда</a:t>
                      </a:r>
                      <a:r>
                        <a:rPr lang="ru-RU" baseline="0" dirty="0"/>
                        <a:t> управления проектом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Отдел геодезии, производственно-технический</a:t>
                      </a:r>
                      <a:r>
                        <a:rPr lang="ru-RU" baseline="0" dirty="0" smtClean="0"/>
                        <a:t> отдел, сметный отдел, коммерческий отдел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263008"/>
                  </a:ext>
                </a:extLst>
              </a:tr>
              <a:tr h="396816">
                <a:tc>
                  <a:txBody>
                    <a:bodyPr/>
                    <a:lstStyle/>
                    <a:p>
                      <a:r>
                        <a:rPr lang="ru-RU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Команда</a:t>
                      </a:r>
                      <a:r>
                        <a:rPr lang="ru-RU" baseline="0" dirty="0"/>
                        <a:t> проекта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Отдел геодезии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628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0192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s.anischenko\Desktop\сдс строй ЛОГОТИП НОВЫЙ ТОЧНО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40" y="182377"/>
            <a:ext cx="1014341" cy="51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867455"/>
            <a:ext cx="6552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Продолжительность и стоимость проекта</a:t>
            </a:r>
            <a:endParaRPr lang="ru-RU" sz="2800" dirty="0"/>
          </a:p>
        </p:txBody>
      </p:sp>
      <p:graphicFrame>
        <p:nvGraphicFramePr>
          <p:cNvPr id="7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8229007"/>
              </p:ext>
            </p:extLst>
          </p:nvPr>
        </p:nvGraphicFramePr>
        <p:xfrm>
          <a:off x="323529" y="1628800"/>
          <a:ext cx="8604452" cy="421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3684">
                  <a:extLst>
                    <a:ext uri="{9D8B030D-6E8A-4147-A177-3AD203B41FA5}">
                      <a16:colId xmlns:a16="http://schemas.microsoft.com/office/drawing/2014/main" val="2795290157"/>
                    </a:ext>
                  </a:extLst>
                </a:gridCol>
                <a:gridCol w="3804787">
                  <a:extLst>
                    <a:ext uri="{9D8B030D-6E8A-4147-A177-3AD203B41FA5}">
                      <a16:colId xmlns:a16="http://schemas.microsoft.com/office/drawing/2014/main" val="3258802845"/>
                    </a:ext>
                  </a:extLst>
                </a:gridCol>
                <a:gridCol w="2250501">
                  <a:extLst>
                    <a:ext uri="{9D8B030D-6E8A-4147-A177-3AD203B41FA5}">
                      <a16:colId xmlns:a16="http://schemas.microsoft.com/office/drawing/2014/main" val="885542528"/>
                    </a:ext>
                  </a:extLst>
                </a:gridCol>
                <a:gridCol w="2105480">
                  <a:extLst>
                    <a:ext uri="{9D8B030D-6E8A-4147-A177-3AD203B41FA5}">
                      <a16:colId xmlns:a16="http://schemas.microsoft.com/office/drawing/2014/main" val="9561515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№</a:t>
                      </a:r>
                      <a:r>
                        <a:rPr lang="ru-RU" b="1" baseline="0" dirty="0"/>
                        <a:t> п/п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Наименование этапа работ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baseline="0" dirty="0"/>
                        <a:t>Продолжительность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Стоимость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8275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Приобретение оборудования и ПО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3-6 мес.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</a:t>
                      </a:r>
                      <a:r>
                        <a:rPr lang="en-US" baseline="0" dirty="0" smtClean="0"/>
                        <a:t> 3</a:t>
                      </a:r>
                      <a:r>
                        <a:rPr lang="ru-RU" baseline="0" dirty="0" smtClean="0"/>
                        <a:t>-5</a:t>
                      </a:r>
                      <a:r>
                        <a:rPr lang="en-US" baseline="0" dirty="0" smtClean="0"/>
                        <a:t> </a:t>
                      </a:r>
                      <a:r>
                        <a:rPr lang="ru-RU" baseline="0" dirty="0" smtClean="0"/>
                        <a:t>млн. руб.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402182"/>
                  </a:ext>
                </a:extLst>
              </a:tr>
              <a:tr h="322291">
                <a:tc>
                  <a:txBody>
                    <a:bodyPr/>
                    <a:lstStyle/>
                    <a:p>
                      <a:r>
                        <a:rPr lang="ru-RU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Обучение сотрудников полевым работам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 мес.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~</a:t>
                      </a:r>
                      <a:r>
                        <a:rPr lang="en-US" baseline="0" dirty="0" smtClean="0"/>
                        <a:t> </a:t>
                      </a:r>
                      <a:r>
                        <a:rPr lang="ru-RU" baseline="0" dirty="0" smtClean="0"/>
                        <a:t>200</a:t>
                      </a:r>
                      <a:r>
                        <a:rPr lang="en-US" baseline="0" dirty="0" smtClean="0"/>
                        <a:t> </a:t>
                      </a:r>
                      <a:r>
                        <a:rPr lang="ru-RU" baseline="0" dirty="0" smtClean="0"/>
                        <a:t>тыс. руб.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786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Обучение сотрудников камеральным работам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 мес.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~</a:t>
                      </a:r>
                      <a:r>
                        <a:rPr lang="en-US" baseline="0" dirty="0" smtClean="0"/>
                        <a:t> </a:t>
                      </a:r>
                      <a:r>
                        <a:rPr lang="ru-RU" baseline="0" dirty="0" smtClean="0"/>
                        <a:t>200</a:t>
                      </a:r>
                      <a:r>
                        <a:rPr lang="en-US" baseline="0" dirty="0" smtClean="0"/>
                        <a:t> </a:t>
                      </a:r>
                      <a:r>
                        <a:rPr lang="ru-RU" baseline="0" dirty="0" smtClean="0"/>
                        <a:t>тыс. руб.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214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Тестирование,</a:t>
                      </a:r>
                      <a:r>
                        <a:rPr lang="ru-RU" baseline="0" dirty="0" smtClean="0"/>
                        <a:t> разработка плана производства геодезических работ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 мес.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 </a:t>
                      </a:r>
                      <a:r>
                        <a:rPr lang="ru-RU" dirty="0" smtClean="0"/>
                        <a:t>100</a:t>
                      </a:r>
                      <a:r>
                        <a:rPr lang="en-US" dirty="0" smtClean="0"/>
                        <a:t> </a:t>
                      </a:r>
                      <a:r>
                        <a:rPr lang="ru-RU" dirty="0" smtClean="0"/>
                        <a:t>тыс.</a:t>
                      </a:r>
                      <a:r>
                        <a:rPr lang="ru-RU" baseline="0" dirty="0" smtClean="0"/>
                        <a:t> руб.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771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Запуск полного цикла использования технологии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2 мес.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99234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ru-RU" b="1" dirty="0"/>
                        <a:t>Итого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9-12 </a:t>
                      </a:r>
                      <a:r>
                        <a:rPr lang="ru-RU" b="1" dirty="0" smtClean="0"/>
                        <a:t>мес.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~</a:t>
                      </a:r>
                      <a:r>
                        <a:rPr lang="en-US" b="1" baseline="0" dirty="0" smtClean="0"/>
                        <a:t> 3,5-5,5 </a:t>
                      </a:r>
                      <a:r>
                        <a:rPr lang="ru-RU" b="1" baseline="0" dirty="0" smtClean="0"/>
                        <a:t>млн. руб.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126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2299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s.anischenko\Desktop\сдс строй ЛОГОТИП НОВЫЙ ТОЧНО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40" y="182377"/>
            <a:ext cx="1014341" cy="51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29763" y="1107779"/>
            <a:ext cx="6552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План-график (диаграмма </a:t>
            </a:r>
            <a:r>
              <a:rPr lang="ru-RU" sz="2800" b="1" dirty="0" err="1"/>
              <a:t>Ганта</a:t>
            </a:r>
            <a:r>
              <a:rPr lang="ru-RU" sz="2800" b="1" dirty="0"/>
              <a:t>)</a:t>
            </a:r>
            <a:endParaRPr lang="ru-RU" sz="2800" dirty="0"/>
          </a:p>
        </p:txBody>
      </p:sp>
      <p:graphicFrame>
        <p:nvGraphicFramePr>
          <p:cNvPr id="6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818532"/>
              </p:ext>
            </p:extLst>
          </p:nvPr>
        </p:nvGraphicFramePr>
        <p:xfrm>
          <a:off x="571935" y="1916832"/>
          <a:ext cx="7848875" cy="38221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1673">
                  <a:extLst>
                    <a:ext uri="{9D8B030D-6E8A-4147-A177-3AD203B41FA5}">
                      <a16:colId xmlns:a16="http://schemas.microsoft.com/office/drawing/2014/main" val="2743287348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val="3553645258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3966921241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3305195954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029653697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844470857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651907223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851477988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384266025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331800684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657489226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364517329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1010658613"/>
                    </a:ext>
                  </a:extLst>
                </a:gridCol>
                <a:gridCol w="392426">
                  <a:extLst>
                    <a:ext uri="{9D8B030D-6E8A-4147-A177-3AD203B41FA5}">
                      <a16:colId xmlns:a16="http://schemas.microsoft.com/office/drawing/2014/main" val="553542877"/>
                    </a:ext>
                  </a:extLst>
                </a:gridCol>
              </a:tblGrid>
              <a:tr h="696086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№ п/п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/>
                        <a:t>Наименование этапа работ/ продолжительность,</a:t>
                      </a:r>
                      <a:r>
                        <a:rPr lang="ru-RU" sz="1800" b="1" baseline="0" dirty="0" smtClean="0"/>
                        <a:t> мес.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4517481"/>
                  </a:ext>
                </a:extLst>
              </a:tr>
              <a:tr h="3977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Приобретение оборудования и ПО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/>
                        <a:t>+</a:t>
                      </a:r>
                      <a:endParaRPr lang="ru-RU" sz="9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+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+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+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+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+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9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9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2135522"/>
                  </a:ext>
                </a:extLst>
              </a:tr>
              <a:tr h="69608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Обучение сотрудников полевым работам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+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+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+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9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5233331"/>
                  </a:ext>
                </a:extLst>
              </a:tr>
              <a:tr h="69608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Обучение сотрудников камеральным работам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+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+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+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9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5827553"/>
                  </a:ext>
                </a:extLst>
              </a:tr>
              <a:tr h="3977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Тестирование,</a:t>
                      </a:r>
                      <a:r>
                        <a:rPr lang="ru-RU" baseline="0" dirty="0" smtClean="0"/>
                        <a:t> разработка плана производства геодезических работ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9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9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9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+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+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9123332"/>
                  </a:ext>
                </a:extLst>
              </a:tr>
              <a:tr h="69608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Запуск полного цикла использования технологии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9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9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9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9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+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+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936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3578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s.anischenko\Desktop\сдс строй ЛОГОТИП НОВЫЙ ТОЧНО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40" y="182377"/>
            <a:ext cx="1014341" cy="51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9512" y="182377"/>
            <a:ext cx="2968123" cy="471587"/>
          </a:xfrm>
        </p:spPr>
        <p:txBody>
          <a:bodyPr>
            <a:noAutofit/>
          </a:bodyPr>
          <a:lstStyle/>
          <a:p>
            <a:r>
              <a:rPr lang="ru-RU" sz="2800" b="1" dirty="0"/>
              <a:t>Реестр рисков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-180528" y="3754047"/>
            <a:ext cx="3888432" cy="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Матрица</a:t>
            </a:r>
            <a:r>
              <a:rPr lang="ru-RU" sz="2800" b="1" dirty="0" smtClean="0"/>
              <a:t> </a:t>
            </a:r>
            <a:r>
              <a:rPr lang="ru-RU" sz="2800" b="1" dirty="0"/>
              <a:t>рисков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474" y="3789040"/>
            <a:ext cx="4459478" cy="2861939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965837"/>
              </p:ext>
            </p:extLst>
          </p:nvPr>
        </p:nvGraphicFramePr>
        <p:xfrm>
          <a:off x="512248" y="908722"/>
          <a:ext cx="8385249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7326">
                  <a:extLst>
                    <a:ext uri="{9D8B030D-6E8A-4147-A177-3AD203B41FA5}">
                      <a16:colId xmlns:a16="http://schemas.microsoft.com/office/drawing/2014/main" val="3590462188"/>
                    </a:ext>
                  </a:extLst>
                </a:gridCol>
                <a:gridCol w="7267923">
                  <a:extLst>
                    <a:ext uri="{9D8B030D-6E8A-4147-A177-3AD203B41FA5}">
                      <a16:colId xmlns:a16="http://schemas.microsoft.com/office/drawing/2014/main" val="289213004"/>
                    </a:ext>
                  </a:extLst>
                </a:gridCol>
              </a:tblGrid>
              <a:tr h="4200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№ п/п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Риск, угроза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2724196"/>
                  </a:ext>
                </a:extLst>
              </a:tr>
              <a:tr h="4200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Нарушение сроков финансирования со стороны заказчика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962075"/>
                  </a:ext>
                </a:extLst>
              </a:tr>
              <a:tr h="4200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Повышение стоимости оборудования и ПО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421388"/>
                  </a:ext>
                </a:extLst>
              </a:tr>
              <a:tr h="4200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Увеличение сроков поставки оборудования и ПО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979008"/>
                  </a:ext>
                </a:extLst>
              </a:tr>
              <a:tr h="4200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Увольнение квалифицированных рабочих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8942178"/>
                  </a:ext>
                </a:extLst>
              </a:tr>
              <a:tr h="4200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Форс-мажорные обстоятельства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1225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7918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s.anischenko\Desktop\сдс строй ЛОГОТИП НОВЫЙ ТОЧНО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40" y="182377"/>
            <a:ext cx="1014341" cy="51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9512" y="182377"/>
            <a:ext cx="4104456" cy="471587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Управление рисками</a:t>
            </a:r>
            <a:endParaRPr lang="ru-RU" sz="2800" b="1" dirty="0"/>
          </a:p>
        </p:txBody>
      </p:sp>
      <p:graphicFrame>
        <p:nvGraphicFramePr>
          <p:cNvPr id="11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0888167"/>
              </p:ext>
            </p:extLst>
          </p:nvPr>
        </p:nvGraphicFramePr>
        <p:xfrm>
          <a:off x="287021" y="836713"/>
          <a:ext cx="8640960" cy="58326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6063">
                  <a:extLst>
                    <a:ext uri="{9D8B030D-6E8A-4147-A177-3AD203B41FA5}">
                      <a16:colId xmlns:a16="http://schemas.microsoft.com/office/drawing/2014/main" val="3997859098"/>
                    </a:ext>
                  </a:extLst>
                </a:gridCol>
                <a:gridCol w="2988836">
                  <a:extLst>
                    <a:ext uri="{9D8B030D-6E8A-4147-A177-3AD203B41FA5}">
                      <a16:colId xmlns:a16="http://schemas.microsoft.com/office/drawing/2014/main" val="1807172394"/>
                    </a:ext>
                  </a:extLst>
                </a:gridCol>
                <a:gridCol w="5076061">
                  <a:extLst>
                    <a:ext uri="{9D8B030D-6E8A-4147-A177-3AD203B41FA5}">
                      <a16:colId xmlns:a16="http://schemas.microsoft.com/office/drawing/2014/main" val="570623680"/>
                    </a:ext>
                  </a:extLst>
                </a:gridCol>
              </a:tblGrid>
              <a:tr h="61429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№ п/п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Риск,</a:t>
                      </a:r>
                      <a:r>
                        <a:rPr lang="ru-RU" sz="1600" b="1" baseline="0" dirty="0"/>
                        <a:t> угроза</a:t>
                      </a:r>
                      <a:endParaRPr lang="ru-RU" sz="1600" b="1" dirty="0"/>
                    </a:p>
                  </a:txBody>
                  <a:tcPr anchor="ctr">
                    <a:solidFill>
                      <a:srgbClr val="FF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Меры</a:t>
                      </a:r>
                      <a:endParaRPr lang="ru-RU" sz="1600" b="1" dirty="0"/>
                    </a:p>
                  </a:txBody>
                  <a:tcPr anchor="ctr">
                    <a:solidFill>
                      <a:srgbClr val="00B05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895568"/>
                  </a:ext>
                </a:extLst>
              </a:tr>
              <a:tr h="87293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Нарушение сроков финансирования со стороны заказчика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Внести соответствующую статью расходов в годовое планирование деятельности предприятия, утвердить на уровне генерального директора.</a:t>
                      </a:r>
                      <a:endParaRPr lang="ru-RU" sz="16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5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52767"/>
                  </a:ext>
                </a:extLst>
              </a:tr>
              <a:tr h="164888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Повышение стоимости оборудования и ПО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Проанализировать имеющиеся на рынке предложения, выбрать несколько вариантов близкой ценовой категории, отвечающих необходимым минимальным требованиям. Заключение договоров на поставку с предоплатой и твердой фиксированной окончательной ценой.</a:t>
                      </a:r>
                      <a:endParaRPr lang="ru-RU" sz="16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5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414970"/>
                  </a:ext>
                </a:extLst>
              </a:tr>
              <a:tr h="87293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Увеличение сроков поставки оборудования и ПО</a:t>
                      </a:r>
                    </a:p>
                  </a:txBody>
                  <a:tcPr>
                    <a:solidFill>
                      <a:srgbClr val="FF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Указать в договоре конкретные сроки поставки оборудования и размер неустойки. Наличие альтернативных вариантов поставки.</a:t>
                      </a:r>
                    </a:p>
                  </a:txBody>
                  <a:tcPr>
                    <a:solidFill>
                      <a:srgbClr val="00B05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184224"/>
                  </a:ext>
                </a:extLst>
              </a:tr>
              <a:tr h="91179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</a:t>
                      </a:r>
                      <a:endParaRPr lang="ru-RU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Увольнение квалифицированных рабочих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Повышение уровня оплаты труда. Создание эффективной системы материальной и нематериальной мотивации персонала.</a:t>
                      </a:r>
                    </a:p>
                  </a:txBody>
                  <a:tcPr>
                    <a:solidFill>
                      <a:srgbClr val="00B05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946321"/>
                  </a:ext>
                </a:extLst>
              </a:tr>
              <a:tr h="91179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5</a:t>
                      </a:r>
                      <a:endParaRPr lang="ru-RU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Форс-мажорные обстоятельства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Включение таких обстоятельств и правил решения вопросов при их возникновении в договоры.</a:t>
                      </a:r>
                    </a:p>
                  </a:txBody>
                  <a:tcPr>
                    <a:solidFill>
                      <a:srgbClr val="00B05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121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7725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 descr="C:\Users\s.anischenko\Desktop\сдс строй ЛОГОТИП НОВЫЙ ТОЧНО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40" y="182377"/>
            <a:ext cx="1014341" cy="51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75053" y="1628800"/>
            <a:ext cx="83529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          Реализация </a:t>
            </a:r>
            <a:r>
              <a:rPr lang="ru-RU" sz="2800" dirty="0"/>
              <a:t>проекта на предприятии принесет ощутимую пользу и позволит сэкономить средства, как в финансовом плане, так и в качестве трудовых и временных затрат, а также открыть новые </a:t>
            </a:r>
            <a:r>
              <a:rPr lang="ru-RU" sz="2800"/>
              <a:t>горизонты </a:t>
            </a:r>
            <a:r>
              <a:rPr lang="ru-RU" sz="2800" smtClean="0"/>
              <a:t>для развития </a:t>
            </a:r>
            <a:r>
              <a:rPr lang="ru-RU" sz="2800" dirty="0"/>
              <a:t>бизнеса.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59832" y="5157192"/>
            <a:ext cx="3706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Спасибо за внимание!</a:t>
            </a:r>
            <a:endParaRPr lang="ru-RU" sz="2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 descr="C:\Users\s.anischenko\Desktop\сдс строй ЛОГОТИП НОВЫЙ ТОЧНО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40" y="182377"/>
            <a:ext cx="1014341" cy="51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91880" y="759605"/>
            <a:ext cx="24482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/>
              <a:t>Структура работы</a:t>
            </a:r>
            <a:endParaRPr lang="ru-RU" sz="22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63080" y="1988840"/>
            <a:ext cx="82809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Введение</a:t>
            </a:r>
            <a:endParaRPr lang="ru-RU" b="1" dirty="0"/>
          </a:p>
          <a:p>
            <a:endParaRPr lang="ru-RU" dirty="0" smtClean="0"/>
          </a:p>
          <a:p>
            <a:r>
              <a:rPr lang="ru-RU" b="1" dirty="0" smtClean="0"/>
              <a:t>Глава </a:t>
            </a:r>
            <a:r>
              <a:rPr lang="ru-RU" b="1" dirty="0"/>
              <a:t>1. Ситуационный анализ деятельности компании ООО «СДС-Строй</a:t>
            </a:r>
            <a:r>
              <a:rPr lang="ru-RU" b="1" dirty="0" smtClean="0"/>
              <a:t>»</a:t>
            </a:r>
            <a:endParaRPr lang="ru-RU" b="1" dirty="0"/>
          </a:p>
          <a:p>
            <a:r>
              <a:rPr lang="ru-RU" dirty="0" smtClean="0"/>
              <a:t>1.1. Общая </a:t>
            </a:r>
            <a:r>
              <a:rPr lang="ru-RU" dirty="0"/>
              <a:t>характеристика </a:t>
            </a:r>
            <a:r>
              <a:rPr lang="ru-RU" dirty="0" smtClean="0"/>
              <a:t>компании</a:t>
            </a:r>
            <a:endParaRPr lang="ru-RU" dirty="0"/>
          </a:p>
          <a:p>
            <a:r>
              <a:rPr lang="ru-RU" dirty="0" smtClean="0"/>
              <a:t>1.2. Основные </a:t>
            </a:r>
            <a:r>
              <a:rPr lang="ru-RU" dirty="0"/>
              <a:t>результаты хозяйственной деятельности ООО «</a:t>
            </a:r>
            <a:r>
              <a:rPr lang="ru-RU" dirty="0" smtClean="0"/>
              <a:t>СДС-Строй»</a:t>
            </a:r>
          </a:p>
          <a:p>
            <a:endParaRPr lang="ru-RU" dirty="0"/>
          </a:p>
          <a:p>
            <a:r>
              <a:rPr lang="ru-RU" b="1" dirty="0" smtClean="0"/>
              <a:t>Глава </a:t>
            </a:r>
            <a:r>
              <a:rPr lang="ru-RU" b="1" dirty="0"/>
              <a:t>2. Анализ внешней и внутренней среды ООО «</a:t>
            </a:r>
            <a:r>
              <a:rPr lang="ru-RU" b="1" dirty="0" smtClean="0"/>
              <a:t>СДС-Строй»</a:t>
            </a:r>
            <a:endParaRPr lang="ru-RU" dirty="0"/>
          </a:p>
          <a:p>
            <a:r>
              <a:rPr lang="ru-RU" dirty="0"/>
              <a:t>2.1. PEST-анализ деятельности ООО «</a:t>
            </a:r>
            <a:r>
              <a:rPr lang="ru-RU" dirty="0" smtClean="0"/>
              <a:t>СДС-Строй»</a:t>
            </a:r>
          </a:p>
          <a:p>
            <a:r>
              <a:rPr lang="ru-RU" dirty="0" smtClean="0"/>
              <a:t>2.2</a:t>
            </a:r>
            <a:r>
              <a:rPr lang="ru-RU" dirty="0"/>
              <a:t>. SWOT-анализ  компании ООО «СДС-Строй</a:t>
            </a:r>
            <a:r>
              <a:rPr lang="ru-RU" dirty="0" smtClean="0"/>
              <a:t>»</a:t>
            </a:r>
            <a:endParaRPr lang="ru-RU" dirty="0"/>
          </a:p>
          <a:p>
            <a:endParaRPr lang="ru-RU" dirty="0" smtClean="0"/>
          </a:p>
          <a:p>
            <a:r>
              <a:rPr lang="ru-RU" b="1" dirty="0" smtClean="0"/>
              <a:t>Глава </a:t>
            </a:r>
            <a:r>
              <a:rPr lang="ru-RU" b="1" dirty="0"/>
              <a:t>3. Внедрение технологии </a:t>
            </a:r>
            <a:r>
              <a:rPr lang="ru-RU" b="1" dirty="0" smtClean="0"/>
              <a:t>3D-сканирования</a:t>
            </a:r>
            <a:endParaRPr lang="ru-RU" b="1" dirty="0"/>
          </a:p>
          <a:p>
            <a:r>
              <a:rPr lang="ru-RU" dirty="0"/>
              <a:t>3.1. Суть технологии </a:t>
            </a:r>
            <a:r>
              <a:rPr lang="ru-RU" dirty="0" smtClean="0"/>
              <a:t>3D-сканирования</a:t>
            </a:r>
            <a:endParaRPr lang="ru-RU" dirty="0"/>
          </a:p>
          <a:p>
            <a:r>
              <a:rPr lang="ru-RU" dirty="0"/>
              <a:t>3.2. Проект внедрения 3D-сканирования в ООО «СДС-Строй</a:t>
            </a:r>
            <a:r>
              <a:rPr lang="ru-RU" dirty="0" smtClean="0"/>
              <a:t>»</a:t>
            </a:r>
            <a:endParaRPr lang="ru-RU" dirty="0"/>
          </a:p>
          <a:p>
            <a:endParaRPr lang="ru-RU" dirty="0" smtClean="0"/>
          </a:p>
          <a:p>
            <a:r>
              <a:rPr lang="ru-RU" b="1" dirty="0" smtClean="0"/>
              <a:t>Заключение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85538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849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Актуальность работы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325376"/>
            <a:ext cx="7272808" cy="5001419"/>
          </a:xfrm>
        </p:spPr>
        <p:txBody>
          <a:bodyPr>
            <a:normAutofit fontScale="92500" lnSpcReduction="20000"/>
          </a:bodyPr>
          <a:lstStyle/>
          <a:p>
            <a:r>
              <a:rPr lang="ru-RU" sz="3000" dirty="0"/>
              <a:t>Глобальная стратегия ООН №</a:t>
            </a:r>
            <a:r>
              <a:rPr lang="ru-RU" sz="3000" dirty="0" smtClean="0"/>
              <a:t>9</a:t>
            </a:r>
            <a:r>
              <a:rPr lang="en-US" sz="3000" dirty="0" smtClean="0"/>
              <a:t> </a:t>
            </a:r>
            <a:r>
              <a:rPr lang="ru-RU" sz="3000" dirty="0" smtClean="0"/>
              <a:t>«Индустриализация</a:t>
            </a:r>
            <a:r>
              <a:rPr lang="ru-RU" sz="3000" dirty="0"/>
              <a:t>, инновации и </a:t>
            </a:r>
            <a:r>
              <a:rPr lang="ru-RU" sz="3000" dirty="0" smtClean="0"/>
              <a:t>инфраструктура»</a:t>
            </a:r>
            <a:endParaRPr lang="ru-RU" sz="3000" dirty="0"/>
          </a:p>
          <a:p>
            <a:r>
              <a:rPr lang="ru-RU" sz="3000" dirty="0"/>
              <a:t>Национальная концепция развития строительной отрасли в рамках индустриализации и укрепления демографической </a:t>
            </a:r>
            <a:r>
              <a:rPr lang="ru-RU" sz="3000" dirty="0" smtClean="0"/>
              <a:t>ситуации</a:t>
            </a:r>
          </a:p>
          <a:p>
            <a:r>
              <a:rPr lang="ru-RU" dirty="0" smtClean="0"/>
              <a:t>Национальная </a:t>
            </a:r>
            <a:r>
              <a:rPr lang="ru-RU" dirty="0"/>
              <a:t>система пространственных данных</a:t>
            </a:r>
            <a:endParaRPr lang="ru-RU" sz="3000" dirty="0" smtClean="0"/>
          </a:p>
          <a:p>
            <a:r>
              <a:rPr lang="ru-RU" sz="3000" dirty="0" smtClean="0"/>
              <a:t>Региональная концепция формирования </a:t>
            </a:r>
            <a:r>
              <a:rPr lang="ru-RU" sz="3000" dirty="0"/>
              <a:t>условий для обеспечения доступным и комфортным жильем и услугами </a:t>
            </a:r>
            <a:r>
              <a:rPr lang="ru-RU" sz="3000" dirty="0" smtClean="0"/>
              <a:t>ЖКХ  жителей </a:t>
            </a:r>
            <a:r>
              <a:rPr lang="ru-RU" sz="3000" dirty="0"/>
              <a:t>и гостей Кузбасса</a:t>
            </a:r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Объект 3" descr="C:\Users\s.anischenko\Desktop\сдс строй ЛОГОТИП НОВЫЙ ТОЧНО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40" y="182377"/>
            <a:ext cx="1014341" cy="51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upload.wikimedia.org/wikipedia/commons/c/c4/Sustainable_Development_Goals_r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325376"/>
            <a:ext cx="2151093" cy="106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&lt;strong&gt;Flag of&lt;/strong&gt; &lt;strong&gt;the Russian Federation&lt;/strong&gt; vector clip art | Free SV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631" y="2412511"/>
            <a:ext cx="2214693" cy="2214693"/>
          </a:xfrm>
          <a:prstGeom prst="rect">
            <a:avLst/>
          </a:prstGeom>
        </p:spPr>
      </p:pic>
      <p:pic>
        <p:nvPicPr>
          <p:cNvPr id="9" name="Объект 5" descr="&lt;strong&gt;Флаг&lt;/strong&gt; Кемеровской области — Википедия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95" y="5001352"/>
            <a:ext cx="1439630" cy="959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4502" y="3204092"/>
            <a:ext cx="8229600" cy="33409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Цель работы:</a:t>
            </a:r>
          </a:p>
          <a:p>
            <a:pPr marL="0" indent="0" algn="just">
              <a:buNone/>
            </a:pPr>
            <a:r>
              <a:rPr lang="ru-RU" sz="2100" dirty="0" smtClean="0"/>
              <a:t>Разработка </a:t>
            </a:r>
            <a:r>
              <a:rPr lang="ru-RU" sz="2100" dirty="0"/>
              <a:t>проекта внедрения технологии </a:t>
            </a:r>
            <a:r>
              <a:rPr lang="ru-RU" sz="2100" dirty="0" smtClean="0"/>
              <a:t>лазерного</a:t>
            </a:r>
            <a:br>
              <a:rPr lang="ru-RU" sz="2100" dirty="0" smtClean="0"/>
            </a:br>
            <a:r>
              <a:rPr lang="ru-RU" sz="2100" dirty="0" smtClean="0"/>
              <a:t>3D-сканирования на предприятии ООО </a:t>
            </a:r>
            <a:r>
              <a:rPr lang="ru-RU" sz="2100" dirty="0"/>
              <a:t>«СДС-Строй»</a:t>
            </a:r>
          </a:p>
          <a:p>
            <a:pPr marL="0" indent="0" algn="just">
              <a:buNone/>
            </a:pPr>
            <a:endParaRPr lang="ru-RU" sz="2100" dirty="0"/>
          </a:p>
          <a:p>
            <a:pPr marL="0" indent="0">
              <a:buNone/>
            </a:pPr>
            <a:r>
              <a:rPr lang="ru-RU" dirty="0" smtClean="0"/>
              <a:t>Задачи работы:</a:t>
            </a:r>
            <a:endParaRPr lang="ru-RU" dirty="0"/>
          </a:p>
          <a:p>
            <a:r>
              <a:rPr lang="ru-RU" sz="2000" dirty="0" smtClean="0"/>
              <a:t>провести </a:t>
            </a:r>
            <a:r>
              <a:rPr lang="ru-RU" sz="2000" dirty="0"/>
              <a:t>ситуационный анализ деятельности предприятия </a:t>
            </a:r>
            <a:endParaRPr lang="en-US" sz="2000" dirty="0" smtClean="0"/>
          </a:p>
          <a:p>
            <a:r>
              <a:rPr lang="ru-RU" sz="2000" dirty="0" smtClean="0"/>
              <a:t>провести </a:t>
            </a:r>
            <a:r>
              <a:rPr lang="ru-RU" sz="2000" dirty="0"/>
              <a:t>анализ внешней и внутренней среды ООО «СДС-Строй» </a:t>
            </a:r>
            <a:endParaRPr lang="ru-RU" sz="2000" dirty="0" smtClean="0"/>
          </a:p>
          <a:p>
            <a:r>
              <a:rPr lang="ru-RU" sz="2000" dirty="0" smtClean="0"/>
              <a:t>предложить </a:t>
            </a:r>
            <a:r>
              <a:rPr lang="ru-RU" sz="2000" dirty="0"/>
              <a:t>проект внедрения технологии лазерного сканирования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Объект 3" descr="C:\Users\s.anischenko\Desktop\сдс строй ЛОГОТИП НОВЫЙ ТОЧНО ПНГ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40" y="182377"/>
            <a:ext cx="1014341" cy="51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4502" y="439389"/>
            <a:ext cx="5609665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Объект </a:t>
            </a:r>
            <a:r>
              <a:rPr lang="ru-RU" sz="3200" dirty="0" smtClean="0"/>
              <a:t>исследования</a:t>
            </a:r>
            <a:r>
              <a:rPr lang="ru-RU" sz="3200" dirty="0"/>
              <a:t>: </a:t>
            </a:r>
            <a:r>
              <a:rPr lang="ru-RU" sz="2100" dirty="0"/>
              <a:t>деятельность компании </a:t>
            </a:r>
            <a:r>
              <a:rPr lang="ru-RU" sz="2100" dirty="0" smtClean="0"/>
              <a:t>ООО «СДС-Строй</a:t>
            </a:r>
            <a:r>
              <a:rPr lang="ru-RU" sz="2100" dirty="0"/>
              <a:t>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4502" y="1706324"/>
            <a:ext cx="812994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Предмет исследования:</a:t>
            </a:r>
          </a:p>
          <a:p>
            <a:r>
              <a:rPr lang="ru-RU" dirty="0" smtClean="0"/>
              <a:t>возможности </a:t>
            </a:r>
            <a:r>
              <a:rPr lang="ru-RU" dirty="0"/>
              <a:t>повышения эффективности производства при помощи технологии 3</a:t>
            </a:r>
            <a:r>
              <a:rPr lang="en-US" dirty="0"/>
              <a:t>D</a:t>
            </a:r>
            <a:r>
              <a:rPr lang="ru-RU" dirty="0" smtClean="0"/>
              <a:t>-сканирования</a:t>
            </a: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102937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9709" y="908720"/>
            <a:ext cx="7574866" cy="2376264"/>
          </a:xfrm>
        </p:spPr>
        <p:txBody>
          <a:bodyPr anchor="t">
            <a:noAutofit/>
          </a:bodyPr>
          <a:lstStyle/>
          <a:p>
            <a:r>
              <a:rPr lang="ru-RU" sz="2600" dirty="0">
                <a:latin typeface="Calibri" panose="020F0502020204030204" pitchFamily="34" charset="0"/>
                <a:cs typeface="Calibri" panose="020F0502020204030204" pitchFamily="34" charset="0"/>
              </a:rPr>
              <a:t>ООО «СДС-Строй» - крупнейший застройщик Кемеровской </a:t>
            </a:r>
            <a:r>
              <a:rPr lang="ru-RU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области </a:t>
            </a:r>
            <a:r>
              <a:rPr lang="ru-RU" sz="26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Кузбасса, основана </a:t>
            </a:r>
            <a:r>
              <a:rPr lang="ru-RU" sz="2600" dirty="0">
                <a:latin typeface="Calibri" panose="020F0502020204030204" pitchFamily="34" charset="0"/>
                <a:cs typeface="Calibri" panose="020F0502020204030204" pitchFamily="34" charset="0"/>
              </a:rPr>
              <a:t>в 2006г. и возвела за это время более </a:t>
            </a:r>
            <a:r>
              <a:rPr lang="ru-RU" sz="26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1 500 000 м²</a:t>
            </a:r>
            <a:r>
              <a:rPr lang="ru-RU" sz="26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600" dirty="0">
                <a:latin typeface="Calibri" panose="020F0502020204030204" pitchFamily="34" charset="0"/>
                <a:cs typeface="Calibri" panose="020F0502020204030204" pitchFamily="34" charset="0"/>
              </a:rPr>
              <a:t>жилья</a:t>
            </a:r>
            <a:br>
              <a:rPr lang="ru-RU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6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Численность </a:t>
            </a:r>
            <a:r>
              <a:rPr lang="ru-RU" sz="2600" dirty="0">
                <a:latin typeface="Calibri" panose="020F0502020204030204" pitchFamily="34" charset="0"/>
                <a:cs typeface="Calibri" panose="020F0502020204030204" pitchFamily="34" charset="0"/>
              </a:rPr>
              <a:t>сотрудников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≈</a:t>
            </a:r>
            <a:r>
              <a:rPr lang="ru-RU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600" b="1" dirty="0">
                <a:latin typeface="Calibri" panose="020F0502020204030204" pitchFamily="34" charset="0"/>
                <a:cs typeface="Calibri" panose="020F0502020204030204" pitchFamily="34" charset="0"/>
              </a:rPr>
              <a:t>500</a:t>
            </a:r>
            <a:r>
              <a:rPr lang="ru-RU" sz="2600" dirty="0">
                <a:latin typeface="Calibri" panose="020F0502020204030204" pitchFamily="34" charset="0"/>
                <a:cs typeface="Calibri" panose="020F0502020204030204" pitchFamily="34" charset="0"/>
              </a:rPr>
              <a:t> человек</a:t>
            </a:r>
            <a:br>
              <a:rPr lang="ru-RU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600" dirty="0">
                <a:latin typeface="Calibri" panose="020F0502020204030204" pitchFamily="34" charset="0"/>
                <a:cs typeface="Calibri" panose="020F0502020204030204" pitchFamily="34" charset="0"/>
              </a:rPr>
              <a:t>Оборот компании за 2021г. составил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≈ </a:t>
            </a:r>
            <a:r>
              <a:rPr lang="ru-RU" sz="2600" b="1" dirty="0">
                <a:latin typeface="Calibri" panose="020F0502020204030204" pitchFamily="34" charset="0"/>
                <a:cs typeface="Calibri" panose="020F0502020204030204" pitchFamily="34" charset="0"/>
              </a:rPr>
              <a:t>200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600" b="1" dirty="0">
                <a:latin typeface="Calibri" panose="020F0502020204030204" pitchFamily="34" charset="0"/>
                <a:cs typeface="Calibri" panose="020F0502020204030204" pitchFamily="34" charset="0"/>
              </a:rPr>
              <a:t>000 000 €</a:t>
            </a:r>
            <a:br>
              <a:rPr lang="ru-RU" sz="2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5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sz="15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00828" y="3717032"/>
            <a:ext cx="7543747" cy="230425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600" dirty="0">
                <a:latin typeface="Calibri" panose="020F0502020204030204" pitchFamily="34" charset="0"/>
                <a:cs typeface="Calibri" panose="020F0502020204030204" pitchFamily="34" charset="0"/>
              </a:rPr>
              <a:t>ООО «СДС-Строй» входит в топ 50 застройщиков страны, с 2017 года три года подряд входит в число победителей Всероссийского конкурса на лучшую строительную организацию </a:t>
            </a:r>
            <a:r>
              <a:rPr lang="ru-RU" sz="2600" b="1" dirty="0">
                <a:latin typeface="Calibri" panose="020F0502020204030204" pitchFamily="34" charset="0"/>
                <a:cs typeface="Calibri" panose="020F0502020204030204" pitchFamily="34" charset="0"/>
              </a:rPr>
              <a:t>«Элита строительного комплекса России</a:t>
            </a:r>
            <a:r>
              <a:rPr lang="ru-RU" sz="2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ru-RU" sz="2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Объект 3" descr="C:\Users\s.anischenko\Desktop\сдс строй ЛОГОТИП НОВЫЙ ТОЧНО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40" y="182377"/>
            <a:ext cx="1014341" cy="51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339752" y="182377"/>
            <a:ext cx="4608512" cy="5103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Характеристика предприятия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4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Строительство арены к ЧМ-2022 в Кемерове завершится в марте | Спорт на  БИЗНЕС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655" y="2191066"/>
            <a:ext cx="1990329" cy="1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54" y="538224"/>
            <a:ext cx="2385929" cy="10925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24" y="1949088"/>
            <a:ext cx="2607899" cy="10925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9172" y="835697"/>
            <a:ext cx="2232281" cy="10925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625" y="2205921"/>
            <a:ext cx="2598290" cy="13160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9452" y="538224"/>
            <a:ext cx="2630519" cy="13263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013" y="3242960"/>
            <a:ext cx="2360153" cy="12131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1045" y="3795659"/>
            <a:ext cx="2493098" cy="11935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9172" y="3605406"/>
            <a:ext cx="1814249" cy="11391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7292" y="5199139"/>
            <a:ext cx="2920792" cy="13002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23888" y="5199139"/>
            <a:ext cx="2875641" cy="13002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96838" y="4951699"/>
            <a:ext cx="1935961" cy="1547648"/>
          </a:xfrm>
          <a:prstGeom prst="rect">
            <a:avLst/>
          </a:prstGeom>
        </p:spPr>
      </p:pic>
      <p:pic>
        <p:nvPicPr>
          <p:cNvPr id="17" name="Объект 3" descr="C:\Users\s.anischenko\Desktop\сдс строй ЛОГОТИП НОВЫЙ ТОЧНО ПНГ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40" y="182377"/>
            <a:ext cx="1014341" cy="51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3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latin typeface="+mn-lt"/>
                <a:ea typeface="+mn-ea"/>
                <a:cs typeface="+mn-cs"/>
              </a:rPr>
              <a:t>Идеология предприятия</a:t>
            </a:r>
            <a:endParaRPr lang="ru-RU" sz="30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66905" y="1659639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dirty="0" smtClean="0"/>
              <a:t>Современные технологии производства строительных материалов</a:t>
            </a:r>
          </a:p>
          <a:p>
            <a:pPr lvl="0"/>
            <a:r>
              <a:rPr lang="ru-RU" dirty="0" smtClean="0"/>
              <a:t>Доступная </a:t>
            </a:r>
            <a:r>
              <a:rPr lang="ru-RU" dirty="0"/>
              <a:t>цена </a:t>
            </a:r>
            <a:r>
              <a:rPr lang="ru-RU" dirty="0" smtClean="0"/>
              <a:t>за квадратный метр жилья, </a:t>
            </a:r>
            <a:r>
              <a:rPr lang="ru-RU" dirty="0"/>
              <a:t>варианты планировочных решений и отделки</a:t>
            </a:r>
          </a:p>
          <a:p>
            <a:pPr lvl="0"/>
            <a:r>
              <a:rPr lang="ru-RU" dirty="0"/>
              <a:t>Развитая социальная инфраструктура жилых комплексов</a:t>
            </a:r>
          </a:p>
          <a:p>
            <a:pPr lvl="0"/>
            <a:r>
              <a:rPr lang="ru-RU" dirty="0"/>
              <a:t>Транспортная доступность</a:t>
            </a:r>
          </a:p>
          <a:p>
            <a:pPr lvl="0"/>
            <a:r>
              <a:rPr lang="ru-RU" dirty="0"/>
              <a:t>Строительство </a:t>
            </a:r>
            <a:r>
              <a:rPr lang="ru-RU" dirty="0" smtClean="0"/>
              <a:t>жилья, промышленных зданий и сооружений</a:t>
            </a:r>
            <a:r>
              <a:rPr lang="ru-RU" dirty="0"/>
              <a:t>, общественных </a:t>
            </a:r>
            <a:r>
              <a:rPr lang="ru-RU" dirty="0" smtClean="0"/>
              <a:t>зданий, </a:t>
            </a:r>
            <a:r>
              <a:rPr lang="ru-RU" dirty="0"/>
              <a:t>спортивных </a:t>
            </a:r>
            <a:r>
              <a:rPr lang="ru-RU" dirty="0" smtClean="0"/>
              <a:t>объектов, объектов религиозного характера и т.д.</a:t>
            </a:r>
            <a:endParaRPr lang="ru-RU" dirty="0"/>
          </a:p>
          <a:p>
            <a:endParaRPr lang="ru-RU" dirty="0"/>
          </a:p>
        </p:txBody>
      </p:sp>
      <p:pic>
        <p:nvPicPr>
          <p:cNvPr id="6" name="Объект 3" descr="C:\Users\s.anischenko\Desktop\сдс строй ЛОГОТИП НОВЫЙ ТОЧНО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40" y="182377"/>
            <a:ext cx="1014341" cy="51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13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0291"/>
            <a:ext cx="7128792" cy="418059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SWOT-</a:t>
            </a:r>
            <a:r>
              <a:rPr lang="ru-RU" sz="2800" dirty="0"/>
              <a:t>анализ ООО «СДС-Строй»</a:t>
            </a:r>
          </a:p>
        </p:txBody>
      </p:sp>
      <p:pic>
        <p:nvPicPr>
          <p:cNvPr id="4" name="Объект 3" descr="C:\Users\s.anischenko\Desktop\сдс строй ЛОГОТИП НОВЫЙ ТОЧНО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40" y="182377"/>
            <a:ext cx="1014341" cy="51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313536"/>
              </p:ext>
            </p:extLst>
          </p:nvPr>
        </p:nvGraphicFramePr>
        <p:xfrm>
          <a:off x="395536" y="836711"/>
          <a:ext cx="8532445" cy="578557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007373">
                  <a:extLst>
                    <a:ext uri="{9D8B030D-6E8A-4147-A177-3AD203B41FA5}">
                      <a16:colId xmlns:a16="http://schemas.microsoft.com/office/drawing/2014/main" val="1674505966"/>
                    </a:ext>
                  </a:extLst>
                </a:gridCol>
                <a:gridCol w="4525072">
                  <a:extLst>
                    <a:ext uri="{9D8B030D-6E8A-4147-A177-3AD203B41FA5}">
                      <a16:colId xmlns:a16="http://schemas.microsoft.com/office/drawing/2014/main" val="329068745"/>
                    </a:ext>
                  </a:extLst>
                </a:gridCol>
              </a:tblGrid>
              <a:tr h="3075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Сильные стороны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</a:rPr>
                        <a:t>Слабые стороны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057259"/>
                  </a:ext>
                </a:extLst>
              </a:tr>
              <a:tr h="277970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1. Мощная производственная база.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. Капитал АО ХК «СДС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».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. Положительная репутация компании.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4. Многолетний опыт работников.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5. Опытное руководство.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6. Социальная направленность, гарантии.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7. Собственный проектный институт.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1. Применение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малопроизводительного оборудования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. Дефицит квалифицированного персонала, в условиях роста производства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3. Финансовая ответственность за действия третьих лиц.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4. Высокий уровень административных рисков (приостановка деятельности, банкротство и т.д.).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5. Финансово-экономическая неустойчивость роста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0686176"/>
                  </a:ext>
                </a:extLst>
              </a:tr>
              <a:tr h="3075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</a:rPr>
                        <a:t>Возможности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Угрозы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542524"/>
                  </a:ext>
                </a:extLst>
              </a:tr>
              <a:tr h="23657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1. Диалог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с местной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властью.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. Наличие собственных СМИ.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3. Сотрудничество с банками.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4. Внедрение инновационных технологий.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5. Представительство компании в государственной Думе.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1. Экономика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страны и региона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. Работа по гос. контрактам -необходимость кредитоваться.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3. Географическая разбросанность объектов по РФ, удаленность их друг от друга.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4. Проведение СВО.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012" marR="3801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359955"/>
                  </a:ext>
                </a:extLst>
              </a:tr>
            </a:tbl>
          </a:graphicData>
        </a:graphic>
      </p:graphicFrame>
      <p:sp>
        <p:nvSpPr>
          <p:cNvPr id="10" name="WordArt 7"/>
          <p:cNvSpPr txBox="1">
            <a:spLocks noChangeArrowheads="1" noChangeShapeType="1" noTextEdit="1"/>
          </p:cNvSpPr>
          <p:nvPr/>
        </p:nvSpPr>
        <p:spPr bwMode="auto">
          <a:xfrm>
            <a:off x="1403648" y="1700808"/>
            <a:ext cx="1855787" cy="1535113"/>
          </a:xfrm>
          <a:prstGeom prst="rect">
            <a:avLst/>
          </a:prstGeom>
        </p:spPr>
        <p:txBody>
          <a:bodyPr wrap="square" numCol="1" fromWordArt="1">
            <a:prstTxWarp prst="textPlain">
              <a:avLst>
                <a:gd name="adj" fmla="val 50000"/>
              </a:avLst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3600" i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noFill/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S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WordArt 7"/>
          <p:cNvSpPr txBox="1">
            <a:spLocks noChangeArrowheads="1" noChangeShapeType="1" noTextEdit="1"/>
          </p:cNvSpPr>
          <p:nvPr/>
        </p:nvSpPr>
        <p:spPr bwMode="auto">
          <a:xfrm>
            <a:off x="5796136" y="1700809"/>
            <a:ext cx="1855787" cy="1535112"/>
          </a:xfrm>
          <a:prstGeom prst="rect">
            <a:avLst/>
          </a:prstGeom>
        </p:spPr>
        <p:txBody>
          <a:bodyPr wrap="square" numCol="1" fromWordArt="1">
            <a:prstTxWarp prst="textPlain">
              <a:avLst>
                <a:gd name="adj" fmla="val 50000"/>
              </a:avLst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3600" i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noFill/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W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WordArt 7"/>
          <p:cNvSpPr txBox="1">
            <a:spLocks noChangeArrowheads="1" noChangeShapeType="1" noTextEdit="1"/>
          </p:cNvSpPr>
          <p:nvPr/>
        </p:nvSpPr>
        <p:spPr bwMode="auto">
          <a:xfrm>
            <a:off x="1403648" y="4525602"/>
            <a:ext cx="1855788" cy="1535112"/>
          </a:xfrm>
          <a:prstGeom prst="rect">
            <a:avLst/>
          </a:prstGeom>
        </p:spPr>
        <p:txBody>
          <a:bodyPr wrap="square" numCol="1" fromWordArt="1">
            <a:prstTxWarp prst="textPlain">
              <a:avLst>
                <a:gd name="adj" fmla="val 50000"/>
              </a:avLst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3600" i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noFill/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O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WordArt 7"/>
          <p:cNvSpPr txBox="1">
            <a:spLocks noChangeArrowheads="1" noChangeShapeType="1" noTextEdit="1"/>
          </p:cNvSpPr>
          <p:nvPr/>
        </p:nvSpPr>
        <p:spPr bwMode="auto">
          <a:xfrm>
            <a:off x="5868144" y="4509120"/>
            <a:ext cx="1855787" cy="1535113"/>
          </a:xfrm>
          <a:prstGeom prst="rect">
            <a:avLst/>
          </a:prstGeom>
        </p:spPr>
        <p:txBody>
          <a:bodyPr wrap="square" numCol="1" fromWordArt="1">
            <a:prstTxWarp prst="textPlain">
              <a:avLst>
                <a:gd name="adj" fmla="val 50000"/>
              </a:avLst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3600" i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noFill/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T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9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s.anischenko\Desktop\сдс строй ЛОГОТИП НОВЫЙ ТОЧНО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40" y="182377"/>
            <a:ext cx="1014341" cy="51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836712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Целью проекта является внедрение в рамках организации технологии </a:t>
            </a:r>
            <a:r>
              <a:rPr lang="ru-RU" sz="2800" dirty="0" smtClean="0"/>
              <a:t>3D-сканирования</a:t>
            </a:r>
            <a:endParaRPr lang="ru-RU" sz="2800" dirty="0"/>
          </a:p>
        </p:txBody>
      </p:sp>
      <p:pic>
        <p:nvPicPr>
          <p:cNvPr id="10" name="Рисунок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20888"/>
            <a:ext cx="4699992" cy="4052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C:\Users\soal\Desktop\Обмер-инженерных-систем.jpg">
            <a:extLst>
              <a:ext uri="{FF2B5EF4-FFF2-40B4-BE49-F238E27FC236}">
                <a16:creationId xmlns:a16="http://schemas.microsoft.com/office/drawing/2014/main" id="{C450AB3A-1C21-456D-8283-56F598F2C24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7" t="21876" r="42059" b="19510"/>
          <a:stretch/>
        </p:blipFill>
        <p:spPr bwMode="auto">
          <a:xfrm>
            <a:off x="755576" y="2411900"/>
            <a:ext cx="3096345" cy="4052292"/>
          </a:xfrm>
          <a:prstGeom prst="rect">
            <a:avLst/>
          </a:prstGeom>
          <a:ln w="19050" cap="sq">
            <a:solidFill>
              <a:schemeClr val="bg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04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s.anischenko\Desktop\сдс строй ЛОГОТИП НОВЫЙ ТОЧНО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40" y="182377"/>
            <a:ext cx="1014341" cy="51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439442"/>
            <a:ext cx="824441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/>
              <a:t>Продуктом проекта выступает создание детальных цифровых двойников возводимых </a:t>
            </a:r>
            <a:r>
              <a:rPr lang="ru-RU" sz="2500" dirty="0" smtClean="0"/>
              <a:t>сооружений, их частей, элементов рельефа и т.п.</a:t>
            </a:r>
            <a:endParaRPr lang="ru-RU" sz="2500" dirty="0"/>
          </a:p>
        </p:txBody>
      </p:sp>
      <p:pic>
        <p:nvPicPr>
          <p:cNvPr id="17" name="Рисунок 16"/>
          <p:cNvPicPr/>
          <p:nvPr/>
        </p:nvPicPr>
        <p:blipFill>
          <a:blip r:embed="rId3"/>
          <a:stretch>
            <a:fillRect/>
          </a:stretch>
        </p:blipFill>
        <p:spPr>
          <a:xfrm>
            <a:off x="395536" y="1825197"/>
            <a:ext cx="8316420" cy="4302478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175842" y="6237312"/>
            <a:ext cx="4536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Фрагмент скана Ледового дворца «Кузбасс»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38746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984</Words>
  <Application>Microsoft Office PowerPoint</Application>
  <PresentationFormat>Экран (4:3)</PresentationFormat>
  <Paragraphs>245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Times New Roman</vt:lpstr>
      <vt:lpstr>Тема Office</vt:lpstr>
      <vt:lpstr>    ФГБОУ ВО «Кемеровский государственный университет» (КемГУ)  Образовательная программа подготовки управленческих кадров для организаций народного хозяйства Российской федерации «Управление развитием организации» Направление: Менеджмент  (В)   </vt:lpstr>
      <vt:lpstr>Актуальность работы</vt:lpstr>
      <vt:lpstr>Презентация PowerPoint</vt:lpstr>
      <vt:lpstr>ООО «СДС-Строй» - крупнейший застройщик Кемеровской области – Кузбасса, основана в 2006г. и возвела за это время более 1 500 000 м² жилья  Численность сотрудников ≈ 500 человек Оборот компании за 2021г. составил ≈ 200 000 000 €    </vt:lpstr>
      <vt:lpstr>Презентация PowerPoint</vt:lpstr>
      <vt:lpstr>Идеология предприятия</vt:lpstr>
      <vt:lpstr>SWOT-анализ ООО «СДС-Строй»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Реестр рисков</vt:lpstr>
      <vt:lpstr>Управление рисками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ФГБОУ ВПО «Кемеровский государственный университет» (КемГУ)  Образовательная программа подготовки управленческих кадров для организаций народного хозяйства Российской федерации «Управление развитием организации» Направление: Менеджмент  (В)</dc:title>
  <dc:creator>user</dc:creator>
  <cp:lastModifiedBy>user</cp:lastModifiedBy>
  <cp:revision>64</cp:revision>
  <dcterms:created xsi:type="dcterms:W3CDTF">2020-11-30T02:29:36Z</dcterms:created>
  <dcterms:modified xsi:type="dcterms:W3CDTF">2023-05-19T14:10:13Z</dcterms:modified>
</cp:coreProperties>
</file>