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sldIdLst>
    <p:sldId id="258" r:id="rId2"/>
    <p:sldId id="291" r:id="rId3"/>
    <p:sldId id="295" r:id="rId4"/>
    <p:sldId id="299" r:id="rId5"/>
    <p:sldId id="297" r:id="rId6"/>
    <p:sldId id="298" r:id="rId7"/>
    <p:sldId id="300" r:id="rId8"/>
    <p:sldId id="292" r:id="rId9"/>
    <p:sldId id="293" r:id="rId10"/>
    <p:sldId id="294" r:id="rId11"/>
    <p:sldId id="301" r:id="rId12"/>
    <p:sldId id="296" r:id="rId13"/>
    <p:sldId id="303" r:id="rId14"/>
    <p:sldId id="302" r:id="rId15"/>
    <p:sldId id="304" r:id="rId16"/>
    <p:sldId id="305" r:id="rId17"/>
    <p:sldId id="306" r:id="rId18"/>
    <p:sldId id="273" r:id="rId19"/>
  </p:sldIdLst>
  <p:sldSz cx="12192000" cy="6858000"/>
  <p:notesSz cx="9144000" cy="6858000"/>
  <p:defaultTextStyle>
    <a:defPPr>
      <a:defRPr lang="ru-RU"/>
    </a:defPPr>
    <a:lvl1pPr marL="0" algn="l" defTabSz="893328" rtl="0" eaLnBrk="1" latinLnBrk="0" hangingPunct="1">
      <a:defRPr sz="1759" kern="1200">
        <a:solidFill>
          <a:schemeClr val="tx1"/>
        </a:solidFill>
        <a:latin typeface="+mn-lt"/>
        <a:ea typeface="+mn-ea"/>
        <a:cs typeface="+mn-cs"/>
      </a:defRPr>
    </a:lvl1pPr>
    <a:lvl2pPr marL="446664" algn="l" defTabSz="893328" rtl="0" eaLnBrk="1" latinLnBrk="0" hangingPunct="1">
      <a:defRPr sz="1759" kern="1200">
        <a:solidFill>
          <a:schemeClr val="tx1"/>
        </a:solidFill>
        <a:latin typeface="+mn-lt"/>
        <a:ea typeface="+mn-ea"/>
        <a:cs typeface="+mn-cs"/>
      </a:defRPr>
    </a:lvl2pPr>
    <a:lvl3pPr marL="893328" algn="l" defTabSz="893328" rtl="0" eaLnBrk="1" latinLnBrk="0" hangingPunct="1">
      <a:defRPr sz="1759" kern="1200">
        <a:solidFill>
          <a:schemeClr val="tx1"/>
        </a:solidFill>
        <a:latin typeface="+mn-lt"/>
        <a:ea typeface="+mn-ea"/>
        <a:cs typeface="+mn-cs"/>
      </a:defRPr>
    </a:lvl3pPr>
    <a:lvl4pPr marL="1339991" algn="l" defTabSz="893328" rtl="0" eaLnBrk="1" latinLnBrk="0" hangingPunct="1">
      <a:defRPr sz="1759" kern="1200">
        <a:solidFill>
          <a:schemeClr val="tx1"/>
        </a:solidFill>
        <a:latin typeface="+mn-lt"/>
        <a:ea typeface="+mn-ea"/>
        <a:cs typeface="+mn-cs"/>
      </a:defRPr>
    </a:lvl4pPr>
    <a:lvl5pPr marL="1786655" algn="l" defTabSz="893328" rtl="0" eaLnBrk="1" latinLnBrk="0" hangingPunct="1">
      <a:defRPr sz="1759" kern="1200">
        <a:solidFill>
          <a:schemeClr val="tx1"/>
        </a:solidFill>
        <a:latin typeface="+mn-lt"/>
        <a:ea typeface="+mn-ea"/>
        <a:cs typeface="+mn-cs"/>
      </a:defRPr>
    </a:lvl5pPr>
    <a:lvl6pPr marL="2233319" algn="l" defTabSz="893328" rtl="0" eaLnBrk="1" latinLnBrk="0" hangingPunct="1">
      <a:defRPr sz="1759" kern="1200">
        <a:solidFill>
          <a:schemeClr val="tx1"/>
        </a:solidFill>
        <a:latin typeface="+mn-lt"/>
        <a:ea typeface="+mn-ea"/>
        <a:cs typeface="+mn-cs"/>
      </a:defRPr>
    </a:lvl6pPr>
    <a:lvl7pPr marL="2679983" algn="l" defTabSz="893328" rtl="0" eaLnBrk="1" latinLnBrk="0" hangingPunct="1">
      <a:defRPr sz="1759" kern="1200">
        <a:solidFill>
          <a:schemeClr val="tx1"/>
        </a:solidFill>
        <a:latin typeface="+mn-lt"/>
        <a:ea typeface="+mn-ea"/>
        <a:cs typeface="+mn-cs"/>
      </a:defRPr>
    </a:lvl7pPr>
    <a:lvl8pPr marL="3126647" algn="l" defTabSz="893328" rtl="0" eaLnBrk="1" latinLnBrk="0" hangingPunct="1">
      <a:defRPr sz="1759" kern="1200">
        <a:solidFill>
          <a:schemeClr val="tx1"/>
        </a:solidFill>
        <a:latin typeface="+mn-lt"/>
        <a:ea typeface="+mn-ea"/>
        <a:cs typeface="+mn-cs"/>
      </a:defRPr>
    </a:lvl8pPr>
    <a:lvl9pPr marL="3573310" algn="l" defTabSz="893328" rtl="0" eaLnBrk="1" latinLnBrk="0" hangingPunct="1">
      <a:defRPr sz="1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инвалидов</c:v>
                </c:pt>
                <c:pt idx="1">
                  <c:v>I группы</c:v>
                </c:pt>
                <c:pt idx="2">
                  <c:v>II группы</c:v>
                </c:pt>
                <c:pt idx="3">
                  <c:v>III группа</c:v>
                </c:pt>
                <c:pt idx="4">
                  <c:v>дети-инвалиды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125692</c:v>
                </c:pt>
                <c:pt idx="1">
                  <c:v>15161</c:v>
                </c:pt>
                <c:pt idx="2">
                  <c:v>46353</c:v>
                </c:pt>
                <c:pt idx="3">
                  <c:v>59707</c:v>
                </c:pt>
                <c:pt idx="4">
                  <c:v>4471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26-45F4-B68A-8E707694CE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инвалидов</c:v>
                </c:pt>
                <c:pt idx="1">
                  <c:v>I группы</c:v>
                </c:pt>
                <c:pt idx="2">
                  <c:v>II группы</c:v>
                </c:pt>
                <c:pt idx="3">
                  <c:v>III группа</c:v>
                </c:pt>
                <c:pt idx="4">
                  <c:v>дети-инвалиды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122117</c:v>
                </c:pt>
                <c:pt idx="1">
                  <c:v>14584</c:v>
                </c:pt>
                <c:pt idx="2">
                  <c:v>43456</c:v>
                </c:pt>
                <c:pt idx="3">
                  <c:v>59456</c:v>
                </c:pt>
                <c:pt idx="4">
                  <c:v>4621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26-45F4-B68A-8E707694CE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инвалидов</c:v>
                </c:pt>
                <c:pt idx="1">
                  <c:v>I группы</c:v>
                </c:pt>
                <c:pt idx="2">
                  <c:v>II группы</c:v>
                </c:pt>
                <c:pt idx="3">
                  <c:v>III группа</c:v>
                </c:pt>
                <c:pt idx="4">
                  <c:v>дети-инвалиды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117535</c:v>
                </c:pt>
                <c:pt idx="1">
                  <c:v>13958</c:v>
                </c:pt>
                <c:pt idx="2">
                  <c:v>40402</c:v>
                </c:pt>
                <c:pt idx="3">
                  <c:v>58285</c:v>
                </c:pt>
                <c:pt idx="4">
                  <c:v>4890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26-45F4-B68A-8E707694CE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437440"/>
        <c:axId val="83438976"/>
        <c:axId val="8678464"/>
      </c:bar3DChart>
      <c:catAx>
        <c:axId val="83437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3438976"/>
        <c:crosses val="autoZero"/>
        <c:auto val="1"/>
        <c:lblAlgn val="ctr"/>
        <c:lblOffset val="100"/>
        <c:noMultiLvlLbl val="0"/>
      </c:catAx>
      <c:valAx>
        <c:axId val="83438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83437440"/>
        <c:crosses val="autoZero"/>
        <c:crossBetween val="between"/>
      </c:valAx>
      <c:serAx>
        <c:axId val="8678464"/>
        <c:scaling>
          <c:orientation val="minMax"/>
        </c:scaling>
        <c:delete val="1"/>
        <c:axPos val="b"/>
        <c:majorTickMark val="out"/>
        <c:minorTickMark val="none"/>
        <c:tickLblPos val="none"/>
        <c:crossAx val="8343897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B51-46E5-9512-F0B99F0921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B51-46E5-9512-F0B99F09215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Пациенты, нуждающиеся  в амбулаторной </a:t>
                    </a:r>
                    <a:r>
                      <a:rPr lang="ru-RU" dirty="0"/>
                      <a:t>реабилитации
70%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51-46E5-9512-F0B99F09215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Пациенты, не нуждающиеся в реабилитации
30%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51-46E5-9512-F0B99F0921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Пациенты нуждающиеся  в амбулторной реабилитации</c:v>
                </c:pt>
                <c:pt idx="1">
                  <c:v>Пациенты не нуждающиеся в реабилитации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36708</c:v>
                </c:pt>
                <c:pt idx="1">
                  <c:v>16048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51-46E5-9512-F0B99F09215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Всего инвалидов </c:v>
                </c:pt>
                <c:pt idx="1">
                  <c:v>Количество инвалидов без противопоказаний к занятиям физкультуры и спортом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4617</c:v>
                </c:pt>
                <c:pt idx="1">
                  <c:v>1440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F-42BE-B631-5567CFBDA8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Всего инвалидов </c:v>
                </c:pt>
                <c:pt idx="1">
                  <c:v>Количество инвалидов без противопоказаний к занятиям физкультуры и спортом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4730</c:v>
                </c:pt>
                <c:pt idx="1">
                  <c:v>1493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5F-42BE-B631-5567CFBDA83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Всего инвалидов </c:v>
                </c:pt>
                <c:pt idx="1">
                  <c:v>Количество инвалидов без противопоказаний к занятиям физкультуры и спортом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4790</c:v>
                </c:pt>
                <c:pt idx="1">
                  <c:v>1553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5F-42BE-B631-5567CFBDA8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3485824"/>
        <c:axId val="83487360"/>
      </c:barChart>
      <c:catAx>
        <c:axId val="8348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487360"/>
        <c:crosses val="autoZero"/>
        <c:auto val="1"/>
        <c:lblAlgn val="ctr"/>
        <c:lblOffset val="100"/>
        <c:noMultiLvlLbl val="0"/>
      </c:catAx>
      <c:valAx>
        <c:axId val="834873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834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97FEB-A72D-42EB-896A-EF210B1F0E7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674D1-9418-4C69-9786-53163DB73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E0FF-AEA7-4287-AAB0-3616131AEAA3}" type="datetime1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14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405-C408-432C-A4D4-85D168A0E8F1}" type="datetime1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2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3"/>
            <a:ext cx="2628900" cy="581184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3"/>
            <a:ext cx="7734300" cy="58118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0112-CDFC-4240-8674-837C54887E2E}" type="datetime1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5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95E3-BC9E-40CF-9DEF-CCA69787BB43}" type="datetime1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0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A322-1CB5-4F16-BE10-BD4872F7F93D}" type="datetime1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5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33A1-3EC1-462B-9651-9E93227AA96E}" type="datetime1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1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3"/>
            <a:ext cx="10515600" cy="132556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6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6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2D4A-7BDD-4871-9B12-197D88CFD187}" type="datetime1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61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6344-E6E3-4B35-9739-2BEC78D51213}" type="datetime1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8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AE43-8C74-4086-8922-BA518CC5E31D}" type="datetime1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29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35B7-F890-4B3D-91F6-247A01736A0E}" type="datetime1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2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219F-A7A3-413A-99A1-5A59C259B364}" type="datetime1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3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1325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9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7D23-407E-4A96-862A-DAF600CAE1E7}" type="datetime1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9"/>
            <a:ext cx="41148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9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F7732-AE5D-4D7D-926B-4A1F65635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33097"/>
            <a:ext cx="10405907" cy="346625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+mn-lt"/>
                <a:cs typeface="Times New Roman" panose="02020603050405020304" pitchFamily="18" charset="0"/>
              </a:rPr>
              <a:t>ФГБОУ ВО «Вятский государственный университет» </a:t>
            </a:r>
            <a:br>
              <a:rPr lang="ru-RU" sz="3100" b="1" dirty="0">
                <a:latin typeface="+mn-lt"/>
                <a:cs typeface="Times New Roman" panose="02020603050405020304" pitchFamily="18" charset="0"/>
              </a:rPr>
            </a:br>
            <a:r>
              <a:rPr lang="ru-RU" sz="3100" b="1" dirty="0">
                <a:latin typeface="+mn-lt"/>
                <a:cs typeface="Times New Roman" panose="02020603050405020304" pitchFamily="18" charset="0"/>
              </a:rPr>
              <a:t>Программа подготовки управленческих кадров для организаций народного хозяйства Российской Федерации «МЕНЕДЖМЕНТ»</a:t>
            </a:r>
            <a:br>
              <a:rPr lang="ru-RU" sz="3300" b="1" dirty="0">
                <a:latin typeface="+mn-lt"/>
                <a:cs typeface="Times New Roman" panose="02020603050405020304" pitchFamily="18" charset="0"/>
              </a:rPr>
            </a:br>
            <a:br>
              <a:rPr lang="ru-RU" sz="3300" b="1" dirty="0">
                <a:latin typeface="+mn-lt"/>
                <a:cs typeface="Times New Roman" panose="02020603050405020304" pitchFamily="18" charset="0"/>
              </a:rPr>
            </a:br>
            <a:br>
              <a:rPr lang="ru-RU" sz="3300" b="1" dirty="0">
                <a:latin typeface="+mn-lt"/>
                <a:cs typeface="Times New Roman" panose="02020603050405020304" pitchFamily="18" charset="0"/>
              </a:rPr>
            </a:br>
            <a:r>
              <a:rPr lang="ru-RU" sz="3300" b="1" dirty="0">
                <a:latin typeface="+mn-lt"/>
                <a:cs typeface="Times New Roman" panose="02020603050405020304" pitchFamily="18" charset="0"/>
              </a:rPr>
              <a:t>РАЗРАБОТКА СТРАТЕГИИ ОПТИМАЛЬНОЙ РЕАБИЛИТАЦИОННОЙ ПОМОЩИ </a:t>
            </a:r>
            <a:r>
              <a:rPr lang="ru-RU" sz="3300" b="1" dirty="0" err="1">
                <a:latin typeface="+mn-lt"/>
                <a:cs typeface="Times New Roman" panose="02020603050405020304" pitchFamily="18" charset="0"/>
              </a:rPr>
              <a:t>КОГБУЗ</a:t>
            </a:r>
            <a:r>
              <a:rPr lang="ru-RU" sz="3300" b="1" dirty="0">
                <a:latin typeface="+mn-lt"/>
                <a:cs typeface="Times New Roman" panose="02020603050405020304" pitchFamily="18" charset="0"/>
              </a:rPr>
              <a:t> «</a:t>
            </a:r>
            <a:r>
              <a:rPr lang="ru-RU" sz="3300" b="1" dirty="0" err="1">
                <a:latin typeface="+mn-lt"/>
                <a:cs typeface="Times New Roman" panose="02020603050405020304" pitchFamily="18" charset="0"/>
              </a:rPr>
              <a:t>КИРОВО-ЧЕПЕЦКАЯ</a:t>
            </a:r>
            <a:r>
              <a:rPr lang="ru-RU" sz="3300" b="1" dirty="0">
                <a:latin typeface="+mn-lt"/>
                <a:cs typeface="Times New Roman" panose="02020603050405020304" pitchFamily="18" charset="0"/>
              </a:rPr>
              <a:t> ЦЕНТРАЛЬНАЯ РАЙОННАЯ БОЛЬНИЦА» </a:t>
            </a:r>
            <a:endParaRPr lang="ru-RU" sz="33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5006" y="4747444"/>
            <a:ext cx="9144001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dirty="0">
                <a:cs typeface="Times New Roman" panose="02020603050405020304" pitchFamily="18" charset="0"/>
              </a:rPr>
              <a:t>Выполнил:</a:t>
            </a:r>
            <a:endParaRPr lang="en-US" dirty="0"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dirty="0">
                <a:cs typeface="Times New Roman" panose="02020603050405020304" pitchFamily="18" charset="0"/>
              </a:rPr>
              <a:t>         слушатель А.А. </a:t>
            </a:r>
            <a:r>
              <a:rPr lang="ru-RU" dirty="0" err="1">
                <a:cs typeface="Times New Roman" panose="02020603050405020304" pitchFamily="18" charset="0"/>
              </a:rPr>
              <a:t>Бастраков</a:t>
            </a:r>
            <a:endParaRPr lang="ru-RU" dirty="0"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cs typeface="Times New Roman" panose="02020603050405020304" pitchFamily="18" charset="0"/>
              </a:rPr>
              <a:t>                                                                       Руководитель: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dirty="0" err="1">
                <a:cs typeface="Times New Roman" panose="02020603050405020304" pitchFamily="18" charset="0"/>
              </a:rPr>
              <a:t>к.э.н</a:t>
            </a:r>
            <a:r>
              <a:rPr lang="ru-RU" dirty="0">
                <a:cs typeface="Times New Roman" panose="02020603050405020304" pitchFamily="18" charset="0"/>
              </a:rPr>
              <a:t>. О.В. Фокина</a:t>
            </a:r>
          </a:p>
          <a:p>
            <a:endParaRPr lang="ru-RU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32"/>
            <a:ext cx="1926248" cy="13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30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33"/>
            <a:ext cx="1863186" cy="13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88472" y="428076"/>
            <a:ext cx="8307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Финансовые результаты деятельности организации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681159"/>
              </p:ext>
            </p:extLst>
          </p:nvPr>
        </p:nvGraphicFramePr>
        <p:xfrm>
          <a:off x="493367" y="1330498"/>
          <a:ext cx="10997593" cy="4937760"/>
        </p:xfrm>
        <a:graphic>
          <a:graphicData uri="http://schemas.openxmlformats.org/drawingml/2006/table">
            <a:tbl>
              <a:tblPr/>
              <a:tblGrid>
                <a:gridCol w="3987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422">
                <a:tc>
                  <a:txBody>
                    <a:bodyPr/>
                    <a:lstStyle/>
                    <a:p>
                      <a:pPr marR="1797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2020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2021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2022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2022 г.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в % к 2020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Выручка, тыс. руб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478 983,3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535 495,0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576 277,4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120,3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Себестоимость продаж, тыс.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531 656,3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598 329,8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658 266,8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123,8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Среднегодовая стоимость основных средств, тыс.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431 504,8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466 971,1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502 667,2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116,5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Среднегодовая стоимость оборотных средств, тыс.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388 224,5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381 143,9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336 700,8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86,7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Валовая прибыль, тыс.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-52 673,00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-62 834,78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-81 989,37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155</a:t>
                      </a: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Коммерческие расходы, тыс.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474 191,27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534 281,30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575 759,76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121,4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Управленческие расходы, тыс.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57 465,05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64 048,46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82 507,02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143,6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Прибыль (убыток) от продаж, тыс.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-584 329,32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-661 164,54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-740 256,15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126</a:t>
                      </a: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Прибыль (убыток) до налогообложения, тыс.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-584 329,32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-661 164,54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-740 256,15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126</a:t>
                      </a: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Чистая прибыль (убыток), тыс.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-584 329,32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-661 164,54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-740 256,15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126</a:t>
                      </a: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Рентабельность продаж,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-121,99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-123,47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-128,45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Рентабельность затрат,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-54,95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-55,25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-56,23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Рентабельность активов (капитала),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-71,28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-77,96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-88,19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33"/>
            <a:ext cx="1863186" cy="13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40280" y="475599"/>
            <a:ext cx="8961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Население с инвалидностью, прикрепленное к </a:t>
            </a:r>
            <a:r>
              <a:rPr lang="ru-RU" sz="2800" b="1" dirty="0" err="1">
                <a:ea typeface="Times New Roman" pitchFamily="18" charset="0"/>
                <a:cs typeface="Arial" pitchFamily="34" charset="0"/>
              </a:rPr>
              <a:t>КОГБУЗ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 «</a:t>
            </a:r>
            <a:r>
              <a:rPr lang="ru-RU" sz="2800" b="1" dirty="0" err="1">
                <a:ea typeface="Times New Roman" pitchFamily="18" charset="0"/>
                <a:cs typeface="Arial" pitchFamily="34" charset="0"/>
              </a:rPr>
              <a:t>Кирово-Чепецкая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>
                <a:ea typeface="Times New Roman" pitchFamily="18" charset="0"/>
                <a:cs typeface="Arial" pitchFamily="34" charset="0"/>
              </a:rPr>
              <a:t>ЦРБ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», чел. </a:t>
            </a:r>
            <a:endParaRPr lang="ru-RU" sz="2800" b="1" dirty="0"/>
          </a:p>
          <a:p>
            <a:pPr algn="ctr"/>
            <a:r>
              <a:rPr lang="ru-RU" sz="2800" b="1" dirty="0"/>
              <a:t>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874520" y="1600200"/>
          <a:ext cx="807720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33"/>
            <a:ext cx="1863186" cy="13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54239" y="1363882"/>
          <a:ext cx="9769032" cy="4876800"/>
        </p:xfrm>
        <a:graphic>
          <a:graphicData uri="http://schemas.openxmlformats.org/drawingml/2006/table">
            <a:tbl>
              <a:tblPr/>
              <a:tblGrid>
                <a:gridCol w="555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-38163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№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Необходимые кабинеты для работы 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Требуемая площадь, кв.м 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Фактическое наличие площадей, кв.м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Кабинет антропометрии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Кабинет специалиста по физической реабилитации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Кабинет  физиотерапии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Лаборантская физиокабинета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Ординаторская физотерапевта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Кабинет  медицинского психолога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Кабинет специалиста по эргореабилитации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Зал механотерапи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Малый зал для групповых занятий физической реабилитацией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Зал для занятий на тренажерах;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Процедурный кабинет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Кабинет групповой условно-рефлекторной терапии;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Кабинет массажа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Ординаторская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Кабинет врача реабилитолога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Сан.узлы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Общая площадь: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324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203047" y="287896"/>
            <a:ext cx="9140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Сводный анализ необходимых помещений для амбулаторной реабилитации и фактического наличия помещений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33"/>
            <a:ext cx="1863186" cy="13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9839" y="1282956"/>
          <a:ext cx="10833904" cy="5293779"/>
        </p:xfrm>
        <a:graphic>
          <a:graphicData uri="http://schemas.openxmlformats.org/drawingml/2006/table">
            <a:tbl>
              <a:tblPr/>
              <a:tblGrid>
                <a:gridCol w="56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3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8522">
                <a:tc>
                  <a:txBody>
                    <a:bodyPr/>
                    <a:lstStyle/>
                    <a:p>
                      <a:pPr indent="-38163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№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Необходимые кабинеты для работы 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Требуемая площадь, кв.м 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Фактическое наличие площадей, кв.м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579">
                <a:tc>
                  <a:txBody>
                    <a:bodyPr/>
                    <a:lstStyle/>
                    <a:p>
                      <a:pPr indent="-38163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1.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Блок реанимации и интенсивной терапии (не менее 20% коечного фонда Отделения)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55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55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373">
                <a:tc>
                  <a:txBody>
                    <a:bodyPr/>
                    <a:lstStyle/>
                    <a:p>
                      <a:pPr indent="-38163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" algn="ctr"/>
                        </a:tabLs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2.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Палаты ранней реабилитации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75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75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indent="-38163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3.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Палаты для больных, передвигающихся с помощью инвалидных колясок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75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75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373">
                <a:tc>
                  <a:txBody>
                    <a:bodyPr/>
                    <a:lstStyle/>
                    <a:p>
                      <a:pPr indent="-38163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" algn="ctr"/>
                        </a:tabLs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4.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Кабинет заведующего отделением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373">
                <a:tc>
                  <a:txBody>
                    <a:bodyPr/>
                    <a:lstStyle/>
                    <a:p>
                      <a:pPr indent="-38163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" algn="ctr"/>
                        </a:tabLs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5.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Кабинет старшей медицинской сестры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373">
                <a:tc>
                  <a:txBody>
                    <a:bodyPr/>
                    <a:lstStyle/>
                    <a:p>
                      <a:pPr indent="-38163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" algn="ctr"/>
                        </a:tabLs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6.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Кабинет логопеда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373">
                <a:tc>
                  <a:txBody>
                    <a:bodyPr/>
                    <a:lstStyle/>
                    <a:p>
                      <a:pPr indent="-38163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" algn="ctr"/>
                        </a:tabLs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7.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Кабинет  медицинского психолога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373">
                <a:tc>
                  <a:txBody>
                    <a:bodyPr/>
                    <a:lstStyle/>
                    <a:p>
                      <a:pPr indent="-38163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" algn="ctr"/>
                        </a:tabLs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8.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Комната  сестры-хозяйки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88">
                <a:tc>
                  <a:txBody>
                    <a:bodyPr/>
                    <a:lstStyle/>
                    <a:p>
                      <a:pPr indent="-38163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" algn="ctr"/>
                        </a:tabLs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9.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Кабинет лечебной физкультуры для индивидуальных занятий (малый зал для групповых занятий физической реабилитацией)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24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373">
                <a:tc>
                  <a:txBody>
                    <a:bodyPr/>
                    <a:lstStyle/>
                    <a:p>
                      <a:pPr indent="-38163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" algn="ctr"/>
                        </a:tabLs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10.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Зал для занятий на тренажерах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40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373">
                <a:tc>
                  <a:txBody>
                    <a:bodyPr/>
                    <a:lstStyle/>
                    <a:p>
                      <a:pPr indent="-38163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" algn="ctr"/>
                        </a:tabLs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11.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Зал механотерапи 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30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373">
                <a:tc>
                  <a:txBody>
                    <a:bodyPr/>
                    <a:lstStyle/>
                    <a:p>
                      <a:pPr indent="-38163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" algn="ctr"/>
                        </a:tabLs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Кабинет ультразвуковых исследований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976">
                <a:tc>
                  <a:txBody>
                    <a:bodyPr/>
                    <a:lstStyle/>
                    <a:p>
                      <a:pPr indent="-38163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" algn="ctr"/>
                        </a:tabLs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13.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Кабинет групповой условно-рефлекторной терапии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22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373">
                <a:tc>
                  <a:txBody>
                    <a:bodyPr/>
                    <a:lstStyle/>
                    <a:p>
                      <a:pPr indent="-38163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" algn="ctr"/>
                        </a:tabLs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14.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Сан.узлы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indent="-38163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" algn="ctr"/>
                        </a:tabLs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15.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Помещение дневного пребывания больных (холл)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373">
                <a:tc>
                  <a:txBody>
                    <a:bodyPr/>
                    <a:lstStyle/>
                    <a:p>
                      <a:pPr indent="-38163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" algn="ctr"/>
                        </a:tabLs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16.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Процедурный кабинет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373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17.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Смотровой кабинет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373">
                <a:tc>
                  <a:txBody>
                    <a:bodyPr/>
                    <a:lstStyle/>
                    <a:p>
                      <a:pPr indent="-38163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" algn="ctr"/>
                        </a:tabLs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18.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Подсобные помещения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62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62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373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Общая площадь: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</a:rPr>
                        <a:t>527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</a:rPr>
                        <a:t>383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03047" y="287896"/>
            <a:ext cx="9140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Сводный анализ необходимых помещений для первично сосудистого центра и фактического наличия помещений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33"/>
            <a:ext cx="1863186" cy="13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40280" y="475599"/>
            <a:ext cx="896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Проект создания центра амбулаторной реабилитации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4929" t="25596" r="4227" b="43752"/>
          <a:stretch/>
        </p:blipFill>
        <p:spPr bwMode="auto">
          <a:xfrm>
            <a:off x="439836" y="1379703"/>
            <a:ext cx="6180881" cy="1710738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/>
          <a:stretch/>
        </p:blipFill>
        <p:spPr bwMode="auto">
          <a:xfrm>
            <a:off x="6023788" y="2382263"/>
            <a:ext cx="5862320" cy="40843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5454" y="3614267"/>
            <a:ext cx="44826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Стратегия</a:t>
            </a:r>
            <a:r>
              <a:rPr lang="ru-RU" sz="2400" dirty="0"/>
              <a:t> – расширение за счет открытия новых локаций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КОГБУЗ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«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Кирово-Чепецкая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ЦРБ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»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Объем первоначальных инвестиций (</a:t>
            </a:r>
            <a:r>
              <a:rPr lang="en-US" sz="2400" dirty="0"/>
              <a:t>I </a:t>
            </a:r>
            <a:r>
              <a:rPr lang="ru-RU" sz="2400" dirty="0"/>
              <a:t>очередь) = 3060 тыс. руб.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33"/>
            <a:ext cx="1863186" cy="13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728752"/>
              </p:ext>
            </p:extLst>
          </p:nvPr>
        </p:nvGraphicFramePr>
        <p:xfrm>
          <a:off x="1205258" y="1351625"/>
          <a:ext cx="9952736" cy="4288877"/>
        </p:xfrm>
        <a:graphic>
          <a:graphicData uri="http://schemas.openxmlformats.org/drawingml/2006/table">
            <a:tbl>
              <a:tblPr/>
              <a:tblGrid>
                <a:gridCol w="3560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2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Показатель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2024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2025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2026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2027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Количество пациентов,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9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Услуги реабилитации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Средняя стоимость услуг в расчете на 1 пациента,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11897,35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12373,24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12868,17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13382,90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Средняя стоимость услуг в  расчете на весь контингент,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2379470,0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2623127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2895338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3158363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9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Услуги стационара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7-дневное пребывание одного пациента,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+mn-lt"/>
                          <a:ea typeface="Times New Roman"/>
                        </a:rPr>
                        <a:t>16192,8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16840,5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17514,1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18214,7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Средняя стоимость услуг  расчете на весь контингент,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3238560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3570186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3940673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4298669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5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</a:rPr>
                        <a:t>Экономия за счет введения услуг реабилитации, тыс. руб.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859,1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947,1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1045,3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1140,3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78153" y="400104"/>
            <a:ext cx="5743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Планируемые затраты на оказание услуг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33"/>
            <a:ext cx="1863186" cy="13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43122" y="631597"/>
            <a:ext cx="7192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Расчет инвестиционной привлекательности проекта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08881" y="1474035"/>
          <a:ext cx="9155576" cy="4908181"/>
        </p:xfrm>
        <a:graphic>
          <a:graphicData uri="http://schemas.openxmlformats.org/drawingml/2006/table">
            <a:tbl>
              <a:tblPr/>
              <a:tblGrid>
                <a:gridCol w="3634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4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Показатель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1-ый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2-ой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3-ий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4-ый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Инвестиции, тыс. руб.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3060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Текущая стоимость оказания услуг, тыс.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2379,5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2623,1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2895,3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3158,3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3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Текущая экономия по сравнению с  содержанием пациента в стационаре, тыс.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859,1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947,1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1045,3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1140,3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Коэффициент дисконтирования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0,88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0,86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0,80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0,74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Дисконтированная текущая экономия, тыс.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756,0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814,5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836,2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843,8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Амортизация, тыс.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612,0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612,0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612,0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612,0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Нарастающим итогом, тыс. руб.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- 3060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- 22428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20" dirty="0">
                          <a:latin typeface="+mn-lt"/>
                          <a:ea typeface="Times New Roman"/>
                        </a:rPr>
                        <a:t>- 877,5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- 41,3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+ 570,7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Срок окупаемости,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Рентабельность инвестиций (по показателям 4-го года)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18,6%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2436" y="1064870"/>
            <a:ext cx="6829064" cy="5000264"/>
          </a:xfrm>
        </p:spPr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dirty="0"/>
              <a:t>Восстановление функций пациентов.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/>
              <a:t>Возобновление социально-бытовой активности.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/>
              <a:t>Возобновление профессиональной деятельности.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 Снижение негативного </a:t>
            </a:r>
            <a:r>
              <a:rPr lang="ru-RU" sz="2400" dirty="0" err="1"/>
              <a:t>психоэмоционального</a:t>
            </a:r>
            <a:r>
              <a:rPr lang="ru-RU" sz="2400" dirty="0"/>
              <a:t> фона.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 Снижение агрессии и тревожности.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 Повышение самооценки личности и преодоление комплексов.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 Формирование навыков взаимодействия и повышение </a:t>
            </a:r>
            <a:r>
              <a:rPr lang="ru-RU" sz="2400" dirty="0" err="1"/>
              <a:t>коммуникативности</a:t>
            </a:r>
            <a:r>
              <a:rPr lang="ru-RU" sz="24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Адаптация в коллективе.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 Участие в проводимых </a:t>
            </a:r>
            <a:r>
              <a:rPr lang="ru-RU" sz="2400" dirty="0" err="1"/>
              <a:t>культурно-досуговых</a:t>
            </a:r>
            <a:r>
              <a:rPr lang="ru-RU" sz="2400" dirty="0"/>
              <a:t> мероприятиях.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33352" y="369622"/>
            <a:ext cx="9252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Социальный эффект создания центра амбулаторной реабилитации</a:t>
            </a:r>
          </a:p>
        </p:txBody>
      </p:sp>
      <p:pic>
        <p:nvPicPr>
          <p:cNvPr id="36866" name="Picture 2" descr="https://avatars.mds.yandex.net/i?id=1d1779370fa17962133f8d0b61a67c1b1a937394-1091715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452" y="2345983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33"/>
            <a:ext cx="1863186" cy="13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10252" y="2433935"/>
            <a:ext cx="8862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5DA2"/>
                </a:solidFill>
                <a:effectLst>
                  <a:reflection blurRad="12700" stA="50000" endPos="50000" dist="5000" dir="5400000" sy="-100000" rotWithShape="0"/>
                </a:effectLst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4938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33"/>
            <a:ext cx="1863186" cy="13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18160" y="2191387"/>
            <a:ext cx="7254240" cy="171005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>
                <a:cs typeface="Times New Roman" panose="02020603050405020304" pitchFamily="18" charset="0"/>
              </a:rPr>
              <a:t>Объект исследования</a:t>
            </a:r>
            <a:r>
              <a:rPr lang="ru-RU" dirty="0"/>
              <a:t> – Кировское областное государственное бюджетное учреждение «</a:t>
            </a:r>
            <a:r>
              <a:rPr lang="ru-RU" dirty="0" err="1"/>
              <a:t>Кирово-Чепецкая</a:t>
            </a:r>
            <a:r>
              <a:rPr lang="ru-RU" dirty="0"/>
              <a:t> центральная районная больница»</a:t>
            </a:r>
          </a:p>
          <a:p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457202" y="4130040"/>
            <a:ext cx="7196958" cy="2484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800" dirty="0"/>
              <a:t> Дата создания - </a:t>
            </a:r>
            <a:r>
              <a:rPr lang="ru-RU" sz="2800" b="1" dirty="0"/>
              <a:t>1936 год.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52518" y="411411"/>
            <a:ext cx="9445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12" algn="just"/>
            <a:r>
              <a:rPr lang="ru-RU" sz="2800" b="1" dirty="0">
                <a:cs typeface="Times New Roman" panose="02020603050405020304" pitchFamily="18" charset="0"/>
              </a:rPr>
              <a:t>Цель работы </a:t>
            </a:r>
            <a:r>
              <a:rPr lang="ru-RU" sz="2800" dirty="0">
                <a:cs typeface="Times New Roman" panose="02020603050405020304" pitchFamily="18" charset="0"/>
              </a:rPr>
              <a:t>– </a:t>
            </a:r>
            <a:r>
              <a:rPr lang="ru-RU" sz="2800" dirty="0"/>
              <a:t>Разработка стратегии оптимальной медицинской реабилитационной помощи на базе </a:t>
            </a:r>
            <a:r>
              <a:rPr lang="ru-RU" sz="2800" dirty="0" err="1"/>
              <a:t>КОГБУЗ</a:t>
            </a:r>
            <a:r>
              <a:rPr lang="ru-RU" sz="2800" dirty="0"/>
              <a:t> «</a:t>
            </a:r>
            <a:r>
              <a:rPr lang="ru-RU" sz="2800" dirty="0" err="1"/>
              <a:t>Кирово</a:t>
            </a:r>
            <a:r>
              <a:rPr lang="ru-RU" sz="2800" dirty="0"/>
              <a:t> </a:t>
            </a:r>
            <a:r>
              <a:rPr lang="ru-RU" sz="2800" dirty="0" err="1"/>
              <a:t>Чепецкая</a:t>
            </a:r>
            <a:r>
              <a:rPr lang="ru-RU" sz="2800" dirty="0"/>
              <a:t> центральная районная больница»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5278" y="2551748"/>
            <a:ext cx="3432832" cy="349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33"/>
            <a:ext cx="1863186" cy="13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/>
          <p:nvPr/>
        </p:nvGraphicFramePr>
        <p:xfrm>
          <a:off x="1875099" y="1435261"/>
          <a:ext cx="9005104" cy="443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003771" y="306095"/>
            <a:ext cx="9692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Численность инвалидов в Кировской области </a:t>
            </a:r>
          </a:p>
          <a:p>
            <a:pPr algn="ctr"/>
            <a:r>
              <a:rPr lang="ru-RU" sz="2400" b="1" dirty="0"/>
              <a:t>на 1 января отчетного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43121" y="1430251"/>
            <a:ext cx="955005" cy="363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</a:t>
            </a:r>
            <a:r>
              <a:rPr lang="ru-RU" b="1" dirty="0"/>
              <a:t> группа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80310" y="1443754"/>
            <a:ext cx="1015919" cy="363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II</a:t>
            </a:r>
            <a:r>
              <a:rPr lang="ru-RU" b="1" dirty="0"/>
              <a:t> группа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91121" y="1445684"/>
            <a:ext cx="1076833" cy="363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III</a:t>
            </a:r>
            <a:r>
              <a:rPr lang="ru-RU" b="1" dirty="0"/>
              <a:t> группа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409333" y="1401315"/>
            <a:ext cx="1191352" cy="633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Дети-</a:t>
            </a:r>
          </a:p>
          <a:p>
            <a:pPr algn="ctr"/>
            <a:r>
              <a:rPr lang="ru-RU" b="1" dirty="0"/>
              <a:t>инвалиды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97273" y="1432179"/>
            <a:ext cx="719684" cy="363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Всего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33"/>
            <a:ext cx="1863186" cy="13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57467" y="1341119"/>
          <a:ext cx="10046825" cy="4396480"/>
        </p:xfrm>
        <a:graphic>
          <a:graphicData uri="http://schemas.openxmlformats.org/drawingml/2006/table">
            <a:tbl>
              <a:tblPr/>
              <a:tblGrid>
                <a:gridCol w="3934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Показатель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2019 год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2020 год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2021 год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2022 год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2022 г. к 2019 г.,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83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Количество  </a:t>
                      </a:r>
                    </a:p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реабилитационных коек на </a:t>
                      </a:r>
                    </a:p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31 декабря, коек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282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82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279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315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111,7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83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Обеспеченность </a:t>
                      </a:r>
                    </a:p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реабилитационными </a:t>
                      </a:r>
                    </a:p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койками, число коек на 10  </a:t>
                      </a:r>
                    </a:p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тыс. человек населения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2,24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0,66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2,26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2,77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123,7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83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Среднегодовое количество </a:t>
                      </a:r>
                    </a:p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реабилитационных коек, коек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242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203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139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252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104,1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9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Среднегодовая занятость </a:t>
                      </a:r>
                    </a:p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реабилитационной койки, </a:t>
                      </a:r>
                    </a:p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койко-дней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339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333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321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301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88,8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11680" y="431681"/>
            <a:ext cx="9692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Показатели коечного фонда в Кировской области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33"/>
            <a:ext cx="1863186" cy="13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94360" y="1630679"/>
          <a:ext cx="10988041" cy="4709162"/>
        </p:xfrm>
        <a:graphic>
          <a:graphicData uri="http://schemas.openxmlformats.org/drawingml/2006/table">
            <a:tbl>
              <a:tblPr/>
              <a:tblGrid>
                <a:gridCol w="417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0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1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6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2019 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2020 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2021 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2022 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2022 г. к 2019 г.,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Число инвалидов, нуждающихся в медицинской реабилитации, в т. ч.: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125 957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128 135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127 219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124 407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 взрослых,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121 883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123 790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122 653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119 813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 детей,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4 074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4 345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4 566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4 594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Число инвалидов, направленных на медицинскую реабилитацию, в т. ч.: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125 957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128 135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127 219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124 407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 взрослых,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121 883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123 790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122 653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119 813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 детей,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4 074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4 345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4 566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4 594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112,8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2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Доля инвалидов, направленных на медицинскую реабилитацию, в т. ч.: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 взрослых,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 детей,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92196" y="352973"/>
            <a:ext cx="9692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Динамика нуждающихся и направленных на медицинскую реабилитацию инвалидов в Кировской области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33"/>
            <a:ext cx="1863186" cy="13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39141" y="1569722"/>
          <a:ext cx="11041379" cy="4886960"/>
        </p:xfrm>
        <a:graphic>
          <a:graphicData uri="http://schemas.openxmlformats.org/drawingml/2006/table">
            <a:tbl>
              <a:tblPr/>
              <a:tblGrid>
                <a:gridCol w="4069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8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2019 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2020 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2021 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2022 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2022 г. к 2019 г., 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Число инвалидов, направленных на медицинскую реабилитацию,  в т.ч.: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125 957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128 135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127 219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124 407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 взрослых,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121 883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123 790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122 653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119 813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 детей,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4 074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4 345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4 566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4 594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Число инвалидов, закончивших медицинскую реабилитацию,  в т.ч.: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123 294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126 413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125 185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121 439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 взрослых,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119 456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122 256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120 894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117 191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 детей,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3 835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4 157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4 336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4 284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Доля инвалидов, закончивших медицинскую реабилитацию, в</a:t>
                      </a:r>
                      <a:r>
                        <a:rPr lang="ru-RU" sz="2000" baseline="0" dirty="0">
                          <a:latin typeface="+mn-lt"/>
                          <a:ea typeface="Times New Roman"/>
                          <a:cs typeface="Times New Roman"/>
                        </a:rPr>
                        <a:t> т.ч.: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97,9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98,7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98,4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97,6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- 0,3 п.п.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 взрослых,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98,0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98,8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98,5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97,8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- 0,2 п.п.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 детей,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94,1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95,7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95,0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92,5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- 1,6 п.п.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26920" y="294521"/>
            <a:ext cx="9692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Динамика направленных и закончивших медицинскую реабилитацию инвалидов в Кировской области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33"/>
            <a:ext cx="1863186" cy="13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/>
          <p:nvPr/>
        </p:nvGraphicFramePr>
        <p:xfrm>
          <a:off x="1996440" y="1680210"/>
          <a:ext cx="8122920" cy="472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40280" y="475599"/>
            <a:ext cx="8961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Пациенты </a:t>
            </a:r>
            <a:r>
              <a:rPr lang="ru-RU" sz="2800" b="1" dirty="0" err="1"/>
              <a:t>Кирово-Чепецкого</a:t>
            </a:r>
            <a:r>
              <a:rPr lang="ru-RU" sz="2800" b="1" dirty="0"/>
              <a:t> района, нуждающиеся в амбулаторной реабилитации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33"/>
            <a:ext cx="1863186" cy="13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68680" y="1680062"/>
            <a:ext cx="10287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поликлиника (400 посещений, 17 участков);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детская поликлиника (91 посещение, 9 участков);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женская консультация;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круглосуточный стационар;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дневной стационар при больнице;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дневной стационар при поликлинике;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6 врачебных амбулатории;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11 фельдшерско-акушерских пунктов;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 фельдшерских здравпункта.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5867" y="790694"/>
            <a:ext cx="887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ea typeface="Times New Roman" pitchFamily="18" charset="0"/>
                <a:cs typeface="Arial" pitchFamily="34" charset="0"/>
              </a:rPr>
              <a:t>Поразделения</a:t>
            </a:r>
            <a:r>
              <a:rPr lang="ru-RU" sz="32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>
                <a:ea typeface="Times New Roman" pitchFamily="18" charset="0"/>
                <a:cs typeface="Arial" pitchFamily="34" charset="0"/>
              </a:rPr>
              <a:t>КОГБУЗ</a:t>
            </a:r>
            <a:r>
              <a:rPr lang="ru-RU" sz="3200" b="1" dirty="0">
                <a:ea typeface="Times New Roman" pitchFamily="18" charset="0"/>
                <a:cs typeface="Arial" pitchFamily="34" charset="0"/>
              </a:rPr>
              <a:t> «</a:t>
            </a:r>
            <a:r>
              <a:rPr lang="ru-RU" sz="3200" b="1" dirty="0" err="1">
                <a:ea typeface="Times New Roman" pitchFamily="18" charset="0"/>
                <a:cs typeface="Arial" pitchFamily="34" charset="0"/>
              </a:rPr>
              <a:t>Кирово-Чепецкая</a:t>
            </a:r>
            <a:r>
              <a:rPr lang="ru-RU" sz="3200" b="1" dirty="0">
                <a:ea typeface="Times New Roman" pitchFamily="18" charset="0"/>
                <a:cs typeface="Arial" pitchFamily="34" charset="0"/>
              </a:rPr>
              <a:t>  </a:t>
            </a:r>
            <a:r>
              <a:rPr lang="ru-RU" sz="3200" b="1" dirty="0" err="1">
                <a:ea typeface="Times New Roman" pitchFamily="18" charset="0"/>
                <a:cs typeface="Arial" pitchFamily="34" charset="0"/>
              </a:rPr>
              <a:t>ЦРБ</a:t>
            </a:r>
            <a:r>
              <a:rPr lang="ru-RU" sz="3200" b="1" dirty="0">
                <a:ea typeface="Times New Roman" pitchFamily="18" charset="0"/>
                <a:cs typeface="Arial" pitchFamily="34" charset="0"/>
              </a:rPr>
              <a:t>» </a:t>
            </a:r>
            <a:endParaRPr lang="ru-RU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7732-AE5D-4D7D-926B-4A1F6563587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33"/>
            <a:ext cx="1863186" cy="13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8840" y="368919"/>
            <a:ext cx="8595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Показатели эффективности использования персонала организации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19742"/>
              </p:ext>
            </p:extLst>
          </p:nvPr>
        </p:nvGraphicFramePr>
        <p:xfrm>
          <a:off x="638454" y="1584959"/>
          <a:ext cx="10730585" cy="4876800"/>
        </p:xfrm>
        <a:graphic>
          <a:graphicData uri="http://schemas.openxmlformats.org/drawingml/2006/table">
            <a:tbl>
              <a:tblPr/>
              <a:tblGrid>
                <a:gridCol w="399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5310"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2020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2021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2022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2022 г. в % к 2020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Выручка, тыс. руб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478 983,3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535 495,0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576 277,4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120,3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Чистая прибыль, тыс.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-584329,3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-661164,5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-740256,2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126</a:t>
                      </a: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Среднесписочная численность работников, 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626,4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617,9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597,8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95,4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Расходы на персонал, тыс.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Затраты на оплату труда, тыс.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266 161,34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273 202,56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290 237,33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109,0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Отчисления на социальные нужды, тыс.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80 587,57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81 969,73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87 601,74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108,7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Производительность труда одного работника, тыс.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764,66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866,64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964,00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126,1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Затраты на одного работника в год, тыс.руб./чел.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553,56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574,81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632,05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114,2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Чистая прибыль, приходящаяся на одного работника, тыс.руб./чел.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932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84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1070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,0</a:t>
                      </a: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1238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132,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8420</TotalTime>
  <Words>1705</Words>
  <Application>Microsoft Office PowerPoint</Application>
  <PresentationFormat>Широкоэкранный</PresentationFormat>
  <Paragraphs>587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ФГБОУ ВО «Вятский государственный университет»  Программа подготовки управленческих кадров для организаций народного хозяйства Российской Федерации «МЕНЕДЖМЕНТ»   РАЗРАБОТКА СТРАТЕГИИ ОПТИМАЛЬНОЙ РЕАБИЛИТАЦИОННОЙ ПОМОЩИ КОГБУЗ «КИРОВО-ЧЕПЕЦКАЯ ЦЕНТРАЛЬНАЯ РАЙОННАЯ БОЛЬНИЦА»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Фокина Ольга Васильевна</cp:lastModifiedBy>
  <cp:revision>182</cp:revision>
  <dcterms:created xsi:type="dcterms:W3CDTF">2021-11-24T14:54:25Z</dcterms:created>
  <dcterms:modified xsi:type="dcterms:W3CDTF">2023-11-21T11:24:37Z</dcterms:modified>
</cp:coreProperties>
</file>