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64" r:id="rId6"/>
    <p:sldId id="265" r:id="rId7"/>
    <p:sldId id="270" r:id="rId8"/>
    <p:sldId id="271" r:id="rId9"/>
    <p:sldId id="272" r:id="rId10"/>
    <p:sldId id="273" r:id="rId11"/>
    <p:sldId id="274" r:id="rId12"/>
    <p:sldId id="278" r:id="rId13"/>
    <p:sldId id="280" r:id="rId14"/>
    <p:sldId id="282" r:id="rId15"/>
    <p:sldId id="28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% от общих продаж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% от общих продаж</c:v>
                </c:pt>
              </c:strCache>
            </c:strRef>
          </c:tx>
          <c:dPt>
            <c:idx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0D-469A-B9F1-B553B25A28B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0D-469A-B9F1-B553B25A28B9}"/>
              </c:ext>
            </c:extLst>
          </c:dPt>
          <c:dPt>
            <c:idx val="2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0D-469A-B9F1-B553B25A28B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0D-469A-B9F1-B553B25A28B9}"/>
                </c:ext>
              </c:extLst>
            </c:dLbl>
            <c:dLbl>
              <c:idx val="1"/>
              <c:layout>
                <c:manualLayout>
                  <c:x val="5.6642662574369042E-2"/>
                  <c:y val="0.1228063214732069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r>
                      <a:rPr lang="ru-RU" baseline="0" dirty="0" smtClean="0"/>
                      <a:t>14%</a:t>
                    </a:r>
                    <a:endParaRPr lang="en-US" baseline="0" dirty="0" smtClean="0"/>
                  </a:p>
                </c:rich>
              </c:tx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0D-469A-B9F1-B553B25A28B9}"/>
                </c:ext>
              </c:extLst>
            </c:dLbl>
            <c:dLbl>
              <c:idx val="2"/>
              <c:layout>
                <c:manualLayout>
                  <c:x val="1.3820694269821703E-2"/>
                  <c:y val="9.97151312774109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0D-469A-B9F1-B553B25A28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Продажи в сети </c:v>
                </c:pt>
                <c:pt idx="1">
                  <c:v>Продажи в хореку</c:v>
                </c:pt>
                <c:pt idx="2">
                  <c:v>Продажи частным лицам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80.97</c:v>
                </c:pt>
                <c:pt idx="1">
                  <c:v>14.57</c:v>
                </c:pt>
                <c:pt idx="2">
                  <c:v>4.46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0D-469A-B9F1-B553B25A28B9}"/>
            </c:ext>
          </c:extLst>
        </c:ser>
        <c:dLbls>
          <c:showPercent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 2023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1A0D-469A-B9F1-B553B25A28B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1A0D-469A-B9F1-B553B25A28B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2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1A0D-469A-B9F1-B553B25A28B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Продажи в сети </c:v>
                      </c:pt>
                      <c:pt idx="1">
                        <c:v>Продажи в хореку</c:v>
                      </c:pt>
                      <c:pt idx="2">
                        <c:v>Продажи частным лицам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Лист1!$B$2:$B$4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27294339</c:v>
                      </c:pt>
                      <c:pt idx="1">
                        <c:v>4911213</c:v>
                      </c:pt>
                      <c:pt idx="2">
                        <c:v>1503575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1A0D-469A-B9F1-B553B25A28B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800">
          <a:solidFill>
            <a:srgbClr val="FFFFFF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Объём </a:t>
            </a:r>
            <a:r>
              <a:rPr lang="ru-RU" dirty="0"/>
              <a:t>продаж за 2023 г.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Обьем продаж за 2023 г. в рублях</c:v>
                </c:pt>
              </c:strCache>
            </c:strRef>
          </c:tx>
          <c:dPt>
            <c:idx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10-4BA9-8AEE-67AC9E5B188D}"/>
              </c:ext>
            </c:extLst>
          </c:dPt>
          <c:dPt>
            <c:idx val="1"/>
            <c:spPr>
              <a:solidFill>
                <a:schemeClr val="accent2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10-4BA9-8AEE-67AC9E5B188D}"/>
              </c:ext>
            </c:extLst>
          </c:dPt>
          <c:dPt>
            <c:idx val="2"/>
            <c:spPr>
              <a:solidFill>
                <a:schemeClr val="accent2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10-4BA9-8AEE-67AC9E5B188D}"/>
              </c:ext>
            </c:extLst>
          </c:dPt>
          <c:dPt>
            <c:idx val="3"/>
            <c:spPr>
              <a:solidFill>
                <a:schemeClr val="accent2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10-4BA9-8AEE-67AC9E5B188D}"/>
              </c:ext>
            </c:extLst>
          </c:dPt>
          <c:dPt>
            <c:idx val="4"/>
            <c:spPr>
              <a:solidFill>
                <a:schemeClr val="accent2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10-4BA9-8AEE-67AC9E5B188D}"/>
              </c:ext>
            </c:extLst>
          </c:dPt>
          <c:dPt>
            <c:idx val="5"/>
            <c:spPr>
              <a:solidFill>
                <a:schemeClr val="accent2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810-4BA9-8AEE-67AC9E5B188D}"/>
              </c:ext>
            </c:extLst>
          </c:dPt>
          <c:dLbls>
            <c:dLbl>
              <c:idx val="0"/>
              <c:layout>
                <c:manualLayout>
                  <c:x val="-2.4408012798255031E-2"/>
                  <c:y val="4.8774699898145188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10-4BA9-8AEE-67AC9E5B188D}"/>
                </c:ext>
              </c:extLst>
            </c:dLbl>
            <c:dLbl>
              <c:idx val="1"/>
              <c:layout>
                <c:manualLayout>
                  <c:x val="8.3858272915758855E-2"/>
                  <c:y val="-2.028218473579659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10-4BA9-8AEE-67AC9E5B188D}"/>
                </c:ext>
              </c:extLst>
            </c:dLbl>
            <c:dLbl>
              <c:idx val="2"/>
              <c:layout>
                <c:manualLayout>
                  <c:x val="9.5334496579731962E-2"/>
                  <c:y val="0.10297189902164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Пироги</a:t>
                    </a:r>
                  </a:p>
                  <a:p>
                    <a:r>
                      <a:rPr lang="ru-RU" dirty="0" smtClean="0"/>
                      <a:t>0,35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10-4BA9-8AEE-67AC9E5B188D}"/>
                </c:ext>
              </c:extLst>
            </c:dLbl>
            <c:dLbl>
              <c:idx val="3"/>
              <c:layout>
                <c:manualLayout>
                  <c:x val="3.8976380369296321E-2"/>
                  <c:y val="-1.0623878800319948E-1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810-4BA9-8AEE-67AC9E5B188D}"/>
                </c:ext>
              </c:extLst>
            </c:dLbl>
            <c:dLbl>
              <c:idx val="4"/>
              <c:layout>
                <c:manualLayout>
                  <c:x val="-6.732283881969367E-2"/>
                  <c:y val="-4.056436947159308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810-4BA9-8AEE-67AC9E5B188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Десерты</a:t>
                    </a:r>
                  </a:p>
                  <a:p>
                    <a:r>
                      <a:rPr lang="ru-RU" dirty="0" smtClean="0"/>
                      <a:t>42,65%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45084186563593"/>
                      <c:h val="0.136586026920778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810-4BA9-8AEE-67AC9E5B1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Чизкейки</c:v>
                </c:pt>
                <c:pt idx="1">
                  <c:v>Макарон</c:v>
                </c:pt>
                <c:pt idx="2">
                  <c:v>Пирог</c:v>
                </c:pt>
                <c:pt idx="3">
                  <c:v>Торты</c:v>
                </c:pt>
                <c:pt idx="4">
                  <c:v>Печенье</c:v>
                </c:pt>
                <c:pt idx="5">
                  <c:v>Десерты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4426016.25</c:v>
                </c:pt>
                <c:pt idx="1">
                  <c:v>1179821.55</c:v>
                </c:pt>
                <c:pt idx="2">
                  <c:v>117982.15000000001</c:v>
                </c:pt>
                <c:pt idx="3">
                  <c:v>12809491.060000002</c:v>
                </c:pt>
                <c:pt idx="4">
                  <c:v>647216.39</c:v>
                </c:pt>
                <c:pt idx="5">
                  <c:v>14528659.6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810-4BA9-8AEE-67AC9E5B188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800">
          <a:solidFill>
            <a:srgbClr val="FFFFFF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888275"/>
            <a:ext cx="3865134" cy="1942012"/>
          </a:xfrm>
        </p:spPr>
        <p:txBody>
          <a:bodyPr>
            <a:noAutofit/>
          </a:bodyPr>
          <a:lstStyle/>
          <a:p>
            <a:r>
              <a:rPr lang="ru-RU" sz="2400" b="1" dirty="0"/>
              <a:t>Разработка системы бюджетирования в компании ООО «Торговый дом «</a:t>
            </a:r>
            <a:r>
              <a:rPr lang="ru-RU" sz="2400" b="1" dirty="0" err="1"/>
              <a:t>Францфуд</a:t>
            </a:r>
            <a:r>
              <a:rPr lang="ru-RU" sz="2400" b="1" dirty="0"/>
              <a:t>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Придворный Сергей Валерьевич</a:t>
            </a:r>
            <a:endParaRPr lang="ru-RU" sz="10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Научный руководитель:</a:t>
            </a:r>
          </a:p>
          <a:p>
            <a:r>
              <a:rPr lang="ru-RU" dirty="0">
                <a:solidFill>
                  <a:srgbClr val="FFFFFF"/>
                </a:solidFill>
              </a:rPr>
              <a:t>Доцент, кандидат экономических наук </a:t>
            </a:r>
            <a:r>
              <a:rPr lang="ru-RU" dirty="0" err="1">
                <a:solidFill>
                  <a:srgbClr val="FFFFFF"/>
                </a:solidFill>
              </a:rPr>
              <a:t>Улина</a:t>
            </a:r>
            <a:r>
              <a:rPr lang="ru-RU" dirty="0">
                <a:solidFill>
                  <a:srgbClr val="FFFFFF"/>
                </a:solidFill>
              </a:rPr>
              <a:t> Светлана Леонидовна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930" y="2458131"/>
            <a:ext cx="5966733" cy="3968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2370" y="1007881"/>
            <a:ext cx="28575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9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904461"/>
            <a:ext cx="3963697" cy="1133061"/>
          </a:xfrm>
        </p:spPr>
        <p:txBody>
          <a:bodyPr/>
          <a:lstStyle/>
          <a:p>
            <a:r>
              <a:rPr lang="ru-RU" sz="4000" dirty="0" smtClean="0"/>
              <a:t>Бюджет затрат на ФОТ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514" y="757830"/>
            <a:ext cx="6162262" cy="51756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6658" y="2037522"/>
            <a:ext cx="5663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Для формирования бюджета нам потребуется: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Рассчитать затраты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на ФОТ основного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производства 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Рассчитать затраты на ФОТ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непроизводственного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персонала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6658" y="4115054"/>
            <a:ext cx="4381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Расчет помогает компании сформировать правильный бюджет на затраты на персонал, определить ставки по оплате труда и принимать инвестиционные решения, связанные с наймом новых сотрудников.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11" y="2589145"/>
            <a:ext cx="367747" cy="367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11" y="3446394"/>
            <a:ext cx="367747" cy="3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6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765" y="1017810"/>
            <a:ext cx="5118353" cy="989894"/>
          </a:xfrm>
        </p:spPr>
        <p:txBody>
          <a:bodyPr/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Расчет бюджета накладных расходов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69765" y="2232488"/>
            <a:ext cx="5446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Накладные расходы включают в себя расходы на аренду помещений, коммунальные услуги, транспортные расходы, рекламу и маркетинг, страхование, налоги и другие затраты, которые не прямо связаны с производством продукции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05" y="705679"/>
            <a:ext cx="4198456" cy="5618128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11144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22" y="765313"/>
            <a:ext cx="5237921" cy="1172817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Бюджет доходов и расходов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5922" y="2262305"/>
            <a:ext cx="5496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план, который позволяет планировать и контролировать доходы и расходы компании в течение определенного периода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При расчете используем полученные ранее расчеты и данные по налоговой отчетности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5687" y="1351721"/>
            <a:ext cx="532737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координировать деятельность.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доступные средства.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возможностей кредитования.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финансовыми рисками.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 на перспективу.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54298" y="1938130"/>
            <a:ext cx="362778" cy="27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54298" y="2358886"/>
            <a:ext cx="362778" cy="27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054298" y="2740032"/>
            <a:ext cx="362778" cy="27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066722" y="3121178"/>
            <a:ext cx="362778" cy="27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066722" y="3555543"/>
            <a:ext cx="362778" cy="27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054299" y="3979760"/>
            <a:ext cx="362778" cy="27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9112" y="4346559"/>
            <a:ext cx="3882887" cy="24644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315" y="5320241"/>
            <a:ext cx="2116568" cy="9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200" y="586410"/>
            <a:ext cx="7454347" cy="1162878"/>
          </a:xfrm>
        </p:spPr>
        <p:txBody>
          <a:bodyPr/>
          <a:lstStyle/>
          <a:p>
            <a:r>
              <a:rPr lang="ru-RU" sz="3600" dirty="0"/>
              <a:t>Бюджет движения денежных 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6201" y="1749288"/>
            <a:ext cx="7454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Это план движения безналичных и наличных денежных средств компании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первую очередь необходим: 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lvl="0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обоснование необходимости привлечения и расчет величины дополнительных финансовых ресурсов (заемных средств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осознание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нерациональности текущих условий расчетов с контрагентами и их последующая корректировка;</a:t>
            </a:r>
          </a:p>
          <a:p>
            <a:pPr lvl="0"/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создание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информационной основы для план-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фактного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анализа денежных потоков и поиска причин нестыковки прогноза и реальности.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его составления мы используем полученные ранее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расчеты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90" y="1749288"/>
            <a:ext cx="2551458" cy="3401944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3568148" y="2912166"/>
            <a:ext cx="318052" cy="32799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68148" y="3820392"/>
            <a:ext cx="318052" cy="32799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68148" y="4564622"/>
            <a:ext cx="318052" cy="32799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68148" y="5648740"/>
            <a:ext cx="318052" cy="32799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7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980" y="748012"/>
            <a:ext cx="6330220" cy="1319328"/>
          </a:xfrm>
        </p:spPr>
        <p:txBody>
          <a:bodyPr/>
          <a:lstStyle/>
          <a:p>
            <a:r>
              <a:rPr lang="ru-RU" sz="2800" b="1" dirty="0"/>
              <a:t>Прогнозирование бюджетов компании при изменении условий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971549"/>
            <a:ext cx="4137229" cy="357448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6348" y="2067340"/>
            <a:ext cx="64206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 основании расчетов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БДДС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видно, что компания в апреле из-за высоких планов продаж и высоких планов производства тратит существенные средства на закупку сырья. </a:t>
            </a:r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посмотреть, как компания будет реагировать на изменение условий, были разработаны два варианта расчетов: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 предполагает увеличение отпускной цены на 7% без изменения 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спроса</a:t>
            </a:r>
            <a:endParaRPr lang="ru-RU" sz="16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 предполагает увеличение спроса на 7% без изменения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цены</a:t>
            </a:r>
            <a:endParaRPr lang="ru-RU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1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565" y="973668"/>
            <a:ext cx="7232802" cy="706964"/>
          </a:xfrm>
        </p:spPr>
        <p:txBody>
          <a:bodyPr/>
          <a:lstStyle/>
          <a:p>
            <a:r>
              <a:rPr lang="ru-RU" dirty="0" smtClean="0"/>
              <a:t>Сравнение прогнозов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356044"/>
              </p:ext>
            </p:extLst>
          </p:nvPr>
        </p:nvGraphicFramePr>
        <p:xfrm>
          <a:off x="951430" y="2742092"/>
          <a:ext cx="6204744" cy="3499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218">
                  <a:extLst>
                    <a:ext uri="{9D8B030D-6E8A-4147-A177-3AD203B41FA5}">
                      <a16:colId xmlns:a16="http://schemas.microsoft.com/office/drawing/2014/main" xmlns="" val="810350094"/>
                    </a:ext>
                  </a:extLst>
                </a:gridCol>
                <a:gridCol w="2143832">
                  <a:extLst>
                    <a:ext uri="{9D8B030D-6E8A-4147-A177-3AD203B41FA5}">
                      <a16:colId xmlns:a16="http://schemas.microsoft.com/office/drawing/2014/main" xmlns="" val="2726669839"/>
                    </a:ext>
                  </a:extLst>
                </a:gridCol>
                <a:gridCol w="1937694">
                  <a:extLst>
                    <a:ext uri="{9D8B030D-6E8A-4147-A177-3AD203B41FA5}">
                      <a16:colId xmlns:a16="http://schemas.microsoft.com/office/drawing/2014/main" xmlns="" val="4087436465"/>
                    </a:ext>
                  </a:extLst>
                </a:gridCol>
              </a:tblGrid>
              <a:tr h="1761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БДР основной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БДР при повышении цены на 7%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БДР при повышении спроса на 7%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2917501"/>
                  </a:ext>
                </a:extLst>
              </a:tr>
              <a:tr h="423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3354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4226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5904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18437515"/>
                  </a:ext>
                </a:extLst>
              </a:tr>
              <a:tr h="1315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Разница в % в сравнении с основным БДР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76%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677026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60974" y="2742092"/>
            <a:ext cx="4565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Исходя из данных расчетов, можно сделать вывод, что компании, для увеличения прибыли необходимо сделать упор на развитие клиентской базы и маркетинг, для привлечения новых клиентов и увеличения среднего чека.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7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478" y="1063417"/>
            <a:ext cx="7446136" cy="1372986"/>
          </a:xfrm>
        </p:spPr>
        <p:txBody>
          <a:bodyPr/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ООО «Торговый дом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Францфуд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Придворный Сергей Валерьевич</a:t>
            </a:r>
            <a:endParaRPr lang="ru-RU" sz="2800" dirty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ctr"/>
            <a:endParaRPr lang="ru-RU" sz="1200" dirty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Научный руководитель: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Доцент, кандидат экономических наук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Улина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Светлана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4056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670" y="959224"/>
            <a:ext cx="5034067" cy="167947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Цели: Оценка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положения предприятия кондитерского производства, разработка системы бюджетирования и выявления ключевых проблем предприятия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88" y="478971"/>
            <a:ext cx="5503816" cy="5904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87670" y="2856411"/>
            <a:ext cx="5103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Задачи: Провести анализ бизнеса, разработать систему бюджетирования организации, оценить текущее положение и найти оптимальное решения по дальнейшему развитию.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40178" y="4655961"/>
            <a:ext cx="499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Заказчик и исполнитель: Директор ООО ТД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Францфуд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6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25669"/>
            <a:ext cx="3118402" cy="303829"/>
          </a:xfrm>
        </p:spPr>
        <p:txBody>
          <a:bodyPr/>
          <a:lstStyle/>
          <a:p>
            <a:r>
              <a:rPr lang="ru-RU" sz="3200" dirty="0" smtClean="0"/>
              <a:t>О компании: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3240049"/>
            <a:ext cx="8825659" cy="3115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Наши партнеры: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627" y="1367246"/>
            <a:ext cx="644129" cy="6441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8756" y="1494962"/>
            <a:ext cx="255852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рынке с 2012 года.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3356" y="1393067"/>
            <a:ext cx="644129" cy="6441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13564" y="1393067"/>
            <a:ext cx="285898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 всеми крупными сетями г. Красноярск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628" y="1379178"/>
            <a:ext cx="644129" cy="6441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44478" y="1297293"/>
            <a:ext cx="252287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Лучший продукт по версии «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Продэкспо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в 2017 и 2018 году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01" y="3939615"/>
            <a:ext cx="1176066" cy="11760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565" y="3939616"/>
            <a:ext cx="1227024" cy="1227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987" y="3922199"/>
            <a:ext cx="1244441" cy="1244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826" y="3922199"/>
            <a:ext cx="1220221" cy="12202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243" y="3860592"/>
            <a:ext cx="1306048" cy="1306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132" y="5311895"/>
            <a:ext cx="3192508" cy="13152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6794" y="5242907"/>
            <a:ext cx="1560874" cy="1601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826" y="5404530"/>
            <a:ext cx="2015731" cy="11983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488" y="3785280"/>
            <a:ext cx="2425477" cy="14576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7668" y="5274254"/>
            <a:ext cx="2256214" cy="14752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116" y="5274254"/>
            <a:ext cx="1466321" cy="14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2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579" y="672353"/>
            <a:ext cx="9231033" cy="824847"/>
          </a:xfrm>
        </p:spPr>
        <p:txBody>
          <a:bodyPr/>
          <a:lstStyle/>
          <a:p>
            <a:r>
              <a:rPr lang="ru-RU" sz="2000" dirty="0">
                <a:solidFill>
                  <a:srgbClr val="FFFFFF"/>
                </a:solidFill>
              </a:rPr>
              <a:t>Распределение продаж в процентном соотношении между </a:t>
            </a:r>
            <a:r>
              <a:rPr lang="ru-RU" sz="2000" dirty="0" smtClean="0">
                <a:solidFill>
                  <a:srgbClr val="FFFFFF"/>
                </a:solidFill>
              </a:rPr>
              <a:t>сегментами:</a:t>
            </a:r>
            <a:endParaRPr lang="ru-RU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0087977"/>
              </p:ext>
            </p:extLst>
          </p:nvPr>
        </p:nvGraphicFramePr>
        <p:xfrm>
          <a:off x="749580" y="1497200"/>
          <a:ext cx="10511455" cy="475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309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4096" y="556591"/>
            <a:ext cx="9016517" cy="1103244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</a:rPr>
              <a:t>Объём продаж с разделением на группы товаров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892822337"/>
              </p:ext>
            </p:extLst>
          </p:nvPr>
        </p:nvGraphicFramePr>
        <p:xfrm>
          <a:off x="677334" y="1858617"/>
          <a:ext cx="10752666" cy="438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556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Анализ конкурентной среды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682" y="3498574"/>
            <a:ext cx="3021801" cy="2991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33" y="2266120"/>
            <a:ext cx="8614349" cy="4344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298" y="2266120"/>
            <a:ext cx="2116568" cy="9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9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826" y="735497"/>
            <a:ext cx="5705061" cy="477078"/>
          </a:xfrm>
        </p:spPr>
        <p:txBody>
          <a:bodyPr/>
          <a:lstStyle/>
          <a:p>
            <a:r>
              <a:rPr lang="ru-RU" sz="4000" dirty="0" smtClean="0"/>
              <a:t>Бюджет продаж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4826" y="135849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формирования бюджета продаж нам потребуется:</a:t>
            </a:r>
          </a:p>
          <a:p>
            <a:endParaRPr lang="ru-RU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Рассчитывать </a:t>
            </a: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</a:t>
            </a:r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сезонности на 2023 год основываясь на коэффициенте 2022 года. </a:t>
            </a:r>
          </a:p>
          <a:p>
            <a:endParaRPr lang="ru-RU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Рассчитать план продаж по основным категориям товаров. </a:t>
            </a:r>
            <a:endParaRPr lang="ru-RU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Рассчитать </a:t>
            </a:r>
            <a:r>
              <a:rPr lang="ru-RU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график поступления денежных средств с учетом отсрочки платежа в 45 дней. </a:t>
            </a:r>
            <a:endParaRPr lang="ru-RU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endParaRPr lang="ru-RU" dirty="0" smtClean="0">
              <a:solidFill>
                <a:srgbClr val="FFFFFF"/>
              </a:solidFill>
              <a:latin typeface="Century Schoolbook" panose="02040604050505020304" pitchFamily="18" charset="0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0826" y="516834"/>
            <a:ext cx="4678833" cy="584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9" y="2176958"/>
            <a:ext cx="367747" cy="367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73" y="3298276"/>
            <a:ext cx="367747" cy="367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8" y="4129669"/>
            <a:ext cx="367747" cy="3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2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322" y="1212575"/>
            <a:ext cx="5834268" cy="64604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Бюджет производства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1835" y="2186609"/>
            <a:ext cx="5665303" cy="419431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расчета нам потребуется: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Среднюю стоимость единицы продукции по каждому сегменту.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План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продаж с разделением по основным категориям продукции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штуках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87" y="477078"/>
            <a:ext cx="5040113" cy="590384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9432898"/>
              </p:ext>
            </p:extLst>
          </p:nvPr>
        </p:nvGraphicFramePr>
        <p:xfrm>
          <a:off x="6366874" y="3093676"/>
          <a:ext cx="4993552" cy="151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888">
                  <a:extLst>
                    <a:ext uri="{9D8B030D-6E8A-4147-A177-3AD203B41FA5}">
                      <a16:colId xmlns:a16="http://schemas.microsoft.com/office/drawing/2014/main" xmlns="" val="3541104559"/>
                    </a:ext>
                  </a:extLst>
                </a:gridCol>
                <a:gridCol w="2817664">
                  <a:extLst>
                    <a:ext uri="{9D8B030D-6E8A-4147-A177-3AD203B41FA5}">
                      <a16:colId xmlns:a16="http://schemas.microsoft.com/office/drawing/2014/main" xmlns="" val="2590916770"/>
                    </a:ext>
                  </a:extLst>
                </a:gridCol>
              </a:tblGrid>
              <a:tr h="715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Товар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за 1 единицу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608668910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Десерты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28925743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Торты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39867562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Чизкейки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15369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30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5609" y="884583"/>
            <a:ext cx="5893904" cy="1103243"/>
          </a:xfrm>
        </p:spPr>
        <p:txBody>
          <a:bodyPr/>
          <a:lstStyle/>
          <a:p>
            <a:r>
              <a:rPr lang="ru-RU" sz="4000" dirty="0" smtClean="0"/>
              <a:t>Бюджет затрат на сырье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97" y="487017"/>
            <a:ext cx="4905190" cy="58740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15609" y="2085202"/>
            <a:ext cx="598335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расчета нам потребуется: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Расход сырья по всем основным категориям продуктов в штуках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Общий расход основного сырья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Определить среднюю стоимость сырья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Построить общий бюджет затрат на сырье на основе полученных данных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Определить график закупки сырья с учетом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роста на 15% 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5731" y="2536766"/>
            <a:ext cx="367747" cy="367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853" y="3220855"/>
            <a:ext cx="367747" cy="367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853" y="3605509"/>
            <a:ext cx="367747" cy="367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853" y="3991675"/>
            <a:ext cx="367747" cy="367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854" y="4756737"/>
            <a:ext cx="367747" cy="3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269</TotalTime>
  <Words>659</Words>
  <Application>Microsoft Office PowerPoint</Application>
  <PresentationFormat>Произвольный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Совет директоров</vt:lpstr>
      <vt:lpstr>Разработка системы бюджетирования в компании ООО «Торговый дом «Францфуд»</vt:lpstr>
      <vt:lpstr>Цели: Оценка положения предприятия кондитерского производства, разработка системы бюджетирования и выявления ключевых проблем предприятия</vt:lpstr>
      <vt:lpstr>О компании: </vt:lpstr>
      <vt:lpstr>Распределение продаж в процентном соотношении между сегментами:</vt:lpstr>
      <vt:lpstr>Объём продаж с разделением на группы товаров</vt:lpstr>
      <vt:lpstr>Анализ конкурентной среды</vt:lpstr>
      <vt:lpstr>Бюджет продаж</vt:lpstr>
      <vt:lpstr>Бюджет производства</vt:lpstr>
      <vt:lpstr>Бюджет затрат на сырье</vt:lpstr>
      <vt:lpstr>Бюджет затрат на ФОТ</vt:lpstr>
      <vt:lpstr>Расчет бюджета накладных расходов</vt:lpstr>
      <vt:lpstr>Бюджет доходов и расходов</vt:lpstr>
      <vt:lpstr>Бюджет движения денежных средств</vt:lpstr>
      <vt:lpstr>Прогнозирование бюджетов компании при изменении условий</vt:lpstr>
      <vt:lpstr>Сравнение прогнозов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IdeaPad</dc:creator>
  <cp:lastModifiedBy>06-07</cp:lastModifiedBy>
  <cp:revision>20</cp:revision>
  <dcterms:created xsi:type="dcterms:W3CDTF">2023-06-25T07:33:23Z</dcterms:created>
  <dcterms:modified xsi:type="dcterms:W3CDTF">2023-06-26T10:18:16Z</dcterms:modified>
</cp:coreProperties>
</file>