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6" r:id="rId4"/>
    <p:sldMasterId id="2147483710" r:id="rId5"/>
  </p:sldMasterIdLst>
  <p:notesMasterIdLst>
    <p:notesMasterId r:id="rId30"/>
  </p:notesMasterIdLst>
  <p:handoutMasterIdLst>
    <p:handoutMasterId r:id="rId31"/>
  </p:handoutMasterIdLst>
  <p:sldIdLst>
    <p:sldId id="256" r:id="rId6"/>
    <p:sldId id="331" r:id="rId7"/>
    <p:sldId id="348" r:id="rId8"/>
    <p:sldId id="346" r:id="rId9"/>
    <p:sldId id="260" r:id="rId10"/>
    <p:sldId id="347" r:id="rId11"/>
    <p:sldId id="258" r:id="rId12"/>
    <p:sldId id="262" r:id="rId13"/>
    <p:sldId id="352" r:id="rId14"/>
    <p:sldId id="353" r:id="rId15"/>
    <p:sldId id="259" r:id="rId16"/>
    <p:sldId id="268" r:id="rId17"/>
    <p:sldId id="354" r:id="rId18"/>
    <p:sldId id="356" r:id="rId19"/>
    <p:sldId id="282" r:id="rId20"/>
    <p:sldId id="284" r:id="rId21"/>
    <p:sldId id="349" r:id="rId22"/>
    <p:sldId id="273" r:id="rId23"/>
    <p:sldId id="274" r:id="rId24"/>
    <p:sldId id="333" r:id="rId25"/>
    <p:sldId id="338" r:id="rId26"/>
    <p:sldId id="350" r:id="rId27"/>
    <p:sldId id="263" r:id="rId28"/>
    <p:sldId id="344" r:id="rId29"/>
  </p:sldIdLst>
  <p:sldSz cx="12192000" cy="6858000"/>
  <p:notesSz cx="6761163" cy="9942513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EDA061B-13AB-4FDF-A0F6-DA16F7133134}">
          <p14:sldIdLst>
            <p14:sldId id="256"/>
            <p14:sldId id="331"/>
            <p14:sldId id="348"/>
            <p14:sldId id="346"/>
            <p14:sldId id="260"/>
            <p14:sldId id="347"/>
            <p14:sldId id="258"/>
            <p14:sldId id="262"/>
            <p14:sldId id="352"/>
            <p14:sldId id="353"/>
            <p14:sldId id="259"/>
            <p14:sldId id="268"/>
            <p14:sldId id="354"/>
            <p14:sldId id="356"/>
            <p14:sldId id="282"/>
            <p14:sldId id="284"/>
            <p14:sldId id="349"/>
            <p14:sldId id="273"/>
            <p14:sldId id="274"/>
            <p14:sldId id="333"/>
            <p14:sldId id="338"/>
            <p14:sldId id="350"/>
            <p14:sldId id="263"/>
            <p14:sldId id="344"/>
          </p14:sldIdLst>
        </p14:section>
        <p14:section name="Раздел без заголовка" id="{A328F427-DD6E-4E21-B74A-1597C9F13F9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Гаврилюк" initials="ВГ" lastIdx="1" clrIdx="0"/>
  <p:cmAuthor id="2" name="Image&amp;Matros ®" initials="I®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87" autoAdjust="0"/>
    <p:restoredTop sz="94325" autoAdjust="0"/>
  </p:normalViewPr>
  <p:slideViewPr>
    <p:cSldViewPr>
      <p:cViewPr>
        <p:scale>
          <a:sx n="51" d="100"/>
          <a:sy n="51" d="100"/>
        </p:scale>
        <p:origin x="-846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998980461425407E-3"/>
          <c:y val="2.0236462192034142E-2"/>
          <c:w val="0.6189259087041592"/>
          <c:h val="0.927274430297133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НПР</c:v>
                </c:pt>
                <c:pt idx="1">
                  <c:v>педагогические работники МФК</c:v>
                </c:pt>
                <c:pt idx="2">
                  <c:v>медицинский персонал</c:v>
                </c:pt>
                <c:pt idx="3">
                  <c:v>учебно-вспомогательный персонал</c:v>
                </c:pt>
                <c:pt idx="4">
                  <c:v>административно-хозяйственный  персонал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</c:v>
                </c:pt>
                <c:pt idx="1">
                  <c:v>4</c:v>
                </c:pt>
                <c:pt idx="2">
                  <c:v>3</c:v>
                </c:pt>
                <c:pt idx="3">
                  <c:v>11.3</c:v>
                </c:pt>
                <c:pt idx="4">
                  <c:v>32.700000000000003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471565659371179"/>
          <c:y val="0.1307277992503757"/>
          <c:w val="0.32563542644701776"/>
          <c:h val="0.8195776186158528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rotY val="177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Лист1!$A$3</c:f>
              <c:strCache>
                <c:ptCount val="1"/>
                <c:pt idx="0">
                  <c:v>Кафедры</c:v>
                </c:pt>
              </c:strCache>
            </c:strRef>
          </c:tx>
          <c:explosion val="11"/>
          <c:dPt>
            <c:idx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B0-6A4B-99DB-A925669385D3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B0-6A4B-99DB-A925669385D3}"/>
              </c:ext>
            </c:extLst>
          </c:dPt>
          <c:dPt>
            <c:idx val="2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B0-6A4B-99DB-A925669385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Лист1!$B$1:$D$1</c:f>
              <c:strCache>
                <c:ptCount val="3"/>
                <c:pt idx="0">
                  <c:v>менее 5 лет</c:v>
                </c:pt>
                <c:pt idx="1">
                  <c:v>от 5 до 10 лет</c:v>
                </c:pt>
                <c:pt idx="2">
                  <c:v>старше 10 лет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243</c:v>
                </c:pt>
                <c:pt idx="1">
                  <c:v>397</c:v>
                </c:pt>
                <c:pt idx="2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B0-6A4B-99DB-A925669385D3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view3D>
      <c:rotX val="30"/>
      <c:rotY val="177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КГМУ</c:v>
                </c:pt>
              </c:strCache>
            </c:strRef>
          </c:tx>
          <c:explosion val="11"/>
          <c:dPt>
            <c:idx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0C-1D42-BF0D-FA52E5A3F113}"/>
              </c:ext>
            </c:extLst>
          </c:dPt>
          <c:dPt>
            <c:idx val="1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0C-1D42-BF0D-FA52E5A3F113}"/>
              </c:ext>
            </c:extLst>
          </c:dPt>
          <c:dPt>
            <c:idx val="2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0C-1D42-BF0D-FA52E5A3F1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Лист1!$B$1:$D$1</c:f>
              <c:strCache>
                <c:ptCount val="3"/>
                <c:pt idx="0">
                  <c:v>менее 5 лет</c:v>
                </c:pt>
                <c:pt idx="1">
                  <c:v>от 5 до 10 лет</c:v>
                </c:pt>
                <c:pt idx="2">
                  <c:v>старше 10 лет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788</c:v>
                </c:pt>
                <c:pt idx="1">
                  <c:v>688</c:v>
                </c:pt>
                <c:pt idx="2">
                  <c:v>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90C-1D42-BF0D-FA52E5A3F113}"/>
            </c:ext>
          </c:extLst>
        </c:ser>
        <c:dLbls/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базовый</c:v>
                </c:pt>
              </c:strCache>
            </c:strRef>
          </c:tx>
          <c:dLbls>
            <c:dLbl>
              <c:idx val="0"/>
              <c:layout>
                <c:manualLayout>
                  <c:x val="3.3339651837081268E-3"/>
                  <c:y val="1.23048343465713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60-6A45-9B37-AB3BA59D6CDB}"/>
                </c:ext>
              </c:extLst>
            </c:dLbl>
            <c:dLbl>
              <c:idx val="1"/>
              <c:layout>
                <c:manualLayout>
                  <c:x val="1.6165156906964523E-3"/>
                  <c:y val="8.20322289771420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60-6A45-9B37-AB3BA59D6CDB}"/>
                </c:ext>
              </c:extLst>
            </c:dLbl>
            <c:dLbl>
              <c:idx val="2"/>
              <c:layout>
                <c:manualLayout>
                  <c:x val="-1.8182401268129434E-3"/>
                  <c:y val="2.2092183555832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60-6A45-9B37-AB3BA59D6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до 70 %</c:v>
                </c:pt>
                <c:pt idx="1">
                  <c:v>70-80%</c:v>
                </c:pt>
                <c:pt idx="2">
                  <c:v>более 80 %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0.31200000000000006</c:v>
                </c:pt>
                <c:pt idx="1">
                  <c:v>0.23100000000000001</c:v>
                </c:pt>
                <c:pt idx="2">
                  <c:v>0.45700000000000002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60-6A45-9B37-AB3BA59D6CD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продвинутый</c:v>
                </c:pt>
              </c:strCache>
            </c:strRef>
          </c:tx>
          <c:dLbls>
            <c:dLbl>
              <c:idx val="0"/>
              <c:layout>
                <c:manualLayout>
                  <c:x val="-1.8182401268129434E-3"/>
                  <c:y val="1.6406445795428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60-6A45-9B37-AB3BA59D6CDB}"/>
                </c:ext>
              </c:extLst>
            </c:dLbl>
            <c:dLbl>
              <c:idx val="1"/>
              <c:layout>
                <c:manualLayout>
                  <c:x val="4.3369693001383963E-2"/>
                  <c:y val="-3.12849895048776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60-6A45-9B37-AB3BA59D6CDB}"/>
                </c:ext>
              </c:extLst>
            </c:dLbl>
            <c:dLbl>
              <c:idx val="2"/>
              <c:layout>
                <c:manualLayout>
                  <c:x val="7.2133699906248544E-2"/>
                  <c:y val="1.60167700633501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60-6A45-9B37-AB3BA59D6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до 70 %</c:v>
                </c:pt>
                <c:pt idx="1">
                  <c:v>70-80%</c:v>
                </c:pt>
                <c:pt idx="2">
                  <c:v>более 80 %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0.6080000000000001</c:v>
                </c:pt>
                <c:pt idx="1">
                  <c:v>0.251</c:v>
                </c:pt>
                <c:pt idx="2">
                  <c:v>0.14100000000000001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B60-6A45-9B37-AB3BA59D6CDB}"/>
            </c:ext>
          </c:extLst>
        </c:ser>
        <c:dLbls/>
        <c:axId val="115192576"/>
        <c:axId val="115194112"/>
      </c:barChart>
      <c:catAx>
        <c:axId val="1151925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194112"/>
        <c:crosses val="autoZero"/>
        <c:auto val="1"/>
        <c:lblAlgn val="ctr"/>
        <c:lblOffset val="100"/>
      </c:catAx>
      <c:valAx>
        <c:axId val="115194112"/>
        <c:scaling>
          <c:orientation val="minMax"/>
        </c:scaling>
        <c:axPos val="l"/>
        <c:majorGridlines/>
        <c:numFmt formatCode="0.0%" sourceLinked="1"/>
        <c:tickLblPos val="nextTo"/>
        <c:crossAx val="11519257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D0DE-D86C-4882-9F7E-C31779E891E6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8A02-6734-4A93-B2A4-AADB432F52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683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98306-3595-4FBA-B0DE-70D02C5E140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B213B-11CD-4884-8053-9D82C7DF03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01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36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06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5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59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5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391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5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B213B-11CD-4884-8053-9D82C7DF030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45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A79070D-DE55-41C0-8651-9E87D262F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400" y="111277"/>
            <a:ext cx="8712968" cy="17801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38F80AE-ACF6-4DBC-BEB8-4C3611ED5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20028"/>
            <a:ext cx="12192000" cy="3425197"/>
          </a:xfrm>
          <a:prstGeom prst="rect">
            <a:avLst/>
          </a:prstGeom>
        </p:spPr>
      </p:pic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04A788CF-662D-43ED-8A54-9B5C0C4077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43" y="2636912"/>
            <a:ext cx="10849205" cy="914400"/>
          </a:xfrm>
        </p:spPr>
        <p:txBody>
          <a:bodyPr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  <a:r>
              <a:rPr lang="en-US" dirty="0"/>
              <a:t> </a:t>
            </a:r>
            <a:r>
              <a:rPr lang="ru-RU" dirty="0"/>
              <a:t>полужирным шрифтом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6B312D4E-558D-4605-A6A7-34A7406B0C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651" y="4365104"/>
            <a:ext cx="7617883" cy="504056"/>
          </a:xfrm>
        </p:spPr>
        <p:txBody>
          <a:bodyPr>
            <a:normAutofit/>
          </a:bodyPr>
          <a:lstStyle>
            <a:lvl1pPr marL="0" indent="0" algn="r">
              <a:buNone/>
              <a:defRPr sz="2400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Фамилия Имя Отчество</a:t>
            </a:r>
          </a:p>
        </p:txBody>
      </p:sp>
      <p:sp>
        <p:nvSpPr>
          <p:cNvPr id="10" name="Текст 15">
            <a:extLst>
              <a:ext uri="{FF2B5EF4-FFF2-40B4-BE49-F238E27FC236}">
                <a16:creationId xmlns:a16="http://schemas.microsoft.com/office/drawing/2014/main" xmlns="" id="{6B312D4E-558D-4605-A6A7-34A7406B0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691" y="4869160"/>
            <a:ext cx="7617883" cy="504056"/>
          </a:xfrm>
        </p:spPr>
        <p:txBody>
          <a:bodyPr>
            <a:normAutofit/>
          </a:bodyPr>
          <a:lstStyle>
            <a:lvl1pPr marL="0" indent="0" algn="r">
              <a:buNone/>
              <a:defRPr sz="2400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должность, название кафедры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xmlns="" id="{6B312D4E-558D-4605-A6A7-34A7406B0C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3605" y="6237312"/>
            <a:ext cx="7617883" cy="504056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Курск,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92306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C384-24B1-47FD-9248-D37735EF008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43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6245-834B-43AA-83D0-92E606C22DF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50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D3F1-85F4-4278-9886-DA5902DAC64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7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81DBC-EDB9-4082-934D-AA3D827D79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00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94EF6-90A4-4E6A-B868-0F5C1E0484D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09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2AA55-102C-4431-95FB-0A2746AFAB6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9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6468A-66CB-4300-937A-2BF16EB203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34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51900" y="260351"/>
            <a:ext cx="2745317" cy="58658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60351"/>
            <a:ext cx="8039100" cy="58658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A4C8-F863-484D-B2EA-80F20E1719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16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847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8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ок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E9E3B0-A38D-4EDE-BEC4-9CA390534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22" y="0"/>
            <a:ext cx="12174583" cy="1066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9215F4-0C8B-4DCE-B0C7-152CAE762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77080"/>
            <a:ext cx="1005927" cy="993734"/>
          </a:xfrm>
          <a:prstGeom prst="rect">
            <a:avLst/>
          </a:prstGeom>
        </p:spPr>
      </p:pic>
      <p:sp>
        <p:nvSpPr>
          <p:cNvPr id="5" name="Текст 15">
            <a:extLst>
              <a:ext uri="{FF2B5EF4-FFF2-40B4-BE49-F238E27FC236}">
                <a16:creationId xmlns:a16="http://schemas.microsoft.com/office/drawing/2014/main" xmlns="" id="{5CB2B089-130F-47AC-AA1E-344698EF4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5520" y="312769"/>
            <a:ext cx="7617883" cy="50405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88CD3F26-8313-D44F-A8A4-E96E9FAD7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53330"/>
            <a:ext cx="11965160" cy="54880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44682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37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8816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766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858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18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439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578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551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843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BC949D-E591-496C-99A1-F74E8297D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1" y="5497225"/>
            <a:ext cx="1480195" cy="1353393"/>
          </a:xfrm>
          <a:prstGeom prst="rect">
            <a:avLst/>
          </a:prstGeom>
        </p:spPr>
      </p:pic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F61322A-CE56-4183-91BC-EE1B9A039B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3528" y="764704"/>
            <a:ext cx="7586133" cy="40322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Рисунок</a:t>
            </a:r>
            <a:r>
              <a:rPr lang="en-US" dirty="0"/>
              <a:t>/</a:t>
            </a:r>
            <a:r>
              <a:rPr lang="ru-RU" dirty="0"/>
              <a:t>Диаграмма</a:t>
            </a:r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xmlns="" id="{DC4182E8-BE56-4A96-933D-604DF82B7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779" y="5245196"/>
            <a:ext cx="7617883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рисунка</a:t>
            </a:r>
            <a:r>
              <a:rPr lang="en-US" dirty="0"/>
              <a:t>/</a:t>
            </a:r>
            <a:r>
              <a:rPr lang="ru-RU" dirty="0"/>
              <a:t>диаграммы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295975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оклада двой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E9E3B0-A38D-4EDE-BEC4-9CA390534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22" y="0"/>
            <a:ext cx="12174583" cy="1066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9215F4-0C8B-4DCE-B0C7-152CAE762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77080"/>
            <a:ext cx="1005927" cy="993734"/>
          </a:xfrm>
          <a:prstGeom prst="rect">
            <a:avLst/>
          </a:prstGeom>
        </p:spPr>
      </p:pic>
      <p:sp>
        <p:nvSpPr>
          <p:cNvPr id="5" name="Текст 15">
            <a:extLst>
              <a:ext uri="{FF2B5EF4-FFF2-40B4-BE49-F238E27FC236}">
                <a16:creationId xmlns:a16="http://schemas.microsoft.com/office/drawing/2014/main" xmlns="" id="{5CB2B089-130F-47AC-AA1E-344698EF4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37054" y="312769"/>
            <a:ext cx="9671514" cy="504056"/>
          </a:xfrm>
        </p:spPr>
        <p:txBody>
          <a:bodyPr>
            <a:noAutofit/>
          </a:bodyPr>
          <a:lstStyle>
            <a:lvl1pPr marL="0" indent="0" algn="l">
              <a:buNone/>
              <a:defRPr sz="3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DEB60DEA-7EE2-9E47-8B01-58734F054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6" y="1253330"/>
            <a:ext cx="5616622" cy="54880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xmlns="" id="{D62C1852-577C-764C-9339-C31DF6663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252043"/>
            <a:ext cx="5616622" cy="548803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713146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53865A-111F-43F2-87D4-AB9FDE07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F91BB0-96A2-48EB-893D-5146491A2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27FBCC-75C0-451A-A3CE-FBD9A2F5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F45FC-E5E0-4C7E-9D67-959731470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4AFDC3-91B1-47FE-8D25-CE3D083A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535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DAB02-C5E4-4BFA-BBB4-029A00CF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41D1AF-4B00-44EA-88AC-DA3D24BE0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D1C060-F24A-4249-ADA5-7CBDE9641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C6A81F-673F-4872-8C31-27362542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34DA91-1E55-4651-A117-F1B8C61E1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89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DD883-EE39-4480-B324-43C2794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A6CD36-8D9E-4F2E-89C0-006E564ED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48169-57D6-42ED-B923-E60B7952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7F9814-7D67-41F1-9B19-6DD0249C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3E3D82-F462-4B28-9AE8-E65773FF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97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41DB3-9F8B-4CCD-904D-2F06F99C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38C7E0-4AA2-4DCF-B778-2F79E1ED7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1092603-F134-4B28-ADBE-2AA412D88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AD8E0E-B85A-482E-BAD9-26425F94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DE12CE-4921-4F04-97A6-20A1A5A3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86D945A-6022-477E-A312-7C839A14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765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F17A2-9437-4A07-87C2-8DCFD0F3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5DC8E-A2DD-4E52-8D14-65D157A7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0FC13F8-8296-4F8B-A502-1CD708708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8304573-6B24-4503-B8C5-77A9F29D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7C53BE0-3A28-40C7-BA2F-D36EB0F974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294EEC2-1682-4291-B31B-9790EAEF5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B3642F-FF65-4F3C-97E2-50D2C381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1031C0-F41A-4C26-9620-5B53030F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7758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3C549-1799-4B28-AECE-9743EACF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34E1D3-2E52-4A51-925B-A684995C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E329A8-6BFB-477B-9893-F96A27D0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DE30C94-9F72-4D8E-A3D4-5BD19AE1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316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EC0A0C-25AC-43BC-9978-682CCAEB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7DCB1E4-F623-4E8E-8ED5-5CFE0545E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DC35F0-C7CE-4362-B2E9-15567A4C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308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F43D26-613C-4ED0-BFB7-0AFFC7EC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072836-D71F-48A2-98AC-0C11BE216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C5242E-6D76-4329-B594-594BA0BA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F232A9-9210-4350-9321-37470D81E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ABA8E6-11B0-4067-B24A-002B5233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722FA07-42C0-4CEC-8D14-4B5C9262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69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D36FC5-6134-4E73-B64C-6950120B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C7713AC-F5FE-426A-A335-74379F44A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0F2DF0-CAA8-4C72-96AD-C598086EA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D88851-6665-4A98-8DC5-6CBCBAB9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04072F-F996-47B4-82CB-8FEE65B0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1AEA5B-D135-4989-B020-B79F6E29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96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24D426-965D-42D9-9ED7-C2E204EF5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6F43F0F-7168-42CD-8927-A9320998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FE4C4A-8808-4836-A74D-B9C3531D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9AB220-94BE-47CB-AB38-A052E3F6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A5EE71-F503-4FEA-830E-EC6DA2F8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64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53F3C4-A061-48A3-B136-F01490DC7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6" y="194616"/>
            <a:ext cx="7794814" cy="17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921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8B9317-FE9D-4EB8-81B7-1864D3236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C803307-6FC9-449E-BFBC-73F13F925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94AAFC-7824-4FC3-9BE6-FEB13FB3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28F784-B7E2-4AA6-9C61-C8FDCD6F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FB3355-82B4-4070-98B5-FB6FAF5F4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403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док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E9E3B0-A38D-4EDE-BEC4-9CA390534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22" y="0"/>
            <a:ext cx="12174583" cy="1066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9215F4-0C8B-4DCE-B0C7-152CAE762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52" y="77080"/>
            <a:ext cx="1005927" cy="993734"/>
          </a:xfrm>
          <a:prstGeom prst="rect">
            <a:avLst/>
          </a:prstGeom>
        </p:spPr>
      </p:pic>
      <p:sp>
        <p:nvSpPr>
          <p:cNvPr id="5" name="Текст 15">
            <a:extLst>
              <a:ext uri="{FF2B5EF4-FFF2-40B4-BE49-F238E27FC236}">
                <a16:creationId xmlns:a16="http://schemas.microsoft.com/office/drawing/2014/main" xmlns="" id="{5CB2B089-130F-47AC-AA1E-344698EF46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5520" y="312769"/>
            <a:ext cx="7617883" cy="504056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88CD3F26-8313-D44F-A8A4-E96E9FAD7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53330"/>
            <a:ext cx="11965160" cy="548803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972894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top01">
            <a:extLst>
              <a:ext uri="{FF2B5EF4-FFF2-40B4-BE49-F238E27FC236}">
                <a16:creationId xmlns:a16="http://schemas.microsoft.com/office/drawing/2014/main" xmlns="" id="{761798A3-67D6-6749-A2CE-2834C4DD1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33169B02-67E6-4246-9597-0A9B0115AB4A}"/>
              </a:ext>
            </a:extLst>
          </p:cNvPr>
          <p:cNvGrpSpPr>
            <a:grpSpLocks/>
          </p:cNvGrpSpPr>
          <p:nvPr/>
        </p:nvGrpSpPr>
        <p:grpSpPr bwMode="auto">
          <a:xfrm>
            <a:off x="719667" y="6381750"/>
            <a:ext cx="10943167" cy="7938"/>
            <a:chOff x="295" y="1974"/>
            <a:chExt cx="5170" cy="5"/>
          </a:xfrm>
        </p:grpSpPr>
        <p:sp>
          <p:nvSpPr>
            <p:cNvPr id="6" name="Line 15">
              <a:extLst>
                <a:ext uri="{FF2B5EF4-FFF2-40B4-BE49-F238E27FC236}">
                  <a16:creationId xmlns:a16="http://schemas.microsoft.com/office/drawing/2014/main" xmlns="" id="{08E46664-63C9-B141-9588-C6C573B7DFC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noFill/>
            <a:ln w="12699">
              <a:solidFill>
                <a:srgbClr val="FFFF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 sz="1800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xmlns="" id="{FC8009F5-18EE-8948-AFF0-4A4857057FD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noFill/>
            <a:ln w="12699">
              <a:solidFill>
                <a:srgbClr val="FFCC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ru-RU" sz="1800"/>
            </a:p>
          </p:txBody>
        </p:sp>
      </p:grp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E2A2A5B3-B0A9-8E42-8FC8-B4DB649A9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1" y="303214"/>
            <a:ext cx="748876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800000"/>
                </a:solidFill>
              </a:rPr>
              <a:t>НОВЫЕ ИНФОРМАЦИОННЫЕ ТЕХНОЛОГИИ В ОБРАЗОВАНИИ</a:t>
            </a: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xmlns="" id="{497D6345-BBAE-894E-A02E-56DC6B4A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1" y="44450"/>
            <a:ext cx="11135783" cy="336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800000"/>
                </a:solidFill>
              </a:rPr>
              <a:t>Одиннадцатая международная научно-практическая конференция</a:t>
            </a:r>
          </a:p>
        </p:txBody>
      </p:sp>
      <p:pic>
        <p:nvPicPr>
          <p:cNvPr id="10" name="Picture 34" descr="лого2">
            <a:extLst>
              <a:ext uri="{FF2B5EF4-FFF2-40B4-BE49-F238E27FC236}">
                <a16:creationId xmlns:a16="http://schemas.microsoft.com/office/drawing/2014/main" xmlns="" id="{AEB65BF2-4190-644E-B287-42F3E15FA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5">
            <a:extLst>
              <a:ext uri="{FF2B5EF4-FFF2-40B4-BE49-F238E27FC236}">
                <a16:creationId xmlns:a16="http://schemas.microsoft.com/office/drawing/2014/main" xmlns="" id="{396D96B1-4772-E948-9ACB-0C99EC30B3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41439"/>
            <a:ext cx="10363200" cy="1470025"/>
          </a:xfrm>
        </p:spPr>
        <p:txBody>
          <a:bodyPr/>
          <a:lstStyle>
            <a:lvl1pPr algn="ctr">
              <a:defRPr sz="3600">
                <a:solidFill>
                  <a:srgbClr val="CC3300"/>
                </a:solidFill>
              </a:defRPr>
            </a:lvl1pPr>
          </a:lstStyle>
          <a:p>
            <a:endParaRPr lang="ru-RU"/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25800" y="6381750"/>
            <a:ext cx="8534400" cy="431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solidFill>
                  <a:srgbClr val="8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124820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xmlns="" id="{C166B884-07F2-FA49-AD17-31AD09BC58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F98695D4-65D4-E34B-86BD-7D54CD2FBC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98097-7540-0448-8EF3-E0292CC170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5844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xmlns="" id="{16228DC5-1799-A544-9457-6D1C50506A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923E90DC-BFEE-0D49-A5FE-87B1589750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8F0AAC-F5BC-BD4B-99B1-AB70A1E1D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98396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68413"/>
            <a:ext cx="5850467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xmlns="" id="{791F84E6-697B-984B-A1C0-C103C850B0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xmlns="" id="{FD2D9E75-BAE8-414A-BB8F-75C7813E8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AA6A32-CBF7-8D49-9CE8-A684C82B7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9549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xmlns="" id="{9C82213C-6D34-0047-B3E7-5B35BB643A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xmlns="" id="{9393BF7B-8FC0-5241-A602-DCB516F3E6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CD396F-8867-DA45-A9E8-CD7BAB73E7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55356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xmlns="" id="{F64A3BC7-6B1E-384E-A46B-55A901BC5C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xmlns="" id="{039F6E67-6FBA-FD4C-BE29-75730FE712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F6AA1-2C3E-BA49-9D18-8FEAD7D438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8223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xmlns="" id="{FA499454-CF7A-1D4E-829D-6269753DDC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xmlns="" id="{6D1F5FE3-6B34-FE40-B6A4-35763B450D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591D7-73FD-4A40-B45F-8324D7884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324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xmlns="" id="{621119E8-0EAB-3840-9A62-5FDE8498EB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xmlns="" id="{28565286-E47B-DC46-B899-A1D5C00457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96056E-804F-B243-BF75-7355FD071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0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/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7BC949D-E591-496C-99A1-F74E8297D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01" y="5497225"/>
            <a:ext cx="1480195" cy="1353393"/>
          </a:xfrm>
          <a:prstGeom prst="rect">
            <a:avLst/>
          </a:prstGeom>
        </p:spPr>
      </p:pic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3F61322A-CE56-4183-91BC-EE1B9A039B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3528" y="764704"/>
            <a:ext cx="7586133" cy="40322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Рисунок</a:t>
            </a:r>
            <a:r>
              <a:rPr lang="en-US" dirty="0"/>
              <a:t>/</a:t>
            </a:r>
            <a:r>
              <a:rPr lang="ru-RU" dirty="0"/>
              <a:t>Диаграмма</a:t>
            </a:r>
          </a:p>
        </p:txBody>
      </p:sp>
      <p:sp>
        <p:nvSpPr>
          <p:cNvPr id="5" name="Текст 15">
            <a:extLst>
              <a:ext uri="{FF2B5EF4-FFF2-40B4-BE49-F238E27FC236}">
                <a16:creationId xmlns:a16="http://schemas.microsoft.com/office/drawing/2014/main" xmlns="" id="{DC4182E8-BE56-4A96-933D-604DF82B71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779" y="5245196"/>
            <a:ext cx="7617883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Название рисунка</a:t>
            </a:r>
            <a:r>
              <a:rPr lang="en-US" dirty="0"/>
              <a:t>/</a:t>
            </a:r>
            <a:r>
              <a:rPr lang="ru-RU" dirty="0"/>
              <a:t>диаграммы</a:t>
            </a:r>
          </a:p>
        </p:txBody>
      </p:sp>
    </p:spTree>
    <p:extLst>
      <p:ext uri="{BB962C8B-B14F-4D97-AF65-F5344CB8AC3E}">
        <p14:creationId xmlns:p14="http://schemas.microsoft.com/office/powerpoint/2010/main" xmlns="" val="61341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xmlns="" id="{B64D0001-B397-E54A-BEE2-8C4DE0693F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xmlns="" id="{DEC84A96-E949-044B-A816-E339855230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5C9304-0094-E14C-AEB0-1576176371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1039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xmlns="" id="{808A6678-8D87-154E-8697-512C1F11CD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12B87083-E6A6-3743-87EA-16DB2EDD8B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2E4E2F-B838-5844-9618-C5E42D92D6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65945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4" y="44451"/>
            <a:ext cx="2976033" cy="64801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34" y="44451"/>
            <a:ext cx="8724900" cy="6480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xmlns="" id="{AD547177-D705-7945-B6DC-84973CAB2B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xmlns="" id="{B0BC85C6-4044-E643-B923-764E80737E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0AAF57-0B03-6048-B517-DE01CC8191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97154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xmlns="" id="{1879BA00-6E07-9B4B-AB42-EF133B866E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5">
            <a:extLst>
              <a:ext uri="{FF2B5EF4-FFF2-40B4-BE49-F238E27FC236}">
                <a16:creationId xmlns:a16="http://schemas.microsoft.com/office/drawing/2014/main" xmlns="" id="{648FF121-A257-7848-9786-1C992DFC52D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FC5C96-5F60-5F4E-97D7-60AF108B9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87784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3933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268413"/>
            <a:ext cx="5850467" cy="2551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43933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71925"/>
            <a:ext cx="5850467" cy="2552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xmlns="" id="{F4861939-D41D-414A-9451-FFA56E79D4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xmlns="" id="{6D638228-C906-3842-BF95-0CD284BA11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C24AF7-6DCB-2449-802E-AB4F8EF25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281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DC60-8731-47B3-9732-A4C5379F28D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809A-7773-4BBD-BFDA-E235A7BA5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77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237288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4AA-8900-4EF2-BA9D-410ED8294F7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29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AC751-8F43-40BC-9D64-FED0834B6BB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09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2097-EA7D-4BB9-A6C1-245500B5A7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77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DC60-8731-47B3-9732-A4C5379F28D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809A-7773-4BBD-BFDA-E235A7BA54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2603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C0597-477E-46C1-A73F-6FC9C7E78F30}" type="slidenum">
              <a:rPr lang="ru-RU" alt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1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3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5A94-B7B9-4E33-A81D-651C71C0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C8BA7A-36DD-4B3C-829A-7A53ED381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D61144-A27F-44EE-AD49-8D63C5AC7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72FB-C3CA-4998-B62A-4138B4693B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C00578-1AC4-43F8-A783-5A144FF1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063B78-6B01-481C-A587-8CD6C20AF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038B3-24F6-4F9C-82FE-4216E3BA14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9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 descr="1C_06_L">
            <a:extLst>
              <a:ext uri="{FF2B5EF4-FFF2-40B4-BE49-F238E27FC236}">
                <a16:creationId xmlns:a16="http://schemas.microsoft.com/office/drawing/2014/main" xmlns="" id="{3EA8AED6-CF5E-F840-85E2-E2B478C7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16700"/>
            <a:ext cx="121920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6">
            <a:extLst>
              <a:ext uri="{FF2B5EF4-FFF2-40B4-BE49-F238E27FC236}">
                <a16:creationId xmlns:a16="http://schemas.microsoft.com/office/drawing/2014/main" xmlns="" id="{F3FC92B1-7C89-864D-96C4-DEF611C55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8517" y="44450"/>
            <a:ext cx="749088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48">
            <a:extLst>
              <a:ext uri="{FF2B5EF4-FFF2-40B4-BE49-F238E27FC236}">
                <a16:creationId xmlns:a16="http://schemas.microsoft.com/office/drawing/2014/main" xmlns="" id="{C55E946C-ED7D-4B49-8061-57ECE7756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34" y="1268413"/>
            <a:ext cx="1190413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xmlns="" id="{D1A0A519-85B8-CD49-9802-553BADB049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6"/>
            <a:ext cx="10896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xmlns="" id="{2A92903A-4280-9B4C-A801-842DF5933A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7650"/>
            <a:ext cx="1022349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5B0917"/>
                </a:solidFill>
              </a:defRPr>
            </a:lvl1pPr>
          </a:lstStyle>
          <a:p>
            <a:pPr>
              <a:defRPr/>
            </a:pPr>
            <a:fld id="{7A61331C-3765-F34C-AA73-09D62EC804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58" descr="лого2">
            <a:extLst>
              <a:ext uri="{FF2B5EF4-FFF2-40B4-BE49-F238E27FC236}">
                <a16:creationId xmlns:a16="http://schemas.microsoft.com/office/drawing/2014/main" xmlns="" id="{4BED4246-E229-9E43-8044-F5582A579D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34" y="333376"/>
            <a:ext cx="1079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59">
            <a:extLst>
              <a:ext uri="{FF2B5EF4-FFF2-40B4-BE49-F238E27FC236}">
                <a16:creationId xmlns:a16="http://schemas.microsoft.com/office/drawing/2014/main" xmlns="" id="{7A9D09CE-C629-6545-A197-4F335C8E27B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295400" y="115889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xmlns="" val="273732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2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jpe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4.svg"/><Relationship Id="rId5" Type="http://schemas.openxmlformats.org/officeDocument/2006/relationships/chart" Target="../charts/chart3.xml"/><Relationship Id="rId10" Type="http://schemas.openxmlformats.org/officeDocument/2006/relationships/image" Target="../media/image31.png"/><Relationship Id="rId4" Type="http://schemas.openxmlformats.org/officeDocument/2006/relationships/chart" Target="../charts/chart2.xml"/><Relationship Id="rId9" Type="http://schemas.openxmlformats.org/officeDocument/2006/relationships/image" Target="../media/image6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10" Type="http://schemas.openxmlformats.org/officeDocument/2006/relationships/image" Target="../media/image18.jpeg"/><Relationship Id="rId4" Type="http://schemas.openxmlformats.org/officeDocument/2006/relationships/image" Target="../media/image32.sv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57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A82E76-2DF8-8647-A9B7-92DC1B074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3992" y="4077072"/>
            <a:ext cx="5256584" cy="504056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                                                                      Выполнил</a:t>
            </a:r>
            <a:r>
              <a:rPr lang="ru-RU" sz="1800" i="1" dirty="0"/>
              <a:t>:</a:t>
            </a:r>
          </a:p>
          <a:p>
            <a:pPr algn="ctr"/>
            <a:r>
              <a:rPr lang="ru-RU" sz="1800" dirty="0" smtClean="0"/>
              <a:t>                                  Гаврилюк </a:t>
            </a:r>
            <a:r>
              <a:rPr lang="ru-RU" sz="1800" dirty="0"/>
              <a:t>Василий Петрович</a:t>
            </a:r>
          </a:p>
          <a:p>
            <a:r>
              <a:rPr lang="ru-RU" sz="100" dirty="0"/>
              <a:t> </a:t>
            </a:r>
          </a:p>
          <a:p>
            <a:pPr algn="ctr"/>
            <a:r>
              <a:rPr lang="ru-RU" sz="1800" i="1" dirty="0" smtClean="0"/>
              <a:t>                                         Научный </a:t>
            </a:r>
            <a:r>
              <a:rPr lang="ru-RU" sz="1800" i="1" dirty="0"/>
              <a:t>руководитель</a:t>
            </a:r>
            <a:r>
              <a:rPr lang="ru-RU" sz="1800" i="1" dirty="0" smtClean="0"/>
              <a:t>:     </a:t>
            </a:r>
            <a:endParaRPr lang="ru-RU" sz="1800" i="1" dirty="0"/>
          </a:p>
          <a:p>
            <a:pPr algn="l"/>
            <a:r>
              <a:rPr lang="ru-RU" sz="1800" dirty="0" smtClean="0"/>
              <a:t>     к.э.н</a:t>
            </a:r>
            <a:r>
              <a:rPr lang="ru-RU" sz="1800" dirty="0"/>
              <a:t>., доцент Иванова Людмила Анатольевна 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1028" name="Picture 4" descr="ИКТ в здравоохранении 2021">
            <a:extLst>
              <a:ext uri="{FF2B5EF4-FFF2-40B4-BE49-F238E27FC236}">
                <a16:creationId xmlns:a16="http://schemas.microsoft.com/office/drawing/2014/main" xmlns="" id="{1C54C792-EDC1-E14C-B6C7-3912715CA9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8" r="33472"/>
          <a:stretch/>
        </p:blipFill>
        <p:spPr bwMode="auto">
          <a:xfrm>
            <a:off x="0" y="2189706"/>
            <a:ext cx="3690181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E7A2ACC-955F-7642-8809-2AB993C93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15 </a:t>
            </a:r>
            <a:r>
              <a:rPr lang="ru-RU" sz="2400" dirty="0"/>
              <a:t>марта </a:t>
            </a:r>
            <a:r>
              <a:rPr lang="ru-RU" sz="2400" dirty="0" smtClean="0"/>
              <a:t>2023 </a:t>
            </a:r>
            <a:r>
              <a:rPr lang="ru-RU" sz="2400" dirty="0"/>
              <a:t>года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2831E722-F62F-5B4F-82DD-65B08D764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2636912"/>
            <a:ext cx="11538697" cy="1440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                               Стратегия </a:t>
            </a:r>
            <a:r>
              <a:rPr lang="ru-RU" dirty="0"/>
              <a:t>управления персоналом </a:t>
            </a:r>
            <a:endParaRPr lang="ru-RU" dirty="0" smtClean="0"/>
          </a:p>
          <a:p>
            <a:r>
              <a:rPr lang="ru-RU" dirty="0" smtClean="0"/>
              <a:t>                                           в </a:t>
            </a:r>
            <a:r>
              <a:rPr lang="ru-RU" dirty="0"/>
              <a:t>рамках цифровой трансформации 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7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5" t="40762" r="57993" b="28443"/>
          <a:stretch/>
        </p:blipFill>
        <p:spPr bwMode="auto">
          <a:xfrm>
            <a:off x="10133236" y="104172"/>
            <a:ext cx="2083444" cy="2025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 smtClean="0"/>
              <a:t>Стратегия</a:t>
            </a:r>
            <a:endParaRPr lang="ru-RU" dirty="0"/>
          </a:p>
        </p:txBody>
      </p:sp>
      <p:sp>
        <p:nvSpPr>
          <p:cNvPr id="122" name="Прямоугольник: скругленные углы 10">
            <a:extLst>
              <a:ext uri="{FF2B5EF4-FFF2-40B4-BE49-F238E27FC236}">
                <a16:creationId xmlns:a16="http://schemas.microsoft.com/office/drawing/2014/main" xmlns="" id="{4D8515E3-9148-4FFA-9BE8-DF5FA6B6EA3C}"/>
              </a:ext>
            </a:extLst>
          </p:cNvPr>
          <p:cNvSpPr/>
          <p:nvPr/>
        </p:nvSpPr>
        <p:spPr>
          <a:xfrm>
            <a:off x="238204" y="1121748"/>
            <a:ext cx="9895032" cy="1811382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xmlns="" id="{5285FA05-A67E-4EB5-92A1-57BDF94DB97B}"/>
              </a:ext>
            </a:extLst>
          </p:cNvPr>
          <p:cNvSpPr/>
          <p:nvPr/>
        </p:nvSpPr>
        <p:spPr>
          <a:xfrm>
            <a:off x="328225" y="1329882"/>
            <a:ext cx="1206848" cy="131673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Канце-лярия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Овал 123">
            <a:extLst>
              <a:ext uri="{FF2B5EF4-FFF2-40B4-BE49-F238E27FC236}">
                <a16:creationId xmlns:a16="http://schemas.microsoft.com/office/drawing/2014/main" xmlns="" id="{45B70359-2FBC-4715-935C-32E66AE4E544}"/>
              </a:ext>
            </a:extLst>
          </p:cNvPr>
          <p:cNvSpPr/>
          <p:nvPr/>
        </p:nvSpPr>
        <p:spPr>
          <a:xfrm>
            <a:off x="1612052" y="1329882"/>
            <a:ext cx="1206848" cy="131673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Канце-лярия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8AEC8FBF-8082-49F3-BA6F-BB37521546A7}"/>
              </a:ext>
            </a:extLst>
          </p:cNvPr>
          <p:cNvSpPr/>
          <p:nvPr/>
        </p:nvSpPr>
        <p:spPr>
          <a:xfrm>
            <a:off x="2895880" y="1345560"/>
            <a:ext cx="1206848" cy="131673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Канце-лярия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СПО</a:t>
            </a:r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3CCA29DB-273C-46B6-9877-051467028749}"/>
              </a:ext>
            </a:extLst>
          </p:cNvPr>
          <p:cNvSpPr/>
          <p:nvPr/>
        </p:nvSpPr>
        <p:spPr>
          <a:xfrm>
            <a:off x="4179707" y="1329882"/>
            <a:ext cx="1206848" cy="131673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Канце-лярия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095E1773-29F9-4A95-9B92-F57A7A73E150}"/>
              </a:ext>
            </a:extLst>
          </p:cNvPr>
          <p:cNvSpPr/>
          <p:nvPr/>
        </p:nvSpPr>
        <p:spPr>
          <a:xfrm>
            <a:off x="5463535" y="1329882"/>
            <a:ext cx="1206848" cy="1316734"/>
          </a:xfrm>
          <a:prstGeom prst="ellipse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Канце-лярия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CE9EDA4A-8AA8-4E6B-9AF5-0E763684DEC3}"/>
              </a:ext>
            </a:extLst>
          </p:cNvPr>
          <p:cNvSpPr txBox="1"/>
          <p:nvPr/>
        </p:nvSpPr>
        <p:spPr>
          <a:xfrm>
            <a:off x="6669863" y="1121748"/>
            <a:ext cx="3429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Университет ПРОФ</a:t>
            </a:r>
          </a:p>
          <a:p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: скругленные углы 17">
            <a:extLst>
              <a:ext uri="{FF2B5EF4-FFF2-40B4-BE49-F238E27FC236}">
                <a16:creationId xmlns:a16="http://schemas.microsoft.com/office/drawing/2014/main" xmlns="" id="{DC136C66-5306-4AC9-B60F-A1CFCD3B427B}"/>
              </a:ext>
            </a:extLst>
          </p:cNvPr>
          <p:cNvSpPr/>
          <p:nvPr/>
        </p:nvSpPr>
        <p:spPr>
          <a:xfrm>
            <a:off x="238204" y="5201769"/>
            <a:ext cx="3801291" cy="154135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: скругленные углы 18">
            <a:extLst>
              <a:ext uri="{FF2B5EF4-FFF2-40B4-BE49-F238E27FC236}">
                <a16:creationId xmlns:a16="http://schemas.microsoft.com/office/drawing/2014/main" xmlns="" id="{7CB46C10-28FE-4D2F-8553-3012836D97D5}"/>
              </a:ext>
            </a:extLst>
          </p:cNvPr>
          <p:cNvSpPr/>
          <p:nvPr/>
        </p:nvSpPr>
        <p:spPr>
          <a:xfrm>
            <a:off x="4102728" y="5201769"/>
            <a:ext cx="4580612" cy="154135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58AFE421-4A9E-4AA2-BEEB-51FC2E062EC8}"/>
              </a:ext>
            </a:extLst>
          </p:cNvPr>
          <p:cNvSpPr txBox="1"/>
          <p:nvPr/>
        </p:nvSpPr>
        <p:spPr>
          <a:xfrm>
            <a:off x="360372" y="5308766"/>
            <a:ext cx="3742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Зарплата и кадры государственного учреждения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3715EF9E-9D54-4DD3-B484-CA1CF34B8827}"/>
              </a:ext>
            </a:extLst>
          </p:cNvPr>
          <p:cNvSpPr txBox="1"/>
          <p:nvPr/>
        </p:nvSpPr>
        <p:spPr>
          <a:xfrm>
            <a:off x="4372596" y="5356967"/>
            <a:ext cx="380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 Бухгалтерия государственного учреждения</a:t>
            </a:r>
          </a:p>
        </p:txBody>
      </p:sp>
      <p:sp>
        <p:nvSpPr>
          <p:cNvPr id="133" name="Стрелка: вниз 22">
            <a:extLst>
              <a:ext uri="{FF2B5EF4-FFF2-40B4-BE49-F238E27FC236}">
                <a16:creationId xmlns:a16="http://schemas.microsoft.com/office/drawing/2014/main" xmlns="" id="{02B94745-4CC3-47EC-9F73-7D3DA1BB8E3B}"/>
              </a:ext>
            </a:extLst>
          </p:cNvPr>
          <p:cNvSpPr/>
          <p:nvPr/>
        </p:nvSpPr>
        <p:spPr>
          <a:xfrm>
            <a:off x="1318714" y="3262741"/>
            <a:ext cx="586676" cy="1579229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Стрелка: вниз 24">
            <a:extLst>
              <a:ext uri="{FF2B5EF4-FFF2-40B4-BE49-F238E27FC236}">
                <a16:creationId xmlns:a16="http://schemas.microsoft.com/office/drawing/2014/main" xmlns="" id="{84BDBDE8-3CA0-47AE-986B-ABE4E4A278F8}"/>
              </a:ext>
            </a:extLst>
          </p:cNvPr>
          <p:cNvSpPr/>
          <p:nvPr/>
        </p:nvSpPr>
        <p:spPr>
          <a:xfrm rot="10800000">
            <a:off x="2033740" y="3214773"/>
            <a:ext cx="628931" cy="1627197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Стрелка: вниз 26">
            <a:extLst>
              <a:ext uri="{FF2B5EF4-FFF2-40B4-BE49-F238E27FC236}">
                <a16:creationId xmlns:a16="http://schemas.microsoft.com/office/drawing/2014/main" xmlns="" id="{78D5A614-5473-44E1-B2D6-D2F4065CDBE4}"/>
              </a:ext>
            </a:extLst>
          </p:cNvPr>
          <p:cNvSpPr/>
          <p:nvPr/>
        </p:nvSpPr>
        <p:spPr>
          <a:xfrm>
            <a:off x="5511310" y="3336028"/>
            <a:ext cx="586676" cy="1579229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Стрелка: вниз 27">
            <a:extLst>
              <a:ext uri="{FF2B5EF4-FFF2-40B4-BE49-F238E27FC236}">
                <a16:creationId xmlns:a16="http://schemas.microsoft.com/office/drawing/2014/main" xmlns="" id="{A572F71F-BB48-40D1-BD8E-2619CEFEB8F9}"/>
              </a:ext>
            </a:extLst>
          </p:cNvPr>
          <p:cNvSpPr/>
          <p:nvPr/>
        </p:nvSpPr>
        <p:spPr>
          <a:xfrm rot="10800000">
            <a:off x="6226336" y="3288060"/>
            <a:ext cx="628931" cy="1627197"/>
          </a:xfrm>
          <a:prstGeom prst="downArrow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BFFCFE1A-1B4F-294E-B1FE-28092E6946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018" y="1667873"/>
            <a:ext cx="1340123" cy="10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8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55FD12-A13C-0445-9C21-D747B759D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3472" y="312769"/>
            <a:ext cx="10153128" cy="504056"/>
          </a:xfrm>
        </p:spPr>
        <p:txBody>
          <a:bodyPr/>
          <a:lstStyle/>
          <a:p>
            <a:pPr algn="l"/>
            <a:r>
              <a:rPr lang="ru-RU" altLang="ru-RU" sz="2800" dirty="0"/>
              <a:t>«1С:Университет ПРОФ»</a:t>
            </a:r>
            <a:endParaRPr lang="ru-RU" sz="2800" dirty="0"/>
          </a:p>
        </p:txBody>
      </p:sp>
      <p:pic>
        <p:nvPicPr>
          <p:cNvPr id="7" name="Picture 32" descr="E:\!Работа\Внешние проекты\2012-2013\ЮФУ\презентация\pix\автоматизируемые бизнес процессы.jpg">
            <a:extLst>
              <a:ext uri="{FF2B5EF4-FFF2-40B4-BE49-F238E27FC236}">
                <a16:creationId xmlns:a16="http://schemas.microsoft.com/office/drawing/2014/main" xmlns="" id="{C1155856-AFA3-5B4C-9C95-39BF91EC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24744"/>
            <a:ext cx="8568952" cy="574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Маркеры-галочки">
            <a:extLst>
              <a:ext uri="{FF2B5EF4-FFF2-40B4-BE49-F238E27FC236}">
                <a16:creationId xmlns:a16="http://schemas.microsoft.com/office/drawing/2014/main" xmlns="" id="{ABB011C1-5C2D-9D45-B9F0-F54F667CE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11624" y="815948"/>
            <a:ext cx="617592" cy="617592"/>
          </a:xfrm>
          <a:prstGeom prst="rect">
            <a:avLst/>
          </a:prstGeom>
        </p:spPr>
      </p:pic>
      <p:pic>
        <p:nvPicPr>
          <p:cNvPr id="8" name="Рисунок 7" descr="Маркеры-галочки">
            <a:extLst>
              <a:ext uri="{FF2B5EF4-FFF2-40B4-BE49-F238E27FC236}">
                <a16:creationId xmlns:a16="http://schemas.microsoft.com/office/drawing/2014/main" xmlns="" id="{42A9C0AD-2748-7A41-8874-5F4E5EC00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44556" y="815948"/>
            <a:ext cx="617592" cy="617592"/>
          </a:xfrm>
          <a:prstGeom prst="rect">
            <a:avLst/>
          </a:prstGeom>
        </p:spPr>
      </p:pic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xmlns="" id="{73B85C3D-9603-584D-AE59-77A0AD83A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44556" y="3201946"/>
            <a:ext cx="617592" cy="617592"/>
          </a:xfrm>
          <a:prstGeom prst="rect">
            <a:avLst/>
          </a:prstGeom>
        </p:spPr>
      </p:pic>
      <p:pic>
        <p:nvPicPr>
          <p:cNvPr id="11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5" t="40762" r="57993" b="28443"/>
          <a:stretch/>
        </p:blipFill>
        <p:spPr bwMode="auto">
          <a:xfrm>
            <a:off x="10133236" y="104172"/>
            <a:ext cx="2083444" cy="2025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6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8EE3F7-FB0A-9B42-A094-F24CE54791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1416" y="280032"/>
            <a:ext cx="7848872" cy="504056"/>
          </a:xfrm>
        </p:spPr>
        <p:txBody>
          <a:bodyPr/>
          <a:lstStyle/>
          <a:p>
            <a:pPr algn="l"/>
            <a:r>
              <a:rPr lang="ru-RU" sz="2800" dirty="0"/>
              <a:t>Организация проведение приемном кампании</a:t>
            </a:r>
          </a:p>
          <a:p>
            <a:pPr algn="l"/>
            <a:endParaRPr lang="ru-RU" sz="2800" dirty="0"/>
          </a:p>
        </p:txBody>
      </p:sp>
      <p:pic>
        <p:nvPicPr>
          <p:cNvPr id="1026" name="Picture 2" descr="C:\Users\Evgen\Desktop\Ученый совет\Скриншоты\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44"/>
          <a:stretch/>
        </p:blipFill>
        <p:spPr bwMode="auto">
          <a:xfrm>
            <a:off x="2927648" y="2348880"/>
            <a:ext cx="5472608" cy="29755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иемная комиссия ВГУЮ (РПА Минюста России)">
            <a:extLst>
              <a:ext uri="{FF2B5EF4-FFF2-40B4-BE49-F238E27FC236}">
                <a16:creationId xmlns:a16="http://schemas.microsoft.com/office/drawing/2014/main" xmlns="" id="{CCF89B24-4798-B84F-A32C-E46E5BF3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6332" y="4139252"/>
            <a:ext cx="4484152" cy="22420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vgen\Desktop\Ученый совет\Скриншоты\3.png">
            <a:extLst>
              <a:ext uri="{FF2B5EF4-FFF2-40B4-BE49-F238E27FC236}">
                <a16:creationId xmlns:a16="http://schemas.microsoft.com/office/drawing/2014/main" xmlns="" id="{E3C77AC5-230E-F948-BEB2-7141917E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196752"/>
            <a:ext cx="4464496" cy="2422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C0C562C-488C-F84D-A105-658A9CAFBD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" r="10062" b="13834"/>
          <a:stretch/>
        </p:blipFill>
        <p:spPr bwMode="auto">
          <a:xfrm>
            <a:off x="191344" y="1232046"/>
            <a:ext cx="4032448" cy="235848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чта России — Википедия">
            <a:extLst>
              <a:ext uri="{FF2B5EF4-FFF2-40B4-BE49-F238E27FC236}">
                <a16:creationId xmlns:a16="http://schemas.microsoft.com/office/drawing/2014/main" xmlns="" id="{F1DABEE1-8EB9-2B4C-8909-B1EDAAEF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682" y="4480532"/>
            <a:ext cx="4093164" cy="19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онверт">
            <a:extLst>
              <a:ext uri="{FF2B5EF4-FFF2-40B4-BE49-F238E27FC236}">
                <a16:creationId xmlns:a16="http://schemas.microsoft.com/office/drawing/2014/main" xmlns="" id="{9EBFF515-D6BC-4E49-99F6-D100EB0807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9336" y="6381328"/>
            <a:ext cx="4572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6516F1-1522-B046-B788-7E75B6E6C6F3}"/>
              </a:ext>
            </a:extLst>
          </p:cNvPr>
          <p:cNvSpPr txBox="1"/>
          <p:nvPr/>
        </p:nvSpPr>
        <p:spPr>
          <a:xfrm>
            <a:off x="551384" y="636216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pic>
        <p:nvPicPr>
          <p:cNvPr id="15" name="Рисунок 14" descr="Группа">
            <a:extLst>
              <a:ext uri="{FF2B5EF4-FFF2-40B4-BE49-F238E27FC236}">
                <a16:creationId xmlns:a16="http://schemas.microsoft.com/office/drawing/2014/main" xmlns="" id="{F9B18C77-5EC5-F245-944D-23D6324C92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40688" y="3501008"/>
            <a:ext cx="720080" cy="720080"/>
          </a:xfrm>
          <a:prstGeom prst="rect">
            <a:avLst/>
          </a:prstGeom>
        </p:spPr>
      </p:pic>
      <p:pic>
        <p:nvPicPr>
          <p:cNvPr id="17" name="Рисунок 16" descr="Группа">
            <a:extLst>
              <a:ext uri="{FF2B5EF4-FFF2-40B4-BE49-F238E27FC236}">
                <a16:creationId xmlns:a16="http://schemas.microsoft.com/office/drawing/2014/main" xmlns="" id="{C116D9EF-1378-2E48-A00E-74AA55FD5D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93816" y="3476629"/>
            <a:ext cx="720080" cy="720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1A6C1C-F6C6-5549-8F78-6C4031730739}"/>
              </a:ext>
            </a:extLst>
          </p:cNvPr>
          <p:cNvSpPr txBox="1"/>
          <p:nvPr/>
        </p:nvSpPr>
        <p:spPr>
          <a:xfrm>
            <a:off x="9009613" y="35538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7836</a:t>
            </a:r>
          </a:p>
        </p:txBody>
      </p:sp>
      <p:pic>
        <p:nvPicPr>
          <p:cNvPr id="19" name="Рисунок 18" descr="Группа">
            <a:extLst>
              <a:ext uri="{FF2B5EF4-FFF2-40B4-BE49-F238E27FC236}">
                <a16:creationId xmlns:a16="http://schemas.microsoft.com/office/drawing/2014/main" xmlns="" id="{143BF129-471A-4444-B4EA-E5551C3630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04952" y="3476629"/>
            <a:ext cx="720080" cy="720080"/>
          </a:xfrm>
          <a:prstGeom prst="rect">
            <a:avLst/>
          </a:prstGeom>
        </p:spPr>
      </p:pic>
      <p:pic>
        <p:nvPicPr>
          <p:cNvPr id="20" name="Рисунок 19" descr="Группа">
            <a:extLst>
              <a:ext uri="{FF2B5EF4-FFF2-40B4-BE49-F238E27FC236}">
                <a16:creationId xmlns:a16="http://schemas.microsoft.com/office/drawing/2014/main" xmlns="" id="{9833519E-3B07-1249-9E45-A4F83F358B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29328" y="3476629"/>
            <a:ext cx="720080" cy="7200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6B47327-DFC9-144A-8A0E-FD5ADA967D30}"/>
              </a:ext>
            </a:extLst>
          </p:cNvPr>
          <p:cNvSpPr txBox="1"/>
          <p:nvPr/>
        </p:nvSpPr>
        <p:spPr>
          <a:xfrm>
            <a:off x="1542592" y="35846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4686</a:t>
            </a:r>
          </a:p>
        </p:txBody>
      </p:sp>
      <p:pic>
        <p:nvPicPr>
          <p:cNvPr id="22" name="Рисунок 21" descr="Группа">
            <a:extLst>
              <a:ext uri="{FF2B5EF4-FFF2-40B4-BE49-F238E27FC236}">
                <a16:creationId xmlns:a16="http://schemas.microsoft.com/office/drawing/2014/main" xmlns="" id="{E0DF0D72-800B-0F4F-9681-A7890F9DF1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4088" y="3513006"/>
            <a:ext cx="720080" cy="720080"/>
          </a:xfrm>
          <a:prstGeom prst="rect">
            <a:avLst/>
          </a:prstGeom>
        </p:spPr>
      </p:pic>
      <p:pic>
        <p:nvPicPr>
          <p:cNvPr id="23" name="Рисунок 22" descr="Группа">
            <a:extLst>
              <a:ext uri="{FF2B5EF4-FFF2-40B4-BE49-F238E27FC236}">
                <a16:creationId xmlns:a16="http://schemas.microsoft.com/office/drawing/2014/main" xmlns="" id="{3AEDCEE1-9B72-2C4C-AF86-0117DFD8E8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93816" y="6263734"/>
            <a:ext cx="720080" cy="7200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5C02EDC-ADFE-1C44-A9BA-DD591F39D83C}"/>
              </a:ext>
            </a:extLst>
          </p:cNvPr>
          <p:cNvSpPr txBox="1"/>
          <p:nvPr/>
        </p:nvSpPr>
        <p:spPr>
          <a:xfrm>
            <a:off x="10387593" y="637179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21E021-572E-A340-A91D-421B52295534}"/>
              </a:ext>
            </a:extLst>
          </p:cNvPr>
          <p:cNvSpPr txBox="1"/>
          <p:nvPr/>
        </p:nvSpPr>
        <p:spPr>
          <a:xfrm>
            <a:off x="5050261" y="1405743"/>
            <a:ext cx="1736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13 578</a:t>
            </a:r>
          </a:p>
        </p:txBody>
      </p:sp>
      <p:pic>
        <p:nvPicPr>
          <p:cNvPr id="27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65" t="40762" r="57993" b="28443"/>
          <a:stretch/>
        </p:blipFill>
        <p:spPr bwMode="auto">
          <a:xfrm>
            <a:off x="10133236" y="104172"/>
            <a:ext cx="2083444" cy="20255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788" t="39354" r="43726" b="28443"/>
          <a:stretch/>
        </p:blipFill>
        <p:spPr bwMode="auto">
          <a:xfrm>
            <a:off x="10056440" y="0"/>
            <a:ext cx="2063911" cy="21181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26CBFCD-7848-774B-B491-C5CC44D04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4291250"/>
              </p:ext>
            </p:extLst>
          </p:nvPr>
        </p:nvGraphicFramePr>
        <p:xfrm>
          <a:off x="6225834" y="3573016"/>
          <a:ext cx="5342776" cy="324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66915723-3A15-0A4D-91D6-9F48419D3A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6633998"/>
              </p:ext>
            </p:extLst>
          </p:nvPr>
        </p:nvGraphicFramePr>
        <p:xfrm>
          <a:off x="-24677" y="3429000"/>
          <a:ext cx="5856003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Объект 12">
            <a:extLst>
              <a:ext uri="{FF2B5EF4-FFF2-40B4-BE49-F238E27FC236}">
                <a16:creationId xmlns:a16="http://schemas.microsoft.com/office/drawing/2014/main" xmlns="" id="{9A742F49-52E7-3A49-B96E-7288A088C7C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96002" y="1252043"/>
            <a:ext cx="5616622" cy="2754072"/>
          </a:xfrm>
          <a:prstGeom prst="rect">
            <a:avLst/>
          </a:prstGeo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763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ПК и моноблоки 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199</a:t>
            </a:r>
          </a:p>
          <a:p>
            <a:pPr lvl="1"/>
            <a:r>
              <a:rPr lang="ru-RU" dirty="0">
                <a:latin typeface="Times New Roman" pitchFamily="18" charset="0"/>
                <a:cs typeface="Times New Roman" pitchFamily="18" charset="0"/>
              </a:rPr>
              <a:t>Ноутбуки 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564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14">
            <a:extLst>
              <a:ext uri="{FF2B5EF4-FFF2-40B4-BE49-F238E27FC236}">
                <a16:creationId xmlns:a16="http://schemas.microsoft.com/office/drawing/2014/main" xmlns="" id="{123394E7-D166-0743-B826-DA3A6BD41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4676" y="1253331"/>
            <a:ext cx="5616622" cy="2515824"/>
          </a:xfrm>
        </p:spPr>
        <p:txBody>
          <a:bodyPr/>
          <a:lstStyle/>
          <a:p>
            <a:r>
              <a:rPr lang="ru-RU" dirty="0"/>
              <a:t>КГМУ</a:t>
            </a:r>
            <a:r>
              <a:rPr lang="en-US" dirty="0"/>
              <a:t>			- 1793</a:t>
            </a:r>
            <a:endParaRPr lang="ru-RU" dirty="0"/>
          </a:p>
          <a:p>
            <a:pPr lvl="1"/>
            <a:r>
              <a:rPr lang="ru-RU" dirty="0"/>
              <a:t>ПК и моноблоки 	- 905</a:t>
            </a:r>
          </a:p>
          <a:p>
            <a:pPr lvl="1"/>
            <a:r>
              <a:rPr lang="ru-RU" dirty="0"/>
              <a:t>Ноутбуки		- 888</a:t>
            </a:r>
          </a:p>
        </p:txBody>
      </p:sp>
      <p:pic>
        <p:nvPicPr>
          <p:cNvPr id="13" name="Рисунок 12" descr="Компьютер">
            <a:extLst>
              <a:ext uri="{FF2B5EF4-FFF2-40B4-BE49-F238E27FC236}">
                <a16:creationId xmlns:a16="http://schemas.microsoft.com/office/drawing/2014/main" xmlns="" id="{D97F2C5B-A3AB-B04A-A78F-49031B499B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34746" y="1556792"/>
            <a:ext cx="811975" cy="811975"/>
          </a:xfrm>
          <a:prstGeom prst="rect">
            <a:avLst/>
          </a:prstGeom>
        </p:spPr>
      </p:pic>
      <p:pic>
        <p:nvPicPr>
          <p:cNvPr id="14" name="Рисунок 13" descr="Ноутбук">
            <a:extLst>
              <a:ext uri="{FF2B5EF4-FFF2-40B4-BE49-F238E27FC236}">
                <a16:creationId xmlns:a16="http://schemas.microsoft.com/office/drawing/2014/main" xmlns="" id="{CD769CE0-D076-1A49-96D4-7055DCE5C1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34746" y="2276872"/>
            <a:ext cx="811975" cy="811975"/>
          </a:xfrm>
          <a:prstGeom prst="rect">
            <a:avLst/>
          </a:prstGeom>
        </p:spPr>
      </p:pic>
      <p:pic>
        <p:nvPicPr>
          <p:cNvPr id="15" name="Рисунок 14" descr="Пользователь">
            <a:extLst>
              <a:ext uri="{FF2B5EF4-FFF2-40B4-BE49-F238E27FC236}">
                <a16:creationId xmlns:a16="http://schemas.microsoft.com/office/drawing/2014/main" xmlns="" id="{6B7780ED-2920-964D-A573-96BB02F61D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035769" y="2880486"/>
            <a:ext cx="885798" cy="885798"/>
          </a:xfrm>
          <a:prstGeom prst="rect">
            <a:avLst/>
          </a:prstGeom>
        </p:spPr>
      </p:pic>
      <p:pic>
        <p:nvPicPr>
          <p:cNvPr id="16" name="Рисунок 15" descr="Компьютер">
            <a:extLst>
              <a:ext uri="{FF2B5EF4-FFF2-40B4-BE49-F238E27FC236}">
                <a16:creationId xmlns:a16="http://schemas.microsoft.com/office/drawing/2014/main" xmlns="" id="{96FD0843-53F8-C345-B1CD-38E14AD93E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19738" y="2954310"/>
            <a:ext cx="811975" cy="8119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E6DB2B-8D6D-654A-948E-9C487DA955D0}"/>
              </a:ext>
            </a:extLst>
          </p:cNvPr>
          <p:cNvSpPr txBox="1"/>
          <p:nvPr/>
        </p:nvSpPr>
        <p:spPr>
          <a:xfrm>
            <a:off x="4621952" y="2708920"/>
            <a:ext cx="579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BA47AA-7226-C445-B4E9-303A7F9404C9}"/>
              </a:ext>
            </a:extLst>
          </p:cNvPr>
          <p:cNvSpPr txBox="1"/>
          <p:nvPr/>
        </p:nvSpPr>
        <p:spPr>
          <a:xfrm>
            <a:off x="5846086" y="2780928"/>
            <a:ext cx="5616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1,14 / 1,36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 smtClean="0"/>
              <a:t>Технологическая зрелость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87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278946" y="260648"/>
            <a:ext cx="7617883" cy="504056"/>
          </a:xfrm>
        </p:spPr>
        <p:txBody>
          <a:bodyPr/>
          <a:lstStyle/>
          <a:p>
            <a:pPr algn="l"/>
            <a:r>
              <a:rPr lang="ru-RU" dirty="0" smtClean="0"/>
              <a:t>Команда и корпоративная культура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62" y="1052736"/>
            <a:ext cx="9384706" cy="580526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351584" y="4869160"/>
            <a:ext cx="13681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83432" y="4758268"/>
            <a:ext cx="1368152" cy="1440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1344" y="3356992"/>
            <a:ext cx="482453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96178" y="5932100"/>
            <a:ext cx="121800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91344" y="4077072"/>
            <a:ext cx="4896544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34" t="40409" r="29702" b="28619"/>
          <a:stretch/>
        </p:blipFill>
        <p:spPr bwMode="auto">
          <a:xfrm>
            <a:off x="10169871" y="-78803"/>
            <a:ext cx="2048719" cy="2037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7" t="39530" r="15094" b="28091"/>
          <a:stretch/>
        </p:blipFill>
        <p:spPr bwMode="auto">
          <a:xfrm>
            <a:off x="8053564" y="-78803"/>
            <a:ext cx="2118167" cy="2129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8165CD-8989-9348-B9D0-E570DFB85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/>
              <a:t>Университет </a:t>
            </a:r>
            <a:r>
              <a:rPr lang="ru-RU" dirty="0" err="1"/>
              <a:t>Иннополис</a:t>
            </a:r>
            <a:r>
              <a:rPr lang="ru-RU" dirty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68" b="12397"/>
          <a:stretch/>
        </p:blipFill>
        <p:spPr bwMode="auto">
          <a:xfrm>
            <a:off x="8891" y="1124744"/>
            <a:ext cx="1220298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Группа">
            <a:extLst>
              <a:ext uri="{FF2B5EF4-FFF2-40B4-BE49-F238E27FC236}">
                <a16:creationId xmlns:a16="http://schemas.microsoft.com/office/drawing/2014/main" xmlns="" id="{4DB2A7B0-B163-C34D-816D-3BDFC9F59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11824" y="4136955"/>
            <a:ext cx="720080" cy="720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72B890-C74A-F94A-B535-8D9D4E8D7C93}"/>
              </a:ext>
            </a:extLst>
          </p:cNvPr>
          <p:cNvSpPr txBox="1"/>
          <p:nvPr/>
        </p:nvSpPr>
        <p:spPr>
          <a:xfrm>
            <a:off x="4616157" y="217611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pic>
        <p:nvPicPr>
          <p:cNvPr id="10" name="Рисунок 9" descr="Группа людей">
            <a:extLst>
              <a:ext uri="{FF2B5EF4-FFF2-40B4-BE49-F238E27FC236}">
                <a16:creationId xmlns:a16="http://schemas.microsoft.com/office/drawing/2014/main" xmlns="" id="{ECDB6746-A89A-6845-9359-035F5771B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430826" y="269933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41F314-BD7B-0B44-9214-DC0FEF01BD21}"/>
              </a:ext>
            </a:extLst>
          </p:cNvPr>
          <p:cNvSpPr txBox="1"/>
          <p:nvPr/>
        </p:nvSpPr>
        <p:spPr>
          <a:xfrm>
            <a:off x="4616157" y="367264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3" name="Рисунок 12" descr="Мужчина">
            <a:extLst>
              <a:ext uri="{FF2B5EF4-FFF2-40B4-BE49-F238E27FC236}">
                <a16:creationId xmlns:a16="http://schemas.microsoft.com/office/drawing/2014/main" xmlns="" id="{1D35F420-3F37-2F43-A200-63B781E1F6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15396" y="2579001"/>
            <a:ext cx="659432" cy="659432"/>
          </a:xfrm>
          <a:prstGeom prst="rect">
            <a:avLst/>
          </a:prstGeom>
        </p:spPr>
      </p:pic>
      <p:pic>
        <p:nvPicPr>
          <p:cNvPr id="15" name="Рисунок 14" descr="Мужчина">
            <a:extLst>
              <a:ext uri="{FF2B5EF4-FFF2-40B4-BE49-F238E27FC236}">
                <a16:creationId xmlns:a16="http://schemas.microsoft.com/office/drawing/2014/main" xmlns="" id="{1F8F212A-EFF5-1645-947B-CB1FB746E6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22463" y="4109724"/>
            <a:ext cx="659432" cy="659432"/>
          </a:xfrm>
          <a:prstGeom prst="rect">
            <a:avLst/>
          </a:prstGeom>
        </p:spPr>
      </p:pic>
      <p:pic>
        <p:nvPicPr>
          <p:cNvPr id="4098" name="Picture 2" descr="Университет Иннополис">
            <a:extLst>
              <a:ext uri="{FF2B5EF4-FFF2-40B4-BE49-F238E27FC236}">
                <a16:creationId xmlns:a16="http://schemas.microsoft.com/office/drawing/2014/main" xmlns="" id="{C2168624-18CA-4E4B-8A34-820F5CA90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7" r="13722"/>
          <a:stretch/>
        </p:blipFill>
        <p:spPr bwMode="auto">
          <a:xfrm>
            <a:off x="10165740" y="4905375"/>
            <a:ext cx="2004963" cy="1952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DB6FEF-6442-7B43-92B0-1BEA3711B70E}"/>
              </a:ext>
            </a:extLst>
          </p:cNvPr>
          <p:cNvSpPr txBox="1"/>
          <p:nvPr/>
        </p:nvSpPr>
        <p:spPr>
          <a:xfrm>
            <a:off x="708233" y="5589240"/>
            <a:ext cx="1014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и применять цифровые технологии в образовательном процессе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рабочие программы с включением цифровых инструментов преподавания дисциплин</a:t>
            </a:r>
          </a:p>
        </p:txBody>
      </p:sp>
      <p:pic>
        <p:nvPicPr>
          <p:cNvPr id="16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7" t="39530" r="15094" b="28091"/>
          <a:stretch/>
        </p:blipFill>
        <p:spPr bwMode="auto">
          <a:xfrm>
            <a:off x="10073833" y="-99392"/>
            <a:ext cx="2118167" cy="2129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0B2C7E2-B862-F240-B6E5-B6A899CD07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Цифровая грамотность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7946174"/>
              </p:ext>
            </p:extLst>
          </p:nvPr>
        </p:nvGraphicFramePr>
        <p:xfrm>
          <a:off x="623392" y="1484784"/>
          <a:ext cx="5760640" cy="4862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8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6774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2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(%)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продвинутый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868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Диагностическая оценка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грамотности ППС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(100,0%)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(45,7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62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ДПП ПК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«Цифровая грамотность: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 по формированию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-компетенций»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(26,8%)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21.03.2023-08.04.2023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9958419"/>
              </p:ext>
            </p:extLst>
          </p:nvPr>
        </p:nvGraphicFramePr>
        <p:xfrm>
          <a:off x="6816080" y="1484784"/>
          <a:ext cx="5375920" cy="506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87" t="39530" r="15094" b="28091"/>
          <a:stretch/>
        </p:blipFill>
        <p:spPr bwMode="auto">
          <a:xfrm>
            <a:off x="10073833" y="-99392"/>
            <a:ext cx="2118167" cy="2129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7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1343472" y="332656"/>
            <a:ext cx="10009112" cy="504056"/>
          </a:xfrm>
        </p:spPr>
        <p:txBody>
          <a:bodyPr/>
          <a:lstStyle/>
          <a:p>
            <a:r>
              <a:rPr lang="ru-RU" sz="2800" dirty="0" smtClean="0"/>
              <a:t>Дорожная карта цифровой трансформации до 2025 г.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1295807"/>
            <a:ext cx="4717572" cy="5361793"/>
          </a:xfrm>
          <a:prstGeom prst="rect">
            <a:avLst/>
          </a:prstGeom>
        </p:spPr>
      </p:pic>
      <p:pic>
        <p:nvPicPr>
          <p:cNvPr id="4" name="Рисунок 3" descr="http://www.vvsu.ru/photos/FD2F0683_7DCC_4465_A0E7_2F4666B80AC3_900x4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710" y="1539561"/>
            <a:ext cx="7560290" cy="487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67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D5D7CAD-BE11-454E-B461-D820C1735A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7000" y="312769"/>
            <a:ext cx="9361040" cy="504056"/>
          </a:xfrm>
        </p:spPr>
        <p:txBody>
          <a:bodyPr/>
          <a:lstStyle/>
          <a:p>
            <a:pPr algn="l"/>
            <a:r>
              <a:rPr lang="ru-RU" sz="2800" dirty="0"/>
              <a:t>Подсистема управления студенческим составом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280822" y="1149700"/>
            <a:ext cx="6549350" cy="147002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исторических данных из предыдущей информационной системы данных студенческой канцелярии</a:t>
            </a:r>
          </a:p>
        </p:txBody>
      </p:sp>
      <p:pic>
        <p:nvPicPr>
          <p:cNvPr id="6146" name="Picture 2" descr="C:\Users\Evgen\Desktop\Ученый совет\Скриншоты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64" r="25376"/>
          <a:stretch/>
        </p:blipFill>
        <p:spPr bwMode="auto">
          <a:xfrm>
            <a:off x="263352" y="1439807"/>
            <a:ext cx="4680520" cy="46267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vgen\Desktop\Ученый совет\Скриншот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861823"/>
            <a:ext cx="6526260" cy="36834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58580F92-0560-4D44-8C93-4CE3BDD08B19}"/>
              </a:ext>
            </a:extLst>
          </p:cNvPr>
          <p:cNvSpPr/>
          <p:nvPr/>
        </p:nvSpPr>
        <p:spPr>
          <a:xfrm>
            <a:off x="3876666" y="2489967"/>
            <a:ext cx="2808312" cy="3496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2-ой и последующие курсы по программам СПО и ВО</a:t>
            </a:r>
          </a:p>
        </p:txBody>
      </p:sp>
    </p:spTree>
    <p:extLst>
      <p:ext uri="{BB962C8B-B14F-4D97-AF65-F5344CB8AC3E}">
        <p14:creationId xmlns:p14="http://schemas.microsoft.com/office/powerpoint/2010/main" xmlns="" val="32802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043A86-6BEF-354C-B52B-F757C1ECD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5480" y="312769"/>
            <a:ext cx="7848872" cy="504056"/>
          </a:xfrm>
        </p:spPr>
        <p:txBody>
          <a:bodyPr/>
          <a:lstStyle/>
          <a:p>
            <a:r>
              <a:rPr lang="ru-RU" sz="2800" dirty="0"/>
              <a:t>Подсистема планирования учебного процесса</a:t>
            </a:r>
          </a:p>
          <a:p>
            <a:endParaRPr lang="ru-RU" sz="2800" dirty="0"/>
          </a:p>
        </p:txBody>
      </p:sp>
      <p:pic>
        <p:nvPicPr>
          <p:cNvPr id="5122" name="Picture 2" descr="C:\Users\Evgen\Desktop\Ученый совет\Скриншоты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3" y="1196752"/>
            <a:ext cx="5688634" cy="40441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vgen\Desktop\Ученый совет\Скриншоты\7.png">
            <a:extLst>
              <a:ext uri="{FF2B5EF4-FFF2-40B4-BE49-F238E27FC236}">
                <a16:creationId xmlns:a16="http://schemas.microsoft.com/office/drawing/2014/main" xmlns="" id="{6053DE9F-E783-CD44-B762-953A45059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6753"/>
            <a:ext cx="5907666" cy="40441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>
            <a:extLst>
              <a:ext uri="{FF2B5EF4-FFF2-40B4-BE49-F238E27FC236}">
                <a16:creationId xmlns:a16="http://schemas.microsoft.com/office/drawing/2014/main" xmlns="" id="{9B515DCB-81AD-C049-BDB6-78DD13AD2602}"/>
              </a:ext>
            </a:extLst>
          </p:cNvPr>
          <p:cNvSpPr/>
          <p:nvPr/>
        </p:nvSpPr>
        <p:spPr>
          <a:xfrm>
            <a:off x="4907868" y="2834934"/>
            <a:ext cx="2160241" cy="1188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6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5C60B8-1F50-8442-AF09-180B71BBAA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9" r="2719"/>
          <a:stretch>
            <a:fillRect/>
          </a:stretch>
        </p:blipFill>
        <p:spPr>
          <a:xfrm>
            <a:off x="1343472" y="476672"/>
            <a:ext cx="10441160" cy="554978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C8AAE8D-C251-4B47-AA08-5927A5F7A744}"/>
              </a:ext>
            </a:extLst>
          </p:cNvPr>
          <p:cNvSpPr/>
          <p:nvPr/>
        </p:nvSpPr>
        <p:spPr>
          <a:xfrm>
            <a:off x="2639616" y="6026452"/>
            <a:ext cx="9433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 21.07.2020 г. № 474</a:t>
            </a:r>
          </a:p>
          <a:p>
            <a:pPr algn="r"/>
            <a:r>
              <a:rPr lang="ru-RU" dirty="0">
                <a:solidFill>
                  <a:srgbClr val="020C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 национальных целях развития Российской Федерации на период до 2030 года</a:t>
            </a:r>
            <a:endParaRPr lang="ru-RU" b="0" i="0" dirty="0">
              <a:solidFill>
                <a:srgbClr val="020C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4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043A86-6BEF-354C-B52B-F757C1ECD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5480" y="312769"/>
            <a:ext cx="7848872" cy="327567"/>
          </a:xfrm>
        </p:spPr>
        <p:txBody>
          <a:bodyPr/>
          <a:lstStyle/>
          <a:p>
            <a:r>
              <a:rPr lang="ru-RU" sz="2800" dirty="0"/>
              <a:t>Подсистема планирования учебного процесса</a:t>
            </a:r>
          </a:p>
          <a:p>
            <a:endParaRPr lang="ru-RU" sz="2800" dirty="0"/>
          </a:p>
        </p:txBody>
      </p:sp>
      <p:pic>
        <p:nvPicPr>
          <p:cNvPr id="2050" name="Picture 2" descr="Зачетная книжка и студенческий билет больше не нужны?">
            <a:extLst>
              <a:ext uri="{FF2B5EF4-FFF2-40B4-BE49-F238E27FC236}">
                <a16:creationId xmlns:a16="http://schemas.microsoft.com/office/drawing/2014/main" xmlns="" id="{2C34B057-9BC7-5141-9FCF-9E48F99C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88" y="1289050"/>
            <a:ext cx="57150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15BB56A3-902E-6346-BEEB-C929F852E265}"/>
              </a:ext>
            </a:extLst>
          </p:cNvPr>
          <p:cNvSpPr/>
          <p:nvPr/>
        </p:nvSpPr>
        <p:spPr>
          <a:xfrm>
            <a:off x="3719736" y="2155714"/>
            <a:ext cx="3960439" cy="254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2023 года</a:t>
            </a:r>
          </a:p>
        </p:txBody>
      </p:sp>
      <p:pic>
        <p:nvPicPr>
          <p:cNvPr id="3074" name="Picture 2" descr="upload.wikimedia.org/wikipedia/commons/thumb/d/...">
            <a:extLst>
              <a:ext uri="{FF2B5EF4-FFF2-40B4-BE49-F238E27FC236}">
                <a16:creationId xmlns:a16="http://schemas.microsoft.com/office/drawing/2014/main" xmlns="" id="{22B67B05-2820-B645-8C12-B26E73FC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2723" y="2245443"/>
            <a:ext cx="4279901" cy="4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7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A55FD12-A13C-0445-9C21-D747B759D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3472" y="312769"/>
            <a:ext cx="10153128" cy="504056"/>
          </a:xfrm>
        </p:spPr>
        <p:txBody>
          <a:bodyPr/>
          <a:lstStyle/>
          <a:p>
            <a:pPr algn="l"/>
            <a:r>
              <a:rPr lang="ru-RU" altLang="ru-RU" sz="2800" dirty="0"/>
              <a:t>«1С:Университет ПРОФ»</a:t>
            </a:r>
            <a:endParaRPr lang="ru-RU" sz="2800" dirty="0"/>
          </a:p>
        </p:txBody>
      </p:sp>
      <p:pic>
        <p:nvPicPr>
          <p:cNvPr id="7" name="Picture 32" descr="E:\!Работа\Внешние проекты\2012-2013\ЮФУ\презентация\pix\автоматизируемые бизнес процессы.jpg">
            <a:extLst>
              <a:ext uri="{FF2B5EF4-FFF2-40B4-BE49-F238E27FC236}">
                <a16:creationId xmlns:a16="http://schemas.microsoft.com/office/drawing/2014/main" xmlns="" id="{C1155856-AFA3-5B4C-9C95-39BF91EC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124744"/>
            <a:ext cx="8568952" cy="574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Маркеры-галочки">
            <a:extLst>
              <a:ext uri="{FF2B5EF4-FFF2-40B4-BE49-F238E27FC236}">
                <a16:creationId xmlns:a16="http://schemas.microsoft.com/office/drawing/2014/main" xmlns="" id="{8C26EBE3-4174-034A-AE1D-9F612C306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64352" y="3120204"/>
            <a:ext cx="617592" cy="617592"/>
          </a:xfrm>
          <a:prstGeom prst="rect">
            <a:avLst/>
          </a:prstGeom>
        </p:spPr>
      </p:pic>
      <p:pic>
        <p:nvPicPr>
          <p:cNvPr id="19" name="Рисунок 18" descr="Маркеры-галочки">
            <a:extLst>
              <a:ext uri="{FF2B5EF4-FFF2-40B4-BE49-F238E27FC236}">
                <a16:creationId xmlns:a16="http://schemas.microsoft.com/office/drawing/2014/main" xmlns="" id="{B5855173-F2AC-AD4D-B071-6AA3B91FB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0176" y="2020670"/>
            <a:ext cx="617592" cy="617592"/>
          </a:xfrm>
          <a:prstGeom prst="rect">
            <a:avLst/>
          </a:prstGeom>
        </p:spPr>
      </p:pic>
      <p:pic>
        <p:nvPicPr>
          <p:cNvPr id="21" name="Рисунок 20" descr="Маркеры-галочки">
            <a:extLst>
              <a:ext uri="{FF2B5EF4-FFF2-40B4-BE49-F238E27FC236}">
                <a16:creationId xmlns:a16="http://schemas.microsoft.com/office/drawing/2014/main" xmlns="" id="{E6C03C1A-1D33-EA49-9CE8-0CA810F73D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11624" y="815948"/>
            <a:ext cx="617592" cy="617592"/>
          </a:xfrm>
          <a:prstGeom prst="rect">
            <a:avLst/>
          </a:prstGeom>
        </p:spPr>
      </p:pic>
      <p:pic>
        <p:nvPicPr>
          <p:cNvPr id="22" name="Рисунок 21" descr="Маркеры-галочки">
            <a:extLst>
              <a:ext uri="{FF2B5EF4-FFF2-40B4-BE49-F238E27FC236}">
                <a16:creationId xmlns:a16="http://schemas.microsoft.com/office/drawing/2014/main" xmlns="" id="{EAEFBA2F-9592-1A4C-BDB1-F9FEBB6F0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44556" y="815948"/>
            <a:ext cx="617592" cy="617592"/>
          </a:xfrm>
          <a:prstGeom prst="rect">
            <a:avLst/>
          </a:prstGeom>
        </p:spPr>
      </p:pic>
      <p:pic>
        <p:nvPicPr>
          <p:cNvPr id="23" name="Рисунок 22" descr="Маркеры-галочки">
            <a:extLst>
              <a:ext uri="{FF2B5EF4-FFF2-40B4-BE49-F238E27FC236}">
                <a16:creationId xmlns:a16="http://schemas.microsoft.com/office/drawing/2014/main" xmlns="" id="{073E6B0B-2DFA-7748-BCD6-B960230F3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44556" y="3201946"/>
            <a:ext cx="617592" cy="617592"/>
          </a:xfrm>
          <a:prstGeom prst="rect">
            <a:avLst/>
          </a:prstGeom>
        </p:spPr>
      </p:pic>
      <p:pic>
        <p:nvPicPr>
          <p:cNvPr id="24" name="Рисунок 23" descr="Маркеры-галочки">
            <a:extLst>
              <a:ext uri="{FF2B5EF4-FFF2-40B4-BE49-F238E27FC236}">
                <a16:creationId xmlns:a16="http://schemas.microsoft.com/office/drawing/2014/main" xmlns="" id="{8D55311B-4165-C34D-9929-CCFA7624E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99656" y="795184"/>
            <a:ext cx="617592" cy="617592"/>
          </a:xfrm>
          <a:prstGeom prst="rect">
            <a:avLst/>
          </a:prstGeom>
        </p:spPr>
      </p:pic>
      <p:pic>
        <p:nvPicPr>
          <p:cNvPr id="25" name="Рисунок 24" descr="Маркеры-галочки">
            <a:extLst>
              <a:ext uri="{FF2B5EF4-FFF2-40B4-BE49-F238E27FC236}">
                <a16:creationId xmlns:a16="http://schemas.microsoft.com/office/drawing/2014/main" xmlns="" id="{26DF0D10-4D29-0248-99D5-8430649991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11624" y="4539600"/>
            <a:ext cx="617592" cy="617592"/>
          </a:xfrm>
          <a:prstGeom prst="rect">
            <a:avLst/>
          </a:prstGeom>
        </p:spPr>
      </p:pic>
      <p:pic>
        <p:nvPicPr>
          <p:cNvPr id="26" name="Рисунок 25" descr="Маркеры-галочки">
            <a:extLst>
              <a:ext uri="{FF2B5EF4-FFF2-40B4-BE49-F238E27FC236}">
                <a16:creationId xmlns:a16="http://schemas.microsoft.com/office/drawing/2014/main" xmlns="" id="{86C8486D-0E4F-3041-A890-1139522DFA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11624" y="2091328"/>
            <a:ext cx="617592" cy="617592"/>
          </a:xfrm>
          <a:prstGeom prst="rect">
            <a:avLst/>
          </a:prstGeom>
        </p:spPr>
      </p:pic>
      <p:pic>
        <p:nvPicPr>
          <p:cNvPr id="27" name="Рисунок 26" descr="Маркеры-галочки">
            <a:extLst>
              <a:ext uri="{FF2B5EF4-FFF2-40B4-BE49-F238E27FC236}">
                <a16:creationId xmlns:a16="http://schemas.microsoft.com/office/drawing/2014/main" xmlns="" id="{B82123A2-3B6C-504D-A738-5232B44C8D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95800" y="2091328"/>
            <a:ext cx="617592" cy="617592"/>
          </a:xfrm>
          <a:prstGeom prst="rect">
            <a:avLst/>
          </a:prstGeom>
        </p:spPr>
      </p:pic>
      <p:pic>
        <p:nvPicPr>
          <p:cNvPr id="28" name="Рисунок 27" descr="Маркеры-галочки">
            <a:extLst>
              <a:ext uri="{FF2B5EF4-FFF2-40B4-BE49-F238E27FC236}">
                <a16:creationId xmlns:a16="http://schemas.microsoft.com/office/drawing/2014/main" xmlns="" id="{1AD38911-FE04-ED4C-8508-601B27FCB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95800" y="4539600"/>
            <a:ext cx="617592" cy="617592"/>
          </a:xfrm>
          <a:prstGeom prst="rect">
            <a:avLst/>
          </a:prstGeom>
        </p:spPr>
      </p:pic>
      <p:pic>
        <p:nvPicPr>
          <p:cNvPr id="29" name="Рисунок 28" descr="Маркеры-галочки">
            <a:extLst>
              <a:ext uri="{FF2B5EF4-FFF2-40B4-BE49-F238E27FC236}">
                <a16:creationId xmlns:a16="http://schemas.microsoft.com/office/drawing/2014/main" xmlns="" id="{F279620A-DA92-5E4D-A391-D38133604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90860" y="3198146"/>
            <a:ext cx="617592" cy="6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3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1296247" y="188640"/>
            <a:ext cx="9671514" cy="504056"/>
          </a:xfrm>
        </p:spPr>
        <p:txBody>
          <a:bodyPr/>
          <a:lstStyle/>
          <a:p>
            <a:r>
              <a:rPr lang="ru-RU" sz="2000" dirty="0"/>
              <a:t>Многофункциональный </a:t>
            </a:r>
            <a:r>
              <a:rPr lang="ru-RU" sz="2000" dirty="0" smtClean="0"/>
              <a:t>центр ФГБОУ </a:t>
            </a:r>
            <a:r>
              <a:rPr lang="ru-RU" sz="2000" dirty="0"/>
              <a:t>ВО КГМУ Минздрава России </a:t>
            </a:r>
            <a:endParaRPr lang="ru-RU" sz="2000" dirty="0" smtClean="0"/>
          </a:p>
          <a:p>
            <a:r>
              <a:rPr lang="ru-RU" sz="2000" dirty="0" smtClean="0"/>
              <a:t>(«</a:t>
            </a:r>
            <a:r>
              <a:rPr lang="ru-RU" sz="2000" dirty="0"/>
              <a:t>Единое окно») (2025 г.)</a:t>
            </a:r>
          </a:p>
          <a:p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772816"/>
            <a:ext cx="1144927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1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FA5C281-9027-0E41-906F-6F358C102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Преимущества цифровой трансформации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A98261-0B7F-2442-A7BA-4BD1E6D9B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6" y="1253330"/>
            <a:ext cx="11449270" cy="548803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/>
              <a:t>Ускоряются бизнес-процессы</a:t>
            </a:r>
            <a:r>
              <a:rPr lang="ru-RU" dirty="0"/>
              <a:t>, у компании появляется возможность оперативно принимать решения и быстро реагировать на меняющиеся условия;</a:t>
            </a:r>
          </a:p>
          <a:p>
            <a:pPr fontAlgn="base"/>
            <a:r>
              <a:rPr lang="ru-RU" b="1" dirty="0"/>
              <a:t>Уменьшаются расходы</a:t>
            </a:r>
            <a:r>
              <a:rPr lang="ru-RU" dirty="0"/>
              <a:t> за счет автоматизации и </a:t>
            </a:r>
            <a:r>
              <a:rPr lang="ru-RU" dirty="0" err="1"/>
              <a:t>цифровизации</a:t>
            </a:r>
            <a:r>
              <a:rPr lang="ru-RU" dirty="0"/>
              <a:t> процессов;</a:t>
            </a:r>
          </a:p>
          <a:p>
            <a:pPr fontAlgn="base"/>
            <a:r>
              <a:rPr lang="ru-RU" b="1" dirty="0"/>
              <a:t>Повышается уровень контроля и качества аналитики </a:t>
            </a:r>
            <a:r>
              <a:rPr lang="ru-RU" dirty="0" smtClean="0"/>
              <a:t>- с</a:t>
            </a:r>
            <a:r>
              <a:rPr lang="ru-RU" dirty="0"/>
              <a:t> помощью прогрессивных технологий процессы становятся прозрачными, появляется возможность собирать и анализировать большие объемы данных;</a:t>
            </a:r>
          </a:p>
          <a:p>
            <a:pPr fontAlgn="base"/>
            <a:r>
              <a:rPr lang="ru-RU" b="1" dirty="0"/>
              <a:t>Оптимизируется работа сотрудников</a:t>
            </a:r>
            <a:r>
              <a:rPr lang="ru-RU" dirty="0"/>
              <a:t>, благодаря чему растет производительность труда, каждый член команды начинает работать более эффективно;</a:t>
            </a:r>
          </a:p>
          <a:p>
            <a:pPr fontAlgn="base"/>
            <a:r>
              <a:rPr lang="ru-RU" dirty="0"/>
              <a:t>Появляется возможность выстроить с клиентами </a:t>
            </a:r>
            <a:r>
              <a:rPr lang="ru-RU" b="1" dirty="0"/>
              <a:t>персонализированное взаимодействие</a:t>
            </a:r>
            <a:r>
              <a:rPr lang="ru-RU" dirty="0"/>
              <a:t>, клиент получает более качественный продукт и сервис.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67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BC06D43-04B1-B841-9EA1-5E92BDE95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16" t="38000" r="14948" b="21976"/>
          <a:stretch/>
        </p:blipFill>
        <p:spPr bwMode="auto">
          <a:xfrm>
            <a:off x="47328" y="2204864"/>
            <a:ext cx="10801200" cy="3211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78DEE0B-CA8A-B54C-A97A-B540BE998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" r="14010"/>
          <a:stretch/>
        </p:blipFill>
        <p:spPr bwMode="auto">
          <a:xfrm>
            <a:off x="5231904" y="2383512"/>
            <a:ext cx="5604440" cy="2977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94644EA-00F5-C541-A4D8-92A4F5E7DEC8}"/>
              </a:ext>
            </a:extLst>
          </p:cNvPr>
          <p:cNvSpPr/>
          <p:nvPr/>
        </p:nvSpPr>
        <p:spPr>
          <a:xfrm>
            <a:off x="119336" y="5361006"/>
            <a:ext cx="94179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КГМУ 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630529-CC7E-8642-8445-C102BA2969CC}"/>
              </a:ext>
            </a:extLst>
          </p:cNvPr>
          <p:cNvSpPr txBox="1"/>
          <p:nvPr/>
        </p:nvSpPr>
        <p:spPr>
          <a:xfrm>
            <a:off x="66448" y="47477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B23D278-7AF5-0B4B-A3CF-E33D0542582E}"/>
              </a:ext>
            </a:extLst>
          </p:cNvPr>
          <p:cNvSpPr txBox="1"/>
          <p:nvPr/>
        </p:nvSpPr>
        <p:spPr>
          <a:xfrm>
            <a:off x="9463340" y="47477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xmlns="" val="42696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6238F9AC-460E-5445-A6E7-A9FA62802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464" y="312769"/>
            <a:ext cx="10225136" cy="504056"/>
          </a:xfrm>
        </p:spPr>
        <p:txBody>
          <a:bodyPr/>
          <a:lstStyle/>
          <a:p>
            <a:pPr algn="l"/>
            <a:r>
              <a:rPr lang="ru-RU" dirty="0"/>
              <a:t>Цифровая трансформация (</a:t>
            </a:r>
            <a:r>
              <a:rPr lang="en" dirty="0"/>
              <a:t>digital transformation</a:t>
            </a:r>
            <a:r>
              <a:rPr lang="ru-RU" dirty="0"/>
              <a:t>)</a:t>
            </a:r>
          </a:p>
          <a:p>
            <a:pPr algn="l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F40AE3-4DF5-3245-B64C-E583B4294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53331"/>
            <a:ext cx="7617883" cy="4122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Это трансформация системы управления путём пересмотра стратегии, моделей, операций, продуктов, маркетингового подхода и целей, обеспечиваемая принятием цифровых технологий. Она призвана ускорить продажи и рост бизнеса и увеличить эффективность деятельности организаций, не относящихся к чисто коммерческим (например, университетов и других образовательных учреждений).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A5C59B-E43C-004C-BD0D-8F8AD4B5A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192" y="1124743"/>
            <a:ext cx="4367808" cy="412211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AD88E53-C956-324A-BB14-E73C98D46223}"/>
              </a:ext>
            </a:extLst>
          </p:cNvPr>
          <p:cNvSpPr/>
          <p:nvPr/>
        </p:nvSpPr>
        <p:spPr>
          <a:xfrm>
            <a:off x="6091910" y="63605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ru.wikipedia.org</a:t>
            </a:r>
            <a:r>
              <a:rPr lang="ru-RU" dirty="0"/>
              <a:t>/</a:t>
            </a:r>
            <a:r>
              <a:rPr lang="ru-RU" dirty="0" err="1"/>
              <a:t>wiki</a:t>
            </a:r>
            <a:r>
              <a:rPr lang="ru-RU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xmlns="" val="11464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Цель и задачи аттестационной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53330"/>
            <a:ext cx="11965160" cy="5604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b="1" i="1" dirty="0" smtClean="0"/>
              <a:t>Цель </a:t>
            </a:r>
            <a:r>
              <a:rPr lang="ru-RU" sz="2700" b="1" i="1" dirty="0"/>
              <a:t>аттестационной работы </a:t>
            </a:r>
            <a:r>
              <a:rPr lang="ru-RU" sz="2700" dirty="0" smtClean="0"/>
              <a:t>– изучение </a:t>
            </a:r>
            <a:r>
              <a:rPr lang="ru-RU" sz="2700" dirty="0"/>
              <a:t>процесса управления персоналом в рамках цифровой трансформации ФГБОУ ВО КГМУ Минздрава России.</a:t>
            </a:r>
          </a:p>
          <a:p>
            <a:pPr marL="0" indent="0">
              <a:buNone/>
            </a:pPr>
            <a:r>
              <a:rPr lang="ru-RU" sz="2700" b="1" i="1" dirty="0" smtClean="0"/>
              <a:t>Задачи аттестационной работы</a:t>
            </a:r>
            <a:r>
              <a:rPr lang="ru-RU" sz="2700" dirty="0" smtClean="0"/>
              <a:t>:</a:t>
            </a:r>
            <a:endParaRPr lang="ru-RU" sz="2700" dirty="0"/>
          </a:p>
          <a:p>
            <a:r>
              <a:rPr lang="ru-RU" sz="2700" dirty="0" smtClean="0"/>
              <a:t>рассмотреть </a:t>
            </a:r>
            <a:r>
              <a:rPr lang="ru-RU" sz="2700" dirty="0"/>
              <a:t>систему цифровой трансформации университета и ее преимущества на современном этапе;</a:t>
            </a:r>
          </a:p>
          <a:p>
            <a:r>
              <a:rPr lang="ru-RU" sz="2700" dirty="0" smtClean="0"/>
              <a:t>изучить </a:t>
            </a:r>
            <a:r>
              <a:rPr lang="ru-RU" sz="2700" dirty="0"/>
              <a:t>состояние </a:t>
            </a:r>
            <a:r>
              <a:rPr lang="ru-RU" sz="2700" dirty="0" smtClean="0"/>
              <a:t>электронной информационно-образовательной </a:t>
            </a:r>
            <a:r>
              <a:rPr lang="ru-RU" sz="2700" dirty="0"/>
              <a:t>среды в ФГБОУ ВО КГМУ Минздрава России и дать ей характеристику;</a:t>
            </a:r>
          </a:p>
          <a:p>
            <a:r>
              <a:rPr lang="ru-RU" sz="2700" dirty="0" smtClean="0"/>
              <a:t>выявить </a:t>
            </a:r>
            <a:r>
              <a:rPr lang="ru-RU" sz="2700" dirty="0"/>
              <a:t>недостатки в процессе управления персоналом в данной образовательной организации;</a:t>
            </a:r>
          </a:p>
          <a:p>
            <a:r>
              <a:rPr lang="ru-RU" sz="2700" dirty="0" smtClean="0"/>
              <a:t>разработать </a:t>
            </a:r>
            <a:r>
              <a:rPr lang="ru-RU" sz="2700" dirty="0"/>
              <a:t>проект по совершенствованию процесса управления персоналом в рамках цифровой трансформации ФГБОУ ВО КГМУ Минздрава России.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452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453B3-DB3F-BC4D-A0F5-F4FDEB43C4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368" y="1440782"/>
            <a:ext cx="7036053" cy="2824308"/>
          </a:xfrm>
        </p:spPr>
        <p:txBody>
          <a:bodyPr>
            <a:noAutofit/>
          </a:bodyPr>
          <a:lstStyle/>
          <a:p>
            <a:r>
              <a:rPr lang="ru-RU" i="1" dirty="0"/>
              <a:t>Цифровой университет — это не только онлайн-курсы. Ни электронное расписание, ни элементы онлайн-образования сами по себе не делают университеты цифровыми. Трансформация должна затронуть суть учебного процесса, повысить качество итогового образовательного результата и мотивацию студентов и преподавателей.</a:t>
            </a:r>
          </a:p>
          <a:p>
            <a:pPr algn="r"/>
            <a:r>
              <a:rPr lang="ru-RU" sz="1800" b="0" dirty="0"/>
              <a:t>специальный представитель Президента РФ </a:t>
            </a:r>
          </a:p>
          <a:p>
            <a:pPr algn="r"/>
            <a:r>
              <a:rPr lang="ru-RU" sz="1800" b="0" dirty="0"/>
              <a:t>по вопросам цифрового и технологического развития </a:t>
            </a:r>
          </a:p>
          <a:p>
            <a:pPr algn="r"/>
            <a:r>
              <a:rPr lang="ru-RU" sz="1800" b="0" dirty="0"/>
              <a:t>Дмитрий Николаевич Песков</a:t>
            </a:r>
          </a:p>
          <a:p>
            <a:pPr algn="r"/>
            <a:r>
              <a:rPr lang="ru-RU" sz="1800" b="0" i="1" dirty="0"/>
              <a:t>1 октября 2019 года</a:t>
            </a:r>
          </a:p>
        </p:txBody>
      </p:sp>
      <p:pic>
        <p:nvPicPr>
          <p:cNvPr id="4098" name="Picture 2" descr="Песков Дмитрий Николаевич">
            <a:extLst>
              <a:ext uri="{FF2B5EF4-FFF2-40B4-BE49-F238E27FC236}">
                <a16:creationId xmlns:a16="http://schemas.microsoft.com/office/drawing/2014/main" xmlns="" id="{924F9CBD-7B39-E34D-BCD7-3441DF81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2678" y="155679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CD795B-6377-4D43-9F35-216B0438C874}"/>
              </a:ext>
            </a:extLst>
          </p:cNvPr>
          <p:cNvSpPr/>
          <p:nvPr/>
        </p:nvSpPr>
        <p:spPr>
          <a:xfrm>
            <a:off x="7608694" y="6519446"/>
            <a:ext cx="4583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misis.ru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/5-100/2019-10/6275/</a:t>
            </a:r>
          </a:p>
        </p:txBody>
      </p:sp>
    </p:spTree>
    <p:extLst>
      <p:ext uri="{BB962C8B-B14F-4D97-AF65-F5344CB8AC3E}">
        <p14:creationId xmlns:p14="http://schemas.microsoft.com/office/powerpoint/2010/main" xmlns="" val="10732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Схема компонентов ЭИОС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489" y="1092314"/>
            <a:ext cx="8960026" cy="570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775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9F234C53-1A46-F14D-821D-5312E27AE9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Риски на </a:t>
            </a:r>
            <a:r>
              <a:rPr lang="ru-RU" dirty="0"/>
              <a:t>пути цифровой трансформации</a:t>
            </a: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E6ED9C-29A1-FF48-BD11-2430E2806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6" y="1253330"/>
            <a:ext cx="5880989" cy="5488037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Унаследованная инфраструктура</a:t>
            </a:r>
          </a:p>
          <a:p>
            <a:r>
              <a:rPr lang="ru-RU" sz="3600" b="1" dirty="0"/>
              <a:t>Дефицит навыков</a:t>
            </a:r>
          </a:p>
          <a:p>
            <a:r>
              <a:rPr lang="ru-RU" sz="3600" b="1" dirty="0"/>
              <a:t>Нежелание цифровых изменений или неготовность к ним</a:t>
            </a:r>
          </a:p>
          <a:p>
            <a:r>
              <a:rPr lang="ru-RU" sz="3600" b="1" dirty="0"/>
              <a:t>Быстрые темпы изменений</a:t>
            </a:r>
          </a:p>
          <a:p>
            <a:r>
              <a:rPr lang="ru-RU" sz="3600" b="1" dirty="0"/>
              <a:t>Проблемы безопасности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82847F8-D6FD-E143-9EE2-740BC712AAEC}"/>
              </a:ext>
            </a:extLst>
          </p:cNvPr>
          <p:cNvSpPr/>
          <p:nvPr/>
        </p:nvSpPr>
        <p:spPr>
          <a:xfrm>
            <a:off x="3167336" y="6488668"/>
            <a:ext cx="9024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www.itweek.ru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detail.php?ID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=201706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9173E5-7B07-8F4C-9B8A-2649DD588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47" r="-1"/>
          <a:stretch/>
        </p:blipFill>
        <p:spPr bwMode="auto">
          <a:xfrm>
            <a:off x="6096000" y="1273567"/>
            <a:ext cx="5880989" cy="51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11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50" r="9240"/>
          <a:stretch/>
        </p:blipFill>
        <p:spPr bwMode="auto">
          <a:xfrm>
            <a:off x="1847528" y="50555"/>
            <a:ext cx="10216910" cy="65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62F4D1-2C52-2F45-9589-A91A6A6F4CB5}"/>
              </a:ext>
            </a:extLst>
          </p:cNvPr>
          <p:cNvSpPr/>
          <p:nvPr/>
        </p:nvSpPr>
        <p:spPr>
          <a:xfrm>
            <a:off x="8719119" y="6484915"/>
            <a:ext cx="3497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www.directum.ru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blog-post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/1988</a:t>
            </a:r>
          </a:p>
        </p:txBody>
      </p:sp>
    </p:spTree>
    <p:extLst>
      <p:ext uri="{BB962C8B-B14F-4D97-AF65-F5344CB8AC3E}">
        <p14:creationId xmlns:p14="http://schemas.microsoft.com/office/powerpoint/2010/main" xmlns="" val="34986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столпов цифровой трансформации">
            <a:extLst>
              <a:ext uri="{FF2B5EF4-FFF2-40B4-BE49-F238E27FC236}">
                <a16:creationId xmlns:a16="http://schemas.microsoft.com/office/drawing/2014/main" xmlns="" id="{0C3EE0DE-BA8F-B743-8895-138C75A8D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27" t="40586" r="72601" b="29147"/>
          <a:stretch/>
        </p:blipFill>
        <p:spPr bwMode="auto">
          <a:xfrm>
            <a:off x="10166700" y="-99392"/>
            <a:ext cx="2037144" cy="19908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9336" y="1196752"/>
            <a:ext cx="7200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университете трудятся 1403 человека, из них 1247 основных работников, 156 внешних совместителей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образовательной деятельности привлекаются - 703 человека, из них: 562 – основные работники, 113 – внешние совместители, 28 – внутренние совместители из числа АУП и УВП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возрастного состава профессорско-преподавательского состава следующая: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до 30 лет – 51 человек;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30-39 лет – 109 человек;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39-65 лет – 319 человек;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свыше 65 лет – 83 человека.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течение последних 5 лет средний возраст профессорско-преподавательского состава (ППС) не увеличивается и в настоящее время составляет 48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290074287"/>
              </p:ext>
            </p:extLst>
          </p:nvPr>
        </p:nvGraphicFramePr>
        <p:xfrm>
          <a:off x="5951984" y="2132856"/>
          <a:ext cx="57606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768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563e4f7e975d66ca7e741e020ae92995ccc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Myriad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10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5222</TotalTime>
  <Words>541</Words>
  <Application>Microsoft Office PowerPoint</Application>
  <PresentationFormat>Произвольный</PresentationFormat>
  <Paragraphs>129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Тема Office</vt:lpstr>
      <vt:lpstr>Оформление по умолчанию</vt:lpstr>
      <vt:lpstr>1_Тема Office</vt:lpstr>
      <vt:lpstr>2_Тема Office</vt:lpstr>
      <vt:lpstr>910_шаблон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Загрузка исторических данных из предыдущей информационной системы данных студенческой канцелярии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 «Курский государственный медицинский университет»  Министерства здравоохранения Российской Федерации</dc:title>
  <dc:creator>User</dc:creator>
  <cp:lastModifiedBy>777</cp:lastModifiedBy>
  <cp:revision>260</cp:revision>
  <cp:lastPrinted>2020-01-10T12:57:37Z</cp:lastPrinted>
  <dcterms:created xsi:type="dcterms:W3CDTF">2016-01-15T07:59:58Z</dcterms:created>
  <dcterms:modified xsi:type="dcterms:W3CDTF">2023-03-14T19:14:22Z</dcterms:modified>
</cp:coreProperties>
</file>