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</p:sldMasterIdLst>
  <p:sldIdLst>
    <p:sldId id="256" r:id="rId2"/>
    <p:sldId id="257" r:id="rId3"/>
    <p:sldId id="258" r:id="rId4"/>
    <p:sldId id="259" r:id="rId5"/>
    <p:sldId id="262" r:id="rId6"/>
    <p:sldId id="265" r:id="rId7"/>
    <p:sldId id="266" r:id="rId8"/>
    <p:sldId id="267" r:id="rId9"/>
    <p:sldId id="268" r:id="rId10"/>
    <p:sldId id="260" r:id="rId11"/>
    <p:sldId id="269" r:id="rId12"/>
    <p:sldId id="270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>
        <p:scale>
          <a:sx n="122" d="100"/>
          <a:sy n="122" d="100"/>
        </p:scale>
        <p:origin x="-11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Ожидание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Этап заключения сделок и осуществления продаж</c:v>
                </c:pt>
                <c:pt idx="1">
                  <c:v>Обучение сотрудников</c:v>
                </c:pt>
                <c:pt idx="2">
                  <c:v>Расширение штата сотрудников</c:v>
                </c:pt>
                <c:pt idx="3">
                  <c:v>Этап подготовки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D6E-4CCE-8EB3-905387816D6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Время реализации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Этап заключения сделок и осуществления продаж</c:v>
                </c:pt>
                <c:pt idx="1">
                  <c:v>Обучение сотрудников</c:v>
                </c:pt>
                <c:pt idx="2">
                  <c:v>Расширение штата сотрудников</c:v>
                </c:pt>
                <c:pt idx="3">
                  <c:v>Этап подготовки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36</c:v>
                </c:pt>
                <c:pt idx="1">
                  <c:v>12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D6E-4CCE-8EB3-905387816D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7536256"/>
        <c:axId val="117537792"/>
      </c:barChart>
      <c:catAx>
        <c:axId val="1175362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just">
              <a:defRPr/>
            </a:pPr>
            <a:endParaRPr lang="ru-RU"/>
          </a:p>
        </c:txPr>
        <c:crossAx val="117537792"/>
        <c:crosses val="autoZero"/>
        <c:auto val="1"/>
        <c:lblAlgn val="ctr"/>
        <c:lblOffset val="100"/>
        <c:noMultiLvlLbl val="0"/>
      </c:catAx>
      <c:valAx>
        <c:axId val="1175377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1753625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EE7A-EC9C-49B1-8AF7-8C7114F1D0FE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3AC1-74ED-471C-9D1F-2BF0DC58BA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647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EE7A-EC9C-49B1-8AF7-8C7114F1D0FE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3AC1-74ED-471C-9D1F-2BF0DC58BA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983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EE7A-EC9C-49B1-8AF7-8C7114F1D0FE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3AC1-74ED-471C-9D1F-2BF0DC58BA4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639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EE7A-EC9C-49B1-8AF7-8C7114F1D0FE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3AC1-74ED-471C-9D1F-2BF0DC58BA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950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EE7A-EC9C-49B1-8AF7-8C7114F1D0FE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3AC1-74ED-471C-9D1F-2BF0DC58BA4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4673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EE7A-EC9C-49B1-8AF7-8C7114F1D0FE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3AC1-74ED-471C-9D1F-2BF0DC58BA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8821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EE7A-EC9C-49B1-8AF7-8C7114F1D0FE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3AC1-74ED-471C-9D1F-2BF0DC58BA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3293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EE7A-EC9C-49B1-8AF7-8C7114F1D0FE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3AC1-74ED-471C-9D1F-2BF0DC58BA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020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EE7A-EC9C-49B1-8AF7-8C7114F1D0FE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3AC1-74ED-471C-9D1F-2BF0DC58BA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453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EE7A-EC9C-49B1-8AF7-8C7114F1D0FE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3AC1-74ED-471C-9D1F-2BF0DC58BA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225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EE7A-EC9C-49B1-8AF7-8C7114F1D0FE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3AC1-74ED-471C-9D1F-2BF0DC58BA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521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EE7A-EC9C-49B1-8AF7-8C7114F1D0FE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3AC1-74ED-471C-9D1F-2BF0DC58BA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293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EE7A-EC9C-49B1-8AF7-8C7114F1D0FE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3AC1-74ED-471C-9D1F-2BF0DC58BA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15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EE7A-EC9C-49B1-8AF7-8C7114F1D0FE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3AC1-74ED-471C-9D1F-2BF0DC58BA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46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EE7A-EC9C-49B1-8AF7-8C7114F1D0FE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3AC1-74ED-471C-9D1F-2BF0DC58BA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461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EE7A-EC9C-49B1-8AF7-8C7114F1D0FE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3AC1-74ED-471C-9D1F-2BF0DC58BA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064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EE7A-EC9C-49B1-8AF7-8C7114F1D0FE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F3AC1-74ED-471C-9D1F-2BF0DC58BA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40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AEE7A-EC9C-49B1-8AF7-8C7114F1D0FE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96F3AC1-74ED-471C-9D1F-2BF0DC58BA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80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  <p:sldLayoutId id="2147483869" r:id="rId13"/>
    <p:sldLayoutId id="2147483870" r:id="rId14"/>
    <p:sldLayoutId id="2147483871" r:id="rId15"/>
    <p:sldLayoutId id="2147483872" r:id="rId16"/>
    <p:sldLayoutId id="214748387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D9039E7-3BE2-4220-BFB6-45D8348A4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8167" y="2205597"/>
            <a:ext cx="9144000" cy="1304109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</a:rPr>
              <a:t>Итоговая аттестационная работа</a:t>
            </a:r>
            <a:b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</a:rPr>
              <a:t>«Реализация стратегии развития ООО «Эдванс»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19FC77B-F6F4-49BD-A13C-D1FA28DAA3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82823" y="4303059"/>
            <a:ext cx="8534401" cy="545849"/>
          </a:xfrm>
        </p:spPr>
        <p:txBody>
          <a:bodyPr>
            <a:normAutofit/>
          </a:bodyPr>
          <a:lstStyle/>
          <a:p>
            <a:pPr algn="r"/>
            <a:r>
              <a:rPr lang="ru-RU" sz="1900" dirty="0">
                <a:latin typeface="Verdana" panose="020B0604030504040204" pitchFamily="34" charset="0"/>
                <a:ea typeface="Verdana" panose="020B0604030504040204" pitchFamily="34" charset="0"/>
              </a:rPr>
              <a:t>Студент – </a:t>
            </a:r>
            <a:r>
              <a:rPr lang="ru-RU" sz="1900" dirty="0" err="1">
                <a:latin typeface="Verdana" panose="020B0604030504040204" pitchFamily="34" charset="0"/>
                <a:ea typeface="Verdana" panose="020B0604030504040204" pitchFamily="34" charset="0"/>
              </a:rPr>
              <a:t>Илинзеер</a:t>
            </a:r>
            <a:r>
              <a:rPr lang="ru-RU" sz="1900" dirty="0">
                <a:latin typeface="Verdana" panose="020B0604030504040204" pitchFamily="34" charset="0"/>
                <a:ea typeface="Verdana" panose="020B0604030504040204" pitchFamily="34" charset="0"/>
              </a:rPr>
              <a:t> Юлия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0ADF295-F821-48F2-A3C9-8D20015335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2823" y="5174128"/>
            <a:ext cx="8534401" cy="1208741"/>
          </a:xfrm>
        </p:spPr>
        <p:txBody>
          <a:bodyPr>
            <a:noAutofit/>
          </a:bodyPr>
          <a:lstStyle/>
          <a:p>
            <a:pPr marL="285750" indent="-285750" algn="r"/>
            <a:r>
              <a:rPr lang="ru-RU" sz="1900" cap="all" dirty="0">
                <a:ln w="3175" cmpd="sng">
                  <a:noFill/>
                </a:ln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Научный руководитель – Маслова Лилия</a:t>
            </a:r>
          </a:p>
          <a:p>
            <a:pPr marL="285750" indent="-285750" algn="r"/>
            <a:endParaRPr lang="ru-RU" sz="1900" cap="all" dirty="0">
              <a:ln w="3175" cmpd="sng">
                <a:noFill/>
              </a:ln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ctr"/>
            <a:r>
              <a:rPr lang="ru-RU" sz="1900" cap="all" dirty="0">
                <a:ln w="3175" cmpd="sng">
                  <a:noFill/>
                </a:ln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Москва, 2023 г</a:t>
            </a:r>
          </a:p>
        </p:txBody>
      </p:sp>
      <p:sp>
        <p:nvSpPr>
          <p:cNvPr id="5" name="Rectangle 30"/>
          <p:cNvSpPr txBox="1">
            <a:spLocks noChangeArrowheads="1"/>
          </p:cNvSpPr>
          <p:nvPr/>
        </p:nvSpPr>
        <p:spPr bwMode="auto">
          <a:xfrm>
            <a:off x="1870075" y="609153"/>
            <a:ext cx="768667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6946" tIns="76946" rIns="76946" bIns="76946"/>
          <a:lstStyle/>
          <a:p>
            <a:pPr algn="ctr" defTabSz="457200" eaLnBrk="1" hangingPunct="1">
              <a:tabLst>
                <a:tab pos="4287838" algn="l"/>
              </a:tabLst>
            </a:pPr>
            <a:r>
              <a:rPr lang="ru-RU" altLang="ru-RU" sz="1600" dirty="0">
                <a:latin typeface="Verdana" pitchFamily="34" charset="0"/>
                <a:ea typeface="Verdana" pitchFamily="34" charset="0"/>
              </a:rPr>
              <a:t>Программа подготовки управленческих кадров для организаций народного хозяйства 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3586056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4FBF59F-236E-4DB7-BF3E-988102538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2149"/>
          </a:xfrm>
        </p:spPr>
        <p:txBody>
          <a:bodyPr>
            <a:normAutofit/>
          </a:bodyPr>
          <a:lstStyle/>
          <a:p>
            <a:r>
              <a:rPr lang="ru-RU" sz="3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Матрица </a:t>
            </a:r>
            <a:r>
              <a:rPr lang="ru-RU" sz="38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Ансоффа</a:t>
            </a:r>
            <a:endParaRPr lang="ru-RU" sz="3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DE32ACEB-D494-4D5E-A7C0-E420CF2D785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3112331"/>
              </p:ext>
            </p:extLst>
          </p:nvPr>
        </p:nvGraphicFramePr>
        <p:xfrm>
          <a:off x="677333" y="1999130"/>
          <a:ext cx="8596667" cy="45002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0301">
                  <a:extLst>
                    <a:ext uri="{9D8B030D-6E8A-4147-A177-3AD203B41FA5}">
                      <a16:colId xmlns:a16="http://schemas.microsoft.com/office/drawing/2014/main" xmlns="" val="660705242"/>
                    </a:ext>
                  </a:extLst>
                </a:gridCol>
                <a:gridCol w="2574394">
                  <a:extLst>
                    <a:ext uri="{9D8B030D-6E8A-4147-A177-3AD203B41FA5}">
                      <a16:colId xmlns:a16="http://schemas.microsoft.com/office/drawing/2014/main" xmlns="" val="191527227"/>
                    </a:ext>
                  </a:extLst>
                </a:gridCol>
                <a:gridCol w="2328725">
                  <a:extLst>
                    <a:ext uri="{9D8B030D-6E8A-4147-A177-3AD203B41FA5}">
                      <a16:colId xmlns:a16="http://schemas.microsoft.com/office/drawing/2014/main" xmlns="" val="1728865506"/>
                    </a:ext>
                  </a:extLst>
                </a:gridCol>
                <a:gridCol w="2353247">
                  <a:extLst>
                    <a:ext uri="{9D8B030D-6E8A-4147-A177-3AD203B41FA5}">
                      <a16:colId xmlns:a16="http://schemas.microsoft.com/office/drawing/2014/main" xmlns="" val="1178508311"/>
                    </a:ext>
                  </a:extLst>
                </a:gridCol>
              </a:tblGrid>
              <a:tr h="503157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/>
                </a:tc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Рынок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63227526"/>
                  </a:ext>
                </a:extLst>
              </a:tr>
              <a:tr h="50364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Старый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Новый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/>
                </a:tc>
                <a:extLst>
                  <a:ext uri="{0D108BD9-81ED-4DB2-BD59-A6C34878D82A}">
                    <a16:rowId xmlns:a16="http://schemas.microsoft.com/office/drawing/2014/main" xmlns="" val="1499919935"/>
                  </a:ext>
                </a:extLst>
              </a:tr>
              <a:tr h="2119851">
                <a:tc rowSpan="2">
                  <a:txBody>
                    <a:bodyPr/>
                    <a:lstStyle/>
                    <a:p>
                      <a:pPr marL="71755" marR="71755"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Товар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vert="vert27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Имеющийся</a:t>
                      </a:r>
                    </a:p>
                  </a:txBody>
                  <a:tcPr marL="45764" marR="45764" marT="0" marB="0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Более глубокое проникновение</a:t>
                      </a:r>
                    </a:p>
                    <a:p>
                      <a:pPr lvl="0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/>
                </a:tc>
                <a:tc>
                  <a:txBody>
                    <a:bodyPr/>
                    <a:lstStyle/>
                    <a:p>
                      <a:pPr lvl="0"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Расширение рынка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/>
                </a:tc>
                <a:extLst>
                  <a:ext uri="{0D108BD9-81ED-4DB2-BD59-A6C34878D82A}">
                    <a16:rowId xmlns:a16="http://schemas.microsoft.com/office/drawing/2014/main" xmlns="" val="1424322107"/>
                  </a:ext>
                </a:extLst>
              </a:tr>
              <a:tr h="13736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Новый</a:t>
                      </a:r>
                      <a:endParaRPr lang="ru-RU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/>
                </a:tc>
                <a:tc>
                  <a:txBody>
                    <a:bodyPr/>
                    <a:lstStyle/>
                    <a:p>
                      <a:pPr lvl="0"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Развитие продукта</a:t>
                      </a:r>
                      <a:endParaRPr lang="ru-RU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/>
                </a:tc>
                <a:tc>
                  <a:txBody>
                    <a:bodyPr/>
                    <a:lstStyle/>
                    <a:p>
                      <a:pPr lvl="0"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Диверсификация</a:t>
                      </a:r>
                      <a:endParaRPr lang="ru-RU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64" marR="45764" marT="0" marB="0" anchor="ctr"/>
                </a:tc>
                <a:extLst>
                  <a:ext uri="{0D108BD9-81ED-4DB2-BD59-A6C34878D82A}">
                    <a16:rowId xmlns:a16="http://schemas.microsoft.com/office/drawing/2014/main" xmlns="" val="1132492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907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2368592-C423-49F7-A5B2-D14F6E459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828" y="377621"/>
            <a:ext cx="8596668" cy="946081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Стратегии развития по 4 Р</a:t>
            </a:r>
            <a:endParaRPr lang="ru-RU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16F09E14-5BC2-47F8-812C-9B9E9B3E73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39272" y="1585210"/>
            <a:ext cx="11221506" cy="4676253"/>
          </a:xfrm>
        </p:spPr>
        <p:txBody>
          <a:bodyPr>
            <a:normAutofit/>
          </a:bodyPr>
          <a:lstStyle/>
          <a:p>
            <a:r>
              <a:rPr lang="ru-RU" b="1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Продукт (</a:t>
            </a:r>
            <a:r>
              <a:rPr lang="en-US" b="1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product</a:t>
            </a:r>
            <a:r>
              <a:rPr lang="ru-RU" b="1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 </a:t>
            </a:r>
            <a:r>
              <a:rPr lang="ru-RU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Следует применить стратегию сбора и анализа информации из разных источников на предмет поиска наиболее популярных запросов потребителей.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Целевой показатель – увеличение объема продаж в 10 раз</a:t>
            </a:r>
          </a:p>
          <a:p>
            <a:r>
              <a:rPr lang="ru-RU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lang="ru-RU" b="1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Цена (</a:t>
            </a:r>
            <a:r>
              <a:rPr lang="en-US" b="1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price</a:t>
            </a:r>
            <a:r>
              <a:rPr lang="ru-RU" b="1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 </a:t>
            </a:r>
            <a:r>
              <a:rPr lang="ru-RU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Необходимо применить стратегию проникновения на рынок (намеренно занижать цену, для заключения договоров с большим количеством покупателей).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Целевые показатели - выручка в год не менее 10 млрд. рублей</a:t>
            </a:r>
          </a:p>
          <a:p>
            <a:r>
              <a:rPr lang="ru-RU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lang="ru-RU" b="1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Место (</a:t>
            </a:r>
            <a:r>
              <a:rPr lang="en-US" b="1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place</a:t>
            </a:r>
            <a:r>
              <a:rPr lang="ru-RU" b="1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 </a:t>
            </a:r>
            <a:r>
              <a:rPr lang="ru-RU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Для удобства потребителя доставляем товар в удобное для него место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Целевой показатель – отсутствие претензий со стороны потребителя по качеству и срокам доставки товара</a:t>
            </a:r>
          </a:p>
          <a:p>
            <a:r>
              <a:rPr lang="ru-RU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lang="ru-RU" b="1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Продвижение (</a:t>
            </a:r>
            <a:r>
              <a:rPr lang="en-US" b="1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promotion</a:t>
            </a:r>
            <a:r>
              <a:rPr lang="ru-RU" b="1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  <a:r>
              <a:rPr lang="ru-RU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Участие в профессиональных выставках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Целевой показатель – через 3 года все крупные компании нашей сферы работают с нами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04767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016634C-8733-4AB0-B3A5-EE2329CC9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17" y="452846"/>
            <a:ext cx="8596668" cy="696685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Формирование </a:t>
            </a:r>
            <a:r>
              <a:rPr lang="en-US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SMART</a:t>
            </a:r>
            <a:r>
              <a:rPr lang="ru-RU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-целей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8B22401-29A8-402F-846A-35106795D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27" y="1739154"/>
            <a:ext cx="10034209" cy="43568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Улучшения результатов финансово-хозяйственной деятельности: 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выручка, начиная с 2026 г, не менее 10 000 000 000 рублей в год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ежегодная чистая прибыль, начиная с 2026 г не менее 30 000 000 рублей в год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Повышение устойчивости предприятия: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организовать процесс управлениями изменениями (до 09.2023 г)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определить и четко прописать все процессы (до 09.2023 г) 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Привлечение новых сотрудников:</a:t>
            </a:r>
          </a:p>
          <a:p>
            <a:r>
              <a:rPr lang="ru-RU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набор 2 человек в отдел снабжения, 2 человека в отдел бухгалтерии (до 12.2023 г)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456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A00DA9D-3E24-4E9E-8E5B-79FE285A3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507" y="426720"/>
            <a:ext cx="8596668" cy="757645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План реализации проекта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3D240EBA-52F6-41D8-9503-082A65DCBD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955315"/>
              </p:ext>
            </p:extLst>
          </p:nvPr>
        </p:nvGraphicFramePr>
        <p:xfrm>
          <a:off x="677863" y="1622612"/>
          <a:ext cx="8596312" cy="4419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0911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817FF60-4D93-429C-A185-B4D04697B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202" y="313509"/>
            <a:ext cx="9311397" cy="114082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Целевые значения сбалансированных показателей проекта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95AEA21F-14EE-48FE-8937-5CC0CD0FF1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5843113"/>
              </p:ext>
            </p:extLst>
          </p:nvPr>
        </p:nvGraphicFramePr>
        <p:xfrm>
          <a:off x="677333" y="1792941"/>
          <a:ext cx="9764243" cy="47090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7572">
                  <a:extLst>
                    <a:ext uri="{9D8B030D-6E8A-4147-A177-3AD203B41FA5}">
                      <a16:colId xmlns:a16="http://schemas.microsoft.com/office/drawing/2014/main" xmlns="" val="1504547936"/>
                    </a:ext>
                  </a:extLst>
                </a:gridCol>
                <a:gridCol w="2304198">
                  <a:extLst>
                    <a:ext uri="{9D8B030D-6E8A-4147-A177-3AD203B41FA5}">
                      <a16:colId xmlns:a16="http://schemas.microsoft.com/office/drawing/2014/main" xmlns="" val="1992178824"/>
                    </a:ext>
                  </a:extLst>
                </a:gridCol>
                <a:gridCol w="2122429">
                  <a:extLst>
                    <a:ext uri="{9D8B030D-6E8A-4147-A177-3AD203B41FA5}">
                      <a16:colId xmlns:a16="http://schemas.microsoft.com/office/drawing/2014/main" xmlns="" val="1079801332"/>
                    </a:ext>
                  </a:extLst>
                </a:gridCol>
                <a:gridCol w="2848438">
                  <a:extLst>
                    <a:ext uri="{9D8B030D-6E8A-4147-A177-3AD203B41FA5}">
                      <a16:colId xmlns:a16="http://schemas.microsoft.com/office/drawing/2014/main" xmlns="" val="3560559275"/>
                    </a:ext>
                  </a:extLst>
                </a:gridCol>
                <a:gridCol w="2001606">
                  <a:extLst>
                    <a:ext uri="{9D8B030D-6E8A-4147-A177-3AD203B41FA5}">
                      <a16:colId xmlns:a16="http://schemas.microsoft.com/office/drawing/2014/main" xmlns="" val="1387983148"/>
                    </a:ext>
                  </a:extLst>
                </a:gridCol>
              </a:tblGrid>
              <a:tr h="540956"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№ п/п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8" marR="36558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Показатель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8" marR="3655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Целевое значение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8" marR="36558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Ответственный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8" marR="36558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Примечание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8" marR="36558" marT="0" marB="0" anchor="ctr"/>
                </a:tc>
                <a:extLst>
                  <a:ext uri="{0D108BD9-81ED-4DB2-BD59-A6C34878D82A}">
                    <a16:rowId xmlns:a16="http://schemas.microsoft.com/office/drawing/2014/main" xmlns="" val="942162044"/>
                  </a:ext>
                </a:extLst>
              </a:tr>
              <a:tr h="787948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8" marR="36558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Прибыль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8" marR="36558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30 млн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руб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8" marR="36558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Коммерческий директор, Директор по продажам, Руководитель проекта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8" marR="36558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Прибыль в 2026 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8" marR="36558" marT="0" marB="0" anchor="ctr"/>
                </a:tc>
                <a:extLst>
                  <a:ext uri="{0D108BD9-81ED-4DB2-BD59-A6C34878D82A}">
                    <a16:rowId xmlns:a16="http://schemas.microsoft.com/office/drawing/2014/main" xmlns="" val="457005424"/>
                  </a:ext>
                </a:extLst>
              </a:tr>
              <a:tr h="787948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8" marR="36558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Выручка от продаж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8" marR="36558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10 000 000 млн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руб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8" marR="36558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Коммерческий директор, Директор по продажам, Руководитель проекта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8" marR="36558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Выручка в 2026 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8" marR="36558" marT="0" marB="0" anchor="ctr"/>
                </a:tc>
                <a:extLst>
                  <a:ext uri="{0D108BD9-81ED-4DB2-BD59-A6C34878D82A}">
                    <a16:rowId xmlns:a16="http://schemas.microsoft.com/office/drawing/2014/main" xmlns="" val="2338479069"/>
                  </a:ext>
                </a:extLst>
              </a:tr>
              <a:tr h="787948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8" marR="36558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Время выхода на новые рынки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8" marR="36558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 месяцев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8" marR="36558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Коммерческий директор, Директор по продажам, Руководитель проекта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8" marR="36558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8" marR="36558" marT="0" marB="0" anchor="ctr"/>
                </a:tc>
                <a:extLst>
                  <a:ext uri="{0D108BD9-81ED-4DB2-BD59-A6C34878D82A}">
                    <a16:rowId xmlns:a16="http://schemas.microsoft.com/office/drawing/2014/main" xmlns="" val="2697213714"/>
                  </a:ext>
                </a:extLst>
              </a:tr>
              <a:tr h="902138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4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8" marR="36558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Заключение договоров с карьерами-производителями под новых клиентов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8" marR="36558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После заявки от клиента в течении 1 недели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8" marR="36558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Руководитель отдела снабжения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8" marR="36558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8" marR="36558" marT="0" marB="0" anchor="ctr"/>
                </a:tc>
                <a:extLst>
                  <a:ext uri="{0D108BD9-81ED-4DB2-BD59-A6C34878D82A}">
                    <a16:rowId xmlns:a16="http://schemas.microsoft.com/office/drawing/2014/main" xmlns="" val="3652588133"/>
                  </a:ext>
                </a:extLst>
              </a:tr>
              <a:tr h="902138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5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8" marR="36558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Кол-во сотрудников, имеющих необходимую квалификацию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8" marR="36558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Сохранение имеющихся рабочих мест и создание 4 новых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8" marR="36558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Коммерческий директор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8" marR="36558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В 2023 г - 2024 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58" marR="36558" marT="0" marB="0" anchor="ctr"/>
                </a:tc>
                <a:extLst>
                  <a:ext uri="{0D108BD9-81ED-4DB2-BD59-A6C34878D82A}">
                    <a16:rowId xmlns:a16="http://schemas.microsoft.com/office/drawing/2014/main" xmlns="" val="2606694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8524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5BE5426-3281-4A05-A48D-246091EE3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7018" y="365760"/>
            <a:ext cx="8046984" cy="775063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Анализ поля сил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48E0F927-EDDC-4D76-AD67-C504C4B54B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6319" y="1554479"/>
            <a:ext cx="7062385" cy="4994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619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2446791-65C1-4CB0-BA98-EA7AF4A25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87384"/>
            <a:ext cx="8596668" cy="705394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План приверженности</a:t>
            </a:r>
          </a:p>
        </p:txBody>
      </p:sp>
      <p:pic>
        <p:nvPicPr>
          <p:cNvPr id="12" name="Объект 11">
            <a:extLst>
              <a:ext uri="{FF2B5EF4-FFF2-40B4-BE49-F238E27FC236}">
                <a16:creationId xmlns:a16="http://schemas.microsoft.com/office/drawing/2014/main" xmlns="" id="{B1EBAA14-766E-4265-8FFD-A8D7B06E6B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8494" y="1202418"/>
            <a:ext cx="7774348" cy="5222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8152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2DC0FE4-F378-4BEC-B1C3-349CB1931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167" y="487681"/>
            <a:ext cx="9755535" cy="853439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Затраты на реализацию проекта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86702C8B-4069-4FD0-AAC5-D6F2B3891A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9128183"/>
              </p:ext>
            </p:extLst>
          </p:nvPr>
        </p:nvGraphicFramePr>
        <p:xfrm>
          <a:off x="712167" y="1634100"/>
          <a:ext cx="9763623" cy="46753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7448">
                  <a:extLst>
                    <a:ext uri="{9D8B030D-6E8A-4147-A177-3AD203B41FA5}">
                      <a16:colId xmlns:a16="http://schemas.microsoft.com/office/drawing/2014/main" xmlns="" val="3977539192"/>
                    </a:ext>
                  </a:extLst>
                </a:gridCol>
                <a:gridCol w="2716921">
                  <a:extLst>
                    <a:ext uri="{9D8B030D-6E8A-4147-A177-3AD203B41FA5}">
                      <a16:colId xmlns:a16="http://schemas.microsoft.com/office/drawing/2014/main" xmlns="" val="2593558286"/>
                    </a:ext>
                  </a:extLst>
                </a:gridCol>
                <a:gridCol w="1393371">
                  <a:extLst>
                    <a:ext uri="{9D8B030D-6E8A-4147-A177-3AD203B41FA5}">
                      <a16:colId xmlns:a16="http://schemas.microsoft.com/office/drawing/2014/main" xmlns="" val="1587947158"/>
                    </a:ext>
                  </a:extLst>
                </a:gridCol>
                <a:gridCol w="907277">
                  <a:extLst>
                    <a:ext uri="{9D8B030D-6E8A-4147-A177-3AD203B41FA5}">
                      <a16:colId xmlns:a16="http://schemas.microsoft.com/office/drawing/2014/main" xmlns="" val="1702940401"/>
                    </a:ext>
                  </a:extLst>
                </a:gridCol>
                <a:gridCol w="978435">
                  <a:extLst>
                    <a:ext uri="{9D8B030D-6E8A-4147-A177-3AD203B41FA5}">
                      <a16:colId xmlns:a16="http://schemas.microsoft.com/office/drawing/2014/main" xmlns="" val="3728194138"/>
                    </a:ext>
                  </a:extLst>
                </a:gridCol>
                <a:gridCol w="978435">
                  <a:extLst>
                    <a:ext uri="{9D8B030D-6E8A-4147-A177-3AD203B41FA5}">
                      <a16:colId xmlns:a16="http://schemas.microsoft.com/office/drawing/2014/main" xmlns="" val="2491476884"/>
                    </a:ext>
                  </a:extLst>
                </a:gridCol>
                <a:gridCol w="1811736">
                  <a:extLst>
                    <a:ext uri="{9D8B030D-6E8A-4147-A177-3AD203B41FA5}">
                      <a16:colId xmlns:a16="http://schemas.microsoft.com/office/drawing/2014/main" xmlns="" val="1000466611"/>
                    </a:ext>
                  </a:extLst>
                </a:gridCol>
              </a:tblGrid>
              <a:tr h="666402"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№ п/п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Наименование затрат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Ед. изм.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Расчетный период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Сумма за весь период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83756544"/>
                  </a:ext>
                </a:extLst>
              </a:tr>
              <a:tr h="6664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2474859"/>
                  </a:ext>
                </a:extLst>
              </a:tr>
              <a:tr h="960661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Заработная плата на новых сотрудников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млн руб.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87571910"/>
                  </a:ext>
                </a:extLst>
              </a:tr>
              <a:tr h="666402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Программы по обучению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млн руб.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771423434"/>
                  </a:ext>
                </a:extLst>
              </a:tr>
              <a:tr h="947990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Аренда доп. офиса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тыс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руб.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750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750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750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2250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867146097"/>
                  </a:ext>
                </a:extLst>
              </a:tr>
              <a:tr h="66640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Итого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млн руб.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3,75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4,75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6,75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15,250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900656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8207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314192A-100F-42D4-8DC8-902551912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082" y="304800"/>
            <a:ext cx="8596668" cy="132080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Расчеты выручки и прибыли от продаж по проекту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C826638E-246B-436C-A440-6343684238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1799616"/>
              </p:ext>
            </p:extLst>
          </p:nvPr>
        </p:nvGraphicFramePr>
        <p:xfrm>
          <a:off x="844108" y="2029096"/>
          <a:ext cx="9582538" cy="42323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4250">
                  <a:extLst>
                    <a:ext uri="{9D8B030D-6E8A-4147-A177-3AD203B41FA5}">
                      <a16:colId xmlns:a16="http://schemas.microsoft.com/office/drawing/2014/main" xmlns="" val="1057334594"/>
                    </a:ext>
                  </a:extLst>
                </a:gridCol>
                <a:gridCol w="2911075">
                  <a:extLst>
                    <a:ext uri="{9D8B030D-6E8A-4147-A177-3AD203B41FA5}">
                      <a16:colId xmlns:a16="http://schemas.microsoft.com/office/drawing/2014/main" xmlns="" val="2681964976"/>
                    </a:ext>
                  </a:extLst>
                </a:gridCol>
                <a:gridCol w="904874">
                  <a:extLst>
                    <a:ext uri="{9D8B030D-6E8A-4147-A177-3AD203B41FA5}">
                      <a16:colId xmlns:a16="http://schemas.microsoft.com/office/drawing/2014/main" xmlns="" val="4226211569"/>
                    </a:ext>
                  </a:extLst>
                </a:gridCol>
                <a:gridCol w="984250">
                  <a:extLst>
                    <a:ext uri="{9D8B030D-6E8A-4147-A177-3AD203B41FA5}">
                      <a16:colId xmlns:a16="http://schemas.microsoft.com/office/drawing/2014/main" xmlns="" val="3327323650"/>
                    </a:ext>
                  </a:extLst>
                </a:gridCol>
                <a:gridCol w="985241">
                  <a:extLst>
                    <a:ext uri="{9D8B030D-6E8A-4147-A177-3AD203B41FA5}">
                      <a16:colId xmlns:a16="http://schemas.microsoft.com/office/drawing/2014/main" xmlns="" val="3524199738"/>
                    </a:ext>
                  </a:extLst>
                </a:gridCol>
                <a:gridCol w="985241">
                  <a:extLst>
                    <a:ext uri="{9D8B030D-6E8A-4147-A177-3AD203B41FA5}">
                      <a16:colId xmlns:a16="http://schemas.microsoft.com/office/drawing/2014/main" xmlns="" val="635652078"/>
                    </a:ext>
                  </a:extLst>
                </a:gridCol>
                <a:gridCol w="1827607">
                  <a:extLst>
                    <a:ext uri="{9D8B030D-6E8A-4147-A177-3AD203B41FA5}">
                      <a16:colId xmlns:a16="http://schemas.microsoft.com/office/drawing/2014/main" xmlns="" val="2477729594"/>
                    </a:ext>
                  </a:extLst>
                </a:gridCol>
              </a:tblGrid>
              <a:tr h="907666"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№ п/п</a:t>
                      </a:r>
                      <a:endParaRPr lang="ru-RU" sz="1800" i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Наименование </a:t>
                      </a:r>
                      <a:endParaRPr lang="ru-RU" sz="1800" i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Ед. изм.</a:t>
                      </a:r>
                      <a:endParaRPr lang="ru-RU" sz="1800" i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Расчетный период</a:t>
                      </a:r>
                      <a:endParaRPr lang="ru-RU" sz="1800" i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Сумма за весь период</a:t>
                      </a:r>
                      <a:endParaRPr lang="ru-RU" sz="1800" i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608908387"/>
                  </a:ext>
                </a:extLst>
              </a:tr>
              <a:tr h="621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2024</a:t>
                      </a:r>
                      <a:endParaRPr lang="ru-RU" sz="1800" i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2025</a:t>
                      </a:r>
                      <a:endParaRPr lang="ru-RU" sz="1800" i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2026</a:t>
                      </a:r>
                      <a:endParaRPr lang="ru-RU" sz="1800" i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59316762"/>
                  </a:ext>
                </a:extLst>
              </a:tr>
              <a:tr h="1316396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ru-RU" sz="1800" i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Выручка от реализации</a:t>
                      </a:r>
                      <a:endParaRPr lang="ru-RU" sz="1800" i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млрд руб.</a:t>
                      </a:r>
                      <a:endParaRPr lang="ru-RU" sz="1800" i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  <a:endParaRPr lang="ru-RU" sz="1800" i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</a:t>
                      </a:r>
                      <a:endParaRPr lang="ru-RU" sz="1800" i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</a:t>
                      </a:r>
                      <a:endParaRPr lang="ru-RU" sz="1800" i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</a:t>
                      </a:r>
                      <a:endParaRPr lang="ru-RU" sz="1800" i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809461042"/>
                  </a:ext>
                </a:extLst>
              </a:tr>
              <a:tr h="138725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  <a:endParaRPr lang="ru-RU" sz="1800" i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Прибыль от продаж</a:t>
                      </a:r>
                      <a:endParaRPr lang="ru-RU" sz="1800" i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млн руб.</a:t>
                      </a:r>
                      <a:endParaRPr lang="ru-RU" sz="1800" i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</a:t>
                      </a:r>
                      <a:endParaRPr lang="ru-RU" sz="1800" i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</a:t>
                      </a:r>
                      <a:endParaRPr lang="ru-RU" sz="1800" i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30</a:t>
                      </a:r>
                      <a:endParaRPr lang="ru-RU" sz="1800" i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75</a:t>
                      </a:r>
                      <a:endParaRPr lang="ru-RU" sz="1800" i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174488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2132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65F4CB-A9E5-41BD-9DBA-7C0B2BA92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9677" y="278674"/>
            <a:ext cx="8596668" cy="748937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Риски</a:t>
            </a:r>
            <a:r>
              <a:rPr lang="en-US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проекта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67358083-5020-4887-A588-1121F7DB10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2510475"/>
              </p:ext>
            </p:extLst>
          </p:nvPr>
        </p:nvGraphicFramePr>
        <p:xfrm>
          <a:off x="782592" y="1392370"/>
          <a:ext cx="10416632" cy="4921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6921">
                  <a:extLst>
                    <a:ext uri="{9D8B030D-6E8A-4147-A177-3AD203B41FA5}">
                      <a16:colId xmlns:a16="http://schemas.microsoft.com/office/drawing/2014/main" xmlns="" val="223834984"/>
                    </a:ext>
                  </a:extLst>
                </a:gridCol>
                <a:gridCol w="3099073">
                  <a:extLst>
                    <a:ext uri="{9D8B030D-6E8A-4147-A177-3AD203B41FA5}">
                      <a16:colId xmlns:a16="http://schemas.microsoft.com/office/drawing/2014/main" xmlns="" val="3629748770"/>
                    </a:ext>
                  </a:extLst>
                </a:gridCol>
                <a:gridCol w="4240638">
                  <a:extLst>
                    <a:ext uri="{9D8B030D-6E8A-4147-A177-3AD203B41FA5}">
                      <a16:colId xmlns:a16="http://schemas.microsoft.com/office/drawing/2014/main" xmlns="" val="2549200753"/>
                    </a:ext>
                  </a:extLst>
                </a:gridCol>
              </a:tblGrid>
              <a:tr h="701817"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Описание риска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Последствия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Меры по смягчению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03673228"/>
                  </a:ext>
                </a:extLst>
              </a:tr>
              <a:tr h="1319558">
                <a:tc>
                  <a:txBody>
                    <a:bodyPr/>
                    <a:lstStyle/>
                    <a:p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Падение спроса на инертные материалы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Снижение продаж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Исследование и анализ рынка, для понимания текущей потребности в инертных материалах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10599429"/>
                  </a:ext>
                </a:extLst>
              </a:tr>
              <a:tr h="1310765">
                <a:tc>
                  <a:txBody>
                    <a:bodyPr/>
                    <a:lstStyle/>
                    <a:p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Возможные проблемы с качеством или доставкой инертных материалов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Недовольство клиентов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Установление долгосрочных партнерских отношений с надежными поставщиками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6563578"/>
                  </a:ext>
                </a:extLst>
              </a:tr>
              <a:tr h="1589206">
                <a:tc>
                  <a:txBody>
                    <a:bodyPr/>
                    <a:lstStyle/>
                    <a:p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Конкуренция на рынке со стороны других поставщиков инертных материалов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Снижение продаж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Заключение контрактов с поставщиками сырья, чтобы гарантировать стабильные цены на рынке сырья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3913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3293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32E8EE4-D028-4E89-A03C-82396268D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>
            <a:normAutofit/>
          </a:bodyPr>
          <a:lstStyle/>
          <a:p>
            <a:r>
              <a:rPr lang="ru-RU" sz="3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Цель и задачи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580CBCA-0DA7-4FAC-BF12-ED84F31F9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51583"/>
            <a:ext cx="9807786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Цель проекта </a:t>
            </a:r>
            <a:r>
              <a:rPr lang="ru-RU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разработка и внедрение на ООО «Эдванс» стратегии развития, связанной с изменением внутренних процессов в компании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Задачи проекта</a:t>
            </a:r>
            <a:r>
              <a:rPr lang="ru-RU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r>
              <a:rPr lang="ru-RU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провести анализ финансово-хозяйственной деятельности ООО «</a:t>
            </a:r>
            <a:r>
              <a:rPr lang="ru-RU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Эдванс</a:t>
            </a:r>
            <a:r>
              <a:rPr lang="ru-RU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»</a:t>
            </a:r>
          </a:p>
          <a:p>
            <a:r>
              <a:rPr lang="ru-RU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провести маркетинговый анализ, проанализировать маркетинговую смесь «4С» нового товара для потенциального сегмента</a:t>
            </a:r>
          </a:p>
          <a:p>
            <a:r>
              <a:rPr lang="ru-RU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провести анализ дальнего, конкурентного и внутреннего окружения ООО «</a:t>
            </a:r>
            <a:r>
              <a:rPr lang="ru-RU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Эдванс</a:t>
            </a:r>
            <a:r>
              <a:rPr lang="ru-RU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»</a:t>
            </a:r>
          </a:p>
          <a:p>
            <a:r>
              <a:rPr lang="ru-RU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разработать производственный и организационный планы реализации проекта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35854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CB653A-2BD5-496A-8777-47E48C3888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Спасибо за внимание</a:t>
            </a:r>
            <a:r>
              <a:rPr lang="en-US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!</a:t>
            </a:r>
            <a:endParaRPr lang="ru-RU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551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CA8C924-D64C-44B6-B3AA-5A688AA6F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574" y="548640"/>
            <a:ext cx="11061820" cy="931817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Описание основной деятельности ООО «Эдванс»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EFF5895-FA6E-446A-BDC1-36D261E25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280" y="1852621"/>
            <a:ext cx="10098407" cy="41002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ООО «Эдванс» </a:t>
            </a:r>
            <a:r>
              <a:rPr lang="ru-RU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быстроразвивающаяся компания,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которая занимается поставками нерудных материалов для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дорожно-строительного сектора в г. Москва, Московской,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Владимирской, Нижегородской областях и ряде других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регионов ЦФО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Осуществление поставок происходит тремя способами:</a:t>
            </a:r>
          </a:p>
          <a:p>
            <a:pPr lvl="0"/>
            <a:r>
              <a:rPr lang="ru-RU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железнодорожный транспорт (полувагоны, думпкары)</a:t>
            </a:r>
          </a:p>
          <a:p>
            <a:pPr lvl="0"/>
            <a:r>
              <a:rPr lang="ru-RU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автомобильный транспорт (самосвалы, </a:t>
            </a:r>
            <a:r>
              <a:rPr lang="ru-RU" sz="24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тонары</a:t>
            </a:r>
            <a:r>
              <a:rPr lang="ru-RU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pPr lvl="0"/>
            <a:r>
              <a:rPr lang="ru-RU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водный транспорт (баржи)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4419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E6C7899-1706-4997-B2FE-27066E768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5430"/>
            <a:ext cx="8596668" cy="79248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Организационная структура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47CA8EAB-F10E-449F-9F4F-345A5C8400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272" y="1227910"/>
            <a:ext cx="7162800" cy="5512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633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322701E-7473-4FC9-A952-2A675F92A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26720"/>
            <a:ext cx="8596668" cy="84328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Выявление проблемы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E7503DBA-809B-4DF9-B5A7-3EBC93A49F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295" y="1270000"/>
            <a:ext cx="7770682" cy="5352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553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42F96A-6358-4A93-9ADC-EF89D49A2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4330095" cy="59218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Модель 4С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EA5E902B-E34E-4FFD-B4F0-0FE3324E1D2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6872" y="1557596"/>
            <a:ext cx="5491090" cy="3615039"/>
          </a:xfrm>
          <a:prstGeom prst="rect">
            <a:avLst/>
          </a:prstGeom>
        </p:spPr>
      </p:pic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964BF4B4-723C-4691-A073-5B502FBA05D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91881877"/>
              </p:ext>
            </p:extLst>
          </p:nvPr>
        </p:nvGraphicFramePr>
        <p:xfrm>
          <a:off x="5777962" y="1013142"/>
          <a:ext cx="6127166" cy="54992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8529">
                  <a:extLst>
                    <a:ext uri="{9D8B030D-6E8A-4147-A177-3AD203B41FA5}">
                      <a16:colId xmlns:a16="http://schemas.microsoft.com/office/drawing/2014/main" xmlns="" val="340420687"/>
                    </a:ext>
                  </a:extLst>
                </a:gridCol>
                <a:gridCol w="2218164">
                  <a:extLst>
                    <a:ext uri="{9D8B030D-6E8A-4147-A177-3AD203B41FA5}">
                      <a16:colId xmlns:a16="http://schemas.microsoft.com/office/drawing/2014/main" xmlns="" val="1579858437"/>
                    </a:ext>
                  </a:extLst>
                </a:gridCol>
                <a:gridCol w="2380473">
                  <a:extLst>
                    <a:ext uri="{9D8B030D-6E8A-4147-A177-3AD203B41FA5}">
                      <a16:colId xmlns:a16="http://schemas.microsoft.com/office/drawing/2014/main" xmlns="" val="2496268758"/>
                    </a:ext>
                  </a:extLst>
                </a:gridCol>
              </a:tblGrid>
              <a:tr h="813976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Составляющие анализа «4С»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31" marR="49231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Сильные стороны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31" marR="49231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Слабые стороны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31" marR="49231" marT="0" marB="0" anchor="ctr"/>
                </a:tc>
                <a:extLst>
                  <a:ext uri="{0D108BD9-81ED-4DB2-BD59-A6C34878D82A}">
                    <a16:rowId xmlns:a16="http://schemas.microsoft.com/office/drawing/2014/main" xmlns="" val="3633671927"/>
                  </a:ext>
                </a:extLst>
              </a:tr>
              <a:tr h="1382142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Нужды потребителя (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customer needs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)</a:t>
                      </a:r>
                    </a:p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31" marR="49231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Товар по своим характеристикам соответствует ожиданиям потребителя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31" marR="49231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При большой заявке, карьер может не выработать нужное количество материала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31" marR="49231" marT="0" marB="0" anchor="ctr"/>
                </a:tc>
                <a:extLst>
                  <a:ext uri="{0D108BD9-81ED-4DB2-BD59-A6C34878D82A}">
                    <a16:rowId xmlns:a16="http://schemas.microsoft.com/office/drawing/2014/main" xmlns="" val="4248125389"/>
                  </a:ext>
                </a:extLst>
              </a:tr>
              <a:tr h="813976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Затраты для потребителя (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cost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31" marR="49231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Включены затраты на доставку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31" marR="49231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Повышение цены в сезон (весна-лето)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31" marR="49231" marT="0" marB="0" anchor="ctr"/>
                </a:tc>
                <a:extLst>
                  <a:ext uri="{0D108BD9-81ED-4DB2-BD59-A6C34878D82A}">
                    <a16:rowId xmlns:a16="http://schemas.microsoft.com/office/drawing/2014/main" xmlns="" val="220383375"/>
                  </a:ext>
                </a:extLst>
              </a:tr>
              <a:tr h="1098059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Удобство для потребителя (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convenience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31" marR="49231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Для удобства потребителя представлена гибкая система получения товара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31" marR="49231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31" marR="49231" marT="0" marB="0" anchor="ctr"/>
                </a:tc>
                <a:extLst>
                  <a:ext uri="{0D108BD9-81ED-4DB2-BD59-A6C34878D82A}">
                    <a16:rowId xmlns:a16="http://schemas.microsoft.com/office/drawing/2014/main" xmlns="" val="2710258352"/>
                  </a:ext>
                </a:extLst>
              </a:tr>
              <a:tr h="1382142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Коммуникации с потребителем (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communication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31" marR="49231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На специализированных выставках, личный контакт, телефонный обзвон.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31" marR="49231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31" marR="49231" marT="0" marB="0" anchor="ctr"/>
                </a:tc>
                <a:extLst>
                  <a:ext uri="{0D108BD9-81ED-4DB2-BD59-A6C34878D82A}">
                    <a16:rowId xmlns:a16="http://schemas.microsoft.com/office/drawing/2014/main" xmlns="" val="3894035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107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E8BB30A-CB35-47CF-9CAE-4870EA1BD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514" y="330383"/>
            <a:ext cx="8596668" cy="784314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STEEP</a:t>
            </a:r>
            <a:r>
              <a:rPr lang="ru-RU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-анализ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9A8BBA05-8061-405E-9216-E432556BCC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16558"/>
              </p:ext>
            </p:extLst>
          </p:nvPr>
        </p:nvGraphicFramePr>
        <p:xfrm>
          <a:off x="391587" y="1190109"/>
          <a:ext cx="11631298" cy="50390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10096">
                  <a:extLst>
                    <a:ext uri="{9D8B030D-6E8A-4147-A177-3AD203B41FA5}">
                      <a16:colId xmlns:a16="http://schemas.microsoft.com/office/drawing/2014/main" xmlns="" val="2523026083"/>
                    </a:ext>
                  </a:extLst>
                </a:gridCol>
                <a:gridCol w="5421202">
                  <a:extLst>
                    <a:ext uri="{9D8B030D-6E8A-4147-A177-3AD203B41FA5}">
                      <a16:colId xmlns:a16="http://schemas.microsoft.com/office/drawing/2014/main" xmlns="" val="1415047090"/>
                    </a:ext>
                  </a:extLst>
                </a:gridCol>
              </a:tblGrid>
              <a:tr h="424819">
                <a:tc>
                  <a:txBody>
                    <a:bodyPr/>
                    <a:lstStyle/>
                    <a:p>
                      <a:pPr indent="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 (социальные факторы)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48" marR="29148" marT="0" marB="0" anchor="ctr"/>
                </a:tc>
                <a:tc>
                  <a:txBody>
                    <a:bodyPr/>
                    <a:lstStyle/>
                    <a:p>
                      <a:pPr indent="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Т (технологические факторы)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48" marR="29148" marT="0" marB="0" anchor="ctr"/>
                </a:tc>
                <a:extLst>
                  <a:ext uri="{0D108BD9-81ED-4DB2-BD59-A6C34878D82A}">
                    <a16:rowId xmlns:a16="http://schemas.microsoft.com/office/drawing/2014/main" xmlns="" val="3009558098"/>
                  </a:ext>
                </a:extLst>
              </a:tr>
              <a:tr h="1393337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 Потребности и предпочтения клиентов</a:t>
                      </a:r>
                    </a:p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 Демографические изменения</a:t>
                      </a:r>
                    </a:p>
                  </a:txBody>
                  <a:tcPr marL="29148" marR="29148" marT="0" marB="0" anchor="ctr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Новые открытия и технологии/ появление новых товаров 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 Автоматизация процессов</a:t>
                      </a:r>
                    </a:p>
                  </a:txBody>
                  <a:tcPr marL="29148" marR="29148" marT="0" marB="0" anchor="ctr"/>
                </a:tc>
                <a:extLst>
                  <a:ext uri="{0D108BD9-81ED-4DB2-BD59-A6C34878D82A}">
                    <a16:rowId xmlns:a16="http://schemas.microsoft.com/office/drawing/2014/main" xmlns="" val="2132604627"/>
                  </a:ext>
                </a:extLst>
              </a:tr>
              <a:tr h="381674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Е (экономические факторы)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48" marR="29148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(политические факторы)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48" marR="29148" marT="0" marB="0" anchor="ctr"/>
                </a:tc>
                <a:extLst>
                  <a:ext uri="{0D108BD9-81ED-4DB2-BD59-A6C34878D82A}">
                    <a16:rowId xmlns:a16="http://schemas.microsoft.com/office/drawing/2014/main" xmlns="" val="3933662446"/>
                  </a:ext>
                </a:extLst>
              </a:tr>
              <a:tr h="1658236"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Инфляция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 Динамика ставки рефинансирования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3. Сезонность услуг 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4. Экономический спад/стагнация в РФ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48" marR="29148" marT="0" marB="0" anchor="ctr"/>
                </a:tc>
                <a:tc rowSpan="3"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 Проведение спецоперации привело к    вводу взаимных международных санкций, что повлияло на все сферы.</a:t>
                      </a:r>
                    </a:p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 Проведение референдумов о присоединении регионов (выход на новые рынки).</a:t>
                      </a:r>
                    </a:p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3. Выделение государственных средств на строительство дорог федерального назначения.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48" marR="29148" marT="0" marB="0" anchor="ctr"/>
                </a:tc>
                <a:extLst>
                  <a:ext uri="{0D108BD9-81ED-4DB2-BD59-A6C34878D82A}">
                    <a16:rowId xmlns:a16="http://schemas.microsoft.com/office/drawing/2014/main" xmlns="" val="2712795757"/>
                  </a:ext>
                </a:extLst>
              </a:tr>
              <a:tr h="385717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Е (экологические факторы)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48" marR="29148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8789274"/>
                  </a:ext>
                </a:extLst>
              </a:tr>
              <a:tr h="603014"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Исчерпание природных ресурсов </a:t>
                      </a:r>
                    </a:p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Загрязнение окружающей среды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48" marR="29148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99245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275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AB5029E-4074-4D50-99E5-1110185A3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69966"/>
            <a:ext cx="8596668" cy="724348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 </a:t>
            </a:r>
            <a:r>
              <a:rPr lang="ru-RU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сил Портера</a:t>
            </a: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xmlns="" id="{D5BF113B-513E-431E-9494-CA44BB8D69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491263"/>
              </p:ext>
            </p:extLst>
          </p:nvPr>
        </p:nvGraphicFramePr>
        <p:xfrm>
          <a:off x="489384" y="1333948"/>
          <a:ext cx="11182036" cy="5014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9323">
                  <a:extLst>
                    <a:ext uri="{9D8B030D-6E8A-4147-A177-3AD203B41FA5}">
                      <a16:colId xmlns:a16="http://schemas.microsoft.com/office/drawing/2014/main" xmlns="" val="1677862510"/>
                    </a:ext>
                  </a:extLst>
                </a:gridCol>
                <a:gridCol w="1945773">
                  <a:extLst>
                    <a:ext uri="{9D8B030D-6E8A-4147-A177-3AD203B41FA5}">
                      <a16:colId xmlns:a16="http://schemas.microsoft.com/office/drawing/2014/main" xmlns="" val="1760940903"/>
                    </a:ext>
                  </a:extLst>
                </a:gridCol>
                <a:gridCol w="6306940">
                  <a:extLst>
                    <a:ext uri="{9D8B030D-6E8A-4147-A177-3AD203B41FA5}">
                      <a16:colId xmlns:a16="http://schemas.microsoft.com/office/drawing/2014/main" xmlns="" val="2921495801"/>
                    </a:ext>
                  </a:extLst>
                </a:gridCol>
              </a:tblGrid>
              <a:tr h="51473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Параметр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Влияние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Описание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2145561"/>
                  </a:ext>
                </a:extLst>
              </a:tr>
              <a:tr h="1008877">
                <a:tc>
                  <a:txBody>
                    <a:bodyPr/>
                    <a:lstStyle/>
                    <a:p>
                      <a:r>
                        <a:rPr lang="ru-RU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Угроза внутриотраслевой конкуренции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Сильное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Компания находится на высококонкурентном рынке. Товар не является уникальным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19427123"/>
                  </a:ext>
                </a:extLst>
              </a:tr>
              <a:tr h="843585">
                <a:tc>
                  <a:txBody>
                    <a:bodyPr/>
                    <a:lstStyle/>
                    <a:p>
                      <a:r>
                        <a:rPr lang="ru-RU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Угроза со стороны новых конкурентов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Сильное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Низкие входные барьеры для входа в эту отрасль, не требуется специальных разрешений</a:t>
                      </a:r>
                    </a:p>
                    <a:p>
                      <a:endParaRPr lang="ru-RU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82221529"/>
                  </a:ext>
                </a:extLst>
              </a:tr>
              <a:tr h="655771">
                <a:tc>
                  <a:txBody>
                    <a:bodyPr/>
                    <a:lstStyle/>
                    <a:p>
                      <a:r>
                        <a:rPr lang="ru-RU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Угроза со стороны потребителей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Сильное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Потребители – крупные компании, осуществляют закупки в больших количествах, могут найти другого поставщика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97160795"/>
                  </a:ext>
                </a:extLst>
              </a:tr>
              <a:tr h="747791">
                <a:tc>
                  <a:txBody>
                    <a:bodyPr/>
                    <a:lstStyle/>
                    <a:p>
                      <a:r>
                        <a:rPr lang="ru-RU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Угроза со стороны поставщиков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Сильное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Карьеры являются единственными изготовителями инертных материалов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58132741"/>
                  </a:ext>
                </a:extLst>
              </a:tr>
              <a:tr h="479989">
                <a:tc>
                  <a:txBody>
                    <a:bodyPr/>
                    <a:lstStyle/>
                    <a:p>
                      <a:r>
                        <a:rPr lang="ru-RU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Угроза товаров-заменителей</a:t>
                      </a:r>
                    </a:p>
                    <a:p>
                      <a:endParaRPr lang="ru-RU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Слабое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Появление заменителей в краткосрочном периоде маловероятно</a:t>
                      </a:r>
                      <a:endParaRPr lang="ru-RU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0194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3176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7DB3A3-9932-4DB0-9373-1E579E02D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17714"/>
            <a:ext cx="8596668" cy="1407886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SWOT</a:t>
            </a:r>
            <a:r>
              <a:rPr lang="ru-RU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-анализ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DAD8245-A0F6-40B0-8D8C-536AC1D54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CC465C64-F4B4-4DD8-AD36-5A34C28367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961053"/>
            <a:ext cx="9058590" cy="5702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7031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621</TotalTime>
  <Words>810</Words>
  <Application>Microsoft Office PowerPoint</Application>
  <PresentationFormat>Произвольный</PresentationFormat>
  <Paragraphs>222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Аспект</vt:lpstr>
      <vt:lpstr> Итоговая аттестационная работа  «Реализация стратегии развития ООО «Эдванс»</vt:lpstr>
      <vt:lpstr>Цель и задачи проекта</vt:lpstr>
      <vt:lpstr>Описание основной деятельности ООО «Эдванс»</vt:lpstr>
      <vt:lpstr>Организационная структура</vt:lpstr>
      <vt:lpstr>Выявление проблемы</vt:lpstr>
      <vt:lpstr>Модель 4С</vt:lpstr>
      <vt:lpstr>STEEP-анализ</vt:lpstr>
      <vt:lpstr>5 сил Портера</vt:lpstr>
      <vt:lpstr>SWOT-анализ</vt:lpstr>
      <vt:lpstr>Матрица Ансоффа</vt:lpstr>
      <vt:lpstr>Стратегии развития по 4 Р</vt:lpstr>
      <vt:lpstr>Формирование SMART-целей</vt:lpstr>
      <vt:lpstr>План реализации проекта </vt:lpstr>
      <vt:lpstr>Целевые значения сбалансированных показателей проекта</vt:lpstr>
      <vt:lpstr>Анализ поля сил</vt:lpstr>
      <vt:lpstr>План приверженности</vt:lpstr>
      <vt:lpstr>Затраты на реализацию проекта</vt:lpstr>
      <vt:lpstr>Расчеты выручки и прибыли от продаж по проекту</vt:lpstr>
      <vt:lpstr>Риски  проекта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АНО ВО «МЕЖДУНАРОДНЫЙ ИНСТИТУТ МЕНЕДЖМЕНТА ЛИНК»   Программа подготовки управленческих кадров для организаций  народного хозяйства Российской Федерации   Программа профессиональной переподготовки  Менеджмент в действии  Итоговая аттестационная работа  «Реализация стратегии развития ООО «Эдванс»</dc:title>
  <dc:creator>advan</dc:creator>
  <cp:lastModifiedBy>Старцева Ирина Анатольевна</cp:lastModifiedBy>
  <cp:revision>38</cp:revision>
  <dcterms:created xsi:type="dcterms:W3CDTF">2023-07-24T17:51:02Z</dcterms:created>
  <dcterms:modified xsi:type="dcterms:W3CDTF">2024-01-17T10:37:24Z</dcterms:modified>
</cp:coreProperties>
</file>