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4" r:id="rId4"/>
    <p:sldId id="280" r:id="rId5"/>
    <p:sldId id="259" r:id="rId6"/>
    <p:sldId id="277" r:id="rId7"/>
    <p:sldId id="284" r:id="rId8"/>
    <p:sldId id="279" r:id="rId9"/>
    <p:sldId id="278" r:id="rId10"/>
    <p:sldId id="282" r:id="rId11"/>
    <p:sldId id="283" r:id="rId12"/>
    <p:sldId id="266" r:id="rId13"/>
    <p:sldId id="260" r:id="rId14"/>
    <p:sldId id="263" r:id="rId15"/>
    <p:sldId id="276" r:id="rId16"/>
    <p:sldId id="281" r:id="rId17"/>
    <p:sldId id="265" r:id="rId18"/>
    <p:sldId id="271" r:id="rId19"/>
    <p:sldId id="267" r:id="rId20"/>
    <p:sldId id="269" r:id="rId21"/>
    <p:sldId id="270" r:id="rId22"/>
    <p:sldId id="26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300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C1D1-7CAA-41DC-848C-4423D5A7E45D}" type="datetimeFigureOut">
              <a:rPr lang="ru-RU" smtClean="0"/>
              <a:t>09.07.2023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C8E4-C49A-4DE6-8843-56DD9BF3EB8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27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C1D1-7CAA-41DC-848C-4423D5A7E45D}" type="datetimeFigureOut">
              <a:rPr lang="ru-RU" smtClean="0"/>
              <a:t>09.07.2023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C8E4-C49A-4DE6-8843-56DD9BF3E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409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C1D1-7CAA-41DC-848C-4423D5A7E45D}" type="datetimeFigureOut">
              <a:rPr lang="ru-RU" smtClean="0"/>
              <a:t>09.07.2023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C8E4-C49A-4DE6-8843-56DD9BF3E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235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C1D1-7CAA-41DC-848C-4423D5A7E45D}" type="datetimeFigureOut">
              <a:rPr lang="ru-RU" smtClean="0"/>
              <a:t>09.07.2023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C8E4-C49A-4DE6-8843-56DD9BF3EB8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5498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C1D1-7CAA-41DC-848C-4423D5A7E45D}" type="datetimeFigureOut">
              <a:rPr lang="ru-RU" smtClean="0"/>
              <a:t>09.07.2023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C8E4-C49A-4DE6-8843-56DD9BF3E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379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C1D1-7CAA-41DC-848C-4423D5A7E45D}" type="datetimeFigureOut">
              <a:rPr lang="ru-RU" smtClean="0"/>
              <a:t>09.07.2023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C8E4-C49A-4DE6-8843-56DD9BF3EB8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0186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C1D1-7CAA-41DC-848C-4423D5A7E45D}" type="datetimeFigureOut">
              <a:rPr lang="ru-RU" smtClean="0"/>
              <a:t>09.07.2023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C8E4-C49A-4DE6-8843-56DD9BF3E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488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C1D1-7CAA-41DC-848C-4423D5A7E45D}" type="datetimeFigureOut">
              <a:rPr lang="ru-RU" smtClean="0"/>
              <a:t>09.07.2023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C8E4-C49A-4DE6-8843-56DD9BF3E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186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C1D1-7CAA-41DC-848C-4423D5A7E45D}" type="datetimeFigureOut">
              <a:rPr lang="ru-RU" smtClean="0"/>
              <a:t>09.07.2023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C8E4-C49A-4DE6-8843-56DD9BF3E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868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C1D1-7CAA-41DC-848C-4423D5A7E45D}" type="datetimeFigureOut">
              <a:rPr lang="ru-RU" smtClean="0"/>
              <a:t>09.07.2023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C8E4-C49A-4DE6-8843-56DD9BF3E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468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C1D1-7CAA-41DC-848C-4423D5A7E45D}" type="datetimeFigureOut">
              <a:rPr lang="ru-RU" smtClean="0"/>
              <a:t>09.07.2023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C8E4-C49A-4DE6-8843-56DD9BF3E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090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C1D1-7CAA-41DC-848C-4423D5A7E45D}" type="datetimeFigureOut">
              <a:rPr lang="ru-RU" smtClean="0"/>
              <a:t>09.07.2023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C8E4-C49A-4DE6-8843-56DD9BF3E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345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C1D1-7CAA-41DC-848C-4423D5A7E45D}" type="datetimeFigureOut">
              <a:rPr lang="ru-RU" smtClean="0"/>
              <a:t>09.07.2023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C8E4-C49A-4DE6-8843-56DD9BF3E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C1D1-7CAA-41DC-848C-4423D5A7E45D}" type="datetimeFigureOut">
              <a:rPr lang="ru-RU" smtClean="0"/>
              <a:t>09.07.2023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C8E4-C49A-4DE6-8843-56DD9BF3E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832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C1D1-7CAA-41DC-848C-4423D5A7E45D}" type="datetimeFigureOut">
              <a:rPr lang="ru-RU" smtClean="0"/>
              <a:t>09.07.2023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C8E4-C49A-4DE6-8843-56DD9BF3E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977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C1D1-7CAA-41DC-848C-4423D5A7E45D}" type="datetimeFigureOut">
              <a:rPr lang="ru-RU" smtClean="0"/>
              <a:t>09.07.2023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C8E4-C49A-4DE6-8843-56DD9BF3E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40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C1D1-7CAA-41DC-848C-4423D5A7E45D}" type="datetimeFigureOut">
              <a:rPr lang="ru-RU" smtClean="0"/>
              <a:t>09.07.2023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C8E4-C49A-4DE6-8843-56DD9BF3E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610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69000">
              <a:schemeClr val="bg2">
                <a:shade val="96000"/>
                <a:satMod val="120000"/>
                <a:lumMod val="9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AD7C1D1-7CAA-41DC-848C-4423D5A7E45D}" type="datetimeFigureOut">
              <a:rPr lang="ru-RU" smtClean="0"/>
              <a:t>09.07.2023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BD4C8E4-C49A-4DE6-8843-56DD9BF3E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8460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3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jpg"/><Relationship Id="rId2" Type="http://schemas.openxmlformats.org/officeDocument/2006/relationships/image" Target="../media/image2.png"/><Relationship Id="rId16" Type="http://schemas.openxmlformats.org/officeDocument/2006/relationships/image" Target="../media/image17.jp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11" Type="http://schemas.openxmlformats.org/officeDocument/2006/relationships/image" Target="../media/image12.gif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jpg"/><Relationship Id="rId10" Type="http://schemas.openxmlformats.org/officeDocument/2006/relationships/image" Target="../media/image11.jpe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jpg"/><Relationship Id="rId22" Type="http://schemas.openxmlformats.org/officeDocument/2006/relationships/image" Target="../media/image23.png"/><Relationship Id="rId27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7000"/>
                <a:hueMod val="92000"/>
                <a:satMod val="169000"/>
                <a:lumMod val="86000"/>
                <a:lumOff val="14000"/>
              </a:schemeClr>
            </a:gs>
            <a:gs pos="69000">
              <a:schemeClr val="bg2">
                <a:shade val="96000"/>
                <a:satMod val="120000"/>
                <a:lumMod val="9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1DDB56D-6570-49F8-A69E-6A4F04499FB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7267E7-8ED9-46B0-8C5E-E974B46529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044" y="1619077"/>
            <a:ext cx="7161911" cy="3268979"/>
          </a:xfrm>
          <a:effectLst>
            <a:outerShdw blurRad="50800" dist="50800" dir="5400000" sx="1000" sy="1000" algn="ctr" rotWithShape="0">
              <a:schemeClr val="tx1">
                <a:lumMod val="50000"/>
              </a:schemeClr>
            </a:outerShdw>
          </a:effectLst>
        </p:spPr>
        <p:txBody>
          <a:bodyPr anchor="ctr">
            <a:noAutofit/>
          </a:bodyPr>
          <a:lstStyle/>
          <a:p>
            <a:pPr algn="ctr"/>
            <a:r>
              <a:rPr lang="ru-RU" sz="3400" b="1" dirty="0">
                <a:effectLst>
                  <a:outerShdw blurRad="50800" dist="50800" dir="5400000" algn="ctr" rotWithShape="0">
                    <a:schemeClr val="tx1">
                      <a:lumMod val="50000"/>
                      <a:alpha val="84000"/>
                    </a:schemeClr>
                  </a:outerShdw>
                </a:effectLst>
                <a:ea typeface="NSimSun" panose="02010609030101010101" pitchFamily="49" charset="-122"/>
              </a:rPr>
              <a:t>Создание системы внедрения металлообрабатывающего инструмента </a:t>
            </a:r>
            <a:br>
              <a:rPr lang="ru-RU" sz="3400" b="1" dirty="0">
                <a:effectLst>
                  <a:outerShdw blurRad="50800" dist="50800" dir="5400000" algn="ctr" rotWithShape="0">
                    <a:schemeClr val="tx1">
                      <a:lumMod val="50000"/>
                      <a:alpha val="84000"/>
                    </a:schemeClr>
                  </a:outerShdw>
                </a:effectLst>
                <a:ea typeface="NSimSun" panose="02010609030101010101" pitchFamily="49" charset="-122"/>
              </a:rPr>
            </a:br>
            <a:r>
              <a:rPr lang="ru-RU" sz="3400" b="1" dirty="0">
                <a:effectLst>
                  <a:outerShdw blurRad="50800" dist="50800" dir="5400000" algn="ctr" rotWithShape="0">
                    <a:schemeClr val="tx1">
                      <a:lumMod val="50000"/>
                      <a:alpha val="84000"/>
                    </a:schemeClr>
                  </a:outerShdw>
                </a:effectLst>
                <a:ea typeface="NSimSun" panose="02010609030101010101" pitchFamily="49" charset="-122"/>
              </a:rPr>
              <a:t>в технологические процессы АО «ЦКБА»</a:t>
            </a:r>
            <a:endParaRPr lang="ru-RU" sz="3400" b="1" dirty="0">
              <a:effectLst>
                <a:outerShdw blurRad="50800" dist="50800" dir="5400000" algn="ctr" rotWithShape="0">
                  <a:schemeClr val="tx1">
                    <a:lumMod val="50000"/>
                    <a:alpha val="84000"/>
                  </a:schemeClr>
                </a:outerShdw>
              </a:effectLst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890F43B-0E02-4EF2-9FAC-585F7D476B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67305" y="5063489"/>
            <a:ext cx="3141815" cy="1569720"/>
          </a:xfrm>
        </p:spPr>
        <p:txBody>
          <a:bodyPr anchor="ctr">
            <a:normAutofit lnSpcReduction="10000"/>
          </a:bodyPr>
          <a:lstStyle/>
          <a:p>
            <a:r>
              <a:rPr lang="ru-RU" sz="1800" b="1" kern="100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tx1">
                      <a:lumMod val="50000"/>
                      <a:alpha val="84000"/>
                    </a:schemeClr>
                  </a:outerShdw>
                </a:effectLst>
                <a:latin typeface="+mj-lt"/>
                <a:ea typeface="NSimSun" panose="02010609030101010101" pitchFamily="49" charset="-122"/>
                <a:cs typeface="Arial" panose="020B0604020202020204" pitchFamily="34" charset="0"/>
              </a:rPr>
              <a:t>Заместитель начальника цеха по подготовке производства</a:t>
            </a:r>
          </a:p>
          <a:p>
            <a:r>
              <a:rPr lang="ru-RU" sz="1800" b="1" kern="100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tx1">
                      <a:lumMod val="50000"/>
                      <a:alpha val="84000"/>
                    </a:schemeClr>
                  </a:outerShdw>
                </a:effectLst>
                <a:latin typeface="+mj-lt"/>
                <a:ea typeface="NSimSun" panose="02010609030101010101" pitchFamily="49" charset="-122"/>
                <a:cs typeface="Arial" panose="020B0604020202020204" pitchFamily="34" charset="0"/>
              </a:rPr>
              <a:t>Юдин Владислав Валерьевич</a:t>
            </a:r>
            <a:endParaRPr lang="ru-RU" sz="1800" b="1" dirty="0">
              <a:solidFill>
                <a:schemeClr val="tx1"/>
              </a:solidFill>
              <a:effectLst>
                <a:outerShdw blurRad="50800" dist="50800" dir="5400000" algn="ctr" rotWithShape="0">
                  <a:schemeClr val="tx1">
                    <a:lumMod val="50000"/>
                    <a:alpha val="84000"/>
                  </a:scheme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B4ED46-CA55-407E-87D9-8A05EBAD95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" y="104835"/>
            <a:ext cx="790575" cy="790575"/>
          </a:xfrm>
          <a:prstGeom prst="rect">
            <a:avLst/>
          </a:prstGeom>
          <a:effectLst>
            <a:softEdge rad="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7A700F0-C620-466B-B87C-50ABB1F0E3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700" y="3175"/>
            <a:ext cx="2400300" cy="88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95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377CCB-E34A-44B3-9D70-E4E434271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" y="104835"/>
            <a:ext cx="790575" cy="790575"/>
          </a:xfrm>
          <a:prstGeom prst="rect">
            <a:avLst/>
          </a:prstGeom>
          <a:effectLst>
            <a:softEdge rad="0"/>
          </a:effectLst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D3E59CA1-AB2F-48C0-AC2D-26F8468D8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563034"/>
            <a:ext cx="8534400" cy="707827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Полином:</a:t>
            </a:r>
            <a:r>
              <a:rPr lang="en-US" sz="3600" b="1" dirty="0">
                <a:solidFill>
                  <a:schemeClr val="tx1"/>
                </a:solidFill>
              </a:rPr>
              <a:t>MDM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985FCD-D2E4-4725-8D84-97FE54DF45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700" y="3175"/>
            <a:ext cx="2400300" cy="88734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8638B92-8CB9-4ED1-A7D2-C5582D6F2A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87" y="1269182"/>
            <a:ext cx="9978826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26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377CCB-E34A-44B3-9D70-E4E434271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" y="104835"/>
            <a:ext cx="790575" cy="790575"/>
          </a:xfrm>
          <a:prstGeom prst="rect">
            <a:avLst/>
          </a:prstGeom>
          <a:effectLst>
            <a:softEdge rad="0"/>
          </a:effectLst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D3E59CA1-AB2F-48C0-AC2D-26F8468D8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563034"/>
            <a:ext cx="8534400" cy="707827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Полином:</a:t>
            </a:r>
            <a:r>
              <a:rPr lang="en-US" sz="3600" b="1" dirty="0">
                <a:solidFill>
                  <a:schemeClr val="tx1"/>
                </a:solidFill>
              </a:rPr>
              <a:t>MDM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985FCD-D2E4-4725-8D84-97FE54DF45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700" y="3175"/>
            <a:ext cx="2400300" cy="88734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D7294B6-16F9-48C9-89E0-697DE610A3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87" y="1270861"/>
            <a:ext cx="9978826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1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2160AD-5606-45D0-A16C-EDA98F672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" y="104835"/>
            <a:ext cx="790575" cy="790575"/>
          </a:xfrm>
          <a:prstGeom prst="rect">
            <a:avLst/>
          </a:prstGeom>
          <a:effectLst>
            <a:softEdge rad="0"/>
          </a:effectLst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6B4D5E09-B7C5-48F5-B486-DECEC71DB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563034"/>
            <a:ext cx="8534400" cy="723325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Стейкхолдеры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DA7BB77-AB93-412A-9360-F7581EBE29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700" y="3175"/>
            <a:ext cx="2400300" cy="887349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5BB16A25-7F29-4575-8584-807E8FA7F6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374855"/>
              </p:ext>
            </p:extLst>
          </p:nvPr>
        </p:nvGraphicFramePr>
        <p:xfrm>
          <a:off x="502921" y="1600584"/>
          <a:ext cx="5102232" cy="46943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1738">
                  <a:extLst>
                    <a:ext uri="{9D8B030D-6E8A-4147-A177-3AD203B41FA5}">
                      <a16:colId xmlns:a16="http://schemas.microsoft.com/office/drawing/2014/main" val="934392938"/>
                    </a:ext>
                  </a:extLst>
                </a:gridCol>
                <a:gridCol w="929846">
                  <a:extLst>
                    <a:ext uri="{9D8B030D-6E8A-4147-A177-3AD203B41FA5}">
                      <a16:colId xmlns:a16="http://schemas.microsoft.com/office/drawing/2014/main" val="1736510821"/>
                    </a:ext>
                  </a:extLst>
                </a:gridCol>
                <a:gridCol w="1200058">
                  <a:extLst>
                    <a:ext uri="{9D8B030D-6E8A-4147-A177-3AD203B41FA5}">
                      <a16:colId xmlns:a16="http://schemas.microsoft.com/office/drawing/2014/main" val="196815295"/>
                    </a:ext>
                  </a:extLst>
                </a:gridCol>
                <a:gridCol w="2630590">
                  <a:extLst>
                    <a:ext uri="{9D8B030D-6E8A-4147-A177-3AD203B41FA5}">
                      <a16:colId xmlns:a16="http://schemas.microsoft.com/office/drawing/2014/main" val="903171784"/>
                    </a:ext>
                  </a:extLst>
                </a:gridCol>
              </a:tblGrid>
              <a:tr h="3911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Номер п/п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72" marR="7172" marT="71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Основные группы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72" marR="7172" marT="71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Характеристики группы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72" marR="7172" marT="71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Требования к продукту проекта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72" marR="7172" marT="7172" marB="0" anchor="ctr"/>
                </a:tc>
                <a:extLst>
                  <a:ext uri="{0D108BD9-81ED-4DB2-BD59-A6C34878D82A}">
                    <a16:rowId xmlns:a16="http://schemas.microsoft.com/office/drawing/2014/main" val="2057375286"/>
                  </a:ext>
                </a:extLst>
              </a:tr>
              <a:tr h="5867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72" marR="7172" marT="71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Основные производственные рабочие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72" marR="7172" marT="71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Изготовление деталей согласно технической документации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72" marR="7172" marT="71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Информация об инструменте, обеспечивающем изготовление детали согласно КД. Информация о режимах работы инструмента. Упрощение выбора аналогов инструмента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72" marR="7172" marT="7172" marB="0" anchor="ctr"/>
                </a:tc>
                <a:extLst>
                  <a:ext uri="{0D108BD9-81ED-4DB2-BD59-A6C34878D82A}">
                    <a16:rowId xmlns:a16="http://schemas.microsoft.com/office/drawing/2014/main" val="3978489640"/>
                  </a:ext>
                </a:extLst>
              </a:tr>
              <a:tr h="5867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72" marR="7172" marT="71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Инструментально-раздаточная кладовая цеха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72" marR="7172" marT="71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Выдача инструмента исполнителям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72" marR="7172" marT="71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Выдача инструмента согласно картам наладки, технологическим процессам и технологическим инструкциям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72" marR="7172" marT="7172" marB="0" anchor="ctr"/>
                </a:tc>
                <a:extLst>
                  <a:ext uri="{0D108BD9-81ED-4DB2-BD59-A6C34878D82A}">
                    <a16:rowId xmlns:a16="http://schemas.microsoft.com/office/drawing/2014/main" val="3688147252"/>
                  </a:ext>
                </a:extLst>
              </a:tr>
              <a:tr h="9779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72" marR="7172" marT="71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Инженер по инструменту бюро по подготовки производства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72" marR="7172" marT="71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Участие в подборе инструмента, составление и отслеживание исполнения технических заданий на приобретение инструмента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72" marR="7172" marT="71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Сокращение количества вопросов по инструменту у исполнителей. Упрощение составления технических заданий на приобретение. Упрощение отслеживания расхода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72" marR="7172" marT="7172" marB="0" anchor="ctr"/>
                </a:tc>
                <a:extLst>
                  <a:ext uri="{0D108BD9-81ED-4DB2-BD59-A6C34878D82A}">
                    <a16:rowId xmlns:a16="http://schemas.microsoft.com/office/drawing/2014/main" val="4066900785"/>
                  </a:ext>
                </a:extLst>
              </a:tr>
              <a:tr h="9779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72" marR="7172" marT="71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Инженер-технолог бюро по подготовки производства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72" marR="7172" marT="71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Участие в подборе инструмента, испытания,  наполнение базы инструмента, разработка технической документации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72" marR="7172" marT="71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Достаточный объем информации для разработки карт наладки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72" marR="7172" marT="7172" marB="0" anchor="ctr"/>
                </a:tc>
                <a:extLst>
                  <a:ext uri="{0D108BD9-81ED-4DB2-BD59-A6C34878D82A}">
                    <a16:rowId xmlns:a16="http://schemas.microsoft.com/office/drawing/2014/main" val="1868029745"/>
                  </a:ext>
                </a:extLst>
              </a:tr>
              <a:tr h="3911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72" marR="7172" marT="71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Технологическое бюро цеха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72" marR="7172" marT="71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Технологическое сопровождение изделий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72" marR="7172" marT="71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Сокращение количества вопросов по инструменту и его применению в цехе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72" marR="7172" marT="7172" marB="0" anchor="ctr"/>
                </a:tc>
                <a:extLst>
                  <a:ext uri="{0D108BD9-81ED-4DB2-BD59-A6C34878D82A}">
                    <a16:rowId xmlns:a16="http://schemas.microsoft.com/office/drawing/2014/main" val="3162576051"/>
                  </a:ext>
                </a:extLst>
              </a:tr>
              <a:tr h="7823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72" marR="7172" marT="71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Отдел главного технолога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72" marR="7172" marT="71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Разработка технологических процессов, маршрутных карт и управляющих программ для станков с ПУ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72" marR="7172" marT="71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Наличие полной и актуальной информации о применяемом инструменте в "Полиноме"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72" marR="7172" marT="7172" marB="0" anchor="ctr"/>
                </a:tc>
                <a:extLst>
                  <a:ext uri="{0D108BD9-81ED-4DB2-BD59-A6C34878D82A}">
                    <a16:rowId xmlns:a16="http://schemas.microsoft.com/office/drawing/2014/main" val="2957158016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B0261912-62D3-4A53-91B8-D62B2B9CD7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88383"/>
              </p:ext>
            </p:extLst>
          </p:nvPr>
        </p:nvGraphicFramePr>
        <p:xfrm>
          <a:off x="5721225" y="1600584"/>
          <a:ext cx="5967852" cy="46943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8151">
                  <a:extLst>
                    <a:ext uri="{9D8B030D-6E8A-4147-A177-3AD203B41FA5}">
                      <a16:colId xmlns:a16="http://schemas.microsoft.com/office/drawing/2014/main" val="3931672804"/>
                    </a:ext>
                  </a:extLst>
                </a:gridCol>
                <a:gridCol w="908151">
                  <a:extLst>
                    <a:ext uri="{9D8B030D-6E8A-4147-A177-3AD203B41FA5}">
                      <a16:colId xmlns:a16="http://schemas.microsoft.com/office/drawing/2014/main" val="696494976"/>
                    </a:ext>
                  </a:extLst>
                </a:gridCol>
                <a:gridCol w="946309">
                  <a:extLst>
                    <a:ext uri="{9D8B030D-6E8A-4147-A177-3AD203B41FA5}">
                      <a16:colId xmlns:a16="http://schemas.microsoft.com/office/drawing/2014/main" val="1317394868"/>
                    </a:ext>
                  </a:extLst>
                </a:gridCol>
                <a:gridCol w="946309">
                  <a:extLst>
                    <a:ext uri="{9D8B030D-6E8A-4147-A177-3AD203B41FA5}">
                      <a16:colId xmlns:a16="http://schemas.microsoft.com/office/drawing/2014/main" val="2967470660"/>
                    </a:ext>
                  </a:extLst>
                </a:gridCol>
                <a:gridCol w="1129466">
                  <a:extLst>
                    <a:ext uri="{9D8B030D-6E8A-4147-A177-3AD203B41FA5}">
                      <a16:colId xmlns:a16="http://schemas.microsoft.com/office/drawing/2014/main" val="904129792"/>
                    </a:ext>
                  </a:extLst>
                </a:gridCol>
                <a:gridCol w="1129466">
                  <a:extLst>
                    <a:ext uri="{9D8B030D-6E8A-4147-A177-3AD203B41FA5}">
                      <a16:colId xmlns:a16="http://schemas.microsoft.com/office/drawing/2014/main" val="2744361936"/>
                    </a:ext>
                  </a:extLst>
                </a:gridCol>
              </a:tblGrid>
              <a:tr h="2653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</a:rPr>
                        <a:t>СТК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7" marR="3967" marT="3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ФИО/Должность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7" marR="3967" marT="3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Текущее отношение к проекту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7" marR="3967" marT="3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Желаемое отношение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7" marR="3967" marT="3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Стратегии взаимодействия 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7" marR="3967" marT="3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Перечень работ по взаимоотношению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7" marR="3967" marT="3967" marB="0" anchor="ctr"/>
                </a:tc>
                <a:extLst>
                  <a:ext uri="{0D108BD9-81ED-4DB2-BD59-A6C34878D82A}">
                    <a16:rowId xmlns:a16="http://schemas.microsoft.com/office/drawing/2014/main" val="3010515006"/>
                  </a:ext>
                </a:extLst>
              </a:tr>
              <a:tr h="1768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Заказчик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7" marR="3967" marT="3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Начальник цеха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7" marR="3967" marT="3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Нейтральное 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7" marR="3967" marT="3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Положительное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7" marR="3967" marT="3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Функциональное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7" marR="3967" marT="3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Отчеты о ходе работ от менеджера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7" marR="3967" marT="3967" marB="0" anchor="ctr"/>
                </a:tc>
                <a:extLst>
                  <a:ext uri="{0D108BD9-81ED-4DB2-BD59-A6C34878D82A}">
                    <a16:rowId xmlns:a16="http://schemas.microsoft.com/office/drawing/2014/main" val="2598354361"/>
                  </a:ext>
                </a:extLst>
              </a:tr>
              <a:tr h="4087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Инициатор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7" marR="3967" marT="3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</a:rPr>
                        <a:t>Зам. начальника цеха по подготовке производства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7" marR="3967" marT="3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Положительное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7" marR="3967" marT="3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Реализованный проект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7" marR="3967" marT="3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-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7" marR="3967" marT="3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Отчеты о ходе работ от помощника менеджера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7" marR="3967" marT="3967" marB="0" anchor="ctr"/>
                </a:tc>
                <a:extLst>
                  <a:ext uri="{0D108BD9-81ED-4DB2-BD59-A6C34878D82A}">
                    <a16:rowId xmlns:a16="http://schemas.microsoft.com/office/drawing/2014/main" val="2039188656"/>
                  </a:ext>
                </a:extLst>
              </a:tr>
              <a:tr h="6513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Куратор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7" marR="3967" marT="3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Зам. главного инженера по подготовке производства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7" marR="3967" marT="3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</a:rPr>
                        <a:t>Положительное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7" marR="3967" marT="3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Вовлеченность по части взаимодействия с тематическими подразделениями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7" marR="3967" marT="3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Функциональное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7" marR="3967" marT="3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Предоставление актов испытаний и обоснование приобретения инструмента. Согласование ТЗ на приобретение инструмента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7" marR="3967" marT="3967" marB="0" anchor="ctr"/>
                </a:tc>
                <a:extLst>
                  <a:ext uri="{0D108BD9-81ED-4DB2-BD59-A6C34878D82A}">
                    <a16:rowId xmlns:a16="http://schemas.microsoft.com/office/drawing/2014/main" val="4037196509"/>
                  </a:ext>
                </a:extLst>
              </a:tr>
              <a:tr h="4087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Менеджер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7" marR="3967" marT="3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Зам. начальника цеха по подготовке производства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7" marR="3967" marT="3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</a:rPr>
                        <a:t>Положительное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7" marR="3967" marT="3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Реализованный проект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7" marR="3967" marT="3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-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7" marR="3967" marT="3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Отчеты о ходе работ от помощника менеджера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7" marR="3967" marT="3967" marB="0" anchor="ctr"/>
                </a:tc>
                <a:extLst>
                  <a:ext uri="{0D108BD9-81ED-4DB2-BD59-A6C34878D82A}">
                    <a16:rowId xmlns:a16="http://schemas.microsoft.com/office/drawing/2014/main" val="1447389805"/>
                  </a:ext>
                </a:extLst>
              </a:tr>
              <a:tr h="884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Инвестор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7" marR="3967" marT="3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Предприятие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7" marR="3967" marT="3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Нейтральное 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7" marR="3967" marT="3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Положительное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7" marR="3967" marT="3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Не требуется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7" marR="3967" marT="3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Не требуется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7" marR="3967" marT="3967" marB="0" anchor="ctr"/>
                </a:tc>
                <a:extLst>
                  <a:ext uri="{0D108BD9-81ED-4DB2-BD59-A6C34878D82A}">
                    <a16:rowId xmlns:a16="http://schemas.microsoft.com/office/drawing/2014/main" val="4139270589"/>
                  </a:ext>
                </a:extLst>
              </a:tr>
              <a:tr h="57050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Контрактор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7" marR="3967" marT="3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</a:rPr>
                        <a:t>Поставщики инструмента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7" marR="3967" marT="3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</a:rPr>
                        <a:t>Нейтральное 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7" marR="3967" marT="3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Содействие в подборе инструмента и в проведении испытаний 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7" marR="3967" marT="3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Сотрудничество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7" marR="3967" marT="3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Сбор контактных данных, встречи, обмен информацией по инструменту и по результатам испытаний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7" marR="3967" marT="3967" marB="0" anchor="ctr"/>
                </a:tc>
                <a:extLst>
                  <a:ext uri="{0D108BD9-81ED-4DB2-BD59-A6C34878D82A}">
                    <a16:rowId xmlns:a16="http://schemas.microsoft.com/office/drawing/2014/main" val="1473091631"/>
                  </a:ext>
                </a:extLst>
              </a:tr>
              <a:tr h="2469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Отдел снабжения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7" marR="3967" marT="3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Нейтральное 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7" marR="3967" marT="3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Положительное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7" marR="3967" marT="3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Сотрудничество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7" marR="3967" marT="3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Подача корректных ТЗ на приобретение инструмента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7" marR="3967" marT="3967" marB="0" anchor="ctr"/>
                </a:tc>
                <a:extLst>
                  <a:ext uri="{0D108BD9-81ED-4DB2-BD59-A6C34878D82A}">
                    <a16:rowId xmlns:a16="http://schemas.microsoft.com/office/drawing/2014/main" val="4059760621"/>
                  </a:ext>
                </a:extLst>
              </a:tr>
              <a:tr h="3278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Центр информационных технологий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7" marR="3967" marT="3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Нейтральное 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7" marR="3967" marT="3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</a:rPr>
                        <a:t>Нейтральное 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7" marR="3967" marT="3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Сотрудничество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7" marR="3967" marT="3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Запросы по обеспечению поддержки в части ПО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7" marR="3967" marT="3967" marB="0" anchor="ctr"/>
                </a:tc>
                <a:extLst>
                  <a:ext uri="{0D108BD9-81ED-4DB2-BD59-A6C34878D82A}">
                    <a16:rowId xmlns:a16="http://schemas.microsoft.com/office/drawing/2014/main" val="3336896477"/>
                  </a:ext>
                </a:extLst>
              </a:tr>
              <a:tr h="6513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 Основные производственные рабочие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7" marR="3967" marT="3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Положительное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7" marR="3967" marT="3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</a:rPr>
                        <a:t>Положительное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7" marR="3967" marT="3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Административное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7" marR="3967" marT="3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Проведение испытаний, подбор инструмента, исследование мнений,  отработка технологических процессов и карт наладки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7" marR="3967" marT="3967" marB="0" anchor="ctr"/>
                </a:tc>
                <a:extLst>
                  <a:ext uri="{0D108BD9-81ED-4DB2-BD59-A6C34878D82A}">
                    <a16:rowId xmlns:a16="http://schemas.microsoft.com/office/drawing/2014/main" val="3836328109"/>
                  </a:ext>
                </a:extLst>
              </a:tr>
              <a:tr h="57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Потребитель продукта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7" marR="3967" marT="3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Основные производственные рабочие, ОГТ, ТБ цеха, БПП цеха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7" marR="3967" marT="3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Нейтрально-положительное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7" marR="3967" marT="3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</a:rPr>
                        <a:t>Положительное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7" marR="3967" marT="3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</a:rPr>
                        <a:t>Сотрудничество, Компромиссное воздействие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7" marR="3967" marT="3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Совещания, обсуждения вопросов, исследование мнений, согласование документов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7" marR="3967" marT="3967" marB="0" anchor="ctr"/>
                </a:tc>
                <a:extLst>
                  <a:ext uri="{0D108BD9-81ED-4DB2-BD59-A6C34878D82A}">
                    <a16:rowId xmlns:a16="http://schemas.microsoft.com/office/drawing/2014/main" val="2281951380"/>
                  </a:ext>
                </a:extLst>
              </a:tr>
              <a:tr h="3278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Команда проекта 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7" marR="3967" marT="3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Бюро по подготовке производства цеха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7" marR="3967" marT="3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Положительное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7" marR="3967" marT="3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Положительное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7" marR="3967" marT="3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</a:rPr>
                        <a:t>Административное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7" marR="3967" marT="3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</a:rPr>
                        <a:t>Контроль соблюдения плана реализации проекта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67" marR="3967" marT="3967" marB="0" anchor="ctr"/>
                </a:tc>
                <a:extLst>
                  <a:ext uri="{0D108BD9-81ED-4DB2-BD59-A6C34878D82A}">
                    <a16:rowId xmlns:a16="http://schemas.microsoft.com/office/drawing/2014/main" val="34966933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6767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377CCB-E34A-44B3-9D70-E4E434271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" y="104835"/>
            <a:ext cx="790575" cy="790575"/>
          </a:xfrm>
          <a:prstGeom prst="rect">
            <a:avLst/>
          </a:prstGeom>
          <a:effectLst>
            <a:softEdge rad="0"/>
          </a:effectLst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D3E59CA1-AB2F-48C0-AC2D-26F8468D8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563034"/>
            <a:ext cx="8534400" cy="707827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Проект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0AD172-951A-4245-9B87-3F12A3417571}"/>
              </a:ext>
            </a:extLst>
          </p:cNvPr>
          <p:cNvSpPr txBox="1"/>
          <p:nvPr/>
        </p:nvSpPr>
        <p:spPr>
          <a:xfrm>
            <a:off x="502918" y="1220080"/>
            <a:ext cx="11148061" cy="3898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b="1" dirty="0"/>
              <a:t>Актуализация данных о применяемом в цехе инструменте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b="1" dirty="0"/>
              <a:t>Создание черновика базы с основными параметрами инструмента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b="1" dirty="0"/>
              <a:t>Уточнение инструмента по труднообрабатываемым деталям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b="1" dirty="0"/>
              <a:t>Проведение испытаний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b="1" dirty="0"/>
              <a:t>Разработка карт наладки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b="1" dirty="0"/>
              <a:t>Разработка технологических инструкций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985FCD-D2E4-4725-8D84-97FE54DF45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700" y="3175"/>
            <a:ext cx="2400300" cy="88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546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8FA713-7FBD-4690-8F1A-F41C9CBF7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" y="104835"/>
            <a:ext cx="790575" cy="790575"/>
          </a:xfrm>
          <a:prstGeom prst="rect">
            <a:avLst/>
          </a:prstGeom>
          <a:effectLst>
            <a:softEdge rad="0"/>
          </a:effectLst>
        </p:spPr>
      </p:pic>
      <p:sp>
        <p:nvSpPr>
          <p:cNvPr id="9" name="Объект 2">
            <a:extLst>
              <a:ext uri="{FF2B5EF4-FFF2-40B4-BE49-F238E27FC236}">
                <a16:creationId xmlns:a16="http://schemas.microsoft.com/office/drawing/2014/main" id="{0A6C52E5-69CC-4ED3-97D0-2ADB40251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563035"/>
            <a:ext cx="8534400" cy="715575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Декомпозиция работ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8D5BF63-5463-490C-B213-6534BFA27B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700" y="3175"/>
            <a:ext cx="2400300" cy="88734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9EC80A9-453B-4A03-86F2-520C85C0B4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3" y="1455270"/>
            <a:ext cx="8180479" cy="509544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77871F-1FEC-401C-ABFD-C75ADA2BDC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1402" y="1838470"/>
            <a:ext cx="2575339" cy="2981487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912078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F83AF251-BE86-489C-BB80-6150CB976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563035"/>
            <a:ext cx="8534400" cy="700078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Диаграмма Ганта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A37C227-B56A-4EA8-AF9E-BEB1E3126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" y="104835"/>
            <a:ext cx="790575" cy="790575"/>
          </a:xfrm>
          <a:prstGeom prst="rect">
            <a:avLst/>
          </a:prstGeom>
          <a:effectLst>
            <a:softEdge rad="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06B04E6-4618-4F66-A01B-6CE0904DF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700" y="3175"/>
            <a:ext cx="2400300" cy="88734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560586-4935-46CF-AB67-20110C7561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095" y="1621324"/>
            <a:ext cx="11083809" cy="422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39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F83AF251-BE86-489C-BB80-6150CB976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563035"/>
            <a:ext cx="8534400" cy="700078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Сетевой график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A37C227-B56A-4EA8-AF9E-BEB1E3126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" y="104835"/>
            <a:ext cx="790575" cy="790575"/>
          </a:xfrm>
          <a:prstGeom prst="rect">
            <a:avLst/>
          </a:prstGeom>
          <a:effectLst>
            <a:softEdge rad="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06B04E6-4618-4F66-A01B-6CE0904DF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700" y="3175"/>
            <a:ext cx="2400300" cy="88734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85B5174-3CBA-4EEF-8EC8-8719E09CE1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661" y="1054100"/>
            <a:ext cx="6261682" cy="565785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B362BE-16B5-4EA3-861F-B034D50900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2436" y="1450384"/>
            <a:ext cx="3816417" cy="4154400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388159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7A2518F-5BDF-486B-BD50-6D7D3CAAD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" y="104835"/>
            <a:ext cx="790575" cy="790575"/>
          </a:xfrm>
          <a:prstGeom prst="rect">
            <a:avLst/>
          </a:prstGeom>
          <a:effectLst>
            <a:softEdge rad="0"/>
          </a:effectLst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id="{8C88D638-576C-4EFA-A3D7-D1A96B8E0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563035"/>
            <a:ext cx="8534400" cy="715576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Организационная структура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AEA851A-B9B8-4441-8504-89B06D5D21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700" y="3175"/>
            <a:ext cx="2400300" cy="88734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9FB0345-A26F-4AD0-A6A6-4F6EF1AA3E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38" y="1278611"/>
            <a:ext cx="3976920" cy="527656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4EB363C-BE18-4A12-888D-CB827925F4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0576" y="1450384"/>
            <a:ext cx="3906945" cy="4154400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203295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F83AF251-BE86-489C-BB80-6150CB976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563035"/>
            <a:ext cx="8534400" cy="700078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Матрица ответственности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A37C227-B56A-4EA8-AF9E-BEB1E3126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" y="104835"/>
            <a:ext cx="790575" cy="790575"/>
          </a:xfrm>
          <a:prstGeom prst="rect">
            <a:avLst/>
          </a:prstGeom>
          <a:effectLst>
            <a:softEdge rad="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06B04E6-4618-4F66-A01B-6CE0904DF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700" y="3175"/>
            <a:ext cx="2400300" cy="887349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FC242B5-37E5-4CD6-B84E-A3DE7BF90D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696645"/>
              </p:ext>
            </p:extLst>
          </p:nvPr>
        </p:nvGraphicFramePr>
        <p:xfrm>
          <a:off x="502919" y="1321847"/>
          <a:ext cx="6218516" cy="5224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10753">
                  <a:extLst>
                    <a:ext uri="{9D8B030D-6E8A-4147-A177-3AD203B41FA5}">
                      <a16:colId xmlns:a16="http://schemas.microsoft.com/office/drawing/2014/main" val="3978839528"/>
                    </a:ext>
                  </a:extLst>
                </a:gridCol>
                <a:gridCol w="119571">
                  <a:extLst>
                    <a:ext uri="{9D8B030D-6E8A-4147-A177-3AD203B41FA5}">
                      <a16:colId xmlns:a16="http://schemas.microsoft.com/office/drawing/2014/main" val="3182730792"/>
                    </a:ext>
                  </a:extLst>
                </a:gridCol>
                <a:gridCol w="119571">
                  <a:extLst>
                    <a:ext uri="{9D8B030D-6E8A-4147-A177-3AD203B41FA5}">
                      <a16:colId xmlns:a16="http://schemas.microsoft.com/office/drawing/2014/main" val="3160772116"/>
                    </a:ext>
                  </a:extLst>
                </a:gridCol>
                <a:gridCol w="221473">
                  <a:extLst>
                    <a:ext uri="{9D8B030D-6E8A-4147-A177-3AD203B41FA5}">
                      <a16:colId xmlns:a16="http://schemas.microsoft.com/office/drawing/2014/main" val="3216608294"/>
                    </a:ext>
                  </a:extLst>
                </a:gridCol>
                <a:gridCol w="221473">
                  <a:extLst>
                    <a:ext uri="{9D8B030D-6E8A-4147-A177-3AD203B41FA5}">
                      <a16:colId xmlns:a16="http://schemas.microsoft.com/office/drawing/2014/main" val="3416176481"/>
                    </a:ext>
                  </a:extLst>
                </a:gridCol>
                <a:gridCol w="221473">
                  <a:extLst>
                    <a:ext uri="{9D8B030D-6E8A-4147-A177-3AD203B41FA5}">
                      <a16:colId xmlns:a16="http://schemas.microsoft.com/office/drawing/2014/main" val="2602545957"/>
                    </a:ext>
                  </a:extLst>
                </a:gridCol>
                <a:gridCol w="221473">
                  <a:extLst>
                    <a:ext uri="{9D8B030D-6E8A-4147-A177-3AD203B41FA5}">
                      <a16:colId xmlns:a16="http://schemas.microsoft.com/office/drawing/2014/main" val="731486748"/>
                    </a:ext>
                  </a:extLst>
                </a:gridCol>
                <a:gridCol w="221473">
                  <a:extLst>
                    <a:ext uri="{9D8B030D-6E8A-4147-A177-3AD203B41FA5}">
                      <a16:colId xmlns:a16="http://schemas.microsoft.com/office/drawing/2014/main" val="4264749093"/>
                    </a:ext>
                  </a:extLst>
                </a:gridCol>
                <a:gridCol w="119571">
                  <a:extLst>
                    <a:ext uri="{9D8B030D-6E8A-4147-A177-3AD203B41FA5}">
                      <a16:colId xmlns:a16="http://schemas.microsoft.com/office/drawing/2014/main" val="3119248326"/>
                    </a:ext>
                  </a:extLst>
                </a:gridCol>
                <a:gridCol w="119571">
                  <a:extLst>
                    <a:ext uri="{9D8B030D-6E8A-4147-A177-3AD203B41FA5}">
                      <a16:colId xmlns:a16="http://schemas.microsoft.com/office/drawing/2014/main" val="2942034598"/>
                    </a:ext>
                  </a:extLst>
                </a:gridCol>
                <a:gridCol w="153893">
                  <a:extLst>
                    <a:ext uri="{9D8B030D-6E8A-4147-A177-3AD203B41FA5}">
                      <a16:colId xmlns:a16="http://schemas.microsoft.com/office/drawing/2014/main" val="2166470531"/>
                    </a:ext>
                  </a:extLst>
                </a:gridCol>
                <a:gridCol w="323374">
                  <a:extLst>
                    <a:ext uri="{9D8B030D-6E8A-4147-A177-3AD203B41FA5}">
                      <a16:colId xmlns:a16="http://schemas.microsoft.com/office/drawing/2014/main" val="317695987"/>
                    </a:ext>
                  </a:extLst>
                </a:gridCol>
                <a:gridCol w="221473">
                  <a:extLst>
                    <a:ext uri="{9D8B030D-6E8A-4147-A177-3AD203B41FA5}">
                      <a16:colId xmlns:a16="http://schemas.microsoft.com/office/drawing/2014/main" val="4072421262"/>
                    </a:ext>
                  </a:extLst>
                </a:gridCol>
                <a:gridCol w="323374">
                  <a:extLst>
                    <a:ext uri="{9D8B030D-6E8A-4147-A177-3AD203B41FA5}">
                      <a16:colId xmlns:a16="http://schemas.microsoft.com/office/drawing/2014/main" val="1122504755"/>
                    </a:ext>
                  </a:extLst>
                </a:gridCol>
              </a:tblGrid>
              <a:tr h="882233">
                <a:tc>
                  <a:txBody>
                    <a:bodyPr/>
                    <a:lstStyle/>
                    <a:p>
                      <a:pPr algn="r"/>
                      <a:r>
                        <a:rPr lang="ru-RU" sz="600" kern="100" dirty="0">
                          <a:effectLst/>
                        </a:rPr>
                        <a:t>Роли участников</a:t>
                      </a:r>
                    </a:p>
                    <a:p>
                      <a:pPr algn="r"/>
                      <a:r>
                        <a:rPr lang="ru-RU" sz="600" kern="100" dirty="0">
                          <a:effectLst/>
                        </a:rPr>
                        <a:t> проекта</a:t>
                      </a:r>
                    </a:p>
                    <a:p>
                      <a:r>
                        <a:rPr lang="ru-RU" sz="600" kern="100" dirty="0">
                          <a:effectLst/>
                        </a:rPr>
                        <a:t> </a:t>
                      </a:r>
                    </a:p>
                    <a:p>
                      <a:r>
                        <a:rPr lang="ru-RU" sz="600" kern="100" dirty="0">
                          <a:effectLst/>
                        </a:rPr>
                        <a:t>  </a:t>
                      </a:r>
                    </a:p>
                    <a:p>
                      <a:r>
                        <a:rPr lang="ru-RU" sz="600" kern="100" dirty="0">
                          <a:effectLst/>
                        </a:rPr>
                        <a:t> </a:t>
                      </a:r>
                    </a:p>
                    <a:p>
                      <a:r>
                        <a:rPr lang="ru-RU" sz="600" kern="100" dirty="0">
                          <a:effectLst/>
                        </a:rPr>
                        <a:t>Работы проекта</a:t>
                      </a:r>
                      <a:endParaRPr lang="ru-RU" sz="600" kern="100" dirty="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Заказчик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Куратор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Менеджер проекта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Помощник менеджера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Инженер по инструменту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 dirty="0">
                          <a:effectLst/>
                        </a:rPr>
                        <a:t>Инженер-технолог</a:t>
                      </a:r>
                      <a:endParaRPr lang="ru-RU" sz="600" kern="100" dirty="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Заведующий складом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Комплектовщик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Отдел снабжения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Поставщики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Основные производственные рабочие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Отдел главного технолога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Центр информационных технологий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vert="vert270" anchor="ctr"/>
                </a:tc>
                <a:extLst>
                  <a:ext uri="{0D108BD9-81ED-4DB2-BD59-A6C34878D82A}">
                    <a16:rowId xmlns:a16="http://schemas.microsoft.com/office/drawing/2014/main" val="3141059781"/>
                  </a:ext>
                </a:extLst>
              </a:tr>
              <a:tr h="111343">
                <a:tc>
                  <a:txBody>
                    <a:bodyPr/>
                    <a:lstStyle/>
                    <a:p>
                      <a:r>
                        <a:rPr lang="ru-RU" sz="600" kern="100" dirty="0">
                          <a:effectLst/>
                        </a:rPr>
                        <a:t>1.1 Разработка идеи проекта</a:t>
                      </a:r>
                      <a:endParaRPr lang="ru-RU" sz="600" kern="100" dirty="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I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С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RA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R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I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I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I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I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 dirty="0">
                          <a:effectLst/>
                        </a:rPr>
                        <a:t> </a:t>
                      </a:r>
                      <a:endParaRPr lang="ru-RU" sz="600" kern="100" dirty="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extLst>
                  <a:ext uri="{0D108BD9-81ED-4DB2-BD59-A6C34878D82A}">
                    <a16:rowId xmlns:a16="http://schemas.microsoft.com/office/drawing/2014/main" val="855166928"/>
                  </a:ext>
                </a:extLst>
              </a:tr>
              <a:tr h="111343">
                <a:tc>
                  <a:txBody>
                    <a:bodyPr/>
                    <a:lstStyle/>
                    <a:p>
                      <a:r>
                        <a:rPr lang="ru-RU" sz="600" kern="100">
                          <a:effectLst/>
                        </a:rPr>
                        <a:t>1.2 Создание команды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I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RA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R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I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I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I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I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extLst>
                  <a:ext uri="{0D108BD9-81ED-4DB2-BD59-A6C34878D82A}">
                    <a16:rowId xmlns:a16="http://schemas.microsoft.com/office/drawing/2014/main" val="1282033270"/>
                  </a:ext>
                </a:extLst>
              </a:tr>
              <a:tr h="111343">
                <a:tc>
                  <a:txBody>
                    <a:bodyPr/>
                    <a:lstStyle/>
                    <a:p>
                      <a:r>
                        <a:rPr lang="ru-RU" sz="600" kern="100" dirty="0">
                          <a:effectLst/>
                        </a:rPr>
                        <a:t>1.3 Руководство реализацией проекта</a:t>
                      </a:r>
                      <a:endParaRPr lang="ru-RU" sz="600" kern="100" dirty="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I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RA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R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 dirty="0">
                          <a:effectLst/>
                        </a:rPr>
                        <a:t> </a:t>
                      </a:r>
                      <a:endParaRPr lang="ru-RU" sz="600" kern="100" dirty="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extLst>
                  <a:ext uri="{0D108BD9-81ED-4DB2-BD59-A6C34878D82A}">
                    <a16:rowId xmlns:a16="http://schemas.microsoft.com/office/drawing/2014/main" val="2621194283"/>
                  </a:ext>
                </a:extLst>
              </a:tr>
              <a:tr h="111343">
                <a:tc>
                  <a:txBody>
                    <a:bodyPr/>
                    <a:lstStyle/>
                    <a:p>
                      <a:r>
                        <a:rPr lang="ru-RU" sz="600" kern="100">
                          <a:effectLst/>
                        </a:rPr>
                        <a:t>2.1 Организация рабочего места с выходом в интернет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I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RA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I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I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I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extLst>
                  <a:ext uri="{0D108BD9-81ED-4DB2-BD59-A6C34878D82A}">
                    <a16:rowId xmlns:a16="http://schemas.microsoft.com/office/drawing/2014/main" val="4136317446"/>
                  </a:ext>
                </a:extLst>
              </a:tr>
              <a:tr h="111343">
                <a:tc>
                  <a:txBody>
                    <a:bodyPr/>
                    <a:lstStyle/>
                    <a:p>
                      <a:r>
                        <a:rPr lang="ru-RU" sz="600" kern="100" dirty="0">
                          <a:effectLst/>
                        </a:rPr>
                        <a:t>3.1.1 Сортировка и систематизация хранения инструмента</a:t>
                      </a:r>
                      <a:endParaRPr lang="ru-RU" sz="600" kern="100" dirty="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C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C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RA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R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 dirty="0">
                          <a:effectLst/>
                        </a:rPr>
                        <a:t> </a:t>
                      </a:r>
                      <a:endParaRPr lang="ru-RU" sz="600" kern="100" dirty="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extLst>
                  <a:ext uri="{0D108BD9-81ED-4DB2-BD59-A6C34878D82A}">
                    <a16:rowId xmlns:a16="http://schemas.microsoft.com/office/drawing/2014/main" val="150537223"/>
                  </a:ext>
                </a:extLst>
              </a:tr>
              <a:tr h="111343">
                <a:tc>
                  <a:txBody>
                    <a:bodyPr/>
                    <a:lstStyle/>
                    <a:p>
                      <a:r>
                        <a:rPr lang="ru-RU" sz="600" kern="100">
                          <a:effectLst/>
                        </a:rPr>
                        <a:t>3.1.2 Актуализация ведомости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I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I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RA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R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extLst>
                  <a:ext uri="{0D108BD9-81ED-4DB2-BD59-A6C34878D82A}">
                    <a16:rowId xmlns:a16="http://schemas.microsoft.com/office/drawing/2014/main" val="3990359558"/>
                  </a:ext>
                </a:extLst>
              </a:tr>
              <a:tr h="111343">
                <a:tc>
                  <a:txBody>
                    <a:bodyPr/>
                    <a:lstStyle/>
                    <a:p>
                      <a:r>
                        <a:rPr lang="ru-RU" sz="600" kern="100" dirty="0">
                          <a:effectLst/>
                        </a:rPr>
                        <a:t>3.2.1 Проверка на наличие и перепись неучтенного инструмента</a:t>
                      </a:r>
                      <a:endParaRPr lang="ru-RU" sz="600" kern="100" dirty="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 dirty="0">
                          <a:effectLst/>
                        </a:rPr>
                        <a:t> </a:t>
                      </a:r>
                      <a:endParaRPr lang="ru-RU" sz="600" kern="100" dirty="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R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R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I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I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 dirty="0">
                          <a:effectLst/>
                        </a:rPr>
                        <a:t> </a:t>
                      </a:r>
                      <a:endParaRPr lang="ru-RU" sz="600" kern="100" dirty="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extLst>
                  <a:ext uri="{0D108BD9-81ED-4DB2-BD59-A6C34878D82A}">
                    <a16:rowId xmlns:a16="http://schemas.microsoft.com/office/drawing/2014/main" val="1689284915"/>
                  </a:ext>
                </a:extLst>
              </a:tr>
              <a:tr h="111343">
                <a:tc>
                  <a:txBody>
                    <a:bodyPr/>
                    <a:lstStyle/>
                    <a:p>
                      <a:r>
                        <a:rPr lang="ru-RU" sz="600" kern="100">
                          <a:effectLst/>
                        </a:rPr>
                        <a:t>3.2.2 Актуализация ведомости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I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I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RA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R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extLst>
                  <a:ext uri="{0D108BD9-81ED-4DB2-BD59-A6C34878D82A}">
                    <a16:rowId xmlns:a16="http://schemas.microsoft.com/office/drawing/2014/main" val="1111093452"/>
                  </a:ext>
                </a:extLst>
              </a:tr>
              <a:tr h="111343">
                <a:tc>
                  <a:txBody>
                    <a:bodyPr/>
                    <a:lstStyle/>
                    <a:p>
                      <a:r>
                        <a:rPr lang="ru-RU" sz="600" kern="100" dirty="0">
                          <a:effectLst/>
                        </a:rPr>
                        <a:t>3.2.3 Актуализация индивидуальных карт рабочих</a:t>
                      </a:r>
                      <a:endParaRPr lang="ru-RU" sz="600" kern="100" dirty="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RA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R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extLst>
                  <a:ext uri="{0D108BD9-81ED-4DB2-BD59-A6C34878D82A}">
                    <a16:rowId xmlns:a16="http://schemas.microsoft.com/office/drawing/2014/main" val="1161460371"/>
                  </a:ext>
                </a:extLst>
              </a:tr>
              <a:tr h="111343">
                <a:tc>
                  <a:txBody>
                    <a:bodyPr/>
                    <a:lstStyle/>
                    <a:p>
                      <a:r>
                        <a:rPr lang="ru-RU" sz="600" kern="100">
                          <a:effectLst/>
                        </a:rPr>
                        <a:t>4.1.1 Сбор информации об используемом в цехе инструменте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I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C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 dirty="0">
                          <a:effectLst/>
                        </a:rPr>
                        <a:t>R</a:t>
                      </a:r>
                      <a:endParaRPr lang="ru-RU" sz="600" kern="100" dirty="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R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 dirty="0">
                          <a:effectLst/>
                        </a:rPr>
                        <a:t> </a:t>
                      </a:r>
                      <a:endParaRPr lang="ru-RU" sz="600" kern="100" dirty="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extLst>
                  <a:ext uri="{0D108BD9-81ED-4DB2-BD59-A6C34878D82A}">
                    <a16:rowId xmlns:a16="http://schemas.microsoft.com/office/drawing/2014/main" val="2136532714"/>
                  </a:ext>
                </a:extLst>
              </a:tr>
              <a:tr h="111343">
                <a:tc>
                  <a:txBody>
                    <a:bodyPr/>
                    <a:lstStyle/>
                    <a:p>
                      <a:r>
                        <a:rPr lang="ru-RU" sz="600" kern="100">
                          <a:effectLst/>
                        </a:rPr>
                        <a:t>4.1.2 Структуризация информации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I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C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RA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RA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extLst>
                  <a:ext uri="{0D108BD9-81ED-4DB2-BD59-A6C34878D82A}">
                    <a16:rowId xmlns:a16="http://schemas.microsoft.com/office/drawing/2014/main" val="2812390838"/>
                  </a:ext>
                </a:extLst>
              </a:tr>
              <a:tr h="111343">
                <a:tc>
                  <a:txBody>
                    <a:bodyPr/>
                    <a:lstStyle/>
                    <a:p>
                      <a:r>
                        <a:rPr lang="ru-RU" sz="600" kern="100" dirty="0">
                          <a:effectLst/>
                        </a:rPr>
                        <a:t>4.1.3 Проверка и корректировка</a:t>
                      </a:r>
                      <a:endParaRPr lang="ru-RU" sz="600" kern="100" dirty="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I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C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RA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RA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extLst>
                  <a:ext uri="{0D108BD9-81ED-4DB2-BD59-A6C34878D82A}">
                    <a16:rowId xmlns:a16="http://schemas.microsoft.com/office/drawing/2014/main" val="1198925662"/>
                  </a:ext>
                </a:extLst>
              </a:tr>
              <a:tr h="111343">
                <a:tc>
                  <a:txBody>
                    <a:bodyPr/>
                    <a:lstStyle/>
                    <a:p>
                      <a:r>
                        <a:rPr lang="ru-RU" sz="600" kern="100">
                          <a:effectLst/>
                        </a:rPr>
                        <a:t>4.2.1.1 Запрос инструмента на испытания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I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R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 dirty="0">
                          <a:effectLst/>
                        </a:rPr>
                        <a:t>I</a:t>
                      </a:r>
                      <a:endParaRPr lang="ru-RU" sz="600" kern="100" dirty="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C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extLst>
                  <a:ext uri="{0D108BD9-81ED-4DB2-BD59-A6C34878D82A}">
                    <a16:rowId xmlns:a16="http://schemas.microsoft.com/office/drawing/2014/main" val="2809663522"/>
                  </a:ext>
                </a:extLst>
              </a:tr>
              <a:tr h="111343">
                <a:tc>
                  <a:txBody>
                    <a:bodyPr/>
                    <a:lstStyle/>
                    <a:p>
                      <a:r>
                        <a:rPr lang="ru-RU" sz="600" kern="100">
                          <a:effectLst/>
                        </a:rPr>
                        <a:t>4.2.1.2 Доставка и получение инструмента для испытаний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R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I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R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RA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 dirty="0">
                          <a:effectLst/>
                        </a:rPr>
                        <a:t> </a:t>
                      </a:r>
                      <a:endParaRPr lang="ru-RU" sz="600" kern="100" dirty="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extLst>
                  <a:ext uri="{0D108BD9-81ED-4DB2-BD59-A6C34878D82A}">
                    <a16:rowId xmlns:a16="http://schemas.microsoft.com/office/drawing/2014/main" val="4050814025"/>
                  </a:ext>
                </a:extLst>
              </a:tr>
              <a:tr h="111343">
                <a:tc>
                  <a:txBody>
                    <a:bodyPr/>
                    <a:lstStyle/>
                    <a:p>
                      <a:r>
                        <a:rPr lang="ru-RU" sz="600" kern="100">
                          <a:effectLst/>
                        </a:rPr>
                        <a:t>4.2.1.3 Проведение испытаний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I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R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I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R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extLst>
                  <a:ext uri="{0D108BD9-81ED-4DB2-BD59-A6C34878D82A}">
                    <a16:rowId xmlns:a16="http://schemas.microsoft.com/office/drawing/2014/main" val="2273133909"/>
                  </a:ext>
                </a:extLst>
              </a:tr>
              <a:tr h="111343">
                <a:tc>
                  <a:txBody>
                    <a:bodyPr/>
                    <a:lstStyle/>
                    <a:p>
                      <a:r>
                        <a:rPr lang="ru-RU" sz="600" kern="100" dirty="0">
                          <a:effectLst/>
                        </a:rPr>
                        <a:t>4.2.1.4 Оформление актов испытания</a:t>
                      </a:r>
                      <a:endParaRPr lang="ru-RU" sz="600" kern="100" dirty="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I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I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I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R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I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I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extLst>
                  <a:ext uri="{0D108BD9-81ED-4DB2-BD59-A6C34878D82A}">
                    <a16:rowId xmlns:a16="http://schemas.microsoft.com/office/drawing/2014/main" val="3143092021"/>
                  </a:ext>
                </a:extLst>
              </a:tr>
              <a:tr h="111343">
                <a:tc>
                  <a:txBody>
                    <a:bodyPr/>
                    <a:lstStyle/>
                    <a:p>
                      <a:r>
                        <a:rPr lang="ru-RU" sz="600" kern="100">
                          <a:effectLst/>
                        </a:rPr>
                        <a:t>4.2.1.5 Доклад куратору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I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RA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r>
                        <a:rPr lang="en-US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 dirty="0">
                          <a:effectLst/>
                        </a:rPr>
                        <a:t> </a:t>
                      </a:r>
                      <a:endParaRPr lang="ru-RU" sz="600" kern="100" dirty="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extLst>
                  <a:ext uri="{0D108BD9-81ED-4DB2-BD59-A6C34878D82A}">
                    <a16:rowId xmlns:a16="http://schemas.microsoft.com/office/drawing/2014/main" val="3416256088"/>
                  </a:ext>
                </a:extLst>
              </a:tr>
              <a:tr h="111343">
                <a:tc>
                  <a:txBody>
                    <a:bodyPr/>
                    <a:lstStyle/>
                    <a:p>
                      <a:r>
                        <a:rPr lang="ru-RU" sz="600" kern="100">
                          <a:effectLst/>
                        </a:rPr>
                        <a:t>4.2.1.6 Принятие решения о возможностях использования инструмента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I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I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C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RA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RA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 dirty="0">
                          <a:effectLst/>
                        </a:rPr>
                        <a:t> </a:t>
                      </a:r>
                      <a:endParaRPr lang="ru-RU" sz="600" kern="100" dirty="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extLst>
                  <a:ext uri="{0D108BD9-81ED-4DB2-BD59-A6C34878D82A}">
                    <a16:rowId xmlns:a16="http://schemas.microsoft.com/office/drawing/2014/main" val="2006503799"/>
                  </a:ext>
                </a:extLst>
              </a:tr>
              <a:tr h="111343">
                <a:tc>
                  <a:txBody>
                    <a:bodyPr/>
                    <a:lstStyle/>
                    <a:p>
                      <a:r>
                        <a:rPr lang="ru-RU" sz="600" kern="100">
                          <a:effectLst/>
                        </a:rPr>
                        <a:t>4.2.1.7 Внесение информации в базу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 dirty="0">
                          <a:effectLst/>
                        </a:rPr>
                        <a:t>I</a:t>
                      </a:r>
                      <a:endParaRPr lang="ru-RU" sz="600" kern="100" dirty="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I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R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R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extLst>
                  <a:ext uri="{0D108BD9-81ED-4DB2-BD59-A6C34878D82A}">
                    <a16:rowId xmlns:a16="http://schemas.microsoft.com/office/drawing/2014/main" val="3610959259"/>
                  </a:ext>
                </a:extLst>
              </a:tr>
              <a:tr h="111343">
                <a:tc>
                  <a:txBody>
                    <a:bodyPr/>
                    <a:lstStyle/>
                    <a:p>
                      <a:r>
                        <a:rPr lang="ru-RU" sz="600" kern="100" dirty="0">
                          <a:effectLst/>
                        </a:rPr>
                        <a:t>4.2.1.1 Запрос инструмента на испытания</a:t>
                      </a:r>
                      <a:endParaRPr lang="ru-RU" sz="600" kern="100" dirty="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I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R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I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 dirty="0">
                          <a:effectLst/>
                        </a:rPr>
                        <a:t> </a:t>
                      </a:r>
                      <a:endParaRPr lang="ru-RU" sz="600" kern="100" dirty="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C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extLst>
                  <a:ext uri="{0D108BD9-81ED-4DB2-BD59-A6C34878D82A}">
                    <a16:rowId xmlns:a16="http://schemas.microsoft.com/office/drawing/2014/main" val="1391527411"/>
                  </a:ext>
                </a:extLst>
              </a:tr>
              <a:tr h="111343">
                <a:tc>
                  <a:txBody>
                    <a:bodyPr/>
                    <a:lstStyle/>
                    <a:p>
                      <a:r>
                        <a:rPr lang="ru-RU" sz="600" kern="100" dirty="0">
                          <a:effectLst/>
                        </a:rPr>
                        <a:t>4.2.1.2 Доставка и получение инструмента для испытаний</a:t>
                      </a:r>
                      <a:endParaRPr lang="ru-RU" sz="600" kern="100" dirty="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 dirty="0">
                          <a:effectLst/>
                        </a:rPr>
                        <a:t> </a:t>
                      </a:r>
                      <a:endParaRPr lang="ru-RU" sz="600" kern="100" dirty="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R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I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R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RA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 dirty="0">
                          <a:effectLst/>
                        </a:rPr>
                        <a:t> </a:t>
                      </a:r>
                      <a:endParaRPr lang="ru-RU" sz="600" kern="100" dirty="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extLst>
                  <a:ext uri="{0D108BD9-81ED-4DB2-BD59-A6C34878D82A}">
                    <a16:rowId xmlns:a16="http://schemas.microsoft.com/office/drawing/2014/main" val="2729945977"/>
                  </a:ext>
                </a:extLst>
              </a:tr>
              <a:tr h="111343">
                <a:tc>
                  <a:txBody>
                    <a:bodyPr/>
                    <a:lstStyle/>
                    <a:p>
                      <a:r>
                        <a:rPr lang="ru-RU" sz="600" kern="100" dirty="0">
                          <a:effectLst/>
                        </a:rPr>
                        <a:t>4.2.1.3 Проведение испытаний</a:t>
                      </a:r>
                      <a:endParaRPr lang="ru-RU" sz="600" kern="100" dirty="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 dirty="0">
                          <a:effectLst/>
                        </a:rPr>
                        <a:t> </a:t>
                      </a:r>
                      <a:endParaRPr lang="ru-RU" sz="600" kern="100" dirty="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I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R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 dirty="0">
                          <a:effectLst/>
                        </a:rPr>
                        <a:t>I</a:t>
                      </a:r>
                      <a:endParaRPr lang="ru-RU" sz="600" kern="100" dirty="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R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extLst>
                  <a:ext uri="{0D108BD9-81ED-4DB2-BD59-A6C34878D82A}">
                    <a16:rowId xmlns:a16="http://schemas.microsoft.com/office/drawing/2014/main" val="4063497209"/>
                  </a:ext>
                </a:extLst>
              </a:tr>
              <a:tr h="111343">
                <a:tc>
                  <a:txBody>
                    <a:bodyPr/>
                    <a:lstStyle/>
                    <a:p>
                      <a:r>
                        <a:rPr lang="ru-RU" sz="600" kern="100" dirty="0">
                          <a:effectLst/>
                        </a:rPr>
                        <a:t>4.2.1.4 Оформление актов испытания</a:t>
                      </a:r>
                      <a:endParaRPr lang="ru-RU" sz="600" kern="100" dirty="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I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I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I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I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R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I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I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 dirty="0">
                          <a:effectLst/>
                        </a:rPr>
                        <a:t> </a:t>
                      </a:r>
                      <a:endParaRPr lang="ru-RU" sz="600" kern="100" dirty="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extLst>
                  <a:ext uri="{0D108BD9-81ED-4DB2-BD59-A6C34878D82A}">
                    <a16:rowId xmlns:a16="http://schemas.microsoft.com/office/drawing/2014/main" val="1039064455"/>
                  </a:ext>
                </a:extLst>
              </a:tr>
              <a:tr h="111343">
                <a:tc>
                  <a:txBody>
                    <a:bodyPr/>
                    <a:lstStyle/>
                    <a:p>
                      <a:r>
                        <a:rPr lang="ru-RU" sz="600" kern="100">
                          <a:effectLst/>
                        </a:rPr>
                        <a:t>4.2.1.5 Доклад куратору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I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RA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 dirty="0">
                          <a:effectLst/>
                        </a:rPr>
                        <a:t> </a:t>
                      </a:r>
                      <a:endParaRPr lang="ru-RU" sz="600" kern="100" dirty="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 dirty="0">
                          <a:effectLst/>
                        </a:rPr>
                        <a:t> </a:t>
                      </a:r>
                      <a:endParaRPr lang="ru-RU" sz="600" kern="100" dirty="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extLst>
                  <a:ext uri="{0D108BD9-81ED-4DB2-BD59-A6C34878D82A}">
                    <a16:rowId xmlns:a16="http://schemas.microsoft.com/office/drawing/2014/main" val="2681120736"/>
                  </a:ext>
                </a:extLst>
              </a:tr>
              <a:tr h="111343">
                <a:tc>
                  <a:txBody>
                    <a:bodyPr/>
                    <a:lstStyle/>
                    <a:p>
                      <a:r>
                        <a:rPr lang="ru-RU" sz="600" kern="100">
                          <a:effectLst/>
                        </a:rPr>
                        <a:t>4.2.1.6 Принятие решения о возможностях использования инструмента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I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I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C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RA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 dirty="0">
                          <a:effectLst/>
                        </a:rPr>
                        <a:t>RA</a:t>
                      </a:r>
                      <a:endParaRPr lang="ru-RU" sz="600" kern="100" dirty="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 dirty="0">
                          <a:effectLst/>
                        </a:rPr>
                        <a:t> </a:t>
                      </a:r>
                      <a:endParaRPr lang="ru-RU" sz="600" kern="100" dirty="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extLst>
                  <a:ext uri="{0D108BD9-81ED-4DB2-BD59-A6C34878D82A}">
                    <a16:rowId xmlns:a16="http://schemas.microsoft.com/office/drawing/2014/main" val="217092649"/>
                  </a:ext>
                </a:extLst>
              </a:tr>
              <a:tr h="111343">
                <a:tc>
                  <a:txBody>
                    <a:bodyPr/>
                    <a:lstStyle/>
                    <a:p>
                      <a:r>
                        <a:rPr lang="ru-RU" sz="600" kern="100">
                          <a:effectLst/>
                        </a:rPr>
                        <a:t>4.2.1.</a:t>
                      </a:r>
                      <a:r>
                        <a:rPr lang="en-US" sz="600" kern="100">
                          <a:effectLst/>
                        </a:rPr>
                        <a:t>7</a:t>
                      </a:r>
                      <a:r>
                        <a:rPr lang="ru-RU" sz="600" kern="100">
                          <a:effectLst/>
                        </a:rPr>
                        <a:t> Внесение информации в базу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I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I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RA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RA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 dirty="0">
                          <a:effectLst/>
                        </a:rPr>
                        <a:t> </a:t>
                      </a:r>
                      <a:endParaRPr lang="ru-RU" sz="600" kern="100" dirty="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extLst>
                  <a:ext uri="{0D108BD9-81ED-4DB2-BD59-A6C34878D82A}">
                    <a16:rowId xmlns:a16="http://schemas.microsoft.com/office/drawing/2014/main" val="1863012047"/>
                  </a:ext>
                </a:extLst>
              </a:tr>
              <a:tr h="111343">
                <a:tc>
                  <a:txBody>
                    <a:bodyPr/>
                    <a:lstStyle/>
                    <a:p>
                      <a:r>
                        <a:rPr lang="ru-RU" sz="600" kern="100">
                          <a:effectLst/>
                        </a:rPr>
                        <a:t>4.3.1 Подготовка данных для загрузки в «Полином»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I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I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C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RA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 dirty="0">
                          <a:effectLst/>
                        </a:rPr>
                        <a:t> </a:t>
                      </a:r>
                      <a:endParaRPr lang="ru-RU" sz="600" kern="100" dirty="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 dirty="0">
                          <a:effectLst/>
                        </a:rPr>
                        <a:t>C</a:t>
                      </a:r>
                      <a:endParaRPr lang="ru-RU" sz="600" kern="100" dirty="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extLst>
                  <a:ext uri="{0D108BD9-81ED-4DB2-BD59-A6C34878D82A}">
                    <a16:rowId xmlns:a16="http://schemas.microsoft.com/office/drawing/2014/main" val="3942354274"/>
                  </a:ext>
                </a:extLst>
              </a:tr>
              <a:tr h="111343">
                <a:tc>
                  <a:txBody>
                    <a:bodyPr/>
                    <a:lstStyle/>
                    <a:p>
                      <a:r>
                        <a:rPr lang="ru-RU" sz="600" kern="100">
                          <a:effectLst/>
                        </a:rPr>
                        <a:t>4.3.2 Передача данных в информационный отдел для загрузки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I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I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I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RA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 dirty="0">
                          <a:effectLst/>
                        </a:rPr>
                        <a:t> </a:t>
                      </a:r>
                      <a:endParaRPr lang="ru-RU" sz="600" kern="100" dirty="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I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 dirty="0">
                          <a:effectLst/>
                        </a:rPr>
                        <a:t>RA</a:t>
                      </a:r>
                      <a:endParaRPr lang="ru-RU" sz="600" kern="100" dirty="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extLst>
                  <a:ext uri="{0D108BD9-81ED-4DB2-BD59-A6C34878D82A}">
                    <a16:rowId xmlns:a16="http://schemas.microsoft.com/office/drawing/2014/main" val="1328158626"/>
                  </a:ext>
                </a:extLst>
              </a:tr>
              <a:tr h="111343">
                <a:tc>
                  <a:txBody>
                    <a:bodyPr/>
                    <a:lstStyle/>
                    <a:p>
                      <a:r>
                        <a:rPr lang="ru-RU" sz="600" kern="100">
                          <a:effectLst/>
                        </a:rPr>
                        <a:t>4.3.3 Проверка и корректировка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I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I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RA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RA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 dirty="0">
                          <a:effectLst/>
                        </a:rPr>
                        <a:t> </a:t>
                      </a:r>
                      <a:endParaRPr lang="ru-RU" sz="600" kern="100" dirty="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RA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extLst>
                  <a:ext uri="{0D108BD9-81ED-4DB2-BD59-A6C34878D82A}">
                    <a16:rowId xmlns:a16="http://schemas.microsoft.com/office/drawing/2014/main" val="4272769312"/>
                  </a:ext>
                </a:extLst>
              </a:tr>
              <a:tr h="111343">
                <a:tc>
                  <a:txBody>
                    <a:bodyPr/>
                    <a:lstStyle/>
                    <a:p>
                      <a:r>
                        <a:rPr lang="ru-RU" sz="600" kern="100">
                          <a:effectLst/>
                        </a:rPr>
                        <a:t>5.1 Формирование перечня деталей первой очередности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I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I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RA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I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 dirty="0">
                          <a:effectLst/>
                        </a:rPr>
                        <a:t> </a:t>
                      </a:r>
                      <a:endParaRPr lang="ru-RU" sz="600" kern="100" dirty="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 dirty="0">
                          <a:effectLst/>
                        </a:rPr>
                        <a:t> </a:t>
                      </a:r>
                      <a:endParaRPr lang="ru-RU" sz="600" kern="100" dirty="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I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 dirty="0">
                          <a:effectLst/>
                        </a:rPr>
                        <a:t> </a:t>
                      </a:r>
                      <a:endParaRPr lang="ru-RU" sz="600" kern="100" dirty="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extLst>
                  <a:ext uri="{0D108BD9-81ED-4DB2-BD59-A6C34878D82A}">
                    <a16:rowId xmlns:a16="http://schemas.microsoft.com/office/drawing/2014/main" val="1963761503"/>
                  </a:ext>
                </a:extLst>
              </a:tr>
              <a:tr h="111343">
                <a:tc>
                  <a:txBody>
                    <a:bodyPr/>
                    <a:lstStyle/>
                    <a:p>
                      <a:r>
                        <a:rPr lang="ru-RU" sz="600" kern="100">
                          <a:effectLst/>
                        </a:rPr>
                        <a:t>5.2 Проработка и разбивка перечня по видам оборудования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C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R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 dirty="0">
                          <a:effectLst/>
                        </a:rPr>
                        <a:t> </a:t>
                      </a:r>
                      <a:endParaRPr lang="ru-RU" sz="600" kern="100" dirty="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 dirty="0">
                          <a:effectLst/>
                        </a:rPr>
                        <a:t> </a:t>
                      </a:r>
                      <a:endParaRPr lang="ru-RU" sz="600" kern="100" dirty="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 dirty="0">
                          <a:effectLst/>
                        </a:rPr>
                        <a:t> </a:t>
                      </a:r>
                      <a:endParaRPr lang="ru-RU" sz="600" kern="100" dirty="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extLst>
                  <a:ext uri="{0D108BD9-81ED-4DB2-BD59-A6C34878D82A}">
                    <a16:rowId xmlns:a16="http://schemas.microsoft.com/office/drawing/2014/main" val="359186739"/>
                  </a:ext>
                </a:extLst>
              </a:tr>
              <a:tr h="111343">
                <a:tc>
                  <a:txBody>
                    <a:bodyPr/>
                    <a:lstStyle/>
                    <a:p>
                      <a:r>
                        <a:rPr lang="ru-RU" sz="600" kern="100">
                          <a:effectLst/>
                        </a:rPr>
                        <a:t>5.3 Формирование графика разработки карт наладки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I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I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I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RA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I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 dirty="0">
                          <a:effectLst/>
                        </a:rPr>
                        <a:t> </a:t>
                      </a:r>
                      <a:endParaRPr lang="ru-RU" sz="600" kern="100" dirty="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I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 dirty="0">
                          <a:effectLst/>
                        </a:rPr>
                        <a:t> </a:t>
                      </a:r>
                      <a:endParaRPr lang="ru-RU" sz="600" kern="100" dirty="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extLst>
                  <a:ext uri="{0D108BD9-81ED-4DB2-BD59-A6C34878D82A}">
                    <a16:rowId xmlns:a16="http://schemas.microsoft.com/office/drawing/2014/main" val="1519160159"/>
                  </a:ext>
                </a:extLst>
              </a:tr>
              <a:tr h="111343">
                <a:tc>
                  <a:txBody>
                    <a:bodyPr/>
                    <a:lstStyle/>
                    <a:p>
                      <a:r>
                        <a:rPr lang="ru-RU" sz="600" kern="100" dirty="0">
                          <a:effectLst/>
                        </a:rPr>
                        <a:t>5.4 Разработка карт наладки с применением базы инструмента в "Полиноме"</a:t>
                      </a:r>
                      <a:endParaRPr lang="ru-RU" sz="600" kern="100" dirty="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A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I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RA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I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I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 dirty="0">
                          <a:effectLst/>
                        </a:rPr>
                        <a:t>C</a:t>
                      </a:r>
                      <a:endParaRPr lang="ru-RU" sz="600" kern="100" dirty="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 dirty="0">
                          <a:effectLst/>
                        </a:rPr>
                        <a:t> </a:t>
                      </a:r>
                      <a:endParaRPr lang="ru-RU" sz="600" kern="100" dirty="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extLst>
                  <a:ext uri="{0D108BD9-81ED-4DB2-BD59-A6C34878D82A}">
                    <a16:rowId xmlns:a16="http://schemas.microsoft.com/office/drawing/2014/main" val="2515774050"/>
                  </a:ext>
                </a:extLst>
              </a:tr>
              <a:tr h="111343">
                <a:tc>
                  <a:txBody>
                    <a:bodyPr/>
                    <a:lstStyle/>
                    <a:p>
                      <a:r>
                        <a:rPr lang="ru-RU" sz="600" kern="100">
                          <a:effectLst/>
                        </a:rPr>
                        <a:t>5.5 Согласование и передача разработанных карт наладки в ОГТ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I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I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I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A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I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RA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I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I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I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I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 dirty="0">
                          <a:effectLst/>
                        </a:rPr>
                        <a:t>R</a:t>
                      </a:r>
                      <a:endParaRPr lang="ru-RU" sz="600" kern="100" dirty="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 dirty="0">
                          <a:effectLst/>
                        </a:rPr>
                        <a:t> </a:t>
                      </a:r>
                      <a:endParaRPr lang="ru-RU" sz="600" kern="100" dirty="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extLst>
                  <a:ext uri="{0D108BD9-81ED-4DB2-BD59-A6C34878D82A}">
                    <a16:rowId xmlns:a16="http://schemas.microsoft.com/office/drawing/2014/main" val="762462810"/>
                  </a:ext>
                </a:extLst>
              </a:tr>
              <a:tr h="111343">
                <a:tc>
                  <a:txBody>
                    <a:bodyPr/>
                    <a:lstStyle/>
                    <a:p>
                      <a:r>
                        <a:rPr lang="ru-RU" sz="600" kern="100">
                          <a:effectLst/>
                        </a:rPr>
                        <a:t>6.1 Составление перечня допускаемых аналогов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I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I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R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C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 dirty="0">
                          <a:effectLst/>
                        </a:rPr>
                        <a:t> </a:t>
                      </a:r>
                      <a:endParaRPr lang="ru-RU" sz="600" kern="100" dirty="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 dirty="0">
                          <a:effectLst/>
                        </a:rPr>
                        <a:t> </a:t>
                      </a:r>
                      <a:endParaRPr lang="ru-RU" sz="600" kern="100" dirty="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extLst>
                  <a:ext uri="{0D108BD9-81ED-4DB2-BD59-A6C34878D82A}">
                    <a16:rowId xmlns:a16="http://schemas.microsoft.com/office/drawing/2014/main" val="1703926916"/>
                  </a:ext>
                </a:extLst>
              </a:tr>
              <a:tr h="111343">
                <a:tc>
                  <a:txBody>
                    <a:bodyPr/>
                    <a:lstStyle/>
                    <a:p>
                      <a:r>
                        <a:rPr lang="ru-RU" sz="600" kern="100">
                          <a:effectLst/>
                        </a:rPr>
                        <a:t>6.2 Проработка инструмента по видам обработки и режимам резания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I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I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R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C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 dirty="0">
                          <a:effectLst/>
                        </a:rPr>
                        <a:t> </a:t>
                      </a:r>
                      <a:endParaRPr lang="ru-RU" sz="600" kern="100" dirty="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extLst>
                  <a:ext uri="{0D108BD9-81ED-4DB2-BD59-A6C34878D82A}">
                    <a16:rowId xmlns:a16="http://schemas.microsoft.com/office/drawing/2014/main" val="3270420650"/>
                  </a:ext>
                </a:extLst>
              </a:tr>
              <a:tr h="111343">
                <a:tc>
                  <a:txBody>
                    <a:bodyPr/>
                    <a:lstStyle/>
                    <a:p>
                      <a:r>
                        <a:rPr lang="ru-RU" sz="600" kern="100">
                          <a:effectLst/>
                        </a:rPr>
                        <a:t>6.3 Верстка и согласование инструкций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I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C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RA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C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 dirty="0">
                          <a:effectLst/>
                        </a:rPr>
                        <a:t> </a:t>
                      </a:r>
                      <a:endParaRPr lang="ru-RU" sz="600" kern="100" dirty="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kern="100" dirty="0">
                          <a:effectLst/>
                        </a:rPr>
                        <a:t> </a:t>
                      </a:r>
                      <a:endParaRPr lang="ru-RU" sz="600" kern="100" dirty="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extLst>
                  <a:ext uri="{0D108BD9-81ED-4DB2-BD59-A6C34878D82A}">
                    <a16:rowId xmlns:a16="http://schemas.microsoft.com/office/drawing/2014/main" val="2843811362"/>
                  </a:ext>
                </a:extLst>
              </a:tr>
              <a:tr h="111343">
                <a:tc>
                  <a:txBody>
                    <a:bodyPr/>
                    <a:lstStyle/>
                    <a:p>
                      <a:r>
                        <a:rPr lang="ru-RU" sz="600" kern="100">
                          <a:effectLst/>
                        </a:rPr>
                        <a:t>6.4 Издание инструкций в печатном и электронном виде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I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I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I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C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RA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C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I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I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I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I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 dirty="0">
                          <a:effectLst/>
                        </a:rPr>
                        <a:t>I</a:t>
                      </a:r>
                      <a:endParaRPr lang="ru-RU" sz="600" kern="100" dirty="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 dirty="0">
                          <a:effectLst/>
                        </a:rPr>
                        <a:t> </a:t>
                      </a:r>
                      <a:endParaRPr lang="ru-RU" sz="600" kern="100" dirty="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extLst>
                  <a:ext uri="{0D108BD9-81ED-4DB2-BD59-A6C34878D82A}">
                    <a16:rowId xmlns:a16="http://schemas.microsoft.com/office/drawing/2014/main" val="2409772034"/>
                  </a:ext>
                </a:extLst>
              </a:tr>
              <a:tr h="111343">
                <a:tc>
                  <a:txBody>
                    <a:bodyPr/>
                    <a:lstStyle/>
                    <a:p>
                      <a:r>
                        <a:rPr lang="ru-RU" sz="600" kern="100" dirty="0">
                          <a:effectLst/>
                        </a:rPr>
                        <a:t>6.5 Размещение в инструментально-раздаточной кладовой и в сети предприятия</a:t>
                      </a:r>
                      <a:endParaRPr lang="ru-RU" sz="600" kern="100" dirty="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I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I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I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I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RA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I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I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I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I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 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I</a:t>
                      </a:r>
                      <a:endParaRPr lang="ru-RU" sz="6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 dirty="0">
                          <a:effectLst/>
                        </a:rPr>
                        <a:t>I</a:t>
                      </a:r>
                      <a:endParaRPr lang="ru-RU" sz="600" kern="100" dirty="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 dirty="0">
                          <a:effectLst/>
                        </a:rPr>
                        <a:t> </a:t>
                      </a:r>
                      <a:endParaRPr lang="ru-RU" sz="600" kern="100" dirty="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928" marR="7928" marT="0" marB="0" anchor="ctr"/>
                </a:tc>
                <a:extLst>
                  <a:ext uri="{0D108BD9-81ED-4DB2-BD59-A6C34878D82A}">
                    <a16:rowId xmlns:a16="http://schemas.microsoft.com/office/drawing/2014/main" val="2487042820"/>
                  </a:ext>
                </a:extLst>
              </a:tr>
            </a:tbl>
          </a:graphicData>
        </a:graphic>
      </p:graphicFrame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F1B5D6E7-71B1-4B0F-9539-E638DAE313B7}"/>
              </a:ext>
            </a:extLst>
          </p:cNvPr>
          <p:cNvCxnSpPr>
            <a:cxnSpLocks/>
          </p:cNvCxnSpPr>
          <p:nvPr/>
        </p:nvCxnSpPr>
        <p:spPr>
          <a:xfrm>
            <a:off x="502919" y="1321847"/>
            <a:ext cx="3619501" cy="865093"/>
          </a:xfrm>
          <a:prstGeom prst="line">
            <a:avLst/>
          </a:prstGeom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C3F64DF-989F-4875-B58A-42E658718B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1710" y="1450384"/>
            <a:ext cx="3697371" cy="4154400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209315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84136E7-B9DE-4E61-8CFA-621972A422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" y="104835"/>
            <a:ext cx="790575" cy="790575"/>
          </a:xfrm>
          <a:prstGeom prst="rect">
            <a:avLst/>
          </a:prstGeom>
          <a:effectLst>
            <a:softEdge rad="0"/>
          </a:effectLst>
        </p:spPr>
      </p:pic>
      <p:sp>
        <p:nvSpPr>
          <p:cNvPr id="9" name="Объект 2">
            <a:extLst>
              <a:ext uri="{FF2B5EF4-FFF2-40B4-BE49-F238E27FC236}">
                <a16:creationId xmlns:a16="http://schemas.microsoft.com/office/drawing/2014/main" id="{86ED91AA-734A-4EDE-AC5C-51F24CC15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563035"/>
            <a:ext cx="8534400" cy="715576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Риски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42EE6813-E92C-4C09-B737-1EAD094550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9038"/>
              </p:ext>
            </p:extLst>
          </p:nvPr>
        </p:nvGraphicFramePr>
        <p:xfrm>
          <a:off x="504701" y="1278611"/>
          <a:ext cx="11176759" cy="53003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5268">
                  <a:extLst>
                    <a:ext uri="{9D8B030D-6E8A-4147-A177-3AD203B41FA5}">
                      <a16:colId xmlns:a16="http://schemas.microsoft.com/office/drawing/2014/main" val="111322094"/>
                    </a:ext>
                  </a:extLst>
                </a:gridCol>
                <a:gridCol w="2041019">
                  <a:extLst>
                    <a:ext uri="{9D8B030D-6E8A-4147-A177-3AD203B41FA5}">
                      <a16:colId xmlns:a16="http://schemas.microsoft.com/office/drawing/2014/main" val="1746843077"/>
                    </a:ext>
                  </a:extLst>
                </a:gridCol>
                <a:gridCol w="1705268">
                  <a:extLst>
                    <a:ext uri="{9D8B030D-6E8A-4147-A177-3AD203B41FA5}">
                      <a16:colId xmlns:a16="http://schemas.microsoft.com/office/drawing/2014/main" val="2123330016"/>
                    </a:ext>
                  </a:extLst>
                </a:gridCol>
                <a:gridCol w="644997">
                  <a:extLst>
                    <a:ext uri="{9D8B030D-6E8A-4147-A177-3AD203B41FA5}">
                      <a16:colId xmlns:a16="http://schemas.microsoft.com/office/drawing/2014/main" val="1376725133"/>
                    </a:ext>
                  </a:extLst>
                </a:gridCol>
                <a:gridCol w="644997">
                  <a:extLst>
                    <a:ext uri="{9D8B030D-6E8A-4147-A177-3AD203B41FA5}">
                      <a16:colId xmlns:a16="http://schemas.microsoft.com/office/drawing/2014/main" val="2909421756"/>
                    </a:ext>
                  </a:extLst>
                </a:gridCol>
                <a:gridCol w="724518">
                  <a:extLst>
                    <a:ext uri="{9D8B030D-6E8A-4147-A177-3AD203B41FA5}">
                      <a16:colId xmlns:a16="http://schemas.microsoft.com/office/drawing/2014/main" val="3273513247"/>
                    </a:ext>
                  </a:extLst>
                </a:gridCol>
                <a:gridCol w="1086777">
                  <a:extLst>
                    <a:ext uri="{9D8B030D-6E8A-4147-A177-3AD203B41FA5}">
                      <a16:colId xmlns:a16="http://schemas.microsoft.com/office/drawing/2014/main" val="4160264921"/>
                    </a:ext>
                  </a:extLst>
                </a:gridCol>
                <a:gridCol w="1210475">
                  <a:extLst>
                    <a:ext uri="{9D8B030D-6E8A-4147-A177-3AD203B41FA5}">
                      <a16:colId xmlns:a16="http://schemas.microsoft.com/office/drawing/2014/main" val="1681241288"/>
                    </a:ext>
                  </a:extLst>
                </a:gridCol>
                <a:gridCol w="1413440">
                  <a:extLst>
                    <a:ext uri="{9D8B030D-6E8A-4147-A177-3AD203B41FA5}">
                      <a16:colId xmlns:a16="http://schemas.microsoft.com/office/drawing/2014/main" val="2116850699"/>
                    </a:ext>
                  </a:extLst>
                </a:gridCol>
              </a:tblGrid>
              <a:tr h="3474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Причина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2" marR="5112" marT="5112" marB="0" anchor="ctr"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Риск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2" marR="5112" marT="5112" marB="0" anchor="ctr"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Последствия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2" marR="5112" marT="5112" marB="0" anchor="ctr"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Вероятность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2" marR="5112" marT="5112" marB="0" anchor="ctr"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Степень 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воздействия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2" marR="5112" marT="5112" marB="0" anchor="ctr"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Оценка риска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2" marR="5112" marT="5112" marB="0" anchor="ctr"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Стратегия управления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2" marR="5112" marT="5112" marB="0" anchor="ctr"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План предотвращения риска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2" marR="5112" marT="5112" marB="0" anchor="ctr"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План реагирования при возникновении риска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2" marR="5112" marT="5112" marB="0" anchor="ctr">
                    <a:solidFill>
                      <a:srgbClr val="1CA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917680"/>
                  </a:ext>
                </a:extLst>
              </a:tr>
              <a:tr h="3474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Запрет на выход в сеть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2" marR="5112" marT="5112" marB="0" anchor="ctr">
                    <a:solidFill>
                      <a:srgbClr val="1CADE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Не организовали рабочее место с выходом в интернет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2" marR="5112" marT="5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Затруднен доступ к актуальным каталогам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2" marR="5112" marT="511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2" marR="5112" marT="511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2" marR="5112" marT="511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2" marR="5112" marT="511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Поиск третьей стороны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2" marR="5112" marT="511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Обоснование в необходимости такого рабочего места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2" marR="5112" marT="511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Делегирование функций в другую службу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2" marR="5112" marT="5112" marB="0" anchor="ctr"/>
                </a:tc>
                <a:extLst>
                  <a:ext uri="{0D108BD9-81ED-4DB2-BD59-A6C34878D82A}">
                    <a16:rowId xmlns:a16="http://schemas.microsoft.com/office/drawing/2014/main" val="1965711881"/>
                  </a:ext>
                </a:extLst>
              </a:tr>
              <a:tr h="3474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Нет технической возможности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2" marR="5112" marT="5112" marB="0" anchor="ctr">
                    <a:solidFill>
                      <a:srgbClr val="1CAD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Затруднен обмен информацией с поставщиками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2" marR="5112" marT="511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541755"/>
                  </a:ext>
                </a:extLst>
              </a:tr>
              <a:tr h="4521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Отказ ОГТ в согласовании карт наладки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2" marR="5112" marT="5112" marB="0" anchor="ctr"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Карты наладки не признаны приложением к технологическому процессу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2" marR="5112" marT="5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Карты наладки не будут внедрены в технологические процессы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2" marR="5112" marT="5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2" marR="5112" marT="5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2" marR="5112" marT="5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2" marR="5112" marT="5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Избежание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2" marR="5112" marT="5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Согласование с главным технологом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2" marR="5112" marT="5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Утвердить на уровне цеха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2" marR="5112" marT="5112" marB="0" anchor="ctr"/>
                </a:tc>
                <a:extLst>
                  <a:ext uri="{0D108BD9-81ED-4DB2-BD59-A6C34878D82A}">
                    <a16:rowId xmlns:a16="http://schemas.microsoft.com/office/drawing/2014/main" val="2435984895"/>
                  </a:ext>
                </a:extLst>
              </a:tr>
              <a:tr h="6000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Изменение законодательства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2" marR="5112" marT="5112" marB="0" anchor="ctr"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Стала недоступна большая часть внедренного инструмента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2" marR="5112" marT="5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Станет невозможным указывать конкретный инструмент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2" marR="5112" marT="5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2" marR="5112" marT="5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2" marR="5112" marT="5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2" marR="5112" marT="5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Принятие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2" marR="5112" marT="5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Повлиять невозможно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2" marR="5112" marT="5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Ускорение работ по разработке технологических инструкций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2" marR="5112" marT="5112" marB="0" anchor="ctr"/>
                </a:tc>
                <a:extLst>
                  <a:ext uri="{0D108BD9-81ED-4DB2-BD59-A6C34878D82A}">
                    <a16:rowId xmlns:a16="http://schemas.microsoft.com/office/drawing/2014/main" val="637200514"/>
                  </a:ext>
                </a:extLst>
              </a:tr>
              <a:tr h="3474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Выход из строя сетевого оборудования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2" marR="5112" marT="5112" marB="0" anchor="ctr"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Утрата данных базы инструмента, каталогов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2" marR="5112" marT="5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Необходимо все восстанавливать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2" marR="5112" marT="5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2" marR="5112" marT="5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2" marR="5112" marT="5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2" marR="5112" marT="5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Избежание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2" marR="5112" marT="5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Делать резервные копии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2" marR="5112" marT="5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Восстановить из резервных копий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2" marR="5112" marT="5112" marB="0" anchor="ctr"/>
                </a:tc>
                <a:extLst>
                  <a:ext uri="{0D108BD9-81ED-4DB2-BD59-A6C34878D82A}">
                    <a16:rowId xmlns:a16="http://schemas.microsoft.com/office/drawing/2014/main" val="2641451403"/>
                  </a:ext>
                </a:extLst>
              </a:tr>
              <a:tr h="5211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Политическая ситуация в мире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2" marR="5112" marT="5112" marB="0" anchor="ctr"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Поставщики прекратили предоставлять инструмент на испытания бесплатно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2" marR="5112" marT="5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Необходимо закупать инструмент на испытания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2" marR="5112" marT="5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2" marR="5112" marT="5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2" marR="5112" marT="5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2" marR="5112" marT="5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Минимизация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2" marR="5112" marT="5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Не возможно повлиять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2" marR="5112" marT="5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Учитывать время на проведение закупки инструмента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2" marR="5112" marT="5112" marB="0" anchor="ctr"/>
                </a:tc>
                <a:extLst>
                  <a:ext uri="{0D108BD9-81ED-4DB2-BD59-A6C34878D82A}">
                    <a16:rowId xmlns:a16="http://schemas.microsoft.com/office/drawing/2014/main" val="1309866823"/>
                  </a:ext>
                </a:extLst>
              </a:tr>
              <a:tr h="5211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Получение на испытания инструмента лучшего качества, чем серийный инструмент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2" marR="5112" marT="5112" marB="0" anchor="ctr">
                    <a:solidFill>
                      <a:srgbClr val="1CADE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Введены недостоверные данные в базу инструмента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2" marR="5112" marT="5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Внедрение неподходящего инструмента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2" marR="5112" marT="5112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2" marR="5112" marT="5112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2" marR="5112" marT="5112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2" marR="5112" marT="5112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Минимизация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2" marR="5112" marT="5112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Проводить испытания инструмента с разными исполнителями. Запрашивать для испытаний не менее 3 шт. инструмента одного наименования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2" marR="5112" marT="5112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Вносить корректировки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2" marR="5112" marT="5112" marB="0" anchor="ctr"/>
                </a:tc>
                <a:extLst>
                  <a:ext uri="{0D108BD9-81ED-4DB2-BD59-A6C34878D82A}">
                    <a16:rowId xmlns:a16="http://schemas.microsoft.com/office/drawing/2014/main" val="3211078858"/>
                  </a:ext>
                </a:extLst>
              </a:tr>
              <a:tr h="5211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Недобросовестное отношение исполнителя к испытаниям инструмента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2" marR="5112" marT="5112" marB="0" anchor="ctr">
                    <a:solidFill>
                      <a:srgbClr val="1CAD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Не внедрение наиболее подходящего инструмента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2" marR="5112" marT="511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2961827"/>
                  </a:ext>
                </a:extLst>
              </a:tr>
              <a:tr h="1737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Человеческий фактор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2" marR="5112" marT="5112" marB="0" anchor="ctr">
                    <a:solidFill>
                      <a:srgbClr val="1CAD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Повторные испытания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2" marR="5112" marT="511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4773413"/>
                  </a:ext>
                </a:extLst>
              </a:tr>
              <a:tr h="52114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Человеческий фактор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2" marR="5112" marT="5112" marB="0" anchor="ctr">
                    <a:solidFill>
                      <a:srgbClr val="1CADE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Допущены ошибки при заполнении базы инструмента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2" marR="5112" marT="5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Попадание ошибок в ТЗ на приобретение, увеличение сроков приобретения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2" marR="5112" marT="511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0,25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2" marR="5112" marT="511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2" marR="5112" marT="511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2" marR="5112" marT="511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Минимизация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2" marR="5112" marT="511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Организация многоступенчатого контроля качества вводимых данных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2" marR="5112" marT="511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Вносить корректировки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2" marR="5112" marT="5112" marB="0" anchor="ctr"/>
                </a:tc>
                <a:extLst>
                  <a:ext uri="{0D108BD9-81ED-4DB2-BD59-A6C34878D82A}">
                    <a16:rowId xmlns:a16="http://schemas.microsoft.com/office/drawing/2014/main" val="4288232201"/>
                  </a:ext>
                </a:extLst>
              </a:tr>
              <a:tr h="6000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Выдача в ИРК не того инструмента, поломка инструмента из-за неправильного применения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2" marR="5112" marT="511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621742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2BC72B4-D5AF-4224-A288-6BC649FA10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700" y="3175"/>
            <a:ext cx="2400300" cy="88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774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F3270F6-15CA-4668-96C1-D1908F1F1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563035"/>
            <a:ext cx="8534400" cy="715575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Наши дни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1B7752-FE4C-4DAE-A48A-4855985112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" y="104835"/>
            <a:ext cx="790575" cy="790575"/>
          </a:xfrm>
          <a:prstGeom prst="rect">
            <a:avLst/>
          </a:prstGeom>
          <a:effectLst>
            <a:softEdge rad="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39FC78-63D9-4239-83D1-D2E52718F0D1}"/>
              </a:ext>
            </a:extLst>
          </p:cNvPr>
          <p:cNvSpPr txBox="1"/>
          <p:nvPr/>
        </p:nvSpPr>
        <p:spPr>
          <a:xfrm>
            <a:off x="502919" y="1278610"/>
            <a:ext cx="647573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"Дайте, пожалуйста, такой инструмент чтобы работал хорошо"</a:t>
            </a:r>
            <a:br>
              <a:rPr lang="ru-RU" sz="2400" b="1" dirty="0"/>
            </a:br>
            <a:br>
              <a:rPr lang="ru-RU" b="1" dirty="0"/>
            </a:br>
            <a:r>
              <a:rPr lang="ru-RU" sz="2400" b="1" dirty="0"/>
              <a:t>"Я тут у коллеги видел такую классную фрезу, а мне можно получить?"</a:t>
            </a:r>
            <a:br>
              <a:rPr lang="ru-RU" sz="2400" b="1" dirty="0"/>
            </a:br>
            <a:br>
              <a:rPr lang="ru-RU" b="1" dirty="0"/>
            </a:br>
            <a:r>
              <a:rPr lang="ru-RU" sz="2400" b="1" dirty="0"/>
              <a:t>"Опять эти метчики закончились, </a:t>
            </a:r>
          </a:p>
          <a:p>
            <a:r>
              <a:rPr lang="ru-RU" sz="2400" b="1" dirty="0"/>
              <a:t>а что взамен?…"</a:t>
            </a:r>
          </a:p>
          <a:p>
            <a:endParaRPr lang="ru-RU" sz="1600" b="1" dirty="0"/>
          </a:p>
          <a:p>
            <a:r>
              <a:rPr lang="ru-RU" sz="2400" b="1" dirty="0"/>
              <a:t>"А это что, Китай или Россия?"</a:t>
            </a:r>
            <a:br>
              <a:rPr lang="ru-RU" sz="2400" b="1" dirty="0"/>
            </a:br>
            <a:endParaRPr lang="ru-RU" b="1" dirty="0"/>
          </a:p>
          <a:p>
            <a:r>
              <a:rPr lang="ru-RU" sz="2400" b="1" dirty="0"/>
              <a:t>"Как мне все это в ТЗ учесть?!"</a:t>
            </a:r>
          </a:p>
          <a:p>
            <a:endParaRPr lang="ru-RU" sz="1800" dirty="0">
              <a:solidFill>
                <a:schemeClr val="bg1"/>
              </a:solidFill>
            </a:endParaRPr>
          </a:p>
          <a:p>
            <a:br>
              <a:rPr lang="ru-RU" sz="1800" dirty="0">
                <a:solidFill>
                  <a:schemeClr val="bg1"/>
                </a:solidFill>
              </a:rPr>
            </a:br>
            <a:br>
              <a:rPr lang="ru-RU" sz="1800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CF5A4F-5CF9-476D-A4FD-546BEE426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8649" y="1450384"/>
            <a:ext cx="5025507" cy="4152657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2000"/>
              </a:prstClr>
            </a:outerShdw>
            <a:softEdge rad="1270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8AC66DC-E2CD-4A1D-8791-53B4BC4DA0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700" y="3175"/>
            <a:ext cx="2400300" cy="88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17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1A67C1-4F07-4F40-A841-96D1E23294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" y="104835"/>
            <a:ext cx="790575" cy="790575"/>
          </a:xfrm>
          <a:prstGeom prst="rect">
            <a:avLst/>
          </a:prstGeom>
          <a:effectLst>
            <a:softEdge rad="0"/>
          </a:effectLst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id="{410C73DE-23F2-40EC-94AA-BDD38FE9F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563035"/>
            <a:ext cx="8534400" cy="715575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Экономика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C2CDEF8-D8EA-49E1-99A8-392F9522B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700" y="3175"/>
            <a:ext cx="2400300" cy="887349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AC03CA6-3D3F-4E2C-B1C7-0E201DDC8C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40959"/>
              </p:ext>
            </p:extLst>
          </p:nvPr>
        </p:nvGraphicFramePr>
        <p:xfrm>
          <a:off x="502918" y="4508059"/>
          <a:ext cx="9703923" cy="2195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81702">
                  <a:extLst>
                    <a:ext uri="{9D8B030D-6E8A-4147-A177-3AD203B41FA5}">
                      <a16:colId xmlns:a16="http://schemas.microsoft.com/office/drawing/2014/main" val="567446404"/>
                    </a:ext>
                  </a:extLst>
                </a:gridCol>
                <a:gridCol w="3722221">
                  <a:extLst>
                    <a:ext uri="{9D8B030D-6E8A-4147-A177-3AD203B41FA5}">
                      <a16:colId xmlns:a16="http://schemas.microsoft.com/office/drawing/2014/main" val="2946600965"/>
                    </a:ext>
                  </a:extLst>
                </a:gridCol>
              </a:tblGrid>
              <a:tr h="4390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kern="100" dirty="0">
                          <a:effectLst/>
                        </a:rPr>
                        <a:t>Показатели</a:t>
                      </a:r>
                      <a:endParaRPr lang="ru-RU" sz="1600" kern="100" dirty="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>
                        <a:lnSpc>
                          <a:spcPct val="150000"/>
                        </a:lnSpc>
                      </a:pPr>
                      <a:r>
                        <a:rPr lang="ru-RU" sz="1600" kern="100" dirty="0">
                          <a:effectLst/>
                        </a:rPr>
                        <a:t>Значение</a:t>
                      </a:r>
                      <a:endParaRPr lang="ru-RU" sz="1600" kern="100" dirty="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7572980"/>
                  </a:ext>
                </a:extLst>
              </a:tr>
              <a:tr h="4391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kern="100" dirty="0">
                          <a:effectLst/>
                        </a:rPr>
                        <a:t>Чистый приведенный доход (NPV)</a:t>
                      </a:r>
                      <a:endParaRPr lang="ru-RU" sz="1600" kern="100" dirty="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>
                        <a:lnSpc>
                          <a:spcPct val="150000"/>
                        </a:lnSpc>
                      </a:pPr>
                      <a:r>
                        <a:rPr lang="ru-RU" sz="1600" kern="100" dirty="0">
                          <a:effectLst/>
                        </a:rPr>
                        <a:t>1478928,98</a:t>
                      </a:r>
                      <a:endParaRPr lang="ru-RU" sz="1600" kern="100" dirty="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9335150"/>
                  </a:ext>
                </a:extLst>
              </a:tr>
              <a:tr h="4391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kern="100">
                          <a:effectLst/>
                        </a:rPr>
                        <a:t>Индекс рентабельности проекта (PI)</a:t>
                      </a:r>
                      <a:endParaRPr lang="ru-RU" sz="1600" kern="10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>
                        <a:lnSpc>
                          <a:spcPct val="150000"/>
                        </a:lnSpc>
                      </a:pPr>
                      <a:r>
                        <a:rPr lang="ru-RU" sz="1600" kern="100" dirty="0">
                          <a:effectLst/>
                        </a:rPr>
                        <a:t>1,4</a:t>
                      </a:r>
                      <a:endParaRPr lang="ru-RU" sz="1600" kern="100" dirty="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7350606"/>
                  </a:ext>
                </a:extLst>
              </a:tr>
              <a:tr h="4391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kern="100">
                          <a:effectLst/>
                        </a:rPr>
                        <a:t>Внутренняя норма рентабельности (IRR)</a:t>
                      </a:r>
                      <a:endParaRPr lang="ru-RU" sz="1600" kern="10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>
                        <a:lnSpc>
                          <a:spcPct val="150000"/>
                        </a:lnSpc>
                      </a:pPr>
                      <a:r>
                        <a:rPr lang="ru-RU" sz="1600" kern="100" dirty="0">
                          <a:effectLst/>
                        </a:rPr>
                        <a:t>55%</a:t>
                      </a:r>
                      <a:endParaRPr lang="ru-RU" sz="1600" kern="100" dirty="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7518832"/>
                  </a:ext>
                </a:extLst>
              </a:tr>
              <a:tr h="4391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kern="100" dirty="0">
                          <a:effectLst/>
                        </a:rPr>
                        <a:t>Дисконтированный срок окупаемости (DPP)</a:t>
                      </a:r>
                      <a:endParaRPr lang="ru-RU" sz="1600" kern="100" dirty="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>
                        <a:lnSpc>
                          <a:spcPct val="150000"/>
                        </a:lnSpc>
                      </a:pPr>
                      <a:r>
                        <a:rPr lang="ru-RU" sz="1600" kern="100" dirty="0">
                          <a:effectLst/>
                        </a:rPr>
                        <a:t>3 года</a:t>
                      </a:r>
                      <a:endParaRPr lang="ru-RU" sz="1600" kern="100" dirty="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3430017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3894100-48DB-4472-9690-D72B71167D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124751"/>
              </p:ext>
            </p:extLst>
          </p:nvPr>
        </p:nvGraphicFramePr>
        <p:xfrm>
          <a:off x="502919" y="1568306"/>
          <a:ext cx="5960108" cy="28746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9942">
                  <a:extLst>
                    <a:ext uri="{9D8B030D-6E8A-4147-A177-3AD203B41FA5}">
                      <a16:colId xmlns:a16="http://schemas.microsoft.com/office/drawing/2014/main" val="1939845365"/>
                    </a:ext>
                  </a:extLst>
                </a:gridCol>
                <a:gridCol w="884226">
                  <a:extLst>
                    <a:ext uri="{9D8B030D-6E8A-4147-A177-3AD203B41FA5}">
                      <a16:colId xmlns:a16="http://schemas.microsoft.com/office/drawing/2014/main" val="3806726805"/>
                    </a:ext>
                  </a:extLst>
                </a:gridCol>
                <a:gridCol w="884226">
                  <a:extLst>
                    <a:ext uri="{9D8B030D-6E8A-4147-A177-3AD203B41FA5}">
                      <a16:colId xmlns:a16="http://schemas.microsoft.com/office/drawing/2014/main" val="176346342"/>
                    </a:ext>
                  </a:extLst>
                </a:gridCol>
                <a:gridCol w="990857">
                  <a:extLst>
                    <a:ext uri="{9D8B030D-6E8A-4147-A177-3AD203B41FA5}">
                      <a16:colId xmlns:a16="http://schemas.microsoft.com/office/drawing/2014/main" val="3167978000"/>
                    </a:ext>
                  </a:extLst>
                </a:gridCol>
                <a:gridCol w="990857">
                  <a:extLst>
                    <a:ext uri="{9D8B030D-6E8A-4147-A177-3AD203B41FA5}">
                      <a16:colId xmlns:a16="http://schemas.microsoft.com/office/drawing/2014/main" val="3515065049"/>
                    </a:ext>
                  </a:extLst>
                </a:gridCol>
              </a:tblGrid>
              <a:tr h="198120"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kern="0" dirty="0">
                          <a:effectLst/>
                        </a:rPr>
                        <a:t>Показатели</a:t>
                      </a:r>
                      <a:endParaRPr lang="ru-RU" sz="800" kern="100" dirty="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800" kern="0" dirty="0">
                          <a:effectLst/>
                        </a:rPr>
                        <a:t>Периоды</a:t>
                      </a:r>
                      <a:endParaRPr lang="ru-RU" sz="800" kern="100" dirty="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851038"/>
                  </a:ext>
                </a:extLst>
              </a:tr>
              <a:tr h="1981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0" dirty="0">
                          <a:effectLst/>
                        </a:rPr>
                        <a:t>I</a:t>
                      </a:r>
                      <a:endParaRPr lang="ru-RU" sz="800" kern="100" dirty="0">
                        <a:effectLst/>
                      </a:endParaRPr>
                    </a:p>
                    <a:p>
                      <a:pPr algn="ctr"/>
                      <a:r>
                        <a:rPr lang="ru-RU" sz="800" kern="0" dirty="0">
                          <a:effectLst/>
                        </a:rPr>
                        <a:t>полугодие</a:t>
                      </a:r>
                      <a:endParaRPr lang="ru-RU" sz="800" kern="100" dirty="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0" dirty="0">
                          <a:effectLst/>
                        </a:rPr>
                        <a:t>II</a:t>
                      </a:r>
                      <a:endParaRPr lang="ru-RU" sz="800" kern="100" dirty="0">
                        <a:effectLst/>
                      </a:endParaRPr>
                    </a:p>
                    <a:p>
                      <a:pPr algn="ctr"/>
                      <a:r>
                        <a:rPr lang="ru-RU" sz="800" kern="0" dirty="0">
                          <a:effectLst/>
                        </a:rPr>
                        <a:t>полугодие</a:t>
                      </a:r>
                      <a:endParaRPr lang="ru-RU" sz="800" kern="100" dirty="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0" dirty="0">
                          <a:effectLst/>
                        </a:rPr>
                        <a:t>III</a:t>
                      </a:r>
                      <a:endParaRPr lang="ru-RU" sz="800" kern="100" dirty="0">
                        <a:effectLst/>
                      </a:endParaRPr>
                    </a:p>
                    <a:p>
                      <a:pPr algn="ctr"/>
                      <a:r>
                        <a:rPr lang="ru-RU" sz="800" kern="0" dirty="0">
                          <a:effectLst/>
                        </a:rPr>
                        <a:t>полугодие</a:t>
                      </a:r>
                      <a:endParaRPr lang="ru-RU" sz="800" kern="100" dirty="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0">
                          <a:effectLst/>
                        </a:rPr>
                        <a:t>Итого</a:t>
                      </a:r>
                      <a:endParaRPr lang="ru-RU" sz="800" kern="10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82202284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r>
                        <a:rPr lang="ru-RU" sz="800" kern="0">
                          <a:effectLst/>
                        </a:rPr>
                        <a:t>Инвестиционная деятельность</a:t>
                      </a:r>
                      <a:endParaRPr lang="ru-RU" sz="800" kern="10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0" dirty="0">
                          <a:effectLst/>
                        </a:rPr>
                        <a:t> </a:t>
                      </a:r>
                      <a:endParaRPr lang="ru-RU" sz="800" kern="100" dirty="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0">
                          <a:effectLst/>
                        </a:rPr>
                        <a:t> </a:t>
                      </a:r>
                      <a:endParaRPr lang="ru-RU" sz="800" kern="10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0" dirty="0">
                          <a:effectLst/>
                        </a:rPr>
                        <a:t> </a:t>
                      </a:r>
                      <a:endParaRPr lang="ru-RU" sz="800" kern="100" dirty="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0">
                          <a:effectLst/>
                        </a:rPr>
                        <a:t> </a:t>
                      </a:r>
                      <a:endParaRPr lang="ru-RU" sz="800" kern="10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80822831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r>
                        <a:rPr lang="ru-RU" sz="800" kern="0">
                          <a:effectLst/>
                        </a:rPr>
                        <a:t>Поступление денежных средств - всего</a:t>
                      </a:r>
                      <a:endParaRPr lang="ru-RU" sz="800" kern="10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0">
                          <a:effectLst/>
                        </a:rPr>
                        <a:t>494 344,46 </a:t>
                      </a:r>
                      <a:endParaRPr lang="ru-RU" sz="800" kern="10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0" dirty="0">
                          <a:effectLst/>
                        </a:rPr>
                        <a:t>92 994,68 </a:t>
                      </a:r>
                      <a:endParaRPr lang="ru-RU" sz="800" kern="100" dirty="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0">
                          <a:effectLst/>
                        </a:rPr>
                        <a:t>471 940,88 </a:t>
                      </a:r>
                      <a:endParaRPr lang="ru-RU" sz="800" kern="10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0">
                          <a:effectLst/>
                        </a:rPr>
                        <a:t>1 059 280,02 </a:t>
                      </a:r>
                      <a:endParaRPr lang="ru-RU" sz="800" kern="10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8402312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r>
                        <a:rPr lang="ru-RU" sz="800" kern="0">
                          <a:effectLst/>
                        </a:rPr>
                        <a:t>в том числе</a:t>
                      </a:r>
                      <a:endParaRPr lang="ru-RU" sz="800" kern="10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0">
                          <a:effectLst/>
                        </a:rPr>
                        <a:t> </a:t>
                      </a:r>
                      <a:endParaRPr lang="ru-RU" sz="800" kern="10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0">
                          <a:effectLst/>
                        </a:rPr>
                        <a:t> </a:t>
                      </a:r>
                      <a:endParaRPr lang="ru-RU" sz="800" kern="10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0" dirty="0">
                          <a:effectLst/>
                        </a:rPr>
                        <a:t> </a:t>
                      </a:r>
                      <a:endParaRPr lang="ru-RU" sz="800" kern="100" dirty="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0">
                          <a:effectLst/>
                        </a:rPr>
                        <a:t> </a:t>
                      </a:r>
                      <a:endParaRPr lang="ru-RU" sz="800" kern="10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37888250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r>
                        <a:rPr lang="ru-RU" sz="800" kern="0">
                          <a:effectLst/>
                        </a:rPr>
                        <a:t>собственные средства организации</a:t>
                      </a:r>
                      <a:endParaRPr lang="ru-RU" sz="800" kern="10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0">
                          <a:effectLst/>
                        </a:rPr>
                        <a:t>494 344,46 </a:t>
                      </a:r>
                      <a:endParaRPr lang="ru-RU" sz="800" kern="10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0">
                          <a:effectLst/>
                        </a:rPr>
                        <a:t>92 994,68 </a:t>
                      </a:r>
                      <a:endParaRPr lang="ru-RU" sz="800" kern="10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0" dirty="0">
                          <a:effectLst/>
                        </a:rPr>
                        <a:t>471 940,88 </a:t>
                      </a:r>
                      <a:endParaRPr lang="ru-RU" sz="800" kern="100" dirty="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0" dirty="0">
                          <a:effectLst/>
                        </a:rPr>
                        <a:t>1 059 280,02 </a:t>
                      </a:r>
                      <a:endParaRPr lang="ru-RU" sz="800" kern="100" dirty="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48706902"/>
                  </a:ext>
                </a:extLst>
              </a:tr>
              <a:tr h="106680">
                <a:tc gridSpan="5">
                  <a:txBody>
                    <a:bodyPr/>
                    <a:lstStyle/>
                    <a:p>
                      <a:r>
                        <a:rPr lang="ru-RU" sz="800" kern="0">
                          <a:effectLst/>
                        </a:rPr>
                        <a:t>  </a:t>
                      </a:r>
                      <a:endParaRPr lang="ru-RU" sz="800" kern="10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946055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r>
                        <a:rPr lang="ru-RU" sz="800" kern="0">
                          <a:effectLst/>
                        </a:rPr>
                        <a:t>Выплата денежных средств – всего</a:t>
                      </a:r>
                      <a:endParaRPr lang="ru-RU" sz="800" kern="10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0">
                          <a:effectLst/>
                        </a:rPr>
                        <a:t>494 344,46 </a:t>
                      </a:r>
                      <a:endParaRPr lang="ru-RU" sz="800" kern="10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0">
                          <a:effectLst/>
                        </a:rPr>
                        <a:t>92 994,68 </a:t>
                      </a:r>
                      <a:endParaRPr lang="ru-RU" sz="800" kern="10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0" dirty="0">
                          <a:effectLst/>
                        </a:rPr>
                        <a:t>471 940,88 </a:t>
                      </a:r>
                      <a:endParaRPr lang="ru-RU" sz="800" kern="100" dirty="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0">
                          <a:effectLst/>
                        </a:rPr>
                        <a:t>1 059 280,02 </a:t>
                      </a:r>
                      <a:endParaRPr lang="ru-RU" sz="800" kern="10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2361700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r>
                        <a:rPr lang="ru-RU" sz="800" kern="0" dirty="0">
                          <a:effectLst/>
                        </a:rPr>
                        <a:t>в том числе</a:t>
                      </a:r>
                      <a:endParaRPr lang="ru-RU" sz="800" kern="100" dirty="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0">
                          <a:effectLst/>
                        </a:rPr>
                        <a:t> </a:t>
                      </a:r>
                      <a:endParaRPr lang="ru-RU" sz="800" kern="10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0">
                          <a:effectLst/>
                        </a:rPr>
                        <a:t> </a:t>
                      </a:r>
                      <a:endParaRPr lang="ru-RU" sz="800" kern="10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0" dirty="0">
                          <a:effectLst/>
                        </a:rPr>
                        <a:t> </a:t>
                      </a:r>
                      <a:endParaRPr lang="ru-RU" sz="800" kern="100" dirty="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0">
                          <a:effectLst/>
                        </a:rPr>
                        <a:t> </a:t>
                      </a:r>
                      <a:endParaRPr lang="ru-RU" sz="800" kern="10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0908848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r>
                        <a:rPr lang="ru-RU" sz="800" kern="0">
                          <a:effectLst/>
                        </a:rPr>
                        <a:t>оплата труда</a:t>
                      </a:r>
                      <a:endParaRPr lang="ru-RU" sz="800" kern="10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0">
                          <a:effectLst/>
                        </a:rPr>
                        <a:t>377 000,00 </a:t>
                      </a:r>
                      <a:endParaRPr lang="ru-RU" sz="800" kern="10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0">
                          <a:effectLst/>
                        </a:rPr>
                        <a:t>70 770,00 </a:t>
                      </a:r>
                      <a:endParaRPr lang="ru-RU" sz="800" kern="10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0">
                          <a:effectLst/>
                        </a:rPr>
                        <a:t>273 500,00 </a:t>
                      </a:r>
                      <a:endParaRPr lang="ru-RU" sz="800" kern="10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0" dirty="0">
                          <a:effectLst/>
                        </a:rPr>
                        <a:t>721 270,00 </a:t>
                      </a:r>
                      <a:endParaRPr lang="ru-RU" sz="800" kern="100" dirty="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2236396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r>
                        <a:rPr lang="ru-RU" sz="800" kern="0">
                          <a:effectLst/>
                        </a:rPr>
                        <a:t>страховые взносы</a:t>
                      </a:r>
                      <a:endParaRPr lang="ru-RU" sz="800" kern="10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0">
                          <a:effectLst/>
                        </a:rPr>
                        <a:t>113 100,00 </a:t>
                      </a:r>
                      <a:endParaRPr lang="ru-RU" sz="800" kern="10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0">
                          <a:effectLst/>
                        </a:rPr>
                        <a:t>21 231,00 </a:t>
                      </a:r>
                      <a:endParaRPr lang="ru-RU" sz="800" kern="10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0">
                          <a:effectLst/>
                        </a:rPr>
                        <a:t>82 050,00 </a:t>
                      </a:r>
                      <a:endParaRPr lang="ru-RU" sz="800" kern="10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0" dirty="0">
                          <a:effectLst/>
                        </a:rPr>
                        <a:t>216 381,00 </a:t>
                      </a:r>
                      <a:endParaRPr lang="ru-RU" sz="800" kern="100" dirty="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87824954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r>
                        <a:rPr lang="ru-RU" sz="800" kern="0">
                          <a:effectLst/>
                        </a:rPr>
                        <a:t>прочие расходы</a:t>
                      </a:r>
                      <a:endParaRPr lang="ru-RU" sz="800" kern="10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0">
                          <a:effectLst/>
                        </a:rPr>
                        <a:t>4244,46</a:t>
                      </a:r>
                      <a:endParaRPr lang="ru-RU" sz="800" kern="10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0">
                          <a:effectLst/>
                        </a:rPr>
                        <a:t>993,678</a:t>
                      </a:r>
                      <a:endParaRPr lang="ru-RU" sz="800" kern="10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0">
                          <a:effectLst/>
                        </a:rPr>
                        <a:t>116390,88</a:t>
                      </a:r>
                      <a:endParaRPr lang="ru-RU" sz="800" kern="10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0" dirty="0">
                          <a:effectLst/>
                        </a:rPr>
                        <a:t>121629,018</a:t>
                      </a:r>
                      <a:endParaRPr lang="ru-RU" sz="800" kern="100" dirty="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96723140"/>
                  </a:ext>
                </a:extLst>
              </a:tr>
              <a:tr h="198120">
                <a:tc gridSpan="5">
                  <a:txBody>
                    <a:bodyPr/>
                    <a:lstStyle/>
                    <a:p>
                      <a:r>
                        <a:rPr lang="ru-RU" sz="800" kern="0" dirty="0">
                          <a:effectLst/>
                        </a:rPr>
                        <a:t> </a:t>
                      </a:r>
                      <a:endParaRPr lang="ru-RU" sz="800" kern="100" dirty="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085535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r>
                        <a:rPr lang="ru-RU" sz="800" kern="0">
                          <a:effectLst/>
                        </a:rPr>
                        <a:t>Чистый денежный поток по инвестиционной деятельности</a:t>
                      </a:r>
                      <a:endParaRPr lang="ru-RU" sz="800" kern="10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0">
                          <a:effectLst/>
                        </a:rPr>
                        <a:t>0,00 </a:t>
                      </a:r>
                      <a:endParaRPr lang="ru-RU" sz="800" kern="10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0">
                          <a:effectLst/>
                        </a:rPr>
                        <a:t>0,00 </a:t>
                      </a:r>
                      <a:endParaRPr lang="ru-RU" sz="800" kern="10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0">
                          <a:effectLst/>
                        </a:rPr>
                        <a:t>0,00 </a:t>
                      </a:r>
                      <a:endParaRPr lang="ru-RU" sz="800" kern="10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0" dirty="0">
                          <a:effectLst/>
                        </a:rPr>
                        <a:t>0,00 </a:t>
                      </a:r>
                      <a:endParaRPr lang="ru-RU" sz="800" kern="100" dirty="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46761791"/>
                  </a:ext>
                </a:extLst>
              </a:tr>
            </a:tbl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EC883A0-66FE-4AFB-B89C-8BF862132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8930" y="1450384"/>
            <a:ext cx="3482889" cy="2872405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37203713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D49FBC-845C-4319-A55A-6ECEAD6180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" y="104835"/>
            <a:ext cx="790575" cy="790575"/>
          </a:xfrm>
          <a:prstGeom prst="rect">
            <a:avLst/>
          </a:prstGeom>
          <a:effectLst>
            <a:softEdge rad="0"/>
          </a:effectLst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394D0CF6-2B4E-4A70-B2B0-511CEF068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563035"/>
            <a:ext cx="8534400" cy="715575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Эффекты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F50A45-1695-4CDF-B772-E65309D9F2C6}"/>
              </a:ext>
            </a:extLst>
          </p:cNvPr>
          <p:cNvSpPr txBox="1"/>
          <p:nvPr/>
        </p:nvSpPr>
        <p:spPr>
          <a:xfrm>
            <a:off x="502918" y="1529041"/>
            <a:ext cx="10849891" cy="4406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ru-RU" sz="2400" b="1" dirty="0"/>
              <a:t>Стандартизация применения инструмента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ru-RU" sz="2400" b="1" dirty="0"/>
              <a:t>Сокращение потерь времени на наладку оборудования с ПУ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ru-RU" sz="2400" b="1" dirty="0"/>
              <a:t>Упрощение процессов отслеживания расхода и сокращение количества ТЗ на приобретение инструмента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ru-RU" sz="2400" b="1" dirty="0"/>
              <a:t>Сокращение расхода инструмента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ru-RU" sz="2400" b="1" dirty="0"/>
              <a:t>Экономия на приобретении инструмента до 2 000 000 руб.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CBAB83-3DE9-442A-B5DB-6AFB928B57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700" y="3175"/>
            <a:ext cx="2400300" cy="88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4102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DC3D55-2A35-40EA-95ED-9A6C87FBB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" y="104835"/>
            <a:ext cx="790575" cy="790575"/>
          </a:xfrm>
          <a:prstGeom prst="rect">
            <a:avLst/>
          </a:prstGeom>
          <a:effectLst>
            <a:softEdge rad="0"/>
          </a:effectLst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C6238013-DCF3-451B-B813-99A7EFA36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563035"/>
            <a:ext cx="8534400" cy="715575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Будущее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076AA9-E09F-493F-93DC-1E9B99B6D5B6}"/>
              </a:ext>
            </a:extLst>
          </p:cNvPr>
          <p:cNvSpPr txBox="1"/>
          <p:nvPr/>
        </p:nvSpPr>
        <p:spPr>
          <a:xfrm>
            <a:off x="502919" y="1671696"/>
            <a:ext cx="6008915" cy="259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/>
              <a:t>"Здравствуйте! Скомплектуйте, </a:t>
            </a:r>
          </a:p>
          <a:p>
            <a:pPr>
              <a:lnSpc>
                <a:spcPct val="150000"/>
              </a:lnSpc>
            </a:pPr>
            <a:r>
              <a:rPr lang="ru-RU" sz="2800" b="1" dirty="0"/>
              <a:t>пожалуйста, все необходимое </a:t>
            </a:r>
          </a:p>
          <a:p>
            <a:pPr>
              <a:lnSpc>
                <a:spcPct val="150000"/>
              </a:lnSpc>
            </a:pPr>
            <a:r>
              <a:rPr lang="ru-RU" sz="2800" b="1" dirty="0"/>
              <a:t>для изготовления этой детали.</a:t>
            </a:r>
          </a:p>
          <a:p>
            <a:pPr>
              <a:lnSpc>
                <a:spcPct val="150000"/>
              </a:lnSpc>
            </a:pPr>
            <a:r>
              <a:rPr lang="ru-RU" sz="2800" b="1" dirty="0"/>
              <a:t>Спасибо!"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A7DCB56-747B-4C80-A989-9C12192A0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4310" y="1074718"/>
            <a:ext cx="5025600" cy="4752717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softEdge rad="1778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309AB7A-995E-4C41-9160-B7A7AA0C04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700" y="3175"/>
            <a:ext cx="2400300" cy="88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986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9290FF-E243-414E-9E59-B422AC6AF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" y="104835"/>
            <a:ext cx="790575" cy="790575"/>
          </a:xfrm>
          <a:prstGeom prst="rect">
            <a:avLst/>
          </a:prstGeom>
          <a:effectLst>
            <a:softEdge rad="0"/>
          </a:effectLst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D07DBD3B-CBE8-4F45-B6F5-47A130D46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563035"/>
            <a:ext cx="8534400" cy="715576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Наши дни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330AEB0-F765-4C9A-8EF2-4F75ECCAC1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700" y="3175"/>
            <a:ext cx="2400300" cy="8873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E3827A7-6114-43F6-BCC7-5E23A4337AB2}"/>
              </a:ext>
            </a:extLst>
          </p:cNvPr>
          <p:cNvSpPr txBox="1"/>
          <p:nvPr/>
        </p:nvSpPr>
        <p:spPr>
          <a:xfrm>
            <a:off x="502919" y="1279333"/>
            <a:ext cx="86026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800" b="1" dirty="0"/>
              <a:t>Большое разнообразие деталей разной сложности изготовления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800" b="1" dirty="0"/>
              <a:t>Множество технологических процессов и маршрутных карт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800" b="1" dirty="0"/>
              <a:t>Крупный парк современного оборудования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800" b="1" dirty="0"/>
              <a:t>Большое разнообразие инструмента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201966-4722-4172-A104-1C39CD0289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72" y="5769522"/>
            <a:ext cx="1476375" cy="77628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49E349C-C974-4923-9939-5464483BD9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201" y="5769125"/>
            <a:ext cx="1232535" cy="32361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9D1C33E-C333-450C-859D-623AC29D59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169" y="5615367"/>
            <a:ext cx="1598455" cy="93044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BC3A143-102E-41CE-8D38-97DEA79B19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947" y="6095722"/>
            <a:ext cx="1981231" cy="45008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58469A4-8D48-4292-A46E-04BF5E9A0F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72" y="5231107"/>
            <a:ext cx="2884219" cy="53801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598C7A0-5043-4517-95DF-0E15DE1B28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711" y="3064479"/>
            <a:ext cx="1453913" cy="145391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C60338E-B7DA-4CB8-B2DF-6D417C621B7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837" y="5241700"/>
            <a:ext cx="853416" cy="85341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989F6D5-8633-48F0-980A-11465CB64F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178" y="6091666"/>
            <a:ext cx="1300506" cy="45414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2D17929-AAF0-4A15-849E-BFE4AC2A817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539" y="5739954"/>
            <a:ext cx="2392046" cy="85117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62687046-B4E4-48F1-843A-ADEA012243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315" y="5189484"/>
            <a:ext cx="916369" cy="91101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D07CF82-FBA3-4645-AAAC-ACF2A063D27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68" y="4516037"/>
            <a:ext cx="1299500" cy="73638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D1F0294-FCCA-436B-8277-07C7A171B57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391" y="5147914"/>
            <a:ext cx="1810431" cy="63532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D98890DD-8B27-4E48-9B0F-1A111F5C57A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95" y="4520013"/>
            <a:ext cx="1613316" cy="717193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1C6D2435-4510-4A38-90A4-8E82DAC1372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889" y="4518392"/>
            <a:ext cx="1230822" cy="68379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645E606-CA74-4EFF-8F61-AF1130B87EF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217" y="6092735"/>
            <a:ext cx="2663731" cy="453075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2EF4ED19-765B-41AD-A048-BF18B9E2024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606" y="4520025"/>
            <a:ext cx="1052416" cy="70161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8CDFB8F7-34BB-4C0C-8DDD-5E5C24368EE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391" y="4518883"/>
            <a:ext cx="1462305" cy="652815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9B00B322-F257-4376-A670-7CC60A37102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190" y="4517440"/>
            <a:ext cx="1052416" cy="685206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20FB708F-6FF6-40AF-BACC-CFA7384F153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697" y="4519011"/>
            <a:ext cx="1149350" cy="637679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E3B83090-A2E3-48EC-B6FA-E14804640D31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822" y="5087073"/>
            <a:ext cx="957760" cy="100846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E298AD3D-F9B9-4C16-8BD9-75631C6FC85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735" y="5768626"/>
            <a:ext cx="1986089" cy="327378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4F51AC9F-02EB-45C2-BE58-F7BF8AFDB13A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711" y="4518392"/>
            <a:ext cx="1453913" cy="1096975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96ED40B4-7C2D-4176-A54A-63C6D64E8054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684" y="5203020"/>
            <a:ext cx="1414014" cy="565606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30AA773C-D7D6-4972-BE52-FF817DF4FB92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737" y="5156690"/>
            <a:ext cx="1051974" cy="60893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8954E19-8B32-4F24-B1AB-06FD817E0848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47" y="4518883"/>
            <a:ext cx="1059546" cy="73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306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9290FF-E243-414E-9E59-B422AC6AF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" y="104835"/>
            <a:ext cx="790575" cy="790575"/>
          </a:xfrm>
          <a:prstGeom prst="rect">
            <a:avLst/>
          </a:prstGeom>
          <a:effectLst>
            <a:softEdge rad="0"/>
          </a:effectLst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D07DBD3B-CBE8-4F45-B6F5-47A130D46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563035"/>
            <a:ext cx="8534400" cy="715576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Наши дни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DB509F-5007-49AF-A4DF-D038BDB709AE}"/>
              </a:ext>
            </a:extLst>
          </p:cNvPr>
          <p:cNvSpPr txBox="1"/>
          <p:nvPr/>
        </p:nvSpPr>
        <p:spPr>
          <a:xfrm>
            <a:off x="4715016" y="1278611"/>
            <a:ext cx="65087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1 - Отечественный инструмент;</a:t>
            </a:r>
          </a:p>
          <a:p>
            <a:r>
              <a:rPr lang="ru-RU" sz="2800" b="1" dirty="0"/>
              <a:t>2 - импортный инструмент;</a:t>
            </a:r>
          </a:p>
          <a:p>
            <a:r>
              <a:rPr lang="ru-RU" sz="2800" b="1" dirty="0"/>
              <a:t>3 - китайский инструмент.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DE28C5C-DD1B-420D-8612-9C3D8D049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96" y="1384300"/>
            <a:ext cx="4391849" cy="2629424"/>
          </a:xfrm>
          <a:prstGeom prst="rect">
            <a:avLst/>
          </a:prstGeom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1288E4-D6BA-4448-9810-27B37116E2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695" y="4088424"/>
            <a:ext cx="4391849" cy="2630866"/>
          </a:xfrm>
          <a:prstGeom prst="rect">
            <a:avLst/>
          </a:prstGeom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5483F96-DCAF-41A3-8646-8A51D7DA8A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5016" y="2772991"/>
            <a:ext cx="6575283" cy="3945170"/>
          </a:xfrm>
          <a:prstGeom prst="rect">
            <a:avLst/>
          </a:prstGeom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330AEB0-F765-4C9A-8EF2-4F75ECCAC1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700" y="3175"/>
            <a:ext cx="2400300" cy="88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090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30225D-F334-405C-B2C7-A82721FB2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" y="104835"/>
            <a:ext cx="790575" cy="790575"/>
          </a:xfrm>
          <a:prstGeom prst="rect">
            <a:avLst/>
          </a:prstGeom>
          <a:effectLst>
            <a:softEdge rad="0"/>
          </a:effectLst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CDF50637-E98D-43DB-8BAD-B9B392ECD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563034"/>
            <a:ext cx="8534400" cy="707827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Анализ и поиск решения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EEFEA6-A5E0-46AF-8F8E-B885ACDA2DBE}"/>
              </a:ext>
            </a:extLst>
          </p:cNvPr>
          <p:cNvSpPr txBox="1"/>
          <p:nvPr/>
        </p:nvSpPr>
        <p:spPr>
          <a:xfrm>
            <a:off x="502919" y="1274638"/>
            <a:ext cx="11144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800" b="1" dirty="0"/>
              <a:t>Изучение и анализ ситуации, </a:t>
            </a:r>
            <a:r>
              <a:rPr lang="en-US" sz="2800" b="1" dirty="0"/>
              <a:t>PEST</a:t>
            </a:r>
            <a:r>
              <a:rPr lang="ru-RU" sz="2800" b="1" dirty="0"/>
              <a:t> и</a:t>
            </a:r>
            <a:r>
              <a:rPr lang="en-US" sz="2800" b="1" dirty="0"/>
              <a:t> SWAT</a:t>
            </a:r>
            <a:r>
              <a:rPr lang="ru-RU" sz="2800" b="1" dirty="0"/>
              <a:t> анализ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800" b="1" dirty="0"/>
              <a:t>Выбор наиболее подходящих и реализуемых идей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3740732-B7C4-4A1F-92E7-77DC35C363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700" y="3175"/>
            <a:ext cx="2400300" cy="88734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76E568D-BE27-4F02-B261-A75B9C2D91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" y="2700589"/>
            <a:ext cx="11090799" cy="381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220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2160AD-5606-45D0-A16C-EDA98F672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" y="104835"/>
            <a:ext cx="790575" cy="790575"/>
          </a:xfrm>
          <a:prstGeom prst="rect">
            <a:avLst/>
          </a:prstGeom>
          <a:effectLst>
            <a:softEdge rad="0"/>
          </a:effectLst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6B4D5E09-B7C5-48F5-B486-DECEC71DB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563034"/>
            <a:ext cx="8534400" cy="723325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Идея!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DA7BB77-AB93-412A-9360-F7581EBE29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700" y="3175"/>
            <a:ext cx="2400300" cy="8873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9DE57F8-3333-4CAF-8CB2-A0A5904B0C38}"/>
              </a:ext>
            </a:extLst>
          </p:cNvPr>
          <p:cNvSpPr txBox="1"/>
          <p:nvPr/>
        </p:nvSpPr>
        <p:spPr>
          <a:xfrm>
            <a:off x="502919" y="1286359"/>
            <a:ext cx="111404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b="1" dirty="0"/>
              <a:t>Основная идея – гибкая для внесения корректировок система, обеспечивающая оперативный доступ к нужной информации всем заинтересованным лицам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3C64C74-7974-4FE9-BC35-073AAD658C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53" y="3055620"/>
            <a:ext cx="11103083" cy="347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951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377CCB-E34A-44B3-9D70-E4E434271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" y="104835"/>
            <a:ext cx="790575" cy="790575"/>
          </a:xfrm>
          <a:prstGeom prst="rect">
            <a:avLst/>
          </a:prstGeom>
          <a:effectLst>
            <a:softEdge rad="0"/>
          </a:effectLst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D3E59CA1-AB2F-48C0-AC2D-26F8468D8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563034"/>
            <a:ext cx="8534400" cy="707827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Технологические инструкции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985FCD-D2E4-4725-8D84-97FE54DF45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700" y="3175"/>
            <a:ext cx="2400300" cy="8873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41602F-2325-4D03-9D5D-78002BD2BFD3}"/>
              </a:ext>
            </a:extLst>
          </p:cNvPr>
          <p:cNvSpPr txBox="1"/>
          <p:nvPr/>
        </p:nvSpPr>
        <p:spPr>
          <a:xfrm>
            <a:off x="502919" y="1270861"/>
            <a:ext cx="111404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b="1" dirty="0"/>
              <a:t>Разработка в «Вертикали»</a:t>
            </a:r>
            <a:endParaRPr lang="en-US" sz="2400" b="1" dirty="0"/>
          </a:p>
          <a:p>
            <a:pPr marL="342900" indent="-342900">
              <a:buFont typeface="+mj-lt"/>
              <a:buAutoNum type="arabicPeriod"/>
            </a:pPr>
            <a:r>
              <a:rPr lang="ru-RU" sz="2400" b="1" dirty="0"/>
              <a:t>Утвержденные аналоги приоритетного инструмента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/>
              <a:t>Информация должна быть читаема однозначно, вне зависимости от специальности и знаний того, кто ей пользуется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/>
              <a:t>Поиск информации должен быть максимально простым и быстрым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/>
              <a:t>Наличие информации в электронном и печатном виде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BB1746-792A-4045-B3A3-339B377376B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986226"/>
            <a:ext cx="2212657" cy="2684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D7FFE1E-F7E8-40FD-A9D0-2EE9AEB45F8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741" y="3986226"/>
            <a:ext cx="2246518" cy="2684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4001B29-B325-4EB8-9103-144ED63C1B1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743" y="3994116"/>
            <a:ext cx="2105343" cy="2676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2818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377CCB-E34A-44B3-9D70-E4E434271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" y="104835"/>
            <a:ext cx="790575" cy="790575"/>
          </a:xfrm>
          <a:prstGeom prst="rect">
            <a:avLst/>
          </a:prstGeom>
          <a:effectLst>
            <a:softEdge rad="0"/>
          </a:effectLst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D3E59CA1-AB2F-48C0-AC2D-26F8468D8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563034"/>
            <a:ext cx="8534400" cy="707827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Карта наладки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985FCD-D2E4-4725-8D84-97FE54DF45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700" y="3175"/>
            <a:ext cx="2400300" cy="88734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791CC2-71DE-4F28-9350-8E0DF247F6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701" y="1270861"/>
            <a:ext cx="7642597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06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377CCB-E34A-44B3-9D70-E4E434271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" y="104835"/>
            <a:ext cx="790575" cy="790575"/>
          </a:xfrm>
          <a:prstGeom prst="rect">
            <a:avLst/>
          </a:prstGeom>
          <a:effectLst>
            <a:softEdge rad="0"/>
          </a:effectLst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D3E59CA1-AB2F-48C0-AC2D-26F8468D8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563034"/>
            <a:ext cx="8534400" cy="707827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Полином:</a:t>
            </a:r>
            <a:r>
              <a:rPr lang="en-US" sz="3600" b="1" dirty="0">
                <a:solidFill>
                  <a:schemeClr val="tx1"/>
                </a:solidFill>
              </a:rPr>
              <a:t>MDM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985FCD-D2E4-4725-8D84-97FE54DF45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700" y="3175"/>
            <a:ext cx="2400300" cy="88734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C85C9F8-05C2-4C16-8DA3-1201A78628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84" y="1270861"/>
            <a:ext cx="9969231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897322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2639</TotalTime>
  <Words>1886</Words>
  <Application>Microsoft Office PowerPoint</Application>
  <PresentationFormat>Широкоэкранный</PresentationFormat>
  <Paragraphs>873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Century Gothic</vt:lpstr>
      <vt:lpstr>Courier New</vt:lpstr>
      <vt:lpstr>Liberation Serif</vt:lpstr>
      <vt:lpstr>Times New Roman</vt:lpstr>
      <vt:lpstr>Wingdings</vt:lpstr>
      <vt:lpstr>Wingdings 3</vt:lpstr>
      <vt:lpstr>Сектор</vt:lpstr>
      <vt:lpstr>Создание системы внедрения металлообрабатывающего инструмента  в технологические процессы АО «ЦКБА»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системы внедрения металлообрабатывающего инструмента в технологические процессы АО «ЦКБА</dc:title>
  <dc:creator>Влад Юдин</dc:creator>
  <cp:lastModifiedBy>Влад Юдин</cp:lastModifiedBy>
  <cp:revision>262</cp:revision>
  <dcterms:created xsi:type="dcterms:W3CDTF">2023-06-24T13:28:06Z</dcterms:created>
  <dcterms:modified xsi:type="dcterms:W3CDTF">2023-07-09T15:06:10Z</dcterms:modified>
</cp:coreProperties>
</file>