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5" r:id="rId5"/>
    <p:sldId id="262" r:id="rId6"/>
    <p:sldId id="258" r:id="rId7"/>
    <p:sldId id="263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0D5"/>
    <a:srgbClr val="00DCC0"/>
    <a:srgbClr val="00E9CC"/>
    <a:srgbClr val="4D7AA2"/>
    <a:srgbClr val="5F87AC"/>
    <a:srgbClr val="7D9EBB"/>
    <a:srgbClr val="41719C"/>
    <a:srgbClr val="00E5C7"/>
    <a:srgbClr val="00E3C8"/>
    <a:srgbClr val="174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84-4469-A33B-182CF47825BC}"/>
              </c:ext>
            </c:extLst>
          </c:dPt>
          <c:dPt>
            <c:idx val="1"/>
            <c:bubble3D val="0"/>
            <c:spPr>
              <a:solidFill>
                <a:srgbClr val="00DC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84-4469-A33B-182CF47825BC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D84-4469-A33B-182CF47825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на оплату труда</c:v>
                </c:pt>
                <c:pt idx="1">
                  <c:v>Расходы на оборудование</c:v>
                </c:pt>
                <c:pt idx="2">
                  <c:v>Амортизация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1183545</c:v>
                </c:pt>
                <c:pt idx="1">
                  <c:v>122969</c:v>
                </c:pt>
                <c:pt idx="2">
                  <c:v>20004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84-4469-A33B-182CF4782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E2064-5230-4EFC-B1F0-F94279D8E6E0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9EC876-2EEE-4F2B-B287-DDE62E74FDE9}">
      <dgm:prSet phldrT="[Текст]" custT="1"/>
      <dgm:spPr>
        <a:solidFill>
          <a:srgbClr val="00697E">
            <a:alpha val="90000"/>
            <a:hueOff val="0"/>
            <a:satOff val="0"/>
            <a:lumOff val="0"/>
            <a:alphaOff val="-2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38100" rIns="762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Получение данных из </a:t>
          </a:r>
          <a:r>
            <a:rPr lang="ru-RU" sz="22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автоматизи</a:t>
          </a:r>
          <a:r>
            <a:rPr lang="en-US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-</a:t>
          </a:r>
          <a:r>
            <a:rPr lang="ru-RU" sz="22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рованных</a:t>
          </a: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систем</a:t>
          </a:r>
        </a:p>
      </dgm:t>
    </dgm:pt>
    <dgm:pt modelId="{FAE1333B-3A08-4E4F-97B5-35DD5A3D7909}" type="parTrans" cxnId="{6263A518-B7FE-452E-881F-B5FFF8133B87}">
      <dgm:prSet/>
      <dgm:spPr/>
      <dgm:t>
        <a:bodyPr/>
        <a:lstStyle/>
        <a:p>
          <a:endParaRPr lang="ru-RU"/>
        </a:p>
      </dgm:t>
    </dgm:pt>
    <dgm:pt modelId="{13493FED-4705-4EAD-9044-4DECBD57A7CC}" type="sibTrans" cxnId="{6263A518-B7FE-452E-881F-B5FFF8133B87}">
      <dgm:prSet/>
      <dgm:spPr>
        <a:ln w="158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6AEFB6D-6129-4DFD-BAE0-C054F12505C6}">
      <dgm:prSet phldrT="[Текст]" custT="1"/>
      <dgm:spPr>
        <a:solidFill>
          <a:srgbClr val="00697E">
            <a:alpha val="90000"/>
            <a:hueOff val="0"/>
            <a:satOff val="0"/>
            <a:lumOff val="0"/>
            <a:alphaOff val="-2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38100" rIns="762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Обработка </a:t>
          </a:r>
          <a:r>
            <a:rPr lang="ru-RU" sz="20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информации</a:t>
          </a:r>
        </a:p>
      </dgm:t>
    </dgm:pt>
    <dgm:pt modelId="{D2A23245-D9C3-4118-B47F-077A6711373A}" type="parTrans" cxnId="{421639D3-9BEE-49AF-8315-1977CE6C45CB}">
      <dgm:prSet/>
      <dgm:spPr/>
      <dgm:t>
        <a:bodyPr/>
        <a:lstStyle/>
        <a:p>
          <a:endParaRPr lang="ru-RU"/>
        </a:p>
      </dgm:t>
    </dgm:pt>
    <dgm:pt modelId="{7DD5711E-4351-4D41-B25C-A0023FB62829}" type="sibTrans" cxnId="{421639D3-9BEE-49AF-8315-1977CE6C45CB}">
      <dgm:prSet custT="1"/>
      <dgm:spPr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5875">
          <a:solidFill>
            <a:prstClr val="white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2593406-3952-4E3B-BABB-837D0B3647C2}">
      <dgm:prSet phldrT="[Текст]" custT="1"/>
      <dgm:spPr>
        <a:solidFill>
          <a:srgbClr val="00697E">
            <a:alpha val="90000"/>
            <a:hueOff val="0"/>
            <a:satOff val="0"/>
            <a:lumOff val="0"/>
            <a:alphaOff val="-2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38100" rIns="762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Аналитика</a:t>
          </a:r>
        </a:p>
      </dgm:t>
    </dgm:pt>
    <dgm:pt modelId="{850629BC-2C8B-4D65-8519-32E79D1A6562}" type="parTrans" cxnId="{B2A71C1D-8147-4E58-8BC1-D0EE28993DA5}">
      <dgm:prSet/>
      <dgm:spPr/>
      <dgm:t>
        <a:bodyPr/>
        <a:lstStyle/>
        <a:p>
          <a:endParaRPr lang="ru-RU"/>
        </a:p>
      </dgm:t>
    </dgm:pt>
    <dgm:pt modelId="{95A891CC-8570-43D8-8AD9-BB9366A8C519}" type="sibTrans" cxnId="{B2A71C1D-8147-4E58-8BC1-D0EE28993DA5}">
      <dgm:prSet custT="1"/>
      <dgm:spPr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5875">
          <a:solidFill>
            <a:prstClr val="white"/>
          </a:solidFill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4777052-FC9D-4D7D-A7FF-10FA9279F44F}">
      <dgm:prSet phldrT="[Текст]" custT="1"/>
      <dgm:spPr>
        <a:solidFill>
          <a:srgbClr val="00697E">
            <a:alpha val="90000"/>
            <a:hueOff val="0"/>
            <a:satOff val="0"/>
            <a:lumOff val="0"/>
            <a:alphaOff val="-2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38100" rIns="762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Отчетность</a:t>
          </a:r>
        </a:p>
      </dgm:t>
    </dgm:pt>
    <dgm:pt modelId="{55F62487-E8F3-45DF-B64D-C784E0F0DD05}" type="sibTrans" cxnId="{87A694E2-A48E-4AAE-8170-2E024B32EA2B}">
      <dgm:prSet/>
      <dgm:spPr/>
      <dgm:t>
        <a:bodyPr/>
        <a:lstStyle/>
        <a:p>
          <a:endParaRPr lang="ru-RU"/>
        </a:p>
      </dgm:t>
    </dgm:pt>
    <dgm:pt modelId="{A4D427BC-76AA-48A4-B69A-EC1F16002980}" type="parTrans" cxnId="{87A694E2-A48E-4AAE-8170-2E024B32EA2B}">
      <dgm:prSet/>
      <dgm:spPr/>
      <dgm:t>
        <a:bodyPr/>
        <a:lstStyle/>
        <a:p>
          <a:endParaRPr lang="ru-RU"/>
        </a:p>
      </dgm:t>
    </dgm:pt>
    <dgm:pt modelId="{8837D891-C624-42A7-B35F-9666E3699335}" type="pres">
      <dgm:prSet presAssocID="{48FE2064-5230-4EFC-B1F0-F94279D8E6E0}" presName="Name0" presStyleCnt="0">
        <dgm:presLayoutVars>
          <dgm:dir/>
          <dgm:resizeHandles val="exact"/>
        </dgm:presLayoutVars>
      </dgm:prSet>
      <dgm:spPr/>
    </dgm:pt>
    <dgm:pt modelId="{8A1ABC51-CF6D-4DA1-8CB0-9EA06EE4F0B7}" type="pres">
      <dgm:prSet presAssocID="{C29EC876-2EEE-4F2B-B287-DDE62E74FDE9}" presName="composite" presStyleCnt="0"/>
      <dgm:spPr/>
    </dgm:pt>
    <dgm:pt modelId="{4B2D8CB7-2D7E-4048-81FC-153FEDDAC34C}" type="pres">
      <dgm:prSet presAssocID="{C29EC876-2EEE-4F2B-B287-DDE62E74FDE9}" presName="imagSh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000" r="-131000"/>
          </a:stretch>
        </a:blipFill>
      </dgm:spPr>
    </dgm:pt>
    <dgm:pt modelId="{969930EF-6D92-4159-BFA4-F600856AFF64}" type="pres">
      <dgm:prSet presAssocID="{C29EC876-2EEE-4F2B-B287-DDE62E74FDE9}" presName="txNode" presStyleLbl="node1" presStyleIdx="0" presStyleCnt="4">
        <dgm:presLayoutVars>
          <dgm:bulletEnabled val="1"/>
        </dgm:presLayoutVars>
      </dgm:prSet>
      <dgm:spPr>
        <a:xfrm>
          <a:off x="325453" y="2698171"/>
          <a:ext cx="1989824" cy="1989824"/>
        </a:xfrm>
        <a:prstGeom prst="roundRect">
          <a:avLst>
            <a:gd name="adj" fmla="val 10000"/>
          </a:avLst>
        </a:prstGeom>
      </dgm:spPr>
    </dgm:pt>
    <dgm:pt modelId="{BAF228A2-D530-4E53-B060-693E41364840}" type="pres">
      <dgm:prSet presAssocID="{13493FED-4705-4EAD-9044-4DECBD57A7CC}" presName="sibTrans" presStyleLbl="sibTrans2D1" presStyleIdx="0" presStyleCnt="3"/>
      <dgm:spPr/>
    </dgm:pt>
    <dgm:pt modelId="{69541565-43A8-4AC9-9A74-A109313760E0}" type="pres">
      <dgm:prSet presAssocID="{13493FED-4705-4EAD-9044-4DECBD57A7CC}" presName="connTx" presStyleLbl="sibTrans2D1" presStyleIdx="0" presStyleCnt="3"/>
      <dgm:spPr/>
    </dgm:pt>
    <dgm:pt modelId="{4F8A5F1B-87C5-408B-A40C-2B13E13DB55C}" type="pres">
      <dgm:prSet presAssocID="{36AEFB6D-6129-4DFD-BAE0-C054F12505C6}" presName="composite" presStyleCnt="0"/>
      <dgm:spPr/>
    </dgm:pt>
    <dgm:pt modelId="{4C4FC441-FB67-48AE-A2CE-04822A9CB7FD}" type="pres">
      <dgm:prSet presAssocID="{36AEFB6D-6129-4DFD-BAE0-C054F12505C6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4411499-9AAC-4878-9057-4179CFCB271E}" type="pres">
      <dgm:prSet presAssocID="{36AEFB6D-6129-4DFD-BAE0-C054F12505C6}" presName="txNode" presStyleLbl="node1" presStyleIdx="1" presStyleCnt="4" custLinFactNeighborX="745">
        <dgm:presLayoutVars>
          <dgm:bulletEnabled val="1"/>
        </dgm:presLayoutVars>
      </dgm:prSet>
      <dgm:spPr>
        <a:xfrm>
          <a:off x="3410375" y="2698171"/>
          <a:ext cx="1989824" cy="1989824"/>
        </a:xfrm>
        <a:prstGeom prst="roundRect">
          <a:avLst>
            <a:gd name="adj" fmla="val 10000"/>
          </a:avLst>
        </a:prstGeom>
      </dgm:spPr>
    </dgm:pt>
    <dgm:pt modelId="{9CFB4586-67A9-4902-AFA2-EF8CFD141EDE}" type="pres">
      <dgm:prSet presAssocID="{7DD5711E-4351-4D41-B25C-A0023FB62829}" presName="sibTrans" presStyleLbl="sibTrans2D1" presStyleIdx="1" presStyleCnt="3"/>
      <dgm:spPr>
        <a:xfrm>
          <a:off x="5459559" y="2260125"/>
          <a:ext cx="383284" cy="478127"/>
        </a:xfrm>
        <a:prstGeom prst="rightArrow">
          <a:avLst>
            <a:gd name="adj1" fmla="val 60000"/>
            <a:gd name="adj2" fmla="val 50000"/>
          </a:avLst>
        </a:prstGeom>
      </dgm:spPr>
    </dgm:pt>
    <dgm:pt modelId="{23160C31-D95F-4834-8E0F-048374B04BD3}" type="pres">
      <dgm:prSet presAssocID="{7DD5711E-4351-4D41-B25C-A0023FB62829}" presName="connTx" presStyleLbl="sibTrans2D1" presStyleIdx="1" presStyleCnt="3"/>
      <dgm:spPr/>
    </dgm:pt>
    <dgm:pt modelId="{41FED5C7-3D65-4586-9B00-365E4390F9CE}" type="pres">
      <dgm:prSet presAssocID="{52593406-3952-4E3B-BABB-837D0B3647C2}" presName="composite" presStyleCnt="0"/>
      <dgm:spPr/>
    </dgm:pt>
    <dgm:pt modelId="{AA2AC878-E4C0-48CE-852F-9432B04729BD}" type="pres">
      <dgm:prSet presAssocID="{52593406-3952-4E3B-BABB-837D0B3647C2}" presName="imagSh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226EC5B7-41ED-4817-A4A9-79ADDC35DC26}" type="pres">
      <dgm:prSet presAssocID="{52593406-3952-4E3B-BABB-837D0B3647C2}" presName="txNode" presStyleLbl="node1" presStyleIdx="2" presStyleCnt="4">
        <dgm:presLayoutVars>
          <dgm:bulletEnabled val="1"/>
        </dgm:presLayoutVars>
      </dgm:prSet>
      <dgm:spPr>
        <a:xfrm>
          <a:off x="6495298" y="2698171"/>
          <a:ext cx="1989824" cy="1989824"/>
        </a:xfrm>
        <a:prstGeom prst="roundRect">
          <a:avLst>
            <a:gd name="adj" fmla="val 10000"/>
          </a:avLst>
        </a:prstGeom>
      </dgm:spPr>
    </dgm:pt>
    <dgm:pt modelId="{D6856774-D6EF-49A8-8D46-760325903B2E}" type="pres">
      <dgm:prSet presAssocID="{95A891CC-8570-43D8-8AD9-BB9366A8C519}" presName="sibTrans" presStyleLbl="sibTrans2D1" presStyleIdx="2" presStyleCnt="3"/>
      <dgm:spPr>
        <a:xfrm>
          <a:off x="8544482" y="2260125"/>
          <a:ext cx="383284" cy="478127"/>
        </a:xfrm>
        <a:prstGeom prst="rightArrow">
          <a:avLst>
            <a:gd name="adj1" fmla="val 60000"/>
            <a:gd name="adj2" fmla="val 50000"/>
          </a:avLst>
        </a:prstGeom>
      </dgm:spPr>
    </dgm:pt>
    <dgm:pt modelId="{51A40968-5897-468B-876D-7CA60C5BDF96}" type="pres">
      <dgm:prSet presAssocID="{95A891CC-8570-43D8-8AD9-BB9366A8C519}" presName="connTx" presStyleLbl="sibTrans2D1" presStyleIdx="2" presStyleCnt="3"/>
      <dgm:spPr/>
    </dgm:pt>
    <dgm:pt modelId="{519357D3-76D7-46C2-9FC8-469412C3295E}" type="pres">
      <dgm:prSet presAssocID="{64777052-FC9D-4D7D-A7FF-10FA9279F44F}" presName="composite" presStyleCnt="0"/>
      <dgm:spPr/>
    </dgm:pt>
    <dgm:pt modelId="{1AB03BBC-6944-4A64-8AD4-B0109C93AFE4}" type="pres">
      <dgm:prSet presAssocID="{64777052-FC9D-4D7D-A7FF-10FA9279F44F}" presName="imagSh" presStyleLbl="bgImgPlace1" presStyleIdx="3" presStyleCnt="4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3BF2B1A0-DDEC-46FD-A3E1-07505B8E8BCC}" type="pres">
      <dgm:prSet presAssocID="{64777052-FC9D-4D7D-A7FF-10FA9279F44F}" presName="txNode" presStyleLbl="node1" presStyleIdx="3" presStyleCnt="4">
        <dgm:presLayoutVars>
          <dgm:bulletEnabled val="1"/>
        </dgm:presLayoutVars>
      </dgm:prSet>
      <dgm:spPr>
        <a:xfrm>
          <a:off x="9580220" y="2698171"/>
          <a:ext cx="1989824" cy="1989824"/>
        </a:xfrm>
        <a:prstGeom prst="roundRect">
          <a:avLst>
            <a:gd name="adj" fmla="val 10000"/>
          </a:avLst>
        </a:prstGeom>
      </dgm:spPr>
    </dgm:pt>
  </dgm:ptLst>
  <dgm:cxnLst>
    <dgm:cxn modelId="{CF660814-A307-45AF-AB16-6E9593AE126F}" type="presOf" srcId="{64777052-FC9D-4D7D-A7FF-10FA9279F44F}" destId="{3BF2B1A0-DDEC-46FD-A3E1-07505B8E8BCC}" srcOrd="0" destOrd="0" presId="urn:microsoft.com/office/officeart/2005/8/layout/hProcess10"/>
    <dgm:cxn modelId="{6263A518-B7FE-452E-881F-B5FFF8133B87}" srcId="{48FE2064-5230-4EFC-B1F0-F94279D8E6E0}" destId="{C29EC876-2EEE-4F2B-B287-DDE62E74FDE9}" srcOrd="0" destOrd="0" parTransId="{FAE1333B-3A08-4E4F-97B5-35DD5A3D7909}" sibTransId="{13493FED-4705-4EAD-9044-4DECBD57A7CC}"/>
    <dgm:cxn modelId="{B2A71C1D-8147-4E58-8BC1-D0EE28993DA5}" srcId="{48FE2064-5230-4EFC-B1F0-F94279D8E6E0}" destId="{52593406-3952-4E3B-BABB-837D0B3647C2}" srcOrd="2" destOrd="0" parTransId="{850629BC-2C8B-4D65-8519-32E79D1A6562}" sibTransId="{95A891CC-8570-43D8-8AD9-BB9366A8C519}"/>
    <dgm:cxn modelId="{6C42DC21-2FFF-4D51-8A8D-D9E34DB507C8}" type="presOf" srcId="{95A891CC-8570-43D8-8AD9-BB9366A8C519}" destId="{D6856774-D6EF-49A8-8D46-760325903B2E}" srcOrd="0" destOrd="0" presId="urn:microsoft.com/office/officeart/2005/8/layout/hProcess10"/>
    <dgm:cxn modelId="{356BF634-ACC2-47D7-BDE4-90454D81F153}" type="presOf" srcId="{36AEFB6D-6129-4DFD-BAE0-C054F12505C6}" destId="{14411499-9AAC-4878-9057-4179CFCB271E}" srcOrd="0" destOrd="0" presId="urn:microsoft.com/office/officeart/2005/8/layout/hProcess10"/>
    <dgm:cxn modelId="{CF9A5948-4104-49D7-8C26-7EF76B3EBBE5}" type="presOf" srcId="{C29EC876-2EEE-4F2B-B287-DDE62E74FDE9}" destId="{969930EF-6D92-4159-BFA4-F600856AFF64}" srcOrd="0" destOrd="0" presId="urn:microsoft.com/office/officeart/2005/8/layout/hProcess10"/>
    <dgm:cxn modelId="{F41CB968-F22D-49FC-864B-AE3E7292A00C}" type="presOf" srcId="{13493FED-4705-4EAD-9044-4DECBD57A7CC}" destId="{BAF228A2-D530-4E53-B060-693E41364840}" srcOrd="0" destOrd="0" presId="urn:microsoft.com/office/officeart/2005/8/layout/hProcess10"/>
    <dgm:cxn modelId="{ACCBB76B-89F1-4D41-8051-74ED7217EE07}" type="presOf" srcId="{13493FED-4705-4EAD-9044-4DECBD57A7CC}" destId="{69541565-43A8-4AC9-9A74-A109313760E0}" srcOrd="1" destOrd="0" presId="urn:microsoft.com/office/officeart/2005/8/layout/hProcess10"/>
    <dgm:cxn modelId="{E5CB3371-3A0C-475E-B94C-0D633D1BB5E3}" type="presOf" srcId="{95A891CC-8570-43D8-8AD9-BB9366A8C519}" destId="{51A40968-5897-468B-876D-7CA60C5BDF96}" srcOrd="1" destOrd="0" presId="urn:microsoft.com/office/officeart/2005/8/layout/hProcess10"/>
    <dgm:cxn modelId="{44E4DE84-9BBC-4D12-A35A-DADC2D68A4BB}" type="presOf" srcId="{7DD5711E-4351-4D41-B25C-A0023FB62829}" destId="{9CFB4586-67A9-4902-AFA2-EF8CFD141EDE}" srcOrd="0" destOrd="0" presId="urn:microsoft.com/office/officeart/2005/8/layout/hProcess10"/>
    <dgm:cxn modelId="{17E26B87-6D41-48A7-99EE-57153099214E}" type="presOf" srcId="{52593406-3952-4E3B-BABB-837D0B3647C2}" destId="{226EC5B7-41ED-4817-A4A9-79ADDC35DC26}" srcOrd="0" destOrd="0" presId="urn:microsoft.com/office/officeart/2005/8/layout/hProcess10"/>
    <dgm:cxn modelId="{721CD998-EA0A-4636-88CB-4B44AC6FBBB2}" type="presOf" srcId="{7DD5711E-4351-4D41-B25C-A0023FB62829}" destId="{23160C31-D95F-4834-8E0F-048374B04BD3}" srcOrd="1" destOrd="0" presId="urn:microsoft.com/office/officeart/2005/8/layout/hProcess10"/>
    <dgm:cxn modelId="{7F2F97A8-9A1C-4228-A80C-FB1DFD59B3F1}" type="presOf" srcId="{48FE2064-5230-4EFC-B1F0-F94279D8E6E0}" destId="{8837D891-C624-42A7-B35F-9666E3699335}" srcOrd="0" destOrd="0" presId="urn:microsoft.com/office/officeart/2005/8/layout/hProcess10"/>
    <dgm:cxn modelId="{421639D3-9BEE-49AF-8315-1977CE6C45CB}" srcId="{48FE2064-5230-4EFC-B1F0-F94279D8E6E0}" destId="{36AEFB6D-6129-4DFD-BAE0-C054F12505C6}" srcOrd="1" destOrd="0" parTransId="{D2A23245-D9C3-4118-B47F-077A6711373A}" sibTransId="{7DD5711E-4351-4D41-B25C-A0023FB62829}"/>
    <dgm:cxn modelId="{87A694E2-A48E-4AAE-8170-2E024B32EA2B}" srcId="{48FE2064-5230-4EFC-B1F0-F94279D8E6E0}" destId="{64777052-FC9D-4D7D-A7FF-10FA9279F44F}" srcOrd="3" destOrd="0" parTransId="{A4D427BC-76AA-48A4-B69A-EC1F16002980}" sibTransId="{55F62487-E8F3-45DF-B64D-C784E0F0DD05}"/>
    <dgm:cxn modelId="{D40C659B-73BD-48E7-894B-D32575386BC5}" type="presParOf" srcId="{8837D891-C624-42A7-B35F-9666E3699335}" destId="{8A1ABC51-CF6D-4DA1-8CB0-9EA06EE4F0B7}" srcOrd="0" destOrd="0" presId="urn:microsoft.com/office/officeart/2005/8/layout/hProcess10"/>
    <dgm:cxn modelId="{1DC7AD01-2ABF-4936-89BD-860A1577D0C2}" type="presParOf" srcId="{8A1ABC51-CF6D-4DA1-8CB0-9EA06EE4F0B7}" destId="{4B2D8CB7-2D7E-4048-81FC-153FEDDAC34C}" srcOrd="0" destOrd="0" presId="urn:microsoft.com/office/officeart/2005/8/layout/hProcess10"/>
    <dgm:cxn modelId="{12B21DCA-AA0A-45D8-A75D-D500B1BE2B37}" type="presParOf" srcId="{8A1ABC51-CF6D-4DA1-8CB0-9EA06EE4F0B7}" destId="{969930EF-6D92-4159-BFA4-F600856AFF64}" srcOrd="1" destOrd="0" presId="urn:microsoft.com/office/officeart/2005/8/layout/hProcess10"/>
    <dgm:cxn modelId="{E5BC5C4C-364A-4D73-91F3-E780DAD25D8E}" type="presParOf" srcId="{8837D891-C624-42A7-B35F-9666E3699335}" destId="{BAF228A2-D530-4E53-B060-693E41364840}" srcOrd="1" destOrd="0" presId="urn:microsoft.com/office/officeart/2005/8/layout/hProcess10"/>
    <dgm:cxn modelId="{4A8BF6F0-2C4A-4B0F-9B55-7811E6D6CC90}" type="presParOf" srcId="{BAF228A2-D530-4E53-B060-693E41364840}" destId="{69541565-43A8-4AC9-9A74-A109313760E0}" srcOrd="0" destOrd="0" presId="urn:microsoft.com/office/officeart/2005/8/layout/hProcess10"/>
    <dgm:cxn modelId="{EA484478-B788-4198-BB50-92D3DD57C8E0}" type="presParOf" srcId="{8837D891-C624-42A7-B35F-9666E3699335}" destId="{4F8A5F1B-87C5-408B-A40C-2B13E13DB55C}" srcOrd="2" destOrd="0" presId="urn:microsoft.com/office/officeart/2005/8/layout/hProcess10"/>
    <dgm:cxn modelId="{901881B0-D5DA-44C6-A0D7-078215939533}" type="presParOf" srcId="{4F8A5F1B-87C5-408B-A40C-2B13E13DB55C}" destId="{4C4FC441-FB67-48AE-A2CE-04822A9CB7FD}" srcOrd="0" destOrd="0" presId="urn:microsoft.com/office/officeart/2005/8/layout/hProcess10"/>
    <dgm:cxn modelId="{65CE382B-9614-46CA-8641-6F7D98B97294}" type="presParOf" srcId="{4F8A5F1B-87C5-408B-A40C-2B13E13DB55C}" destId="{14411499-9AAC-4878-9057-4179CFCB271E}" srcOrd="1" destOrd="0" presId="urn:microsoft.com/office/officeart/2005/8/layout/hProcess10"/>
    <dgm:cxn modelId="{B0F40D30-04B0-4D9E-8720-2F6944D84981}" type="presParOf" srcId="{8837D891-C624-42A7-B35F-9666E3699335}" destId="{9CFB4586-67A9-4902-AFA2-EF8CFD141EDE}" srcOrd="3" destOrd="0" presId="urn:microsoft.com/office/officeart/2005/8/layout/hProcess10"/>
    <dgm:cxn modelId="{217625CA-EB3F-4AB3-87EF-8FB7464FC542}" type="presParOf" srcId="{9CFB4586-67A9-4902-AFA2-EF8CFD141EDE}" destId="{23160C31-D95F-4834-8E0F-048374B04BD3}" srcOrd="0" destOrd="0" presId="urn:microsoft.com/office/officeart/2005/8/layout/hProcess10"/>
    <dgm:cxn modelId="{1838E78D-B91B-48DE-BD54-6E94D4C6DB9D}" type="presParOf" srcId="{8837D891-C624-42A7-B35F-9666E3699335}" destId="{41FED5C7-3D65-4586-9B00-365E4390F9CE}" srcOrd="4" destOrd="0" presId="urn:microsoft.com/office/officeart/2005/8/layout/hProcess10"/>
    <dgm:cxn modelId="{C5B9B18B-DCE2-4CCB-A75A-BA487713AA14}" type="presParOf" srcId="{41FED5C7-3D65-4586-9B00-365E4390F9CE}" destId="{AA2AC878-E4C0-48CE-852F-9432B04729BD}" srcOrd="0" destOrd="0" presId="urn:microsoft.com/office/officeart/2005/8/layout/hProcess10"/>
    <dgm:cxn modelId="{CC28B858-A32C-4803-9A62-EDD4CCFDAFDF}" type="presParOf" srcId="{41FED5C7-3D65-4586-9B00-365E4390F9CE}" destId="{226EC5B7-41ED-4817-A4A9-79ADDC35DC26}" srcOrd="1" destOrd="0" presId="urn:microsoft.com/office/officeart/2005/8/layout/hProcess10"/>
    <dgm:cxn modelId="{5605D686-E393-40E1-81B9-C49F36E2611F}" type="presParOf" srcId="{8837D891-C624-42A7-B35F-9666E3699335}" destId="{D6856774-D6EF-49A8-8D46-760325903B2E}" srcOrd="5" destOrd="0" presId="urn:microsoft.com/office/officeart/2005/8/layout/hProcess10"/>
    <dgm:cxn modelId="{9FA21BF4-2E79-4531-81C2-B45DA6DA3C71}" type="presParOf" srcId="{D6856774-D6EF-49A8-8D46-760325903B2E}" destId="{51A40968-5897-468B-876D-7CA60C5BDF96}" srcOrd="0" destOrd="0" presId="urn:microsoft.com/office/officeart/2005/8/layout/hProcess10"/>
    <dgm:cxn modelId="{405C9658-6E57-4845-A5B6-B8E4DF95949A}" type="presParOf" srcId="{8837D891-C624-42A7-B35F-9666E3699335}" destId="{519357D3-76D7-46C2-9FC8-469412C3295E}" srcOrd="6" destOrd="0" presId="urn:microsoft.com/office/officeart/2005/8/layout/hProcess10"/>
    <dgm:cxn modelId="{CF316A50-74CD-4C0E-BA87-69C20187DAFC}" type="presParOf" srcId="{519357D3-76D7-46C2-9FC8-469412C3295E}" destId="{1AB03BBC-6944-4A64-8AD4-B0109C93AFE4}" srcOrd="0" destOrd="0" presId="urn:microsoft.com/office/officeart/2005/8/layout/hProcess10"/>
    <dgm:cxn modelId="{42B14B28-F4AE-405F-B559-B727B73C357D}" type="presParOf" srcId="{519357D3-76D7-46C2-9FC8-469412C3295E}" destId="{3BF2B1A0-DDEC-46FD-A3E1-07505B8E8BC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D8CB7-2D7E-4048-81FC-153FEDDAC34C}">
      <dsp:nvSpPr>
        <dsp:cNvPr id="0" name=""/>
        <dsp:cNvSpPr/>
      </dsp:nvSpPr>
      <dsp:spPr>
        <a:xfrm>
          <a:off x="1452" y="383478"/>
          <a:ext cx="1891353" cy="18913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000" r="-1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930EF-6D92-4159-BFA4-F600856AFF64}">
      <dsp:nvSpPr>
        <dsp:cNvPr id="0" name=""/>
        <dsp:cNvSpPr/>
      </dsp:nvSpPr>
      <dsp:spPr>
        <a:xfrm>
          <a:off x="309347" y="1518290"/>
          <a:ext cx="1891353" cy="1891353"/>
        </a:xfrm>
        <a:prstGeom prst="roundRect">
          <a:avLst>
            <a:gd name="adj" fmla="val 10000"/>
          </a:avLst>
        </a:prstGeom>
        <a:solidFill>
          <a:srgbClr val="00697E">
            <a:alpha val="90000"/>
            <a:hueOff val="0"/>
            <a:satOff val="0"/>
            <a:lumOff val="0"/>
            <a:alphaOff val="-2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Получение данных из </a:t>
          </a:r>
          <a:r>
            <a:rPr lang="ru-RU" sz="22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автоматизи</a:t>
          </a:r>
          <a:r>
            <a:rPr lang="en-US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-</a:t>
          </a:r>
          <a:r>
            <a:rPr lang="ru-RU" sz="2200" kern="1200" dirty="0" err="1">
              <a:solidFill>
                <a:srgbClr val="FFFFFF"/>
              </a:solidFill>
              <a:latin typeface="Arial"/>
              <a:ea typeface="+mn-ea"/>
              <a:cs typeface="Arial"/>
            </a:rPr>
            <a:t>рованных</a:t>
          </a: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 систем</a:t>
          </a:r>
        </a:p>
      </dsp:txBody>
      <dsp:txXfrm>
        <a:off x="364743" y="1573686"/>
        <a:ext cx="1780561" cy="1780561"/>
      </dsp:txXfrm>
    </dsp:sp>
    <dsp:sp modelId="{BAF228A2-D530-4E53-B060-693E41364840}">
      <dsp:nvSpPr>
        <dsp:cNvPr id="0" name=""/>
        <dsp:cNvSpPr/>
      </dsp:nvSpPr>
      <dsp:spPr>
        <a:xfrm>
          <a:off x="2257122" y="1101922"/>
          <a:ext cx="364316" cy="454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2257122" y="1192815"/>
        <a:ext cx="255021" cy="272679"/>
      </dsp:txXfrm>
    </dsp:sp>
    <dsp:sp modelId="{4C4FC441-FB67-48AE-A2CE-04822A9CB7FD}">
      <dsp:nvSpPr>
        <dsp:cNvPr id="0" name=""/>
        <dsp:cNvSpPr/>
      </dsp:nvSpPr>
      <dsp:spPr>
        <a:xfrm>
          <a:off x="2933709" y="383478"/>
          <a:ext cx="1891353" cy="18913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11499-9AAC-4878-9057-4179CFCB271E}">
      <dsp:nvSpPr>
        <dsp:cNvPr id="0" name=""/>
        <dsp:cNvSpPr/>
      </dsp:nvSpPr>
      <dsp:spPr>
        <a:xfrm>
          <a:off x="3255695" y="1518290"/>
          <a:ext cx="1891353" cy="1891353"/>
        </a:xfrm>
        <a:prstGeom prst="roundRect">
          <a:avLst>
            <a:gd name="adj" fmla="val 10000"/>
          </a:avLst>
        </a:prstGeom>
        <a:solidFill>
          <a:srgbClr val="00697E">
            <a:alpha val="90000"/>
            <a:hueOff val="0"/>
            <a:satOff val="0"/>
            <a:lumOff val="0"/>
            <a:alphaOff val="-2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Обработка </a:t>
          </a:r>
          <a:r>
            <a:rPr lang="ru-RU" sz="20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информации</a:t>
          </a:r>
        </a:p>
      </dsp:txBody>
      <dsp:txXfrm>
        <a:off x="3311091" y="1573686"/>
        <a:ext cx="1780561" cy="1780561"/>
      </dsp:txXfrm>
    </dsp:sp>
    <dsp:sp modelId="{9CFB4586-67A9-4902-AFA2-EF8CFD141EDE}">
      <dsp:nvSpPr>
        <dsp:cNvPr id="0" name=""/>
        <dsp:cNvSpPr/>
      </dsp:nvSpPr>
      <dsp:spPr>
        <a:xfrm>
          <a:off x="5189379" y="1101922"/>
          <a:ext cx="364316" cy="45446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5875">
          <a:solidFill>
            <a:prstClr val="whit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189379" y="1192815"/>
        <a:ext cx="255021" cy="272679"/>
      </dsp:txXfrm>
    </dsp:sp>
    <dsp:sp modelId="{AA2AC878-E4C0-48CE-852F-9432B04729BD}">
      <dsp:nvSpPr>
        <dsp:cNvPr id="0" name=""/>
        <dsp:cNvSpPr/>
      </dsp:nvSpPr>
      <dsp:spPr>
        <a:xfrm>
          <a:off x="5865967" y="383478"/>
          <a:ext cx="1891353" cy="18913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EC5B7-41ED-4817-A4A9-79ADDC35DC26}">
      <dsp:nvSpPr>
        <dsp:cNvPr id="0" name=""/>
        <dsp:cNvSpPr/>
      </dsp:nvSpPr>
      <dsp:spPr>
        <a:xfrm>
          <a:off x="6173861" y="1518290"/>
          <a:ext cx="1891353" cy="1891353"/>
        </a:xfrm>
        <a:prstGeom prst="roundRect">
          <a:avLst>
            <a:gd name="adj" fmla="val 10000"/>
          </a:avLst>
        </a:prstGeom>
        <a:solidFill>
          <a:srgbClr val="00697E">
            <a:alpha val="90000"/>
            <a:hueOff val="0"/>
            <a:satOff val="0"/>
            <a:lumOff val="0"/>
            <a:alphaOff val="-2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Аналитика</a:t>
          </a:r>
        </a:p>
      </dsp:txBody>
      <dsp:txXfrm>
        <a:off x="6229257" y="1573686"/>
        <a:ext cx="1780561" cy="1780561"/>
      </dsp:txXfrm>
    </dsp:sp>
    <dsp:sp modelId="{D6856774-D6EF-49A8-8D46-760325903B2E}">
      <dsp:nvSpPr>
        <dsp:cNvPr id="0" name=""/>
        <dsp:cNvSpPr/>
      </dsp:nvSpPr>
      <dsp:spPr>
        <a:xfrm>
          <a:off x="8121636" y="1101922"/>
          <a:ext cx="364316" cy="45446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5875">
          <a:solidFill>
            <a:prstClr val="whit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121636" y="1192815"/>
        <a:ext cx="255021" cy="272679"/>
      </dsp:txXfrm>
    </dsp:sp>
    <dsp:sp modelId="{1AB03BBC-6944-4A64-8AD4-B0109C93AFE4}">
      <dsp:nvSpPr>
        <dsp:cNvPr id="0" name=""/>
        <dsp:cNvSpPr/>
      </dsp:nvSpPr>
      <dsp:spPr>
        <a:xfrm>
          <a:off x="8798224" y="383478"/>
          <a:ext cx="1891353" cy="18913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2B1A0-DDEC-46FD-A3E1-07505B8E8BCC}">
      <dsp:nvSpPr>
        <dsp:cNvPr id="0" name=""/>
        <dsp:cNvSpPr/>
      </dsp:nvSpPr>
      <dsp:spPr>
        <a:xfrm>
          <a:off x="9106119" y="1518290"/>
          <a:ext cx="1891353" cy="1891353"/>
        </a:xfrm>
        <a:prstGeom prst="roundRect">
          <a:avLst>
            <a:gd name="adj" fmla="val 10000"/>
          </a:avLst>
        </a:prstGeom>
        <a:solidFill>
          <a:srgbClr val="00697E">
            <a:alpha val="90000"/>
            <a:hueOff val="0"/>
            <a:satOff val="0"/>
            <a:lumOff val="0"/>
            <a:alphaOff val="-2000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  <a:latin typeface="Arial"/>
              <a:ea typeface="+mn-ea"/>
              <a:cs typeface="Arial"/>
            </a:rPr>
            <a:t>Отчетность</a:t>
          </a:r>
        </a:p>
      </dsp:txBody>
      <dsp:txXfrm>
        <a:off x="9161515" y="1573686"/>
        <a:ext cx="1780561" cy="1780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6ED52-1140-43B2-8942-E41597DAE32A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40D0C-A8B6-435F-A83C-488A5C86C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5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5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0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8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4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1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7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9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1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D0A3-B9E3-4B7C-BF35-9CC54AF43A89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34CF5-6A59-4F99-9B98-9C53F0A67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2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.jpg"/><Relationship Id="rId5" Type="http://schemas.openxmlformats.org/officeDocument/2006/relationships/image" Target="../media/image4.png"/><Relationship Id="rId10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12" Type="http://schemas.openxmlformats.org/officeDocument/2006/relationships/image" Target="../media/image19.jpeg"/><Relationship Id="rId2" Type="http://schemas.openxmlformats.org/officeDocument/2006/relationships/image" Target="../media/image5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jpe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5" Type="http://schemas.openxmlformats.org/officeDocument/2006/relationships/image" Target="../media/image29.jp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Relationship Id="rId1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12"/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6"/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AutoShape 8"/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036" name="Picture 12" descr="информация вектор значок белый фон PNG , Faq, инфо, информация PNG картинки  и пнг рисунок для бесплатной загрузки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6" descr="logo_eng1.png">
            <a:extLst>
              <a:ext uri="{FF2B5EF4-FFF2-40B4-BE49-F238E27FC236}">
                <a16:creationId xmlns:a16="http://schemas.microsoft.com/office/drawing/2014/main" id="{DE77BEF6-A383-4C83-BB4E-3FC690DF87E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CF0934A-31B7-41E4-836E-721DDDB0B062}"/>
              </a:ext>
            </a:extLst>
          </p:cNvPr>
          <p:cNvSpPr/>
          <p:nvPr/>
        </p:nvSpPr>
        <p:spPr>
          <a:xfrm>
            <a:off x="1753205" y="211530"/>
            <a:ext cx="7274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МИНИСТЕРСТВО НАУКИ И ВЫСШЕГО ОБРАЗОВАНИЯ РОССИЙСКОЙ ФЕДЕРАЦИИ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Пензенский государственный университет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Ресурсный центр Президентской программы подготовки управленческих кадров ГАОУ ДПО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«Институт регионального развития Пензенской области»</a:t>
            </a:r>
          </a:p>
          <a:p>
            <a:pPr algn="ctr"/>
            <a:r>
              <a:rPr lang="x-non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Государствення программа подготовки управленческих кадров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организаций народного хозяйства РФ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27DFEE-82EA-48D7-B5CC-8D461CBA7446}"/>
              </a:ext>
            </a:extLst>
          </p:cNvPr>
          <p:cNvSpPr txBox="1"/>
          <p:nvPr/>
        </p:nvSpPr>
        <p:spPr>
          <a:xfrm>
            <a:off x="4301004" y="277723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Выпускная работа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44F472E-E49E-414F-8A12-40E3CE6C8108}"/>
              </a:ext>
            </a:extLst>
          </p:cNvPr>
          <p:cNvSpPr/>
          <p:nvPr/>
        </p:nvSpPr>
        <p:spPr>
          <a:xfrm>
            <a:off x="-96672" y="3144569"/>
            <a:ext cx="10859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Разработка информационно-аналитической базы данных, как эффективного инструмента управления производственными процессами </a:t>
            </a:r>
          </a:p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компании «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Русмолко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1CD3FA-E588-4CD2-803A-20F7B71FF6D9}"/>
              </a:ext>
            </a:extLst>
          </p:cNvPr>
          <p:cNvSpPr txBox="1"/>
          <p:nvPr/>
        </p:nvSpPr>
        <p:spPr>
          <a:xfrm>
            <a:off x="111426" y="5342986"/>
            <a:ext cx="3734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Автор: Круглов А.Н.</a:t>
            </a:r>
          </a:p>
          <a:p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Руководитель: кандидат экономических наук, </a:t>
            </a:r>
          </a:p>
          <a:p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профессор Будина В.И.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66021-3A82-42D7-B667-9B2F5D54C683}"/>
              </a:ext>
            </a:extLst>
          </p:cNvPr>
          <p:cNvSpPr txBox="1"/>
          <p:nvPr/>
        </p:nvSpPr>
        <p:spPr>
          <a:xfrm>
            <a:off x="4590274" y="6303998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Пенза 20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384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8D2B457-A4D5-4E39-89DB-00EE384C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80" y="397575"/>
            <a:ext cx="7162718" cy="456996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Матрица ответственности</a:t>
            </a:r>
            <a:endParaRPr lang="ru-RU" dirty="0"/>
          </a:p>
        </p:txBody>
      </p:sp>
      <p:graphicFrame>
        <p:nvGraphicFramePr>
          <p:cNvPr id="3" name="Таблица 30">
            <a:extLst>
              <a:ext uri="{FF2B5EF4-FFF2-40B4-BE49-F238E27FC236}">
                <a16:creationId xmlns:a16="http://schemas.microsoft.com/office/drawing/2014/main" id="{04D4E414-6B14-49B5-8B59-55C12E2FE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57060"/>
              </p:ext>
            </p:extLst>
          </p:nvPr>
        </p:nvGraphicFramePr>
        <p:xfrm>
          <a:off x="474139" y="1182299"/>
          <a:ext cx="10142526" cy="492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83">
                  <a:extLst>
                    <a:ext uri="{9D8B030D-6E8A-4147-A177-3AD203B41FA5}">
                      <a16:colId xmlns:a16="http://schemas.microsoft.com/office/drawing/2014/main" val="1793277489"/>
                    </a:ext>
                  </a:extLst>
                </a:gridCol>
                <a:gridCol w="2310063">
                  <a:extLst>
                    <a:ext uri="{9D8B030D-6E8A-4147-A177-3AD203B41FA5}">
                      <a16:colId xmlns:a16="http://schemas.microsoft.com/office/drawing/2014/main" val="1670940843"/>
                    </a:ext>
                  </a:extLst>
                </a:gridCol>
                <a:gridCol w="606392">
                  <a:extLst>
                    <a:ext uri="{9D8B030D-6E8A-4147-A177-3AD203B41FA5}">
                      <a16:colId xmlns:a16="http://schemas.microsoft.com/office/drawing/2014/main" val="2209203838"/>
                    </a:ext>
                  </a:extLst>
                </a:gridCol>
                <a:gridCol w="596766">
                  <a:extLst>
                    <a:ext uri="{9D8B030D-6E8A-4147-A177-3AD203B41FA5}">
                      <a16:colId xmlns:a16="http://schemas.microsoft.com/office/drawing/2014/main" val="2713613605"/>
                    </a:ext>
                  </a:extLst>
                </a:gridCol>
                <a:gridCol w="644893">
                  <a:extLst>
                    <a:ext uri="{9D8B030D-6E8A-4147-A177-3AD203B41FA5}">
                      <a16:colId xmlns:a16="http://schemas.microsoft.com/office/drawing/2014/main" val="733464146"/>
                    </a:ext>
                  </a:extLst>
                </a:gridCol>
                <a:gridCol w="616017">
                  <a:extLst>
                    <a:ext uri="{9D8B030D-6E8A-4147-A177-3AD203B41FA5}">
                      <a16:colId xmlns:a16="http://schemas.microsoft.com/office/drawing/2014/main" val="92849809"/>
                    </a:ext>
                  </a:extLst>
                </a:gridCol>
                <a:gridCol w="539014">
                  <a:extLst>
                    <a:ext uri="{9D8B030D-6E8A-4147-A177-3AD203B41FA5}">
                      <a16:colId xmlns:a16="http://schemas.microsoft.com/office/drawing/2014/main" val="3030795758"/>
                    </a:ext>
                  </a:extLst>
                </a:gridCol>
                <a:gridCol w="567891">
                  <a:extLst>
                    <a:ext uri="{9D8B030D-6E8A-4147-A177-3AD203B41FA5}">
                      <a16:colId xmlns:a16="http://schemas.microsoft.com/office/drawing/2014/main" val="2805323542"/>
                    </a:ext>
                  </a:extLst>
                </a:gridCol>
                <a:gridCol w="500514">
                  <a:extLst>
                    <a:ext uri="{9D8B030D-6E8A-4147-A177-3AD203B41FA5}">
                      <a16:colId xmlns:a16="http://schemas.microsoft.com/office/drawing/2014/main" val="792519444"/>
                    </a:ext>
                  </a:extLst>
                </a:gridCol>
                <a:gridCol w="442762">
                  <a:extLst>
                    <a:ext uri="{9D8B030D-6E8A-4147-A177-3AD203B41FA5}">
                      <a16:colId xmlns:a16="http://schemas.microsoft.com/office/drawing/2014/main" val="2564934967"/>
                    </a:ext>
                  </a:extLst>
                </a:gridCol>
                <a:gridCol w="558265">
                  <a:extLst>
                    <a:ext uri="{9D8B030D-6E8A-4147-A177-3AD203B41FA5}">
                      <a16:colId xmlns:a16="http://schemas.microsoft.com/office/drawing/2014/main" val="2251386588"/>
                    </a:ext>
                  </a:extLst>
                </a:gridCol>
                <a:gridCol w="539015">
                  <a:extLst>
                    <a:ext uri="{9D8B030D-6E8A-4147-A177-3AD203B41FA5}">
                      <a16:colId xmlns:a16="http://schemas.microsoft.com/office/drawing/2014/main" val="2778127055"/>
                    </a:ext>
                  </a:extLst>
                </a:gridCol>
                <a:gridCol w="529389">
                  <a:extLst>
                    <a:ext uri="{9D8B030D-6E8A-4147-A177-3AD203B41FA5}">
                      <a16:colId xmlns:a16="http://schemas.microsoft.com/office/drawing/2014/main" val="1446734874"/>
                    </a:ext>
                  </a:extLst>
                </a:gridCol>
                <a:gridCol w="423512">
                  <a:extLst>
                    <a:ext uri="{9D8B030D-6E8A-4147-A177-3AD203B41FA5}">
                      <a16:colId xmlns:a16="http://schemas.microsoft.com/office/drawing/2014/main" val="1623557042"/>
                    </a:ext>
                  </a:extLst>
                </a:gridCol>
                <a:gridCol w="442762">
                  <a:extLst>
                    <a:ext uri="{9D8B030D-6E8A-4147-A177-3AD203B41FA5}">
                      <a16:colId xmlns:a16="http://schemas.microsoft.com/office/drawing/2014/main" val="2331062637"/>
                    </a:ext>
                  </a:extLst>
                </a:gridCol>
                <a:gridCol w="490888">
                  <a:extLst>
                    <a:ext uri="{9D8B030D-6E8A-4147-A177-3AD203B41FA5}">
                      <a16:colId xmlns:a16="http://schemas.microsoft.com/office/drawing/2014/main" val="456684648"/>
                    </a:ext>
                  </a:extLst>
                </a:gridCol>
              </a:tblGrid>
              <a:tr h="21986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                                         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                                           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                                Структуры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              Должностные лица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Заместитель генерального директора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Начальник аналитического центра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Аналитик по напр. растениеводство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Аналитик по напр. Животноводство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Гл. экономист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Программист-разработчик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Программист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1С -программист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Системный администратор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Гл. зоотехник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Гл. ветврач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Гл. технолог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Гл. агроном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Сотрудник отдела кадров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3049116549"/>
                  </a:ext>
                </a:extLst>
              </a:tr>
              <a:tr h="444458"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Подготовительный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705321"/>
                  </a:ext>
                </a:extLst>
              </a:tr>
              <a:tr h="508592"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Разработка технического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268970"/>
                  </a:ext>
                </a:extLst>
              </a:tr>
              <a:tr h="508592"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Этап разработки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внедрения ИАБД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7404588"/>
                  </a:ext>
                </a:extLst>
              </a:tr>
              <a:tr h="508592">
                <a:tc>
                  <a:txBody>
                    <a:bodyPr/>
                    <a:lstStyle/>
                    <a:p>
                      <a:r>
                        <a:rPr lang="ru-RU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Этап настройки бизнес-процесса «Производственная аналитика»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502306"/>
                  </a:ext>
                </a:extLst>
              </a:tr>
              <a:tr h="623542">
                <a:tc>
                  <a:txBody>
                    <a:bodyPr/>
                    <a:lstStyle/>
                    <a:p>
                      <a:r>
                        <a:rPr lang="ru-RU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Заключительный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51283"/>
                  </a:ext>
                </a:extLst>
              </a:tr>
            </a:tbl>
          </a:graphicData>
        </a:graphic>
      </p:graphicFrame>
      <p:grpSp>
        <p:nvGrpSpPr>
          <p:cNvPr id="5" name="Group 1">
            <a:extLst>
              <a:ext uri="{FF2B5EF4-FFF2-40B4-BE49-F238E27FC236}">
                <a16:creationId xmlns:a16="http://schemas.microsoft.com/office/drawing/2014/main" id="{7CB61AA4-7969-4D17-A005-07C2B810141B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19255021-ECDE-486E-A39B-F5CA21723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517BD3AC-00CA-4F5A-9EA0-8927C3906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724C069-4AFD-47C4-9B41-E74CA68FB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D954733-C6E4-40DA-AC87-4B94E4884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D878BC3-7E9E-4F12-8FF4-77F253FA4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5FB45667-980F-40EA-99BA-6861BBC11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093A604-70D2-4CA3-84D8-4E2967FB1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EE5E3CEE-A63A-48E9-97FD-58059A7B9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11119D09-BB0A-45B1-AF68-5E955F70B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9CCC621F-9D90-4859-B7CE-16E58820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C7DD1BC3-93BE-4614-8187-2A83FDAF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DB62CC4F-99C3-47FE-92BC-4CC59A8D0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C4E1EBB-E933-4480-B67C-832FD2859BFB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186C136-A5A1-44A3-B042-1A7DABBE44D7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AB80FB-5B27-4708-88A0-75847FCEEE19}"/>
              </a:ext>
            </a:extLst>
          </p:cNvPr>
          <p:cNvSpPr txBox="1"/>
          <p:nvPr/>
        </p:nvSpPr>
        <p:spPr>
          <a:xfrm>
            <a:off x="2537886" y="6353705"/>
            <a:ext cx="6015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О</a:t>
            </a:r>
            <a:r>
              <a:rPr lang="ru-RU" sz="1400" dirty="0"/>
              <a:t> – ответственный, </a:t>
            </a:r>
            <a:r>
              <a:rPr lang="ru-RU" sz="1400" b="1" dirty="0"/>
              <a:t>И</a:t>
            </a:r>
            <a:r>
              <a:rPr lang="ru-RU" sz="1400" dirty="0"/>
              <a:t> – исполнитель, </a:t>
            </a:r>
            <a:r>
              <a:rPr lang="ru-RU" sz="1400" b="1" dirty="0"/>
              <a:t>К</a:t>
            </a:r>
            <a:r>
              <a:rPr lang="ru-RU" sz="1400" dirty="0"/>
              <a:t> – консультант, </a:t>
            </a:r>
            <a:r>
              <a:rPr lang="ru-RU" sz="1400" b="1" dirty="0"/>
              <a:t>Н</a:t>
            </a:r>
            <a:r>
              <a:rPr lang="ru-RU" sz="1400" dirty="0"/>
              <a:t> - наблюдатель</a:t>
            </a:r>
          </a:p>
        </p:txBody>
      </p:sp>
      <p:pic>
        <p:nvPicPr>
          <p:cNvPr id="41" name="Рисунок 6" descr="logo_eng1.png">
            <a:extLst>
              <a:ext uri="{FF2B5EF4-FFF2-40B4-BE49-F238E27FC236}">
                <a16:creationId xmlns:a16="http://schemas.microsoft.com/office/drawing/2014/main" id="{5FFD347B-3012-43F3-A9B4-24DE13775CA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2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5C153E-7BA8-498C-A79C-2E05227E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37" y="336869"/>
            <a:ext cx="10515600" cy="49055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Сетевой график</a:t>
            </a:r>
            <a:endParaRPr lang="ru-RU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FC6AAAD6-DE6C-46F2-A080-AA65BAD405F2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66208632-5D78-4363-B553-1C6D9D700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12">
              <a:extLst>
                <a:ext uri="{FF2B5EF4-FFF2-40B4-BE49-F238E27FC236}">
                  <a16:creationId xmlns:a16="http://schemas.microsoft.com/office/drawing/2014/main" id="{9F4D24BC-FA6E-4A8D-8ADB-61B145FB5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2519753-A71F-4418-9081-10B10071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C24BBE9-D8CD-4E36-B45F-5C4115CC2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C3B3DC8-F0C8-4C80-A65D-CDD10F9BF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5539E57D-8306-4775-8080-B50A868DB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E002ADF-DA54-4D08-A2CB-3599504B7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779E1B9B-75EF-4C94-A0BE-76ABE31F5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99F1DFF-E5F2-45C6-AE22-4E3641626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E69CA356-68B3-4214-B8AF-27F8E991A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1F1A3134-6471-4560-AC64-972B74841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42EA56C-9C7E-43E0-97B3-3FA77F9CE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CA201FE-EFAE-4475-8E78-0EE68D34C499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C654F47-2704-443B-A628-42769BA50F1D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408B96E-044E-496A-BB34-14155A826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766" y="1149944"/>
            <a:ext cx="8923809" cy="4752381"/>
          </a:xfrm>
          <a:prstGeom prst="rect">
            <a:avLst/>
          </a:prstGeom>
        </p:spPr>
      </p:pic>
      <p:pic>
        <p:nvPicPr>
          <p:cNvPr id="27" name="Рисунок 6" descr="logo_eng1.png">
            <a:extLst>
              <a:ext uri="{FF2B5EF4-FFF2-40B4-BE49-F238E27FC236}">
                <a16:creationId xmlns:a16="http://schemas.microsoft.com/office/drawing/2014/main" id="{08D15D1C-E7A7-4B17-B691-0D70C819E10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51942DA-6EF5-43A0-86C5-46D5D7653315}"/>
              </a:ext>
            </a:extLst>
          </p:cNvPr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29" name="Group 2">
              <a:extLst>
                <a:ext uri="{FF2B5EF4-FFF2-40B4-BE49-F238E27FC236}">
                  <a16:creationId xmlns:a16="http://schemas.microsoft.com/office/drawing/2014/main" id="{1192DF4C-0278-4450-8FDD-F7ABA21D6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FBE56323-603C-4AAF-BFD7-CAC0B77A13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AutoShape 4">
                <a:extLst>
                  <a:ext uri="{FF2B5EF4-FFF2-40B4-BE49-F238E27FC236}">
                    <a16:creationId xmlns:a16="http://schemas.microsoft.com/office/drawing/2014/main" id="{A907A5AA-28E4-4637-9ED6-FE2523D9F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92BAAAA-19C3-4687-802E-311C78A3C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A6022453-15DB-4285-B749-77878AA3D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41ECC91B-BA55-4E60-B4E0-903BDC30F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AutoShape 8">
                <a:extLst>
                  <a:ext uri="{FF2B5EF4-FFF2-40B4-BE49-F238E27FC236}">
                    <a16:creationId xmlns:a16="http://schemas.microsoft.com/office/drawing/2014/main" id="{2DDD0868-0B5B-4889-886A-302CB9D38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C828A21F-8BC3-40FC-9CA1-8E1783B2C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30" name="Picture 12" descr="информация вектор значок белый фон PNG , Faq, инфо, информация PNG картинки  и пнг рисунок для бесплатной загрузки">
              <a:extLst>
                <a:ext uri="{FF2B5EF4-FFF2-40B4-BE49-F238E27FC236}">
                  <a16:creationId xmlns:a16="http://schemas.microsoft.com/office/drawing/2014/main" id="{936DF244-EE03-40E2-990D-1E462D425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3ADCFB5-E3A2-463B-BD4C-58849A871174}"/>
              </a:ext>
            </a:extLst>
          </p:cNvPr>
          <p:cNvSpPr txBox="1"/>
          <p:nvPr/>
        </p:nvSpPr>
        <p:spPr>
          <a:xfrm>
            <a:off x="2094004" y="6092764"/>
            <a:ext cx="620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Общая продолжительность работ 132 дня</a:t>
            </a:r>
          </a:p>
        </p:txBody>
      </p:sp>
    </p:spTree>
    <p:extLst>
      <p:ext uri="{BB962C8B-B14F-4D97-AF65-F5344CB8AC3E}">
        <p14:creationId xmlns:p14="http://schemas.microsoft.com/office/powerpoint/2010/main" val="24987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61ABF4-33F2-43BE-AD1D-D4F16E71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149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затрат проекта</a:t>
            </a:r>
            <a:endParaRPr lang="ru-RU" dirty="0"/>
          </a:p>
        </p:txBody>
      </p:sp>
      <p:graphicFrame>
        <p:nvGraphicFramePr>
          <p:cNvPr id="3" name="Объект 5">
            <a:extLst>
              <a:ext uri="{FF2B5EF4-FFF2-40B4-BE49-F238E27FC236}">
                <a16:creationId xmlns:a16="http://schemas.microsoft.com/office/drawing/2014/main" id="{C965A5FD-717B-42FE-AEA1-FE7C9E1B5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00916"/>
              </p:ext>
            </p:extLst>
          </p:nvPr>
        </p:nvGraphicFramePr>
        <p:xfrm>
          <a:off x="41593" y="1215310"/>
          <a:ext cx="10515600" cy="510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">
            <a:extLst>
              <a:ext uri="{FF2B5EF4-FFF2-40B4-BE49-F238E27FC236}">
                <a16:creationId xmlns:a16="http://schemas.microsoft.com/office/drawing/2014/main" id="{9A593E77-6FA4-4D41-A381-CD1D7CE8FDD5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EEE2FE68-D668-4C2D-A937-5B26CA0DF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2B023DD1-52E1-419C-A7BC-EE78BD38E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EB462F2A-E9BE-452F-8F2A-977DA7A3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5D5DF03-CBB4-4517-8A9B-7BA057432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DCA26FA-5F0C-4ACE-85A6-288C6A23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54F4E379-FA8D-4290-9D4E-6E146BC46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C8B919-8F52-47E6-87F2-2F309459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39728E7D-FB6D-4C47-8781-E8E76EA0B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CDC736B1-6588-49E8-A2FF-419F55838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5C10E92A-3033-4611-B2F4-D17420D54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0BAF2498-0614-448A-B599-B060CC4F1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F4F3246A-BDE0-45D6-94E6-784C00CB7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EB6A696-5DBA-43EF-961F-EFDBD9FE1789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A895535-0A49-4791-8272-2010BF27B32C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68123C7-B308-438A-8331-B87E6D9B6506}"/>
              </a:ext>
            </a:extLst>
          </p:cNvPr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69DB8197-AF86-4CDA-888C-839E9E81A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70C9A300-F5FB-4AA7-AE46-236A8D3D98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AutoShape 4">
                <a:extLst>
                  <a:ext uri="{FF2B5EF4-FFF2-40B4-BE49-F238E27FC236}">
                    <a16:creationId xmlns:a16="http://schemas.microsoft.com/office/drawing/2014/main" id="{31C399D7-07E6-4186-AC69-BB2A29236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1E61C01F-2520-4C9E-B306-EF8E50B18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38A448BB-6E01-4DCE-A413-17C69C48F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A95CAAFA-FE5C-450F-A399-EC01BC22B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AutoShape 8">
                <a:extLst>
                  <a:ext uri="{FF2B5EF4-FFF2-40B4-BE49-F238E27FC236}">
                    <a16:creationId xmlns:a16="http://schemas.microsoft.com/office/drawing/2014/main" id="{6FCE7A4D-393A-48A3-94F6-D8BBC50C9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7EC975DA-7E13-4E83-8ADD-0671D3258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22" name="Picture 12" descr="информация вектор значок белый фон PNG , Faq, инфо, информация PNG картинки  и пнг рисунок для бесплатной загрузки">
              <a:extLst>
                <a:ext uri="{FF2B5EF4-FFF2-40B4-BE49-F238E27FC236}">
                  <a16:creationId xmlns:a16="http://schemas.microsoft.com/office/drawing/2014/main" id="{C2C9F8E6-D6E0-4B35-B27A-971D57F2A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710ACAD-97DA-41FE-AB99-8A05661998A4}"/>
              </a:ext>
            </a:extLst>
          </p:cNvPr>
          <p:cNvSpPr txBox="1"/>
          <p:nvPr/>
        </p:nvSpPr>
        <p:spPr>
          <a:xfrm>
            <a:off x="1607959" y="5761405"/>
            <a:ext cx="620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Общий бюджет проекта 1 326 518 рублей</a:t>
            </a:r>
          </a:p>
        </p:txBody>
      </p:sp>
      <p:pic>
        <p:nvPicPr>
          <p:cNvPr id="32" name="Рисунок 6" descr="logo_eng1.png">
            <a:extLst>
              <a:ext uri="{FF2B5EF4-FFF2-40B4-BE49-F238E27FC236}">
                <a16:creationId xmlns:a16="http://schemas.microsoft.com/office/drawing/2014/main" id="{B5F92F5E-2941-47BA-8645-8BE149FF670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8C398DD-1335-4C9E-98AC-F0DED83D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95" y="420599"/>
            <a:ext cx="10515600" cy="443397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Критерии оценки эффективности проекта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89559131-A344-43C3-8BD4-C2AEC473F458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3E6AE9BD-18A0-4A28-BCE9-AF8C6F2F9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A18B231E-EDB1-4D60-BBD3-339633EC1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1CECEEA-C533-4ED6-B2ED-A4F1E496F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72E21DA-8E6E-427B-A954-F413E8301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3A4D37-E9EA-4B05-835B-A6883D77E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0710675E-F6E3-4388-B065-BBA1615EC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33A9399-CA76-4F26-91E0-B7B058EFE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93C4D61A-E0A1-4FDC-887A-AFFB5E698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8713F6D3-1FFE-4969-8489-2C28EC10C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AC4BEE8B-FE24-4728-8608-C827D0B8C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05F48C49-ECBF-4C5C-A8B9-3B22E15F4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B45864E-D267-4102-AB48-EDB6E8A12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0D5042-B94C-4403-BBBA-D0C55D088CA6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7686F35-2A1E-462E-9243-B5C57C38379C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9">
            <a:extLst>
              <a:ext uri="{FF2B5EF4-FFF2-40B4-BE49-F238E27FC236}">
                <a16:creationId xmlns:a16="http://schemas.microsoft.com/office/drawing/2014/main" id="{807B68FA-5347-46D9-9ABB-E891C42A6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87179"/>
              </p:ext>
            </p:extLst>
          </p:nvPr>
        </p:nvGraphicFramePr>
        <p:xfrm>
          <a:off x="366592" y="1199208"/>
          <a:ext cx="1018710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554">
                  <a:extLst>
                    <a:ext uri="{9D8B030D-6E8A-4147-A177-3AD203B41FA5}">
                      <a16:colId xmlns:a16="http://schemas.microsoft.com/office/drawing/2014/main" val="3534814880"/>
                    </a:ext>
                  </a:extLst>
                </a:gridCol>
                <a:gridCol w="5093554">
                  <a:extLst>
                    <a:ext uri="{9D8B030D-6E8A-4147-A177-3AD203B41FA5}">
                      <a16:colId xmlns:a16="http://schemas.microsoft.com/office/drawing/2014/main" val="1892046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Качественные критерии: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Количественные критерии: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02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повышение эффективности управления, связанное с максимально оперативным получение аналитических отчетов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сокращение издержек за счет оптимального использования рабочего времени управленческого персонала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21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прозрачности управления за счет доступности информации в любое время в любом месте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сокращение финансовых потерь за счет своевременного выявления, предотвращения нарушений/отклонений, рисковых событий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6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качества продукции за счет своевременного влияния на текущие производственных процессы, своевременности выявления отклонений/нарушений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получение дополнительной прибыли за счет правильности, оптимальности выполнения производственных процессов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1070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производительности за счет применения автоматизации аналитики и исключения большого количества ручного труда специалистов аналитического центра, специалистов профильных подразделений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"/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сокращение издержек за счет наиболее эффективного использования материальных ресурсов компании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14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13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E248DE4-C9EB-4910-8ECD-D6A0DC6F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6"/>
            <a:ext cx="10515600" cy="61595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Расчет экономической эффективности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59E2E80-18A0-4888-8335-C548EF32E743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00CD12B3-F13F-403E-8B97-282B12422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12">
              <a:extLst>
                <a:ext uri="{FF2B5EF4-FFF2-40B4-BE49-F238E27FC236}">
                  <a16:creationId xmlns:a16="http://schemas.microsoft.com/office/drawing/2014/main" id="{DB3F4AE6-EBE5-4A9C-B64B-BC7FD3A3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716A6D8-966B-4489-8FA3-25D091104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C6A2E6B-BB0F-4D9B-8535-99620197F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DBE89F6-D665-4B85-83F6-532D20C69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50779CF5-0D32-46B2-8D68-F7783D6F9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4D1503F-5105-4543-830D-C58997D8F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571C7E6E-8445-4E83-8A36-DF5181553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665CF28B-BB7C-44CE-83FE-25077625D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003D9069-19CD-44D5-AB24-6A1088259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2FC2721-5153-4622-AD72-7D3AC7F88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FD2FAB4-EC14-4CD1-9DB1-FA25A7848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7ECBE5-8782-477A-9837-C4590B161596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519B248-16D4-4161-AB46-CF4C89FB2DA5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7E6ABB-0FD6-462A-BDD4-4C15980D91AB}"/>
              </a:ext>
            </a:extLst>
          </p:cNvPr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3DB697D4-A65A-4B9E-BEC9-8EC6B4EC8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D4FE43A8-B4F6-47B0-A283-0BEFD719F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AutoShape 4">
                <a:extLst>
                  <a:ext uri="{FF2B5EF4-FFF2-40B4-BE49-F238E27FC236}">
                    <a16:creationId xmlns:a16="http://schemas.microsoft.com/office/drawing/2014/main" id="{564318DC-FD73-4C4F-A171-4206B5E6B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BBC6B797-1243-4A91-A16E-D7493DF94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7EAB3A40-EE40-499D-9D9F-9B6711C64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F14E398B-ADD3-49A8-B587-AC2658612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AutoShape 8">
                <a:extLst>
                  <a:ext uri="{FF2B5EF4-FFF2-40B4-BE49-F238E27FC236}">
                    <a16:creationId xmlns:a16="http://schemas.microsoft.com/office/drawing/2014/main" id="{22F733A0-5C28-4AEC-9E33-B3C39F28D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7684BD3-EF7C-487D-8898-54DA330D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21" name="Picture 12" descr="информация вектор значок белый фон PNG , Faq, инфо, информация PNG картинки  и пнг рисунок для бесплатной загрузки">
              <a:extLst>
                <a:ext uri="{FF2B5EF4-FFF2-40B4-BE49-F238E27FC236}">
                  <a16:creationId xmlns:a16="http://schemas.microsoft.com/office/drawing/2014/main" id="{C74BFB0C-211A-46BC-B3B4-A17524390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Рисунок 6" descr="logo_eng1.png">
            <a:extLst>
              <a:ext uri="{FF2B5EF4-FFF2-40B4-BE49-F238E27FC236}">
                <a16:creationId xmlns:a16="http://schemas.microsoft.com/office/drawing/2014/main" id="{A71A2C37-F174-433F-80ED-419F5E32453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  <p:sp>
        <p:nvSpPr>
          <p:cNvPr id="31" name="Freeform 7"/>
          <p:cNvSpPr>
            <a:spLocks/>
          </p:cNvSpPr>
          <p:nvPr/>
        </p:nvSpPr>
        <p:spPr bwMode="auto">
          <a:xfrm>
            <a:off x="3405446" y="1940507"/>
            <a:ext cx="1291720" cy="407828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2929381" y="3360765"/>
            <a:ext cx="1220311" cy="1218724"/>
          </a:xfrm>
          <a:prstGeom prst="ellipse">
            <a:avLst/>
          </a:prstGeom>
          <a:blipFill>
            <a:blip r:embed="rId9"/>
            <a:srcRect/>
            <a:stretch>
              <a:fillRect l="-30000" r="-30000"/>
            </a:stretch>
          </a:blipFill>
          <a:ln w="12700" cap="flat" cmpd="sng" algn="ctr">
            <a:solidFill>
              <a:srgbClr val="5F87AC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zh-CN" sz="1799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3929116" y="5161873"/>
            <a:ext cx="1220311" cy="1218724"/>
          </a:xfrm>
          <a:prstGeom prst="ellipse">
            <a:avLst/>
          </a:prstGeom>
          <a:blipFill>
            <a:blip r:embed="rId10"/>
            <a:srcRect/>
            <a:stretch>
              <a:fillRect l="-39000" r="-39000"/>
            </a:stretch>
          </a:blipFill>
          <a:ln w="12700" cap="flat" cmpd="sng" algn="ctr">
            <a:solidFill>
              <a:srgbClr val="4D7AA2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buFontTx/>
              <a:buNone/>
            </a:pPr>
            <a:endParaRPr lang="zh-CN" altLang="zh-CN" sz="1799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3805339" y="1502528"/>
            <a:ext cx="1218724" cy="1220311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  <a:ln w="12700" cap="flat" cmpd="sng" algn="ctr">
            <a:solidFill>
              <a:srgbClr val="7D9EBB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buFontTx/>
              <a:buNone/>
            </a:pPr>
            <a:endParaRPr lang="zh-CN" altLang="zh-CN" sz="1799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4943612" y="2590151"/>
            <a:ext cx="974531" cy="770614"/>
          </a:xfrm>
          <a:prstGeom prst="line">
            <a:avLst/>
          </a:prstGeom>
          <a:noFill/>
          <a:ln w="25400" cmpd="sng">
            <a:solidFill>
              <a:srgbClr val="00DC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V="1">
            <a:off x="5057325" y="4555054"/>
            <a:ext cx="900790" cy="758529"/>
          </a:xfrm>
          <a:prstGeom prst="line">
            <a:avLst/>
          </a:prstGeom>
          <a:noFill/>
          <a:ln w="25400" cmpd="sng">
            <a:solidFill>
              <a:srgbClr val="00DC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V="1">
            <a:off x="4427396" y="3943148"/>
            <a:ext cx="1324450" cy="9521"/>
          </a:xfrm>
          <a:prstGeom prst="line">
            <a:avLst/>
          </a:prstGeom>
          <a:noFill/>
          <a:ln w="25400" cmpd="sng">
            <a:solidFill>
              <a:srgbClr val="00DC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5943858" y="3203663"/>
            <a:ext cx="1624965" cy="1624965"/>
          </a:xfrm>
          <a:prstGeom prst="ellipse">
            <a:avLst/>
          </a:prstGeom>
          <a:blipFill>
            <a:blip r:embed="rId12"/>
            <a:srcRect/>
            <a:stretch>
              <a:fillRect l="-39000" r="-39000"/>
            </a:stretch>
          </a:blipFill>
          <a:ln w="12700" cap="flat" cmpd="sng" algn="ctr">
            <a:solidFill>
              <a:srgbClr val="41719C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zh-CN" sz="1799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B4E2F5-0C00-4BD3-A84D-E5699C086DC5}"/>
              </a:ext>
            </a:extLst>
          </p:cNvPr>
          <p:cNvSpPr txBox="1"/>
          <p:nvPr/>
        </p:nvSpPr>
        <p:spPr>
          <a:xfrm>
            <a:off x="634754" y="1266712"/>
            <a:ext cx="314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Экономический эффект по направлению "Животноводство"</a:t>
            </a:r>
          </a:p>
          <a:p>
            <a:pPr algn="ctr"/>
            <a:r>
              <a:rPr lang="en-US" sz="2000" b="1" i="1" dirty="0">
                <a:solidFill>
                  <a:schemeClr val="accent1"/>
                </a:solidFill>
              </a:rPr>
              <a:t>118 500 000 </a:t>
            </a:r>
            <a:r>
              <a:rPr lang="ru-RU" sz="2000" b="1" i="1" dirty="0">
                <a:solidFill>
                  <a:schemeClr val="accent1"/>
                </a:solidFill>
              </a:rPr>
              <a:t>руб. в год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B4E2F5-0C00-4BD3-A84D-E5699C086DC5}"/>
              </a:ext>
            </a:extLst>
          </p:cNvPr>
          <p:cNvSpPr txBox="1"/>
          <p:nvPr/>
        </p:nvSpPr>
        <p:spPr>
          <a:xfrm>
            <a:off x="-15844" y="3256050"/>
            <a:ext cx="314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Экономический эффект по направлению "Растениеводство "</a:t>
            </a: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22 800 000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ru-RU" sz="2000" b="1" i="1" dirty="0">
                <a:solidFill>
                  <a:schemeClr val="accent1"/>
                </a:solidFill>
              </a:rPr>
              <a:t>руб. в год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B4E2F5-0C00-4BD3-A84D-E5699C086DC5}"/>
              </a:ext>
            </a:extLst>
          </p:cNvPr>
          <p:cNvSpPr txBox="1"/>
          <p:nvPr/>
        </p:nvSpPr>
        <p:spPr>
          <a:xfrm>
            <a:off x="923108" y="5280173"/>
            <a:ext cx="3149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Горюче-смазочные материалы</a:t>
            </a: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1 100 000 руб. в год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B4E2F5-0C00-4BD3-A84D-E5699C086DC5}"/>
              </a:ext>
            </a:extLst>
          </p:cNvPr>
          <p:cNvSpPr txBox="1"/>
          <p:nvPr/>
        </p:nvSpPr>
        <p:spPr>
          <a:xfrm>
            <a:off x="7420234" y="1415406"/>
            <a:ext cx="3149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Затраты на внедрение</a:t>
            </a: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1 326 520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ru-RU" sz="2000" b="1" i="1" dirty="0">
                <a:solidFill>
                  <a:schemeClr val="accent1"/>
                </a:solidFill>
              </a:rPr>
              <a:t>руб.</a:t>
            </a:r>
          </a:p>
          <a:p>
            <a:pPr algn="ctr"/>
            <a:endParaRPr lang="ru-RU" sz="2000" b="1" i="1" dirty="0">
              <a:solidFill>
                <a:schemeClr val="accent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Прибыль от эффекта внедрения ИАБД по основным показателям</a:t>
            </a: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142 400 000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ru-RU" sz="2000" b="1" i="1" dirty="0">
                <a:solidFill>
                  <a:schemeClr val="accent1"/>
                </a:solidFill>
              </a:rPr>
              <a:t>руб. в год</a:t>
            </a:r>
          </a:p>
          <a:p>
            <a:pPr algn="ctr"/>
            <a:endParaRPr lang="ru-RU" sz="2000" b="1" i="1" dirty="0">
              <a:solidFill>
                <a:schemeClr val="accent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Ожидаемая </a:t>
            </a:r>
            <a:r>
              <a:rPr lang="ru-RU" sz="2000" b="1" i="1">
                <a:solidFill>
                  <a:schemeClr val="tx2"/>
                </a:solidFill>
              </a:rPr>
              <a:t>экономическая эффективность</a:t>
            </a:r>
            <a:endParaRPr lang="ru-RU" sz="2000" b="1" i="1" dirty="0">
              <a:solidFill>
                <a:schemeClr val="tx2"/>
              </a:solidFill>
            </a:endParaRP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141 073 480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ru-RU" sz="2000" b="1" i="1" dirty="0">
                <a:solidFill>
                  <a:schemeClr val="accent1"/>
                </a:solidFill>
              </a:rPr>
              <a:t>руб. в год</a:t>
            </a:r>
          </a:p>
          <a:p>
            <a:pPr algn="ctr"/>
            <a:endParaRPr lang="ru-RU" sz="2000" b="1" i="1" dirty="0">
              <a:solidFill>
                <a:schemeClr val="accent1"/>
              </a:solidFill>
            </a:endParaRPr>
          </a:p>
          <a:p>
            <a:pPr algn="ctr"/>
            <a:endParaRPr lang="ru-RU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2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48BA45-C276-4528-A26B-4BEA5DD9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рисков проекта</a:t>
            </a: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37E4E7D0-E94B-4003-869C-58FBE0EBF31E}"/>
              </a:ext>
            </a:extLst>
          </p:cNvPr>
          <p:cNvSpPr>
            <a:spLocks/>
          </p:cNvSpPr>
          <p:nvPr/>
        </p:nvSpPr>
        <p:spPr bwMode="auto">
          <a:xfrm>
            <a:off x="6962747" y="2092845"/>
            <a:ext cx="1393825" cy="1324885"/>
          </a:xfrm>
          <a:custGeom>
            <a:avLst/>
            <a:gdLst>
              <a:gd name="T0" fmla="+- 0 11866 9770"/>
              <a:gd name="T1" fmla="*/ T0 w 2194"/>
              <a:gd name="T2" fmla="+- 0 291 275"/>
              <a:gd name="T3" fmla="*/ 291 h 2086"/>
              <a:gd name="T4" fmla="+- 0 11656 9770"/>
              <a:gd name="T5" fmla="*/ T4 w 2194"/>
              <a:gd name="T6" fmla="+- 0 337 275"/>
              <a:gd name="T7" fmla="*/ 337 h 2086"/>
              <a:gd name="T8" fmla="+- 0 11431 9770"/>
              <a:gd name="T9" fmla="*/ T8 w 2194"/>
              <a:gd name="T10" fmla="+- 0 406 275"/>
              <a:gd name="T11" fmla="*/ 406 h 2086"/>
              <a:gd name="T12" fmla="+- 0 11314 9770"/>
              <a:gd name="T13" fmla="*/ T12 w 2194"/>
              <a:gd name="T14" fmla="+- 0 449 275"/>
              <a:gd name="T15" fmla="*/ 449 h 2086"/>
              <a:gd name="T16" fmla="+- 0 11196 9770"/>
              <a:gd name="T17" fmla="*/ T16 w 2194"/>
              <a:gd name="T18" fmla="+- 0 500 275"/>
              <a:gd name="T19" fmla="*/ 500 h 2086"/>
              <a:gd name="T20" fmla="+- 0 11077 9770"/>
              <a:gd name="T21" fmla="*/ T20 w 2194"/>
              <a:gd name="T22" fmla="+- 0 558 275"/>
              <a:gd name="T23" fmla="*/ 558 h 2086"/>
              <a:gd name="T24" fmla="+- 0 10958 9770"/>
              <a:gd name="T25" fmla="*/ T24 w 2194"/>
              <a:gd name="T26" fmla="+- 0 623 275"/>
              <a:gd name="T27" fmla="*/ 623 h 2086"/>
              <a:gd name="T28" fmla="+- 0 10840 9770"/>
              <a:gd name="T29" fmla="*/ T28 w 2194"/>
              <a:gd name="T30" fmla="+- 0 696 275"/>
              <a:gd name="T31" fmla="*/ 696 h 2086"/>
              <a:gd name="T32" fmla="+- 0 10724 9770"/>
              <a:gd name="T33" fmla="*/ T32 w 2194"/>
              <a:gd name="T34" fmla="+- 0 778 275"/>
              <a:gd name="T35" fmla="*/ 778 h 2086"/>
              <a:gd name="T36" fmla="+- 0 10610 9770"/>
              <a:gd name="T37" fmla="*/ T36 w 2194"/>
              <a:gd name="T38" fmla="+- 0 869 275"/>
              <a:gd name="T39" fmla="*/ 869 h 2086"/>
              <a:gd name="T40" fmla="+- 0 10499 9770"/>
              <a:gd name="T41" fmla="*/ T40 w 2194"/>
              <a:gd name="T42" fmla="+- 0 969 275"/>
              <a:gd name="T43" fmla="*/ 969 h 2086"/>
              <a:gd name="T44" fmla="+- 0 10392 9770"/>
              <a:gd name="T45" fmla="*/ T44 w 2194"/>
              <a:gd name="T46" fmla="+- 0 1079 275"/>
              <a:gd name="T47" fmla="*/ 1079 h 2086"/>
              <a:gd name="T48" fmla="+- 0 10290 9770"/>
              <a:gd name="T49" fmla="*/ T48 w 2194"/>
              <a:gd name="T50" fmla="+- 0 1199 275"/>
              <a:gd name="T51" fmla="*/ 1199 h 2086"/>
              <a:gd name="T52" fmla="+- 0 10193 9770"/>
              <a:gd name="T53" fmla="*/ T52 w 2194"/>
              <a:gd name="T54" fmla="+- 0 1330 275"/>
              <a:gd name="T55" fmla="*/ 1330 h 2086"/>
              <a:gd name="T56" fmla="+- 0 10103 9770"/>
              <a:gd name="T57" fmla="*/ T56 w 2194"/>
              <a:gd name="T58" fmla="+- 0 1471 275"/>
              <a:gd name="T59" fmla="*/ 1471 h 2086"/>
              <a:gd name="T60" fmla="+- 0 10019 9770"/>
              <a:gd name="T61" fmla="*/ T60 w 2194"/>
              <a:gd name="T62" fmla="+- 0 1625 275"/>
              <a:gd name="T63" fmla="*/ 1625 h 2086"/>
              <a:gd name="T64" fmla="+- 0 9943 9770"/>
              <a:gd name="T65" fmla="*/ T64 w 2194"/>
              <a:gd name="T66" fmla="+- 0 1790 275"/>
              <a:gd name="T67" fmla="*/ 1790 h 2086"/>
              <a:gd name="T68" fmla="+- 0 9876 9770"/>
              <a:gd name="T69" fmla="*/ T68 w 2194"/>
              <a:gd name="T70" fmla="+- 0 1967 275"/>
              <a:gd name="T71" fmla="*/ 1967 h 2086"/>
              <a:gd name="T72" fmla="+- 0 9818 9770"/>
              <a:gd name="T73" fmla="*/ T72 w 2194"/>
              <a:gd name="T74" fmla="+- 0 2157 275"/>
              <a:gd name="T75" fmla="*/ 2157 h 2086"/>
              <a:gd name="T76" fmla="+- 0 9770 9770"/>
              <a:gd name="T77" fmla="*/ T76 w 2194"/>
              <a:gd name="T78" fmla="+- 0 2360 275"/>
              <a:gd name="T79" fmla="*/ 2360 h 2086"/>
              <a:gd name="T80" fmla="+- 0 9861 9770"/>
              <a:gd name="T81" fmla="*/ T80 w 2194"/>
              <a:gd name="T82" fmla="+- 0 2260 275"/>
              <a:gd name="T83" fmla="*/ 2260 h 2086"/>
              <a:gd name="T84" fmla="+- 0 9954 9770"/>
              <a:gd name="T85" fmla="*/ T84 w 2194"/>
              <a:gd name="T86" fmla="+- 0 2163 275"/>
              <a:gd name="T87" fmla="*/ 2163 h 2086"/>
              <a:gd name="T88" fmla="+- 0 10051 9770"/>
              <a:gd name="T89" fmla="*/ T88 w 2194"/>
              <a:gd name="T90" fmla="+- 0 2070 275"/>
              <a:gd name="T91" fmla="*/ 2070 h 2086"/>
              <a:gd name="T92" fmla="+- 0 10153 9770"/>
              <a:gd name="T93" fmla="*/ T92 w 2194"/>
              <a:gd name="T94" fmla="+- 0 1980 275"/>
              <a:gd name="T95" fmla="*/ 1980 h 2086"/>
              <a:gd name="T96" fmla="+- 0 10259 9770"/>
              <a:gd name="T97" fmla="*/ T96 w 2194"/>
              <a:gd name="T98" fmla="+- 0 1895 275"/>
              <a:gd name="T99" fmla="*/ 1895 h 2086"/>
              <a:gd name="T100" fmla="+- 0 10371 9770"/>
              <a:gd name="T101" fmla="*/ T100 w 2194"/>
              <a:gd name="T102" fmla="+- 0 1815 275"/>
              <a:gd name="T103" fmla="*/ 1815 h 2086"/>
              <a:gd name="T104" fmla="+- 0 10489 9770"/>
              <a:gd name="T105" fmla="*/ T104 w 2194"/>
              <a:gd name="T106" fmla="+- 0 1741 275"/>
              <a:gd name="T107" fmla="*/ 1741 h 2086"/>
              <a:gd name="T108" fmla="+- 0 10614 9770"/>
              <a:gd name="T109" fmla="*/ T108 w 2194"/>
              <a:gd name="T110" fmla="+- 0 1672 275"/>
              <a:gd name="T111" fmla="*/ 1672 h 2086"/>
              <a:gd name="T112" fmla="+- 0 10746 9770"/>
              <a:gd name="T113" fmla="*/ T112 w 2194"/>
              <a:gd name="T114" fmla="+- 0 1610 275"/>
              <a:gd name="T115" fmla="*/ 1610 h 2086"/>
              <a:gd name="T116" fmla="+- 0 10887 9770"/>
              <a:gd name="T117" fmla="*/ T116 w 2194"/>
              <a:gd name="T118" fmla="+- 0 1555 275"/>
              <a:gd name="T119" fmla="*/ 1555 h 2086"/>
              <a:gd name="T120" fmla="+- 0 11036 9770"/>
              <a:gd name="T121" fmla="*/ T120 w 2194"/>
              <a:gd name="T122" fmla="+- 0 1508 275"/>
              <a:gd name="T123" fmla="*/ 1508 h 2086"/>
              <a:gd name="T124" fmla="+- 0 11195 9770"/>
              <a:gd name="T125" fmla="*/ T124 w 2194"/>
              <a:gd name="T126" fmla="+- 0 1468 275"/>
              <a:gd name="T127" fmla="*/ 1468 h 2086"/>
              <a:gd name="T128" fmla="+- 0 11363 9770"/>
              <a:gd name="T129" fmla="*/ T128 w 2194"/>
              <a:gd name="T130" fmla="+- 0 1437 275"/>
              <a:gd name="T131" fmla="*/ 1437 h 2086"/>
              <a:gd name="T132" fmla="+- 0 11543 9770"/>
              <a:gd name="T133" fmla="*/ T132 w 2194"/>
              <a:gd name="T134" fmla="+- 0 1414 275"/>
              <a:gd name="T135" fmla="*/ 1414 h 2086"/>
              <a:gd name="T136" fmla="+- 0 11733 9770"/>
              <a:gd name="T137" fmla="*/ T136 w 2194"/>
              <a:gd name="T138" fmla="+- 0 1401 275"/>
              <a:gd name="T139" fmla="*/ 1401 h 2086"/>
              <a:gd name="T140" fmla="+- 0 11936 9770"/>
              <a:gd name="T141" fmla="*/ T140 w 2194"/>
              <a:gd name="T142" fmla="+- 0 1397 275"/>
              <a:gd name="T143" fmla="*/ 1397 h 2086"/>
              <a:gd name="T144" fmla="+- 0 11852 9770"/>
              <a:gd name="T145" fmla="*/ T144 w 2194"/>
              <a:gd name="T146" fmla="+- 0 1267 275"/>
              <a:gd name="T147" fmla="*/ 1267 h 2086"/>
              <a:gd name="T148" fmla="+- 0 11788 9770"/>
              <a:gd name="T149" fmla="*/ T148 w 2194"/>
              <a:gd name="T150" fmla="+- 0 1137 275"/>
              <a:gd name="T151" fmla="*/ 1137 h 2086"/>
              <a:gd name="T152" fmla="+- 0 11746 9770"/>
              <a:gd name="T153" fmla="*/ T152 w 2194"/>
              <a:gd name="T154" fmla="+- 0 1008 275"/>
              <a:gd name="T155" fmla="*/ 1008 h 2086"/>
              <a:gd name="T156" fmla="+- 0 11726 9770"/>
              <a:gd name="T157" fmla="*/ T156 w 2194"/>
              <a:gd name="T158" fmla="+- 0 878 275"/>
              <a:gd name="T159" fmla="*/ 878 h 2086"/>
              <a:gd name="T160" fmla="+- 0 11731 9770"/>
              <a:gd name="T161" fmla="*/ T160 w 2194"/>
              <a:gd name="T162" fmla="+- 0 747 275"/>
              <a:gd name="T163" fmla="*/ 747 h 2086"/>
              <a:gd name="T164" fmla="+- 0 11762 9770"/>
              <a:gd name="T165" fmla="*/ T164 w 2194"/>
              <a:gd name="T166" fmla="+- 0 615 275"/>
              <a:gd name="T167" fmla="*/ 615 h 2086"/>
              <a:gd name="T168" fmla="+- 0 11820 9770"/>
              <a:gd name="T169" fmla="*/ T168 w 2194"/>
              <a:gd name="T170" fmla="+- 0 481 275"/>
              <a:gd name="T171" fmla="*/ 481 h 2086"/>
              <a:gd name="T172" fmla="+- 0 11908 9770"/>
              <a:gd name="T173" fmla="*/ T172 w 2194"/>
              <a:gd name="T174" fmla="+- 0 344 275"/>
              <a:gd name="T175" fmla="*/ 344 h 208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194" h="2086">
                <a:moveTo>
                  <a:pt x="2194" y="0"/>
                </a:moveTo>
                <a:lnTo>
                  <a:pt x="2096" y="16"/>
                </a:lnTo>
                <a:lnTo>
                  <a:pt x="1994" y="36"/>
                </a:lnTo>
                <a:lnTo>
                  <a:pt x="1886" y="62"/>
                </a:lnTo>
                <a:lnTo>
                  <a:pt x="1775" y="94"/>
                </a:lnTo>
                <a:lnTo>
                  <a:pt x="1661" y="131"/>
                </a:lnTo>
                <a:lnTo>
                  <a:pt x="1603" y="152"/>
                </a:lnTo>
                <a:lnTo>
                  <a:pt x="1544" y="174"/>
                </a:lnTo>
                <a:lnTo>
                  <a:pt x="1485" y="199"/>
                </a:lnTo>
                <a:lnTo>
                  <a:pt x="1426" y="225"/>
                </a:lnTo>
                <a:lnTo>
                  <a:pt x="1367" y="253"/>
                </a:lnTo>
                <a:lnTo>
                  <a:pt x="1307" y="283"/>
                </a:lnTo>
                <a:lnTo>
                  <a:pt x="1248" y="314"/>
                </a:lnTo>
                <a:lnTo>
                  <a:pt x="1188" y="348"/>
                </a:lnTo>
                <a:lnTo>
                  <a:pt x="1129" y="384"/>
                </a:lnTo>
                <a:lnTo>
                  <a:pt x="1070" y="421"/>
                </a:lnTo>
                <a:lnTo>
                  <a:pt x="1012" y="461"/>
                </a:lnTo>
                <a:lnTo>
                  <a:pt x="954" y="503"/>
                </a:lnTo>
                <a:lnTo>
                  <a:pt x="897" y="547"/>
                </a:lnTo>
                <a:lnTo>
                  <a:pt x="840" y="594"/>
                </a:lnTo>
                <a:lnTo>
                  <a:pt x="784" y="643"/>
                </a:lnTo>
                <a:lnTo>
                  <a:pt x="729" y="694"/>
                </a:lnTo>
                <a:lnTo>
                  <a:pt x="675" y="748"/>
                </a:lnTo>
                <a:lnTo>
                  <a:pt x="622" y="804"/>
                </a:lnTo>
                <a:lnTo>
                  <a:pt x="571" y="863"/>
                </a:lnTo>
                <a:lnTo>
                  <a:pt x="520" y="924"/>
                </a:lnTo>
                <a:lnTo>
                  <a:pt x="471" y="988"/>
                </a:lnTo>
                <a:lnTo>
                  <a:pt x="423" y="1055"/>
                </a:lnTo>
                <a:lnTo>
                  <a:pt x="377" y="1124"/>
                </a:lnTo>
                <a:lnTo>
                  <a:pt x="333" y="1196"/>
                </a:lnTo>
                <a:lnTo>
                  <a:pt x="290" y="1272"/>
                </a:lnTo>
                <a:lnTo>
                  <a:pt x="249" y="1350"/>
                </a:lnTo>
                <a:lnTo>
                  <a:pt x="210" y="1431"/>
                </a:lnTo>
                <a:lnTo>
                  <a:pt x="173" y="1515"/>
                </a:lnTo>
                <a:lnTo>
                  <a:pt x="139" y="1602"/>
                </a:lnTo>
                <a:lnTo>
                  <a:pt x="106" y="1692"/>
                </a:lnTo>
                <a:lnTo>
                  <a:pt x="76" y="1786"/>
                </a:lnTo>
                <a:lnTo>
                  <a:pt x="48" y="1882"/>
                </a:lnTo>
                <a:lnTo>
                  <a:pt x="23" y="1982"/>
                </a:lnTo>
                <a:lnTo>
                  <a:pt x="0" y="2085"/>
                </a:lnTo>
                <a:lnTo>
                  <a:pt x="45" y="2035"/>
                </a:lnTo>
                <a:lnTo>
                  <a:pt x="91" y="1985"/>
                </a:lnTo>
                <a:lnTo>
                  <a:pt x="137" y="1936"/>
                </a:lnTo>
                <a:lnTo>
                  <a:pt x="184" y="1888"/>
                </a:lnTo>
                <a:lnTo>
                  <a:pt x="232" y="1841"/>
                </a:lnTo>
                <a:lnTo>
                  <a:pt x="281" y="1795"/>
                </a:lnTo>
                <a:lnTo>
                  <a:pt x="332" y="1749"/>
                </a:lnTo>
                <a:lnTo>
                  <a:pt x="383" y="1705"/>
                </a:lnTo>
                <a:lnTo>
                  <a:pt x="435" y="1662"/>
                </a:lnTo>
                <a:lnTo>
                  <a:pt x="489" y="1620"/>
                </a:lnTo>
                <a:lnTo>
                  <a:pt x="544" y="1580"/>
                </a:lnTo>
                <a:lnTo>
                  <a:pt x="601" y="1540"/>
                </a:lnTo>
                <a:lnTo>
                  <a:pt x="659" y="1502"/>
                </a:lnTo>
                <a:lnTo>
                  <a:pt x="719" y="1466"/>
                </a:lnTo>
                <a:lnTo>
                  <a:pt x="781" y="1431"/>
                </a:lnTo>
                <a:lnTo>
                  <a:pt x="844" y="1397"/>
                </a:lnTo>
                <a:lnTo>
                  <a:pt x="909" y="1366"/>
                </a:lnTo>
                <a:lnTo>
                  <a:pt x="976" y="1335"/>
                </a:lnTo>
                <a:lnTo>
                  <a:pt x="1045" y="1307"/>
                </a:lnTo>
                <a:lnTo>
                  <a:pt x="1117" y="1280"/>
                </a:lnTo>
                <a:lnTo>
                  <a:pt x="1190" y="1256"/>
                </a:lnTo>
                <a:lnTo>
                  <a:pt x="1266" y="1233"/>
                </a:lnTo>
                <a:lnTo>
                  <a:pt x="1344" y="1212"/>
                </a:lnTo>
                <a:lnTo>
                  <a:pt x="1425" y="1193"/>
                </a:lnTo>
                <a:lnTo>
                  <a:pt x="1508" y="1176"/>
                </a:lnTo>
                <a:lnTo>
                  <a:pt x="1593" y="1162"/>
                </a:lnTo>
                <a:lnTo>
                  <a:pt x="1682" y="1149"/>
                </a:lnTo>
                <a:lnTo>
                  <a:pt x="1773" y="1139"/>
                </a:lnTo>
                <a:lnTo>
                  <a:pt x="1867" y="1131"/>
                </a:lnTo>
                <a:lnTo>
                  <a:pt x="1963" y="1126"/>
                </a:lnTo>
                <a:lnTo>
                  <a:pt x="2063" y="1123"/>
                </a:lnTo>
                <a:lnTo>
                  <a:pt x="2166" y="1122"/>
                </a:lnTo>
                <a:lnTo>
                  <a:pt x="2122" y="1057"/>
                </a:lnTo>
                <a:lnTo>
                  <a:pt x="2082" y="992"/>
                </a:lnTo>
                <a:lnTo>
                  <a:pt x="2048" y="927"/>
                </a:lnTo>
                <a:lnTo>
                  <a:pt x="2018" y="862"/>
                </a:lnTo>
                <a:lnTo>
                  <a:pt x="1994" y="797"/>
                </a:lnTo>
                <a:lnTo>
                  <a:pt x="1976" y="733"/>
                </a:lnTo>
                <a:lnTo>
                  <a:pt x="1963" y="668"/>
                </a:lnTo>
                <a:lnTo>
                  <a:pt x="1956" y="603"/>
                </a:lnTo>
                <a:lnTo>
                  <a:pt x="1955" y="538"/>
                </a:lnTo>
                <a:lnTo>
                  <a:pt x="1961" y="472"/>
                </a:lnTo>
                <a:lnTo>
                  <a:pt x="1973" y="407"/>
                </a:lnTo>
                <a:lnTo>
                  <a:pt x="1992" y="340"/>
                </a:lnTo>
                <a:lnTo>
                  <a:pt x="2018" y="274"/>
                </a:lnTo>
                <a:lnTo>
                  <a:pt x="2050" y="206"/>
                </a:lnTo>
                <a:lnTo>
                  <a:pt x="2091" y="138"/>
                </a:lnTo>
                <a:lnTo>
                  <a:pt x="2138" y="69"/>
                </a:lnTo>
                <a:lnTo>
                  <a:pt x="2194" y="0"/>
                </a:lnTo>
                <a:close/>
              </a:path>
            </a:pathLst>
          </a:cu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46FED812-09AC-4549-9D8D-F5C958CF7AAA}"/>
              </a:ext>
            </a:extLst>
          </p:cNvPr>
          <p:cNvSpPr>
            <a:spLocks/>
          </p:cNvSpPr>
          <p:nvPr/>
        </p:nvSpPr>
        <p:spPr bwMode="auto">
          <a:xfrm>
            <a:off x="6974817" y="2915976"/>
            <a:ext cx="1379849" cy="708807"/>
          </a:xfrm>
          <a:custGeom>
            <a:avLst/>
            <a:gdLst>
              <a:gd name="T0" fmla="+- 0 11958 9790"/>
              <a:gd name="T1" fmla="*/ T0 w 2172"/>
              <a:gd name="T2" fmla="+- 0 1571 1571"/>
              <a:gd name="T3" fmla="*/ 1571 h 1116"/>
              <a:gd name="T4" fmla="+- 0 11896 9790"/>
              <a:gd name="T5" fmla="*/ T4 w 2172"/>
              <a:gd name="T6" fmla="+- 0 1571 1571"/>
              <a:gd name="T7" fmla="*/ 1571 h 1116"/>
              <a:gd name="T8" fmla="+- 0 11832 9790"/>
              <a:gd name="T9" fmla="*/ T8 w 2172"/>
              <a:gd name="T10" fmla="+- 0 1573 1571"/>
              <a:gd name="T11" fmla="*/ 1573 h 1116"/>
              <a:gd name="T12" fmla="+- 0 11767 9790"/>
              <a:gd name="T13" fmla="*/ T12 w 2172"/>
              <a:gd name="T14" fmla="+- 0 1576 1571"/>
              <a:gd name="T15" fmla="*/ 1576 h 1116"/>
              <a:gd name="T16" fmla="+- 0 11702 9790"/>
              <a:gd name="T17" fmla="*/ T16 w 2172"/>
              <a:gd name="T18" fmla="+- 0 1580 1571"/>
              <a:gd name="T19" fmla="*/ 1580 h 1116"/>
              <a:gd name="T20" fmla="+- 0 11635 9790"/>
              <a:gd name="T21" fmla="*/ T20 w 2172"/>
              <a:gd name="T22" fmla="+- 0 1586 1571"/>
              <a:gd name="T23" fmla="*/ 1586 h 1116"/>
              <a:gd name="T24" fmla="+- 0 11568 9790"/>
              <a:gd name="T25" fmla="*/ T24 w 2172"/>
              <a:gd name="T26" fmla="+- 0 1593 1571"/>
              <a:gd name="T27" fmla="*/ 1593 h 1116"/>
              <a:gd name="T28" fmla="+- 0 11499 9790"/>
              <a:gd name="T29" fmla="*/ T28 w 2172"/>
              <a:gd name="T30" fmla="+- 0 1602 1571"/>
              <a:gd name="T31" fmla="*/ 1602 h 1116"/>
              <a:gd name="T32" fmla="+- 0 11431 9790"/>
              <a:gd name="T33" fmla="*/ T32 w 2172"/>
              <a:gd name="T34" fmla="+- 0 1612 1571"/>
              <a:gd name="T35" fmla="*/ 1612 h 1116"/>
              <a:gd name="T36" fmla="+- 0 11361 9790"/>
              <a:gd name="T37" fmla="*/ T36 w 2172"/>
              <a:gd name="T38" fmla="+- 0 1624 1571"/>
              <a:gd name="T39" fmla="*/ 1624 h 1116"/>
              <a:gd name="T40" fmla="+- 0 11292 9790"/>
              <a:gd name="T41" fmla="*/ T40 w 2172"/>
              <a:gd name="T42" fmla="+- 0 1638 1571"/>
              <a:gd name="T43" fmla="*/ 1638 h 1116"/>
              <a:gd name="T44" fmla="+- 0 11222 9790"/>
              <a:gd name="T45" fmla="*/ T44 w 2172"/>
              <a:gd name="T46" fmla="+- 0 1653 1571"/>
              <a:gd name="T47" fmla="*/ 1653 h 1116"/>
              <a:gd name="T48" fmla="+- 0 11152 9790"/>
              <a:gd name="T49" fmla="*/ T48 w 2172"/>
              <a:gd name="T50" fmla="+- 0 1671 1571"/>
              <a:gd name="T51" fmla="*/ 1671 h 1116"/>
              <a:gd name="T52" fmla="+- 0 11082 9790"/>
              <a:gd name="T53" fmla="*/ T52 w 2172"/>
              <a:gd name="T54" fmla="+- 0 1690 1571"/>
              <a:gd name="T55" fmla="*/ 1690 h 1116"/>
              <a:gd name="T56" fmla="+- 0 11012 9790"/>
              <a:gd name="T57" fmla="*/ T56 w 2172"/>
              <a:gd name="T58" fmla="+- 0 1711 1571"/>
              <a:gd name="T59" fmla="*/ 1711 h 1116"/>
              <a:gd name="T60" fmla="+- 0 10942 9790"/>
              <a:gd name="T61" fmla="*/ T60 w 2172"/>
              <a:gd name="T62" fmla="+- 0 1735 1571"/>
              <a:gd name="T63" fmla="*/ 1735 h 1116"/>
              <a:gd name="T64" fmla="+- 0 10873 9790"/>
              <a:gd name="T65" fmla="*/ T64 w 2172"/>
              <a:gd name="T66" fmla="+- 0 1761 1571"/>
              <a:gd name="T67" fmla="*/ 1761 h 1116"/>
              <a:gd name="T68" fmla="+- 0 10803 9790"/>
              <a:gd name="T69" fmla="*/ T68 w 2172"/>
              <a:gd name="T70" fmla="+- 0 1789 1571"/>
              <a:gd name="T71" fmla="*/ 1789 h 1116"/>
              <a:gd name="T72" fmla="+- 0 10735 9790"/>
              <a:gd name="T73" fmla="*/ T72 w 2172"/>
              <a:gd name="T74" fmla="+- 0 1819 1571"/>
              <a:gd name="T75" fmla="*/ 1819 h 1116"/>
              <a:gd name="T76" fmla="+- 0 10667 9790"/>
              <a:gd name="T77" fmla="*/ T76 w 2172"/>
              <a:gd name="T78" fmla="+- 0 1852 1571"/>
              <a:gd name="T79" fmla="*/ 1852 h 1116"/>
              <a:gd name="T80" fmla="+- 0 10599 9790"/>
              <a:gd name="T81" fmla="*/ T80 w 2172"/>
              <a:gd name="T82" fmla="+- 0 1887 1571"/>
              <a:gd name="T83" fmla="*/ 1887 h 1116"/>
              <a:gd name="T84" fmla="+- 0 10533 9790"/>
              <a:gd name="T85" fmla="*/ T84 w 2172"/>
              <a:gd name="T86" fmla="+- 0 1925 1571"/>
              <a:gd name="T87" fmla="*/ 1925 h 1116"/>
              <a:gd name="T88" fmla="+- 0 10467 9790"/>
              <a:gd name="T89" fmla="*/ T88 w 2172"/>
              <a:gd name="T90" fmla="+- 0 1966 1571"/>
              <a:gd name="T91" fmla="*/ 1966 h 1116"/>
              <a:gd name="T92" fmla="+- 0 10402 9790"/>
              <a:gd name="T93" fmla="*/ T92 w 2172"/>
              <a:gd name="T94" fmla="+- 0 2009 1571"/>
              <a:gd name="T95" fmla="*/ 2009 h 1116"/>
              <a:gd name="T96" fmla="+- 0 10339 9790"/>
              <a:gd name="T97" fmla="*/ T96 w 2172"/>
              <a:gd name="T98" fmla="+- 0 2055 1571"/>
              <a:gd name="T99" fmla="*/ 2055 h 1116"/>
              <a:gd name="T100" fmla="+- 0 10277 9790"/>
              <a:gd name="T101" fmla="*/ T100 w 2172"/>
              <a:gd name="T102" fmla="+- 0 2104 1571"/>
              <a:gd name="T103" fmla="*/ 2104 h 1116"/>
              <a:gd name="T104" fmla="+- 0 10216 9790"/>
              <a:gd name="T105" fmla="*/ T104 w 2172"/>
              <a:gd name="T106" fmla="+- 0 2156 1571"/>
              <a:gd name="T107" fmla="*/ 2156 h 1116"/>
              <a:gd name="T108" fmla="+- 0 10156 9790"/>
              <a:gd name="T109" fmla="*/ T108 w 2172"/>
              <a:gd name="T110" fmla="+- 0 2211 1571"/>
              <a:gd name="T111" fmla="*/ 2211 h 1116"/>
              <a:gd name="T112" fmla="+- 0 10098 9790"/>
              <a:gd name="T113" fmla="*/ T112 w 2172"/>
              <a:gd name="T114" fmla="+- 0 2269 1571"/>
              <a:gd name="T115" fmla="*/ 2269 h 1116"/>
              <a:gd name="T116" fmla="+- 0 10042 9790"/>
              <a:gd name="T117" fmla="*/ T116 w 2172"/>
              <a:gd name="T118" fmla="+- 0 2330 1571"/>
              <a:gd name="T119" fmla="*/ 2330 h 1116"/>
              <a:gd name="T120" fmla="+- 0 9988 9790"/>
              <a:gd name="T121" fmla="*/ T120 w 2172"/>
              <a:gd name="T122" fmla="+- 0 2395 1571"/>
              <a:gd name="T123" fmla="*/ 2395 h 1116"/>
              <a:gd name="T124" fmla="+- 0 9935 9790"/>
              <a:gd name="T125" fmla="*/ T124 w 2172"/>
              <a:gd name="T126" fmla="+- 0 2463 1571"/>
              <a:gd name="T127" fmla="*/ 2463 h 1116"/>
              <a:gd name="T128" fmla="+- 0 9884 9790"/>
              <a:gd name="T129" fmla="*/ T128 w 2172"/>
              <a:gd name="T130" fmla="+- 0 2534 1571"/>
              <a:gd name="T131" fmla="*/ 2534 h 1116"/>
              <a:gd name="T132" fmla="+- 0 9836 9790"/>
              <a:gd name="T133" fmla="*/ T132 w 2172"/>
              <a:gd name="T134" fmla="+- 0 2609 1571"/>
              <a:gd name="T135" fmla="*/ 2609 h 1116"/>
              <a:gd name="T136" fmla="+- 0 9790 9790"/>
              <a:gd name="T137" fmla="*/ T136 w 2172"/>
              <a:gd name="T138" fmla="+- 0 2687 1571"/>
              <a:gd name="T139" fmla="*/ 2687 h 1116"/>
              <a:gd name="T140" fmla="+- 0 11962 9790"/>
              <a:gd name="T141" fmla="*/ T140 w 2172"/>
              <a:gd name="T142" fmla="+- 0 2687 1571"/>
              <a:gd name="T143" fmla="*/ 2687 h 1116"/>
              <a:gd name="T144" fmla="+- 0 11917 9790"/>
              <a:gd name="T145" fmla="*/ T144 w 2172"/>
              <a:gd name="T146" fmla="+- 0 2621 1571"/>
              <a:gd name="T147" fmla="*/ 2621 h 1116"/>
              <a:gd name="T148" fmla="+- 0 11877 9790"/>
              <a:gd name="T149" fmla="*/ T148 w 2172"/>
              <a:gd name="T150" fmla="+- 0 2556 1571"/>
              <a:gd name="T151" fmla="*/ 2556 h 1116"/>
              <a:gd name="T152" fmla="+- 0 11841 9790"/>
              <a:gd name="T153" fmla="*/ T152 w 2172"/>
              <a:gd name="T154" fmla="+- 0 2492 1571"/>
              <a:gd name="T155" fmla="*/ 2492 h 1116"/>
              <a:gd name="T156" fmla="+- 0 11809 9790"/>
              <a:gd name="T157" fmla="*/ T156 w 2172"/>
              <a:gd name="T158" fmla="+- 0 2427 1571"/>
              <a:gd name="T159" fmla="*/ 2427 h 1116"/>
              <a:gd name="T160" fmla="+- 0 11783 9790"/>
              <a:gd name="T161" fmla="*/ T160 w 2172"/>
              <a:gd name="T162" fmla="+- 0 2363 1571"/>
              <a:gd name="T163" fmla="*/ 2363 h 1116"/>
              <a:gd name="T164" fmla="+- 0 11762 9790"/>
              <a:gd name="T165" fmla="*/ T164 w 2172"/>
              <a:gd name="T166" fmla="+- 0 2299 1571"/>
              <a:gd name="T167" fmla="*/ 2299 h 1116"/>
              <a:gd name="T168" fmla="+- 0 11747 9790"/>
              <a:gd name="T169" fmla="*/ T168 w 2172"/>
              <a:gd name="T170" fmla="+- 0 2235 1571"/>
              <a:gd name="T171" fmla="*/ 2235 h 1116"/>
              <a:gd name="T172" fmla="+- 0 11737 9790"/>
              <a:gd name="T173" fmla="*/ T172 w 2172"/>
              <a:gd name="T174" fmla="+- 0 2170 1571"/>
              <a:gd name="T175" fmla="*/ 2170 h 1116"/>
              <a:gd name="T176" fmla="+- 0 11734 9790"/>
              <a:gd name="T177" fmla="*/ T176 w 2172"/>
              <a:gd name="T178" fmla="+- 0 2106 1571"/>
              <a:gd name="T179" fmla="*/ 2106 h 1116"/>
              <a:gd name="T180" fmla="+- 0 11737 9790"/>
              <a:gd name="T181" fmla="*/ T180 w 2172"/>
              <a:gd name="T182" fmla="+- 0 2041 1571"/>
              <a:gd name="T183" fmla="*/ 2041 h 1116"/>
              <a:gd name="T184" fmla="+- 0 11746 9790"/>
              <a:gd name="T185" fmla="*/ T184 w 2172"/>
              <a:gd name="T186" fmla="+- 0 1976 1571"/>
              <a:gd name="T187" fmla="*/ 1976 h 1116"/>
              <a:gd name="T188" fmla="+- 0 11762 9790"/>
              <a:gd name="T189" fmla="*/ T188 w 2172"/>
              <a:gd name="T190" fmla="+- 0 1910 1571"/>
              <a:gd name="T191" fmla="*/ 1910 h 1116"/>
              <a:gd name="T192" fmla="+- 0 11786 9790"/>
              <a:gd name="T193" fmla="*/ T192 w 2172"/>
              <a:gd name="T194" fmla="+- 0 1844 1571"/>
              <a:gd name="T195" fmla="*/ 1844 h 1116"/>
              <a:gd name="T196" fmla="+- 0 11817 9790"/>
              <a:gd name="T197" fmla="*/ T196 w 2172"/>
              <a:gd name="T198" fmla="+- 0 1777 1571"/>
              <a:gd name="T199" fmla="*/ 1777 h 1116"/>
              <a:gd name="T200" fmla="+- 0 11856 9790"/>
              <a:gd name="T201" fmla="*/ T200 w 2172"/>
              <a:gd name="T202" fmla="+- 0 1709 1571"/>
              <a:gd name="T203" fmla="*/ 1709 h 1116"/>
              <a:gd name="T204" fmla="+- 0 11903 9790"/>
              <a:gd name="T205" fmla="*/ T204 w 2172"/>
              <a:gd name="T206" fmla="+- 0 1640 1571"/>
              <a:gd name="T207" fmla="*/ 1640 h 1116"/>
              <a:gd name="T208" fmla="+- 0 11958 9790"/>
              <a:gd name="T209" fmla="*/ T208 w 2172"/>
              <a:gd name="T210" fmla="+- 0 1571 1571"/>
              <a:gd name="T211" fmla="*/ 1571 h 11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2172" h="1116">
                <a:moveTo>
                  <a:pt x="2168" y="0"/>
                </a:moveTo>
                <a:lnTo>
                  <a:pt x="2106" y="0"/>
                </a:lnTo>
                <a:lnTo>
                  <a:pt x="2042" y="2"/>
                </a:lnTo>
                <a:lnTo>
                  <a:pt x="1977" y="5"/>
                </a:lnTo>
                <a:lnTo>
                  <a:pt x="1912" y="9"/>
                </a:lnTo>
                <a:lnTo>
                  <a:pt x="1845" y="15"/>
                </a:lnTo>
                <a:lnTo>
                  <a:pt x="1778" y="22"/>
                </a:lnTo>
                <a:lnTo>
                  <a:pt x="1709" y="31"/>
                </a:lnTo>
                <a:lnTo>
                  <a:pt x="1641" y="41"/>
                </a:lnTo>
                <a:lnTo>
                  <a:pt x="1571" y="53"/>
                </a:lnTo>
                <a:lnTo>
                  <a:pt x="1502" y="67"/>
                </a:lnTo>
                <a:lnTo>
                  <a:pt x="1432" y="82"/>
                </a:lnTo>
                <a:lnTo>
                  <a:pt x="1362" y="100"/>
                </a:lnTo>
                <a:lnTo>
                  <a:pt x="1292" y="119"/>
                </a:lnTo>
                <a:lnTo>
                  <a:pt x="1222" y="140"/>
                </a:lnTo>
                <a:lnTo>
                  <a:pt x="1152" y="164"/>
                </a:lnTo>
                <a:lnTo>
                  <a:pt x="1083" y="190"/>
                </a:lnTo>
                <a:lnTo>
                  <a:pt x="1013" y="218"/>
                </a:lnTo>
                <a:lnTo>
                  <a:pt x="945" y="248"/>
                </a:lnTo>
                <a:lnTo>
                  <a:pt x="877" y="281"/>
                </a:lnTo>
                <a:lnTo>
                  <a:pt x="809" y="316"/>
                </a:lnTo>
                <a:lnTo>
                  <a:pt x="743" y="354"/>
                </a:lnTo>
                <a:lnTo>
                  <a:pt x="677" y="395"/>
                </a:lnTo>
                <a:lnTo>
                  <a:pt x="612" y="438"/>
                </a:lnTo>
                <a:lnTo>
                  <a:pt x="549" y="484"/>
                </a:lnTo>
                <a:lnTo>
                  <a:pt x="487" y="533"/>
                </a:lnTo>
                <a:lnTo>
                  <a:pt x="426" y="585"/>
                </a:lnTo>
                <a:lnTo>
                  <a:pt x="366" y="640"/>
                </a:lnTo>
                <a:lnTo>
                  <a:pt x="308" y="698"/>
                </a:lnTo>
                <a:lnTo>
                  <a:pt x="252" y="759"/>
                </a:lnTo>
                <a:lnTo>
                  <a:pt x="198" y="824"/>
                </a:lnTo>
                <a:lnTo>
                  <a:pt x="145" y="892"/>
                </a:lnTo>
                <a:lnTo>
                  <a:pt x="94" y="963"/>
                </a:lnTo>
                <a:lnTo>
                  <a:pt x="46" y="1038"/>
                </a:lnTo>
                <a:lnTo>
                  <a:pt x="0" y="1116"/>
                </a:lnTo>
                <a:lnTo>
                  <a:pt x="2172" y="1116"/>
                </a:lnTo>
                <a:lnTo>
                  <a:pt x="2127" y="1050"/>
                </a:lnTo>
                <a:lnTo>
                  <a:pt x="2087" y="985"/>
                </a:lnTo>
                <a:lnTo>
                  <a:pt x="2051" y="921"/>
                </a:lnTo>
                <a:lnTo>
                  <a:pt x="2019" y="856"/>
                </a:lnTo>
                <a:lnTo>
                  <a:pt x="1993" y="792"/>
                </a:lnTo>
                <a:lnTo>
                  <a:pt x="1972" y="728"/>
                </a:lnTo>
                <a:lnTo>
                  <a:pt x="1957" y="664"/>
                </a:lnTo>
                <a:lnTo>
                  <a:pt x="1947" y="599"/>
                </a:lnTo>
                <a:lnTo>
                  <a:pt x="1944" y="535"/>
                </a:lnTo>
                <a:lnTo>
                  <a:pt x="1947" y="470"/>
                </a:lnTo>
                <a:lnTo>
                  <a:pt x="1956" y="405"/>
                </a:lnTo>
                <a:lnTo>
                  <a:pt x="1972" y="339"/>
                </a:lnTo>
                <a:lnTo>
                  <a:pt x="1996" y="273"/>
                </a:lnTo>
                <a:lnTo>
                  <a:pt x="2027" y="206"/>
                </a:lnTo>
                <a:lnTo>
                  <a:pt x="2066" y="138"/>
                </a:lnTo>
                <a:lnTo>
                  <a:pt x="2113" y="69"/>
                </a:lnTo>
                <a:lnTo>
                  <a:pt x="2168" y="0"/>
                </a:lnTo>
                <a:close/>
              </a:path>
            </a:pathLst>
          </a:cu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435FC24B-D30C-4889-BEFE-DA7277E4A96F}"/>
              </a:ext>
            </a:extLst>
          </p:cNvPr>
          <p:cNvSpPr>
            <a:spLocks/>
          </p:cNvSpPr>
          <p:nvPr/>
        </p:nvSpPr>
        <p:spPr bwMode="auto">
          <a:xfrm>
            <a:off x="6962747" y="3634943"/>
            <a:ext cx="1378908" cy="708660"/>
          </a:xfrm>
          <a:custGeom>
            <a:avLst/>
            <a:gdLst>
              <a:gd name="T0" fmla="+- 0 11942 9770"/>
              <a:gd name="T1" fmla="*/ T0 w 2172"/>
              <a:gd name="T2" fmla="+- 0 648 648"/>
              <a:gd name="T3" fmla="*/ 648 h 1116"/>
              <a:gd name="T4" fmla="+- 0 9770 9770"/>
              <a:gd name="T5" fmla="*/ T4 w 2172"/>
              <a:gd name="T6" fmla="+- 0 648 648"/>
              <a:gd name="T7" fmla="*/ 648 h 1116"/>
              <a:gd name="T8" fmla="+- 0 9817 9770"/>
              <a:gd name="T9" fmla="*/ T8 w 2172"/>
              <a:gd name="T10" fmla="+- 0 726 648"/>
              <a:gd name="T11" fmla="*/ 726 h 1116"/>
              <a:gd name="T12" fmla="+- 0 9865 9770"/>
              <a:gd name="T13" fmla="*/ T12 w 2172"/>
              <a:gd name="T14" fmla="+- 0 801 648"/>
              <a:gd name="T15" fmla="*/ 801 h 1116"/>
              <a:gd name="T16" fmla="+- 0 9916 9770"/>
              <a:gd name="T17" fmla="*/ T16 w 2172"/>
              <a:gd name="T18" fmla="+- 0 872 648"/>
              <a:gd name="T19" fmla="*/ 872 h 1116"/>
              <a:gd name="T20" fmla="+- 0 9968 9770"/>
              <a:gd name="T21" fmla="*/ T20 w 2172"/>
              <a:gd name="T22" fmla="+- 0 940 648"/>
              <a:gd name="T23" fmla="*/ 940 h 1116"/>
              <a:gd name="T24" fmla="+- 0 10023 9770"/>
              <a:gd name="T25" fmla="*/ T24 w 2172"/>
              <a:gd name="T26" fmla="+- 0 1005 648"/>
              <a:gd name="T27" fmla="*/ 1005 h 1116"/>
              <a:gd name="T28" fmla="+- 0 10079 9770"/>
              <a:gd name="T29" fmla="*/ T28 w 2172"/>
              <a:gd name="T30" fmla="+- 0 1066 648"/>
              <a:gd name="T31" fmla="*/ 1066 h 1116"/>
              <a:gd name="T32" fmla="+- 0 10137 9770"/>
              <a:gd name="T33" fmla="*/ T32 w 2172"/>
              <a:gd name="T34" fmla="+- 0 1124 648"/>
              <a:gd name="T35" fmla="*/ 1124 h 1116"/>
              <a:gd name="T36" fmla="+- 0 10197 9770"/>
              <a:gd name="T37" fmla="*/ T36 w 2172"/>
              <a:gd name="T38" fmla="+- 0 1179 648"/>
              <a:gd name="T39" fmla="*/ 1179 h 1116"/>
              <a:gd name="T40" fmla="+- 0 10258 9770"/>
              <a:gd name="T41" fmla="*/ T40 w 2172"/>
              <a:gd name="T42" fmla="+- 0 1231 648"/>
              <a:gd name="T43" fmla="*/ 1231 h 1116"/>
              <a:gd name="T44" fmla="+- 0 10320 9770"/>
              <a:gd name="T45" fmla="*/ T44 w 2172"/>
              <a:gd name="T46" fmla="+- 0 1280 648"/>
              <a:gd name="T47" fmla="*/ 1280 h 1116"/>
              <a:gd name="T48" fmla="+- 0 10383 9770"/>
              <a:gd name="T49" fmla="*/ T48 w 2172"/>
              <a:gd name="T50" fmla="+- 0 1326 648"/>
              <a:gd name="T51" fmla="*/ 1326 h 1116"/>
              <a:gd name="T52" fmla="+- 0 10448 9770"/>
              <a:gd name="T53" fmla="*/ T52 w 2172"/>
              <a:gd name="T54" fmla="+- 0 1369 648"/>
              <a:gd name="T55" fmla="*/ 1369 h 1116"/>
              <a:gd name="T56" fmla="+- 0 10514 9770"/>
              <a:gd name="T57" fmla="*/ T56 w 2172"/>
              <a:gd name="T58" fmla="+- 0 1410 648"/>
              <a:gd name="T59" fmla="*/ 1410 h 1116"/>
              <a:gd name="T60" fmla="+- 0 10580 9770"/>
              <a:gd name="T61" fmla="*/ T60 w 2172"/>
              <a:gd name="T62" fmla="+- 0 1448 648"/>
              <a:gd name="T63" fmla="*/ 1448 h 1116"/>
              <a:gd name="T64" fmla="+- 0 10648 9770"/>
              <a:gd name="T65" fmla="*/ T64 w 2172"/>
              <a:gd name="T66" fmla="+- 0 1483 648"/>
              <a:gd name="T67" fmla="*/ 1483 h 1116"/>
              <a:gd name="T68" fmla="+- 0 10716 9770"/>
              <a:gd name="T69" fmla="*/ T68 w 2172"/>
              <a:gd name="T70" fmla="+- 0 1516 648"/>
              <a:gd name="T71" fmla="*/ 1516 h 1116"/>
              <a:gd name="T72" fmla="+- 0 10784 9770"/>
              <a:gd name="T73" fmla="*/ T72 w 2172"/>
              <a:gd name="T74" fmla="+- 0 1546 648"/>
              <a:gd name="T75" fmla="*/ 1546 h 1116"/>
              <a:gd name="T76" fmla="+- 0 10853 9770"/>
              <a:gd name="T77" fmla="*/ T76 w 2172"/>
              <a:gd name="T78" fmla="+- 0 1574 648"/>
              <a:gd name="T79" fmla="*/ 1574 h 1116"/>
              <a:gd name="T80" fmla="+- 0 10923 9770"/>
              <a:gd name="T81" fmla="*/ T80 w 2172"/>
              <a:gd name="T82" fmla="+- 0 1600 648"/>
              <a:gd name="T83" fmla="*/ 1600 h 1116"/>
              <a:gd name="T84" fmla="+- 0 10993 9770"/>
              <a:gd name="T85" fmla="*/ T84 w 2172"/>
              <a:gd name="T86" fmla="+- 0 1623 648"/>
              <a:gd name="T87" fmla="*/ 1623 h 1116"/>
              <a:gd name="T88" fmla="+- 0 11063 9770"/>
              <a:gd name="T89" fmla="*/ T88 w 2172"/>
              <a:gd name="T90" fmla="+- 0 1645 648"/>
              <a:gd name="T91" fmla="*/ 1645 h 1116"/>
              <a:gd name="T92" fmla="+- 0 11133 9770"/>
              <a:gd name="T93" fmla="*/ T92 w 2172"/>
              <a:gd name="T94" fmla="+- 0 1664 648"/>
              <a:gd name="T95" fmla="*/ 1664 h 1116"/>
              <a:gd name="T96" fmla="+- 0 11203 9770"/>
              <a:gd name="T97" fmla="*/ T96 w 2172"/>
              <a:gd name="T98" fmla="+- 0 1682 648"/>
              <a:gd name="T99" fmla="*/ 1682 h 1116"/>
              <a:gd name="T100" fmla="+- 0 11273 9770"/>
              <a:gd name="T101" fmla="*/ T100 w 2172"/>
              <a:gd name="T102" fmla="+- 0 1697 648"/>
              <a:gd name="T103" fmla="*/ 1697 h 1116"/>
              <a:gd name="T104" fmla="+- 0 11342 9770"/>
              <a:gd name="T105" fmla="*/ T104 w 2172"/>
              <a:gd name="T106" fmla="+- 0 1711 648"/>
              <a:gd name="T107" fmla="*/ 1711 h 1116"/>
              <a:gd name="T108" fmla="+- 0 11411 9770"/>
              <a:gd name="T109" fmla="*/ T108 w 2172"/>
              <a:gd name="T110" fmla="+- 0 1723 648"/>
              <a:gd name="T111" fmla="*/ 1723 h 1116"/>
              <a:gd name="T112" fmla="+- 0 11480 9770"/>
              <a:gd name="T113" fmla="*/ T112 w 2172"/>
              <a:gd name="T114" fmla="+- 0 1733 648"/>
              <a:gd name="T115" fmla="*/ 1733 h 1116"/>
              <a:gd name="T116" fmla="+- 0 11548 9770"/>
              <a:gd name="T117" fmla="*/ T116 w 2172"/>
              <a:gd name="T118" fmla="+- 0 1742 648"/>
              <a:gd name="T119" fmla="*/ 1742 h 1116"/>
              <a:gd name="T120" fmla="+- 0 11616 9770"/>
              <a:gd name="T121" fmla="*/ T120 w 2172"/>
              <a:gd name="T122" fmla="+- 0 1749 648"/>
              <a:gd name="T123" fmla="*/ 1749 h 1116"/>
              <a:gd name="T124" fmla="+- 0 11682 9770"/>
              <a:gd name="T125" fmla="*/ T124 w 2172"/>
              <a:gd name="T126" fmla="+- 0 1754 648"/>
              <a:gd name="T127" fmla="*/ 1754 h 1116"/>
              <a:gd name="T128" fmla="+- 0 11748 9770"/>
              <a:gd name="T129" fmla="*/ T128 w 2172"/>
              <a:gd name="T130" fmla="+- 0 1759 648"/>
              <a:gd name="T131" fmla="*/ 1759 h 1116"/>
              <a:gd name="T132" fmla="+- 0 11813 9770"/>
              <a:gd name="T133" fmla="*/ T132 w 2172"/>
              <a:gd name="T134" fmla="+- 0 1762 648"/>
              <a:gd name="T135" fmla="*/ 1762 h 1116"/>
              <a:gd name="T136" fmla="+- 0 11877 9770"/>
              <a:gd name="T137" fmla="*/ T136 w 2172"/>
              <a:gd name="T138" fmla="+- 0 1763 648"/>
              <a:gd name="T139" fmla="*/ 1763 h 1116"/>
              <a:gd name="T140" fmla="+- 0 11939 9770"/>
              <a:gd name="T141" fmla="*/ T140 w 2172"/>
              <a:gd name="T142" fmla="+- 0 1764 648"/>
              <a:gd name="T143" fmla="*/ 1764 h 1116"/>
              <a:gd name="T144" fmla="+- 0 11884 9770"/>
              <a:gd name="T145" fmla="*/ T144 w 2172"/>
              <a:gd name="T146" fmla="+- 0 1694 648"/>
              <a:gd name="T147" fmla="*/ 1694 h 1116"/>
              <a:gd name="T148" fmla="+- 0 11837 9770"/>
              <a:gd name="T149" fmla="*/ T148 w 2172"/>
              <a:gd name="T150" fmla="+- 0 1626 648"/>
              <a:gd name="T151" fmla="*/ 1626 h 1116"/>
              <a:gd name="T152" fmla="+- 0 11798 9770"/>
              <a:gd name="T153" fmla="*/ T152 w 2172"/>
              <a:gd name="T154" fmla="+- 0 1558 648"/>
              <a:gd name="T155" fmla="*/ 1558 h 1116"/>
              <a:gd name="T156" fmla="+- 0 11767 9770"/>
              <a:gd name="T157" fmla="*/ T156 w 2172"/>
              <a:gd name="T158" fmla="+- 0 1491 648"/>
              <a:gd name="T159" fmla="*/ 1491 h 1116"/>
              <a:gd name="T160" fmla="+- 0 11743 9770"/>
              <a:gd name="T161" fmla="*/ T160 w 2172"/>
              <a:gd name="T162" fmla="+- 0 1425 648"/>
              <a:gd name="T163" fmla="*/ 1425 h 1116"/>
              <a:gd name="T164" fmla="+- 0 11727 9770"/>
              <a:gd name="T165" fmla="*/ T164 w 2172"/>
              <a:gd name="T166" fmla="+- 0 1359 648"/>
              <a:gd name="T167" fmla="*/ 1359 h 1116"/>
              <a:gd name="T168" fmla="+- 0 11717 9770"/>
              <a:gd name="T169" fmla="*/ T168 w 2172"/>
              <a:gd name="T170" fmla="+- 0 1294 648"/>
              <a:gd name="T171" fmla="*/ 1294 h 1116"/>
              <a:gd name="T172" fmla="+- 0 11714 9770"/>
              <a:gd name="T173" fmla="*/ T172 w 2172"/>
              <a:gd name="T174" fmla="+- 0 1229 648"/>
              <a:gd name="T175" fmla="*/ 1229 h 1116"/>
              <a:gd name="T176" fmla="+- 0 11718 9770"/>
              <a:gd name="T177" fmla="*/ T176 w 2172"/>
              <a:gd name="T178" fmla="+- 0 1164 648"/>
              <a:gd name="T179" fmla="*/ 1164 h 1116"/>
              <a:gd name="T180" fmla="+- 0 11728 9770"/>
              <a:gd name="T181" fmla="*/ T180 w 2172"/>
              <a:gd name="T182" fmla="+- 0 1100 648"/>
              <a:gd name="T183" fmla="*/ 1100 h 1116"/>
              <a:gd name="T184" fmla="+- 0 11743 9770"/>
              <a:gd name="T185" fmla="*/ T184 w 2172"/>
              <a:gd name="T186" fmla="+- 0 1036 648"/>
              <a:gd name="T187" fmla="*/ 1036 h 1116"/>
              <a:gd name="T188" fmla="+- 0 11764 9770"/>
              <a:gd name="T189" fmla="*/ T188 w 2172"/>
              <a:gd name="T190" fmla="+- 0 972 648"/>
              <a:gd name="T191" fmla="*/ 972 h 1116"/>
              <a:gd name="T192" fmla="+- 0 11790 9770"/>
              <a:gd name="T193" fmla="*/ T192 w 2172"/>
              <a:gd name="T194" fmla="+- 0 907 648"/>
              <a:gd name="T195" fmla="*/ 907 h 1116"/>
              <a:gd name="T196" fmla="+- 0 11821 9770"/>
              <a:gd name="T197" fmla="*/ T196 w 2172"/>
              <a:gd name="T198" fmla="+- 0 843 648"/>
              <a:gd name="T199" fmla="*/ 843 h 1116"/>
              <a:gd name="T200" fmla="+- 0 11857 9770"/>
              <a:gd name="T201" fmla="*/ T200 w 2172"/>
              <a:gd name="T202" fmla="+- 0 778 648"/>
              <a:gd name="T203" fmla="*/ 778 h 1116"/>
              <a:gd name="T204" fmla="+- 0 11898 9770"/>
              <a:gd name="T205" fmla="*/ T204 w 2172"/>
              <a:gd name="T206" fmla="+- 0 713 648"/>
              <a:gd name="T207" fmla="*/ 713 h 1116"/>
              <a:gd name="T208" fmla="+- 0 11942 9770"/>
              <a:gd name="T209" fmla="*/ T208 w 2172"/>
              <a:gd name="T210" fmla="+- 0 648 648"/>
              <a:gd name="T211" fmla="*/ 648 h 11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2172" h="1116">
                <a:moveTo>
                  <a:pt x="2172" y="0"/>
                </a:moveTo>
                <a:lnTo>
                  <a:pt x="0" y="0"/>
                </a:lnTo>
                <a:lnTo>
                  <a:pt x="47" y="78"/>
                </a:lnTo>
                <a:lnTo>
                  <a:pt x="95" y="153"/>
                </a:lnTo>
                <a:lnTo>
                  <a:pt x="146" y="224"/>
                </a:lnTo>
                <a:lnTo>
                  <a:pt x="198" y="292"/>
                </a:lnTo>
                <a:lnTo>
                  <a:pt x="253" y="357"/>
                </a:lnTo>
                <a:lnTo>
                  <a:pt x="309" y="418"/>
                </a:lnTo>
                <a:lnTo>
                  <a:pt x="367" y="476"/>
                </a:lnTo>
                <a:lnTo>
                  <a:pt x="427" y="531"/>
                </a:lnTo>
                <a:lnTo>
                  <a:pt x="488" y="583"/>
                </a:lnTo>
                <a:lnTo>
                  <a:pt x="550" y="632"/>
                </a:lnTo>
                <a:lnTo>
                  <a:pt x="613" y="678"/>
                </a:lnTo>
                <a:lnTo>
                  <a:pt x="678" y="721"/>
                </a:lnTo>
                <a:lnTo>
                  <a:pt x="744" y="762"/>
                </a:lnTo>
                <a:lnTo>
                  <a:pt x="810" y="800"/>
                </a:lnTo>
                <a:lnTo>
                  <a:pt x="878" y="835"/>
                </a:lnTo>
                <a:lnTo>
                  <a:pt x="946" y="868"/>
                </a:lnTo>
                <a:lnTo>
                  <a:pt x="1014" y="898"/>
                </a:lnTo>
                <a:lnTo>
                  <a:pt x="1083" y="926"/>
                </a:lnTo>
                <a:lnTo>
                  <a:pt x="1153" y="952"/>
                </a:lnTo>
                <a:lnTo>
                  <a:pt x="1223" y="975"/>
                </a:lnTo>
                <a:lnTo>
                  <a:pt x="1293" y="997"/>
                </a:lnTo>
                <a:lnTo>
                  <a:pt x="1363" y="1016"/>
                </a:lnTo>
                <a:lnTo>
                  <a:pt x="1433" y="1034"/>
                </a:lnTo>
                <a:lnTo>
                  <a:pt x="1503" y="1049"/>
                </a:lnTo>
                <a:lnTo>
                  <a:pt x="1572" y="1063"/>
                </a:lnTo>
                <a:lnTo>
                  <a:pt x="1641" y="1075"/>
                </a:lnTo>
                <a:lnTo>
                  <a:pt x="1710" y="1085"/>
                </a:lnTo>
                <a:lnTo>
                  <a:pt x="1778" y="1094"/>
                </a:lnTo>
                <a:lnTo>
                  <a:pt x="1846" y="1101"/>
                </a:lnTo>
                <a:lnTo>
                  <a:pt x="1912" y="1106"/>
                </a:lnTo>
                <a:lnTo>
                  <a:pt x="1978" y="1111"/>
                </a:lnTo>
                <a:lnTo>
                  <a:pt x="2043" y="1114"/>
                </a:lnTo>
                <a:lnTo>
                  <a:pt x="2107" y="1115"/>
                </a:lnTo>
                <a:lnTo>
                  <a:pt x="2169" y="1116"/>
                </a:lnTo>
                <a:lnTo>
                  <a:pt x="2114" y="1046"/>
                </a:lnTo>
                <a:lnTo>
                  <a:pt x="2067" y="978"/>
                </a:lnTo>
                <a:lnTo>
                  <a:pt x="2028" y="910"/>
                </a:lnTo>
                <a:lnTo>
                  <a:pt x="1997" y="843"/>
                </a:lnTo>
                <a:lnTo>
                  <a:pt x="1973" y="777"/>
                </a:lnTo>
                <a:lnTo>
                  <a:pt x="1957" y="711"/>
                </a:lnTo>
                <a:lnTo>
                  <a:pt x="1947" y="646"/>
                </a:lnTo>
                <a:lnTo>
                  <a:pt x="1944" y="581"/>
                </a:lnTo>
                <a:lnTo>
                  <a:pt x="1948" y="516"/>
                </a:lnTo>
                <a:lnTo>
                  <a:pt x="1958" y="452"/>
                </a:lnTo>
                <a:lnTo>
                  <a:pt x="1973" y="388"/>
                </a:lnTo>
                <a:lnTo>
                  <a:pt x="1994" y="324"/>
                </a:lnTo>
                <a:lnTo>
                  <a:pt x="2020" y="259"/>
                </a:lnTo>
                <a:lnTo>
                  <a:pt x="2051" y="195"/>
                </a:lnTo>
                <a:lnTo>
                  <a:pt x="2087" y="130"/>
                </a:lnTo>
                <a:lnTo>
                  <a:pt x="2128" y="65"/>
                </a:lnTo>
                <a:lnTo>
                  <a:pt x="2172" y="0"/>
                </a:lnTo>
                <a:close/>
              </a:path>
            </a:pathLst>
          </a:cu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ED798F5-7A80-416C-81E9-45B8FD9218AF}"/>
              </a:ext>
            </a:extLst>
          </p:cNvPr>
          <p:cNvSpPr>
            <a:spLocks/>
          </p:cNvSpPr>
          <p:nvPr/>
        </p:nvSpPr>
        <p:spPr bwMode="auto">
          <a:xfrm>
            <a:off x="6974809" y="3845128"/>
            <a:ext cx="1392875" cy="1325880"/>
          </a:xfrm>
          <a:custGeom>
            <a:avLst/>
            <a:gdLst>
              <a:gd name="T0" fmla="+- 0 9812 9790"/>
              <a:gd name="T1" fmla="*/ T0 w 2194"/>
              <a:gd name="T2" fmla="+- 0 1083 979"/>
              <a:gd name="T3" fmla="*/ 1083 h 2088"/>
              <a:gd name="T4" fmla="+- 0 9865 9790"/>
              <a:gd name="T5" fmla="*/ T4 w 2194"/>
              <a:gd name="T6" fmla="+- 0 1279 979"/>
              <a:gd name="T7" fmla="*/ 1279 h 2088"/>
              <a:gd name="T8" fmla="+- 0 9928 9790"/>
              <a:gd name="T9" fmla="*/ T8 w 2194"/>
              <a:gd name="T10" fmla="+- 0 1463 979"/>
              <a:gd name="T11" fmla="*/ 1463 h 2088"/>
              <a:gd name="T12" fmla="+- 0 10000 9790"/>
              <a:gd name="T13" fmla="*/ T12 w 2194"/>
              <a:gd name="T14" fmla="+- 0 1635 979"/>
              <a:gd name="T15" fmla="*/ 1635 h 2088"/>
              <a:gd name="T16" fmla="+- 0 10079 9790"/>
              <a:gd name="T17" fmla="*/ T16 w 2194"/>
              <a:gd name="T18" fmla="+- 0 1794 979"/>
              <a:gd name="T19" fmla="*/ 1794 h 2088"/>
              <a:gd name="T20" fmla="+- 0 10166 9790"/>
              <a:gd name="T21" fmla="*/ T20 w 2194"/>
              <a:gd name="T22" fmla="+- 0 1942 979"/>
              <a:gd name="T23" fmla="*/ 1942 h 2088"/>
              <a:gd name="T24" fmla="+- 0 10260 9790"/>
              <a:gd name="T25" fmla="*/ T24 w 2194"/>
              <a:gd name="T26" fmla="+- 0 2078 979"/>
              <a:gd name="T27" fmla="*/ 2078 h 2088"/>
              <a:gd name="T28" fmla="+- 0 10360 9790"/>
              <a:gd name="T29" fmla="*/ T28 w 2194"/>
              <a:gd name="T30" fmla="+- 0 2203 979"/>
              <a:gd name="T31" fmla="*/ 2203 h 2088"/>
              <a:gd name="T32" fmla="+- 0 10464 9790"/>
              <a:gd name="T33" fmla="*/ T32 w 2194"/>
              <a:gd name="T34" fmla="+- 0 2318 979"/>
              <a:gd name="T35" fmla="*/ 2318 h 2088"/>
              <a:gd name="T36" fmla="+- 0 10573 9790"/>
              <a:gd name="T37" fmla="*/ T36 w 2194"/>
              <a:gd name="T38" fmla="+- 0 2424 979"/>
              <a:gd name="T39" fmla="*/ 2424 h 2088"/>
              <a:gd name="T40" fmla="+- 0 10686 9790"/>
              <a:gd name="T41" fmla="*/ T40 w 2194"/>
              <a:gd name="T42" fmla="+- 0 2519 979"/>
              <a:gd name="T43" fmla="*/ 2519 h 2088"/>
              <a:gd name="T44" fmla="+- 0 10801 9790"/>
              <a:gd name="T45" fmla="*/ T44 w 2194"/>
              <a:gd name="T46" fmla="+- 0 2605 979"/>
              <a:gd name="T47" fmla="*/ 2605 h 2088"/>
              <a:gd name="T48" fmla="+- 0 10918 9790"/>
              <a:gd name="T49" fmla="*/ T48 w 2194"/>
              <a:gd name="T50" fmla="+- 0 2683 979"/>
              <a:gd name="T51" fmla="*/ 2683 h 2088"/>
              <a:gd name="T52" fmla="+- 0 11037 9790"/>
              <a:gd name="T53" fmla="*/ T52 w 2194"/>
              <a:gd name="T54" fmla="+- 0 2752 979"/>
              <a:gd name="T55" fmla="*/ 2752 h 2088"/>
              <a:gd name="T56" fmla="+- 0 11156 9790"/>
              <a:gd name="T57" fmla="*/ T56 w 2194"/>
              <a:gd name="T58" fmla="+- 0 2814 979"/>
              <a:gd name="T59" fmla="*/ 2814 h 2088"/>
              <a:gd name="T60" fmla="+- 0 11274 9790"/>
              <a:gd name="T61" fmla="*/ T60 w 2194"/>
              <a:gd name="T62" fmla="+- 0 2868 979"/>
              <a:gd name="T63" fmla="*/ 2868 h 2088"/>
              <a:gd name="T64" fmla="+- 0 11392 9790"/>
              <a:gd name="T65" fmla="*/ T64 w 2194"/>
              <a:gd name="T66" fmla="+- 0 2915 979"/>
              <a:gd name="T67" fmla="*/ 2915 h 2088"/>
              <a:gd name="T68" fmla="+- 0 11507 9790"/>
              <a:gd name="T69" fmla="*/ T68 w 2194"/>
              <a:gd name="T70" fmla="+- 0 2956 979"/>
              <a:gd name="T71" fmla="*/ 2956 h 2088"/>
              <a:gd name="T72" fmla="+- 0 11730 9790"/>
              <a:gd name="T73" fmla="*/ T72 w 2194"/>
              <a:gd name="T74" fmla="+- 0 3018 979"/>
              <a:gd name="T75" fmla="*/ 3018 h 2088"/>
              <a:gd name="T76" fmla="+- 0 11935 9790"/>
              <a:gd name="T77" fmla="*/ T76 w 2194"/>
              <a:gd name="T78" fmla="+- 0 3060 979"/>
              <a:gd name="T79" fmla="*/ 3060 h 2088"/>
              <a:gd name="T80" fmla="+- 0 11928 9790"/>
              <a:gd name="T81" fmla="*/ T80 w 2194"/>
              <a:gd name="T82" fmla="+- 0 2998 979"/>
              <a:gd name="T83" fmla="*/ 2998 h 2088"/>
              <a:gd name="T84" fmla="+- 0 11840 9790"/>
              <a:gd name="T85" fmla="*/ T84 w 2194"/>
              <a:gd name="T86" fmla="+- 0 2861 979"/>
              <a:gd name="T87" fmla="*/ 2861 h 2088"/>
              <a:gd name="T88" fmla="+- 0 11781 9790"/>
              <a:gd name="T89" fmla="*/ T88 w 2194"/>
              <a:gd name="T90" fmla="+- 0 2726 979"/>
              <a:gd name="T91" fmla="*/ 2726 h 2088"/>
              <a:gd name="T92" fmla="+- 0 11750 9790"/>
              <a:gd name="T93" fmla="*/ T92 w 2194"/>
              <a:gd name="T94" fmla="+- 0 2594 979"/>
              <a:gd name="T95" fmla="*/ 2594 h 2088"/>
              <a:gd name="T96" fmla="+- 0 11745 9790"/>
              <a:gd name="T97" fmla="*/ T96 w 2194"/>
              <a:gd name="T98" fmla="+- 0 2463 979"/>
              <a:gd name="T99" fmla="*/ 2463 h 2088"/>
              <a:gd name="T100" fmla="+- 0 11765 9790"/>
              <a:gd name="T101" fmla="*/ T100 w 2194"/>
              <a:gd name="T102" fmla="+- 0 2334 979"/>
              <a:gd name="T103" fmla="*/ 2334 h 2088"/>
              <a:gd name="T104" fmla="+- 0 11808 9790"/>
              <a:gd name="T105" fmla="*/ T104 w 2194"/>
              <a:gd name="T106" fmla="+- 0 2204 979"/>
              <a:gd name="T107" fmla="*/ 2204 h 2088"/>
              <a:gd name="T108" fmla="+- 0 11872 9790"/>
              <a:gd name="T109" fmla="*/ T108 w 2194"/>
              <a:gd name="T110" fmla="+- 0 2074 979"/>
              <a:gd name="T111" fmla="*/ 2074 h 2088"/>
              <a:gd name="T112" fmla="+- 0 11955 9790"/>
              <a:gd name="T113" fmla="*/ T112 w 2194"/>
              <a:gd name="T114" fmla="+- 0 1944 979"/>
              <a:gd name="T115" fmla="*/ 1944 h 2088"/>
              <a:gd name="T116" fmla="+- 0 11753 9790"/>
              <a:gd name="T117" fmla="*/ T116 w 2194"/>
              <a:gd name="T118" fmla="+- 0 1940 979"/>
              <a:gd name="T119" fmla="*/ 1940 h 2088"/>
              <a:gd name="T120" fmla="+- 0 11562 9790"/>
              <a:gd name="T121" fmla="*/ T120 w 2194"/>
              <a:gd name="T122" fmla="+- 0 1927 979"/>
              <a:gd name="T123" fmla="*/ 1927 h 2088"/>
              <a:gd name="T124" fmla="+- 0 11383 9790"/>
              <a:gd name="T125" fmla="*/ T124 w 2194"/>
              <a:gd name="T126" fmla="+- 0 1904 979"/>
              <a:gd name="T127" fmla="*/ 1904 h 2088"/>
              <a:gd name="T128" fmla="+- 0 11214 9790"/>
              <a:gd name="T129" fmla="*/ T128 w 2194"/>
              <a:gd name="T130" fmla="+- 0 1873 979"/>
              <a:gd name="T131" fmla="*/ 1873 h 2088"/>
              <a:gd name="T132" fmla="+- 0 11055 9790"/>
              <a:gd name="T133" fmla="*/ T132 w 2194"/>
              <a:gd name="T134" fmla="+- 0 1833 979"/>
              <a:gd name="T135" fmla="*/ 1833 h 2088"/>
              <a:gd name="T136" fmla="+- 0 10906 9790"/>
              <a:gd name="T137" fmla="*/ T136 w 2194"/>
              <a:gd name="T138" fmla="+- 0 1785 979"/>
              <a:gd name="T139" fmla="*/ 1785 h 2088"/>
              <a:gd name="T140" fmla="+- 0 10765 9790"/>
              <a:gd name="T141" fmla="*/ T140 w 2194"/>
              <a:gd name="T142" fmla="+- 0 1730 979"/>
              <a:gd name="T143" fmla="*/ 1730 h 2088"/>
              <a:gd name="T144" fmla="+- 0 10633 9790"/>
              <a:gd name="T145" fmla="*/ T144 w 2194"/>
              <a:gd name="T146" fmla="+- 0 1668 979"/>
              <a:gd name="T147" fmla="*/ 1668 h 2088"/>
              <a:gd name="T148" fmla="+- 0 10508 9790"/>
              <a:gd name="T149" fmla="*/ T148 w 2194"/>
              <a:gd name="T150" fmla="+- 0 1600 979"/>
              <a:gd name="T151" fmla="*/ 1600 h 2088"/>
              <a:gd name="T152" fmla="+- 0 10390 9790"/>
              <a:gd name="T153" fmla="*/ T152 w 2194"/>
              <a:gd name="T154" fmla="+- 0 1525 979"/>
              <a:gd name="T155" fmla="*/ 1525 h 2088"/>
              <a:gd name="T156" fmla="+- 0 10278 9790"/>
              <a:gd name="T157" fmla="*/ T156 w 2194"/>
              <a:gd name="T158" fmla="+- 0 1445 979"/>
              <a:gd name="T159" fmla="*/ 1445 h 2088"/>
              <a:gd name="T160" fmla="+- 0 10172 9790"/>
              <a:gd name="T161" fmla="*/ T160 w 2194"/>
              <a:gd name="T162" fmla="+- 0 1360 979"/>
              <a:gd name="T163" fmla="*/ 1360 h 2088"/>
              <a:gd name="T164" fmla="+- 0 10071 9790"/>
              <a:gd name="T165" fmla="*/ T164 w 2194"/>
              <a:gd name="T166" fmla="+- 0 1271 979"/>
              <a:gd name="T167" fmla="*/ 1271 h 2088"/>
              <a:gd name="T168" fmla="+- 0 9974 9790"/>
              <a:gd name="T169" fmla="*/ T168 w 2194"/>
              <a:gd name="T170" fmla="+- 0 1177 979"/>
              <a:gd name="T171" fmla="*/ 1177 h 2088"/>
              <a:gd name="T172" fmla="+- 0 9880 9790"/>
              <a:gd name="T173" fmla="*/ T172 w 2194"/>
              <a:gd name="T174" fmla="+- 0 1080 979"/>
              <a:gd name="T175" fmla="*/ 1080 h 2088"/>
              <a:gd name="T176" fmla="+- 0 9790 9790"/>
              <a:gd name="T177" fmla="*/ T176 w 2194"/>
              <a:gd name="T178" fmla="+- 0 979 979"/>
              <a:gd name="T179" fmla="*/ 979 h 20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2194" h="2088">
                <a:moveTo>
                  <a:pt x="0" y="0"/>
                </a:moveTo>
                <a:lnTo>
                  <a:pt x="22" y="104"/>
                </a:lnTo>
                <a:lnTo>
                  <a:pt x="47" y="204"/>
                </a:lnTo>
                <a:lnTo>
                  <a:pt x="75" y="300"/>
                </a:lnTo>
                <a:lnTo>
                  <a:pt x="105" y="394"/>
                </a:lnTo>
                <a:lnTo>
                  <a:pt x="138" y="484"/>
                </a:lnTo>
                <a:lnTo>
                  <a:pt x="173" y="572"/>
                </a:lnTo>
                <a:lnTo>
                  <a:pt x="210" y="656"/>
                </a:lnTo>
                <a:lnTo>
                  <a:pt x="248" y="737"/>
                </a:lnTo>
                <a:lnTo>
                  <a:pt x="289" y="815"/>
                </a:lnTo>
                <a:lnTo>
                  <a:pt x="332" y="890"/>
                </a:lnTo>
                <a:lnTo>
                  <a:pt x="376" y="963"/>
                </a:lnTo>
                <a:lnTo>
                  <a:pt x="423" y="1032"/>
                </a:lnTo>
                <a:lnTo>
                  <a:pt x="470" y="1099"/>
                </a:lnTo>
                <a:lnTo>
                  <a:pt x="519" y="1163"/>
                </a:lnTo>
                <a:lnTo>
                  <a:pt x="570" y="1224"/>
                </a:lnTo>
                <a:lnTo>
                  <a:pt x="622" y="1283"/>
                </a:lnTo>
                <a:lnTo>
                  <a:pt x="674" y="1339"/>
                </a:lnTo>
                <a:lnTo>
                  <a:pt x="728" y="1393"/>
                </a:lnTo>
                <a:lnTo>
                  <a:pt x="783" y="1445"/>
                </a:lnTo>
                <a:lnTo>
                  <a:pt x="839" y="1493"/>
                </a:lnTo>
                <a:lnTo>
                  <a:pt x="896" y="1540"/>
                </a:lnTo>
                <a:lnTo>
                  <a:pt x="953" y="1584"/>
                </a:lnTo>
                <a:lnTo>
                  <a:pt x="1011" y="1626"/>
                </a:lnTo>
                <a:lnTo>
                  <a:pt x="1070" y="1666"/>
                </a:lnTo>
                <a:lnTo>
                  <a:pt x="1128" y="1704"/>
                </a:lnTo>
                <a:lnTo>
                  <a:pt x="1188" y="1740"/>
                </a:lnTo>
                <a:lnTo>
                  <a:pt x="1247" y="1773"/>
                </a:lnTo>
                <a:lnTo>
                  <a:pt x="1306" y="1805"/>
                </a:lnTo>
                <a:lnTo>
                  <a:pt x="1366" y="1835"/>
                </a:lnTo>
                <a:lnTo>
                  <a:pt x="1425" y="1863"/>
                </a:lnTo>
                <a:lnTo>
                  <a:pt x="1484" y="1889"/>
                </a:lnTo>
                <a:lnTo>
                  <a:pt x="1543" y="1913"/>
                </a:lnTo>
                <a:lnTo>
                  <a:pt x="1602" y="1936"/>
                </a:lnTo>
                <a:lnTo>
                  <a:pt x="1660" y="1957"/>
                </a:lnTo>
                <a:lnTo>
                  <a:pt x="1717" y="1977"/>
                </a:lnTo>
                <a:lnTo>
                  <a:pt x="1830" y="2011"/>
                </a:lnTo>
                <a:lnTo>
                  <a:pt x="1940" y="2039"/>
                </a:lnTo>
                <a:lnTo>
                  <a:pt x="2045" y="2063"/>
                </a:lnTo>
                <a:lnTo>
                  <a:pt x="2145" y="2081"/>
                </a:lnTo>
                <a:lnTo>
                  <a:pt x="2193" y="2088"/>
                </a:lnTo>
                <a:lnTo>
                  <a:pt x="2138" y="2019"/>
                </a:lnTo>
                <a:lnTo>
                  <a:pt x="2090" y="1950"/>
                </a:lnTo>
                <a:lnTo>
                  <a:pt x="2050" y="1882"/>
                </a:lnTo>
                <a:lnTo>
                  <a:pt x="2017" y="1814"/>
                </a:lnTo>
                <a:lnTo>
                  <a:pt x="1991" y="1747"/>
                </a:lnTo>
                <a:lnTo>
                  <a:pt x="1972" y="1681"/>
                </a:lnTo>
                <a:lnTo>
                  <a:pt x="1960" y="1615"/>
                </a:lnTo>
                <a:lnTo>
                  <a:pt x="1954" y="1550"/>
                </a:lnTo>
                <a:lnTo>
                  <a:pt x="1955" y="1484"/>
                </a:lnTo>
                <a:lnTo>
                  <a:pt x="1962" y="1420"/>
                </a:lnTo>
                <a:lnTo>
                  <a:pt x="1975" y="1355"/>
                </a:lnTo>
                <a:lnTo>
                  <a:pt x="1993" y="1290"/>
                </a:lnTo>
                <a:lnTo>
                  <a:pt x="2018" y="1225"/>
                </a:lnTo>
                <a:lnTo>
                  <a:pt x="2047" y="1160"/>
                </a:lnTo>
                <a:lnTo>
                  <a:pt x="2082" y="1095"/>
                </a:lnTo>
                <a:lnTo>
                  <a:pt x="2121" y="1030"/>
                </a:lnTo>
                <a:lnTo>
                  <a:pt x="2165" y="965"/>
                </a:lnTo>
                <a:lnTo>
                  <a:pt x="2063" y="964"/>
                </a:lnTo>
                <a:lnTo>
                  <a:pt x="1963" y="961"/>
                </a:lnTo>
                <a:lnTo>
                  <a:pt x="1866" y="956"/>
                </a:lnTo>
                <a:lnTo>
                  <a:pt x="1772" y="948"/>
                </a:lnTo>
                <a:lnTo>
                  <a:pt x="1681" y="938"/>
                </a:lnTo>
                <a:lnTo>
                  <a:pt x="1593" y="925"/>
                </a:lnTo>
                <a:lnTo>
                  <a:pt x="1507" y="911"/>
                </a:lnTo>
                <a:lnTo>
                  <a:pt x="1424" y="894"/>
                </a:lnTo>
                <a:lnTo>
                  <a:pt x="1343" y="875"/>
                </a:lnTo>
                <a:lnTo>
                  <a:pt x="1265" y="854"/>
                </a:lnTo>
                <a:lnTo>
                  <a:pt x="1189" y="831"/>
                </a:lnTo>
                <a:lnTo>
                  <a:pt x="1116" y="806"/>
                </a:lnTo>
                <a:lnTo>
                  <a:pt x="1045" y="780"/>
                </a:lnTo>
                <a:lnTo>
                  <a:pt x="975" y="751"/>
                </a:lnTo>
                <a:lnTo>
                  <a:pt x="908" y="721"/>
                </a:lnTo>
                <a:lnTo>
                  <a:pt x="843" y="689"/>
                </a:lnTo>
                <a:lnTo>
                  <a:pt x="780" y="656"/>
                </a:lnTo>
                <a:lnTo>
                  <a:pt x="718" y="621"/>
                </a:lnTo>
                <a:lnTo>
                  <a:pt x="658" y="584"/>
                </a:lnTo>
                <a:lnTo>
                  <a:pt x="600" y="546"/>
                </a:lnTo>
                <a:lnTo>
                  <a:pt x="544" y="507"/>
                </a:lnTo>
                <a:lnTo>
                  <a:pt x="488" y="466"/>
                </a:lnTo>
                <a:lnTo>
                  <a:pt x="435" y="424"/>
                </a:lnTo>
                <a:lnTo>
                  <a:pt x="382" y="381"/>
                </a:lnTo>
                <a:lnTo>
                  <a:pt x="331" y="337"/>
                </a:lnTo>
                <a:lnTo>
                  <a:pt x="281" y="292"/>
                </a:lnTo>
                <a:lnTo>
                  <a:pt x="232" y="245"/>
                </a:lnTo>
                <a:lnTo>
                  <a:pt x="184" y="198"/>
                </a:lnTo>
                <a:lnTo>
                  <a:pt x="136" y="150"/>
                </a:lnTo>
                <a:lnTo>
                  <a:pt x="90" y="101"/>
                </a:lnTo>
                <a:lnTo>
                  <a:pt x="45" y="5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1CF3B917-EED9-4F18-A769-3B17255D034B}"/>
              </a:ext>
            </a:extLst>
          </p:cNvPr>
          <p:cNvSpPr>
            <a:spLocks/>
          </p:cNvSpPr>
          <p:nvPr/>
        </p:nvSpPr>
        <p:spPr bwMode="auto">
          <a:xfrm>
            <a:off x="8523259" y="3101543"/>
            <a:ext cx="1252538" cy="571500"/>
          </a:xfrm>
          <a:custGeom>
            <a:avLst/>
            <a:gdLst>
              <a:gd name="T0" fmla="+- 0 12228 12228"/>
              <a:gd name="T1" fmla="*/ T0 w 1973"/>
              <a:gd name="T2" fmla="+- 0 1644 747"/>
              <a:gd name="T3" fmla="*/ 1644 h 898"/>
              <a:gd name="T4" fmla="+- 0 12228 12228"/>
              <a:gd name="T5" fmla="*/ T4 w 1973"/>
              <a:gd name="T6" fmla="+- 0 1641 747"/>
              <a:gd name="T7" fmla="*/ 1641 h 898"/>
              <a:gd name="T8" fmla="+- 0 12231 12228"/>
              <a:gd name="T9" fmla="*/ T8 w 1973"/>
              <a:gd name="T10" fmla="+- 0 1505 747"/>
              <a:gd name="T11" fmla="*/ 1505 h 898"/>
              <a:gd name="T12" fmla="+- 0 12228 12228"/>
              <a:gd name="T13" fmla="*/ T12 w 1973"/>
              <a:gd name="T14" fmla="+- 0 1512 747"/>
              <a:gd name="T15" fmla="*/ 1512 h 898"/>
              <a:gd name="T16" fmla="+- 0 14085 12228"/>
              <a:gd name="T17" fmla="*/ T16 w 1973"/>
              <a:gd name="T18" fmla="+- 0 899 747"/>
              <a:gd name="T19" fmla="*/ 899 h 898"/>
              <a:gd name="T20" fmla="+- 0 13830 12228"/>
              <a:gd name="T21" fmla="*/ T20 w 1973"/>
              <a:gd name="T22" fmla="+- 0 911 747"/>
              <a:gd name="T23" fmla="*/ 911 h 898"/>
              <a:gd name="T24" fmla="+- 0 13967 12228"/>
              <a:gd name="T25" fmla="*/ T24 w 1973"/>
              <a:gd name="T26" fmla="+- 0 994 747"/>
              <a:gd name="T27" fmla="*/ 994 h 898"/>
              <a:gd name="T28" fmla="+- 0 14043 12228"/>
              <a:gd name="T29" fmla="*/ T28 w 1973"/>
              <a:gd name="T30" fmla="+- 0 1140 747"/>
              <a:gd name="T31" fmla="*/ 1140 h 898"/>
              <a:gd name="T32" fmla="+- 0 14031 12228"/>
              <a:gd name="T33" fmla="*/ T32 w 1973"/>
              <a:gd name="T34" fmla="+- 0 1301 747"/>
              <a:gd name="T35" fmla="*/ 1301 h 898"/>
              <a:gd name="T36" fmla="+- 0 13952 12228"/>
              <a:gd name="T37" fmla="*/ T36 w 1973"/>
              <a:gd name="T38" fmla="+- 0 1422 747"/>
              <a:gd name="T39" fmla="*/ 1422 h 898"/>
              <a:gd name="T40" fmla="+- 0 13846 12228"/>
              <a:gd name="T41" fmla="*/ T40 w 1973"/>
              <a:gd name="T42" fmla="+- 0 1485 747"/>
              <a:gd name="T43" fmla="*/ 1485 h 898"/>
              <a:gd name="T44" fmla="+- 0 13786 12228"/>
              <a:gd name="T45" fmla="*/ T44 w 1973"/>
              <a:gd name="T46" fmla="+- 0 1499 747"/>
              <a:gd name="T47" fmla="*/ 1499 h 898"/>
              <a:gd name="T48" fmla="+- 0 12337 12228"/>
              <a:gd name="T49" fmla="*/ T48 w 1973"/>
              <a:gd name="T50" fmla="+- 0 1500 747"/>
              <a:gd name="T51" fmla="*/ 1500 h 898"/>
              <a:gd name="T52" fmla="+- 0 12304 12228"/>
              <a:gd name="T53" fmla="*/ T52 w 1973"/>
              <a:gd name="T54" fmla="+- 0 1502 747"/>
              <a:gd name="T55" fmla="*/ 1502 h 898"/>
              <a:gd name="T56" fmla="+- 0 12339 12228"/>
              <a:gd name="T57" fmla="*/ T56 w 1973"/>
              <a:gd name="T58" fmla="+- 0 1531 747"/>
              <a:gd name="T59" fmla="*/ 1531 h 898"/>
              <a:gd name="T60" fmla="+- 0 12353 12228"/>
              <a:gd name="T61" fmla="*/ T60 w 1973"/>
              <a:gd name="T62" fmla="+- 0 1576 747"/>
              <a:gd name="T63" fmla="*/ 1576 h 898"/>
              <a:gd name="T64" fmla="+- 0 12342 12228"/>
              <a:gd name="T65" fmla="*/ T64 w 1973"/>
              <a:gd name="T66" fmla="+- 0 1617 747"/>
              <a:gd name="T67" fmla="*/ 1617 h 898"/>
              <a:gd name="T68" fmla="+- 0 12312 12228"/>
              <a:gd name="T69" fmla="*/ T68 w 1973"/>
              <a:gd name="T70" fmla="+- 0 1644 747"/>
              <a:gd name="T71" fmla="*/ 1644 h 898"/>
              <a:gd name="T72" fmla="+- 0 13874 12228"/>
              <a:gd name="T73" fmla="*/ T72 w 1973"/>
              <a:gd name="T74" fmla="+- 0 1632 747"/>
              <a:gd name="T75" fmla="*/ 1632 h 898"/>
              <a:gd name="T76" fmla="+- 0 14009 12228"/>
              <a:gd name="T77" fmla="*/ T76 w 1973"/>
              <a:gd name="T78" fmla="+- 0 1570 747"/>
              <a:gd name="T79" fmla="*/ 1570 h 898"/>
              <a:gd name="T80" fmla="+- 0 14117 12228"/>
              <a:gd name="T81" fmla="*/ T80 w 1973"/>
              <a:gd name="T82" fmla="+- 0 1462 747"/>
              <a:gd name="T83" fmla="*/ 1462 h 898"/>
              <a:gd name="T84" fmla="+- 0 14180 12228"/>
              <a:gd name="T85" fmla="*/ T84 w 1973"/>
              <a:gd name="T86" fmla="+- 0 1335 747"/>
              <a:gd name="T87" fmla="*/ 1335 h 898"/>
              <a:gd name="T88" fmla="+- 0 14201 12228"/>
              <a:gd name="T89" fmla="*/ T88 w 1973"/>
              <a:gd name="T90" fmla="+- 0 1197 747"/>
              <a:gd name="T91" fmla="*/ 1197 h 898"/>
              <a:gd name="T92" fmla="+- 0 14178 12228"/>
              <a:gd name="T93" fmla="*/ T92 w 1973"/>
              <a:gd name="T94" fmla="+- 0 1058 747"/>
              <a:gd name="T95" fmla="*/ 1058 h 898"/>
              <a:gd name="T96" fmla="+- 0 14112 12228"/>
              <a:gd name="T97" fmla="*/ T96 w 1973"/>
              <a:gd name="T98" fmla="+- 0 931 747"/>
              <a:gd name="T99" fmla="*/ 931 h 898"/>
              <a:gd name="T100" fmla="+- 0 13744 12228"/>
              <a:gd name="T101" fmla="*/ T100 w 1973"/>
              <a:gd name="T102" fmla="+- 0 747 747"/>
              <a:gd name="T103" fmla="*/ 747 h 898"/>
              <a:gd name="T104" fmla="+- 0 13688 12228"/>
              <a:gd name="T105" fmla="*/ T104 w 1973"/>
              <a:gd name="T106" fmla="+- 0 769 747"/>
              <a:gd name="T107" fmla="*/ 769 h 898"/>
              <a:gd name="T108" fmla="+- 0 13664 12228"/>
              <a:gd name="T109" fmla="*/ T108 w 1973"/>
              <a:gd name="T110" fmla="+- 0 824 747"/>
              <a:gd name="T111" fmla="*/ 824 h 898"/>
              <a:gd name="T112" fmla="+- 0 13688 12228"/>
              <a:gd name="T113" fmla="*/ T112 w 1973"/>
              <a:gd name="T114" fmla="+- 0 878 747"/>
              <a:gd name="T115" fmla="*/ 878 h 898"/>
              <a:gd name="T116" fmla="+- 0 13744 12228"/>
              <a:gd name="T117" fmla="*/ T116 w 1973"/>
              <a:gd name="T118" fmla="+- 0 901 747"/>
              <a:gd name="T119" fmla="*/ 901 h 898"/>
              <a:gd name="T120" fmla="+- 0 13749 12228"/>
              <a:gd name="T121" fmla="*/ T120 w 1973"/>
              <a:gd name="T122" fmla="+- 0 899 747"/>
              <a:gd name="T123" fmla="*/ 899 h 898"/>
              <a:gd name="T124" fmla="+- 0 14066 12228"/>
              <a:gd name="T125" fmla="*/ T124 w 1973"/>
              <a:gd name="T126" fmla="+- 0 877 747"/>
              <a:gd name="T127" fmla="*/ 877 h 898"/>
              <a:gd name="T128" fmla="+- 0 13953 12228"/>
              <a:gd name="T129" fmla="*/ T128 w 1973"/>
              <a:gd name="T130" fmla="+- 0 796 747"/>
              <a:gd name="T131" fmla="*/ 796 h 898"/>
              <a:gd name="T132" fmla="+- 0 13820 12228"/>
              <a:gd name="T133" fmla="*/ T132 w 1973"/>
              <a:gd name="T134" fmla="+- 0 752 747"/>
              <a:gd name="T135" fmla="*/ 752 h 898"/>
              <a:gd name="T136" fmla="+- 0 13748 12228"/>
              <a:gd name="T137" fmla="*/ T136 w 1973"/>
              <a:gd name="T138" fmla="+- 0 748 747"/>
              <a:gd name="T139" fmla="*/ 748 h 898"/>
              <a:gd name="T140" fmla="+- 0 13748 12228"/>
              <a:gd name="T141" fmla="*/ T140 w 1973"/>
              <a:gd name="T142" fmla="+- 0 747 747"/>
              <a:gd name="T143" fmla="*/ 747 h 898"/>
              <a:gd name="T144" fmla="+- 0 13766 12228"/>
              <a:gd name="T145" fmla="*/ T144 w 1973"/>
              <a:gd name="T146" fmla="+- 0 748 747"/>
              <a:gd name="T147" fmla="*/ 748 h 8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973" h="898">
                <a:moveTo>
                  <a:pt x="0" y="894"/>
                </a:moveTo>
                <a:lnTo>
                  <a:pt x="0" y="897"/>
                </a:lnTo>
                <a:lnTo>
                  <a:pt x="4" y="897"/>
                </a:lnTo>
                <a:lnTo>
                  <a:pt x="0" y="894"/>
                </a:lnTo>
                <a:close/>
                <a:moveTo>
                  <a:pt x="8" y="758"/>
                </a:moveTo>
                <a:lnTo>
                  <a:pt x="3" y="758"/>
                </a:lnTo>
                <a:lnTo>
                  <a:pt x="0" y="758"/>
                </a:lnTo>
                <a:lnTo>
                  <a:pt x="0" y="765"/>
                </a:lnTo>
                <a:lnTo>
                  <a:pt x="8" y="758"/>
                </a:lnTo>
                <a:close/>
                <a:moveTo>
                  <a:pt x="1857" y="152"/>
                </a:moveTo>
                <a:lnTo>
                  <a:pt x="1521" y="152"/>
                </a:lnTo>
                <a:lnTo>
                  <a:pt x="1602" y="164"/>
                </a:lnTo>
                <a:lnTo>
                  <a:pt x="1677" y="196"/>
                </a:lnTo>
                <a:lnTo>
                  <a:pt x="1739" y="247"/>
                </a:lnTo>
                <a:lnTo>
                  <a:pt x="1787" y="315"/>
                </a:lnTo>
                <a:lnTo>
                  <a:pt x="1815" y="393"/>
                </a:lnTo>
                <a:lnTo>
                  <a:pt x="1820" y="474"/>
                </a:lnTo>
                <a:lnTo>
                  <a:pt x="1803" y="554"/>
                </a:lnTo>
                <a:lnTo>
                  <a:pt x="1765" y="627"/>
                </a:lnTo>
                <a:lnTo>
                  <a:pt x="1724" y="675"/>
                </a:lnTo>
                <a:lnTo>
                  <a:pt x="1674" y="712"/>
                </a:lnTo>
                <a:lnTo>
                  <a:pt x="1618" y="738"/>
                </a:lnTo>
                <a:lnTo>
                  <a:pt x="1558" y="751"/>
                </a:lnTo>
                <a:lnTo>
                  <a:pt x="1558" y="752"/>
                </a:lnTo>
                <a:lnTo>
                  <a:pt x="126" y="752"/>
                </a:lnTo>
                <a:lnTo>
                  <a:pt x="109" y="753"/>
                </a:lnTo>
                <a:lnTo>
                  <a:pt x="92" y="753"/>
                </a:lnTo>
                <a:lnTo>
                  <a:pt x="76" y="755"/>
                </a:lnTo>
                <a:lnTo>
                  <a:pt x="96" y="767"/>
                </a:lnTo>
                <a:lnTo>
                  <a:pt x="111" y="784"/>
                </a:lnTo>
                <a:lnTo>
                  <a:pt x="121" y="805"/>
                </a:lnTo>
                <a:lnTo>
                  <a:pt x="125" y="829"/>
                </a:lnTo>
                <a:lnTo>
                  <a:pt x="122" y="851"/>
                </a:lnTo>
                <a:lnTo>
                  <a:pt x="114" y="870"/>
                </a:lnTo>
                <a:lnTo>
                  <a:pt x="101" y="886"/>
                </a:lnTo>
                <a:lnTo>
                  <a:pt x="84" y="897"/>
                </a:lnTo>
                <a:lnTo>
                  <a:pt x="1572" y="897"/>
                </a:lnTo>
                <a:lnTo>
                  <a:pt x="1646" y="885"/>
                </a:lnTo>
                <a:lnTo>
                  <a:pt x="1716" y="860"/>
                </a:lnTo>
                <a:lnTo>
                  <a:pt x="1781" y="823"/>
                </a:lnTo>
                <a:lnTo>
                  <a:pt x="1840" y="774"/>
                </a:lnTo>
                <a:lnTo>
                  <a:pt x="1889" y="715"/>
                </a:lnTo>
                <a:lnTo>
                  <a:pt x="1926" y="654"/>
                </a:lnTo>
                <a:lnTo>
                  <a:pt x="1952" y="588"/>
                </a:lnTo>
                <a:lnTo>
                  <a:pt x="1968" y="520"/>
                </a:lnTo>
                <a:lnTo>
                  <a:pt x="1973" y="450"/>
                </a:lnTo>
                <a:lnTo>
                  <a:pt x="1967" y="380"/>
                </a:lnTo>
                <a:lnTo>
                  <a:pt x="1950" y="311"/>
                </a:lnTo>
                <a:lnTo>
                  <a:pt x="1922" y="245"/>
                </a:lnTo>
                <a:lnTo>
                  <a:pt x="1884" y="184"/>
                </a:lnTo>
                <a:lnTo>
                  <a:pt x="1857" y="152"/>
                </a:lnTo>
                <a:close/>
                <a:moveTo>
                  <a:pt x="1516" y="0"/>
                </a:moveTo>
                <a:lnTo>
                  <a:pt x="1485" y="6"/>
                </a:lnTo>
                <a:lnTo>
                  <a:pt x="1460" y="22"/>
                </a:lnTo>
                <a:lnTo>
                  <a:pt x="1442" y="47"/>
                </a:lnTo>
                <a:lnTo>
                  <a:pt x="1436" y="77"/>
                </a:lnTo>
                <a:lnTo>
                  <a:pt x="1442" y="107"/>
                </a:lnTo>
                <a:lnTo>
                  <a:pt x="1460" y="131"/>
                </a:lnTo>
                <a:lnTo>
                  <a:pt x="1485" y="148"/>
                </a:lnTo>
                <a:lnTo>
                  <a:pt x="1516" y="154"/>
                </a:lnTo>
                <a:lnTo>
                  <a:pt x="1519" y="154"/>
                </a:lnTo>
                <a:lnTo>
                  <a:pt x="1521" y="152"/>
                </a:lnTo>
                <a:lnTo>
                  <a:pt x="1857" y="152"/>
                </a:lnTo>
                <a:lnTo>
                  <a:pt x="1838" y="130"/>
                </a:lnTo>
                <a:lnTo>
                  <a:pt x="1785" y="85"/>
                </a:lnTo>
                <a:lnTo>
                  <a:pt x="1725" y="49"/>
                </a:lnTo>
                <a:lnTo>
                  <a:pt x="1660" y="22"/>
                </a:lnTo>
                <a:lnTo>
                  <a:pt x="1592" y="5"/>
                </a:lnTo>
                <a:lnTo>
                  <a:pt x="1538" y="1"/>
                </a:lnTo>
                <a:lnTo>
                  <a:pt x="1520" y="1"/>
                </a:lnTo>
                <a:lnTo>
                  <a:pt x="1516" y="0"/>
                </a:lnTo>
                <a:close/>
                <a:moveTo>
                  <a:pt x="1520" y="0"/>
                </a:moveTo>
                <a:lnTo>
                  <a:pt x="1520" y="1"/>
                </a:lnTo>
                <a:lnTo>
                  <a:pt x="1538" y="1"/>
                </a:lnTo>
                <a:lnTo>
                  <a:pt x="1520" y="0"/>
                </a:lnTo>
                <a:close/>
              </a:path>
            </a:pathLst>
          </a:cu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6" name="AutoShape 10">
            <a:extLst>
              <a:ext uri="{FF2B5EF4-FFF2-40B4-BE49-F238E27FC236}">
                <a16:creationId xmlns:a16="http://schemas.microsoft.com/office/drawing/2014/main" id="{D4A74F54-8A9F-4935-A0E9-78B0C6547174}"/>
              </a:ext>
            </a:extLst>
          </p:cNvPr>
          <p:cNvSpPr>
            <a:spLocks/>
          </p:cNvSpPr>
          <p:nvPr/>
        </p:nvSpPr>
        <p:spPr bwMode="auto">
          <a:xfrm>
            <a:off x="5511450" y="2114289"/>
            <a:ext cx="960437" cy="76200"/>
          </a:xfrm>
          <a:custGeom>
            <a:avLst/>
            <a:gdLst>
              <a:gd name="T0" fmla="+- 0 8865 7454"/>
              <a:gd name="T1" fmla="*/ T0 w 1513"/>
              <a:gd name="T2" fmla="+- 0 129 112"/>
              <a:gd name="T3" fmla="*/ 129 h 120"/>
              <a:gd name="T4" fmla="+- 0 8852 7454"/>
              <a:gd name="T5" fmla="*/ T4 w 1513"/>
              <a:gd name="T6" fmla="+- 0 195 112"/>
              <a:gd name="T7" fmla="*/ 195 h 120"/>
              <a:gd name="T8" fmla="+- 0 8907 7454"/>
              <a:gd name="T9" fmla="*/ T8 w 1513"/>
              <a:gd name="T10" fmla="+- 0 232 112"/>
              <a:gd name="T11" fmla="*/ 232 h 120"/>
              <a:gd name="T12" fmla="+- 0 8963 7454"/>
              <a:gd name="T13" fmla="*/ T12 w 1513"/>
              <a:gd name="T14" fmla="+- 0 195 112"/>
              <a:gd name="T15" fmla="*/ 195 h 120"/>
              <a:gd name="T16" fmla="+- 0 8907 7454"/>
              <a:gd name="T17" fmla="*/ T16 w 1513"/>
              <a:gd name="T18" fmla="+- 0 162 112"/>
              <a:gd name="T19" fmla="*/ 162 h 120"/>
              <a:gd name="T20" fmla="+- 0 8950 7454"/>
              <a:gd name="T21" fmla="*/ T20 w 1513"/>
              <a:gd name="T22" fmla="+- 0 129 112"/>
              <a:gd name="T23" fmla="*/ 129 h 120"/>
              <a:gd name="T24" fmla="+- 0 8847 7454"/>
              <a:gd name="T25" fmla="*/ T24 w 1513"/>
              <a:gd name="T26" fmla="+- 0 172 112"/>
              <a:gd name="T27" fmla="*/ 172 h 120"/>
              <a:gd name="T28" fmla="+- 0 8847 7454"/>
              <a:gd name="T29" fmla="*/ T28 w 1513"/>
              <a:gd name="T30" fmla="+- 0 172 112"/>
              <a:gd name="T31" fmla="*/ 172 h 120"/>
              <a:gd name="T32" fmla="+- 0 8907 7454"/>
              <a:gd name="T33" fmla="*/ T32 w 1513"/>
              <a:gd name="T34" fmla="+- 0 182 112"/>
              <a:gd name="T35" fmla="*/ 182 h 120"/>
              <a:gd name="T36" fmla="+- 0 8965 7454"/>
              <a:gd name="T37" fmla="*/ T36 w 1513"/>
              <a:gd name="T38" fmla="+- 0 162 112"/>
              <a:gd name="T39" fmla="*/ 162 h 120"/>
              <a:gd name="T40" fmla="+- 0 8847 7454"/>
              <a:gd name="T41" fmla="*/ T40 w 1513"/>
              <a:gd name="T42" fmla="+- 0 172 112"/>
              <a:gd name="T43" fmla="*/ 172 h 120"/>
              <a:gd name="T44" fmla="+- 0 8767 7454"/>
              <a:gd name="T45" fmla="*/ T44 w 1513"/>
              <a:gd name="T46" fmla="+- 0 162 112"/>
              <a:gd name="T47" fmla="*/ 162 h 120"/>
              <a:gd name="T48" fmla="+- 0 8827 7454"/>
              <a:gd name="T49" fmla="*/ T48 w 1513"/>
              <a:gd name="T50" fmla="+- 0 162 112"/>
              <a:gd name="T51" fmla="*/ 162 h 120"/>
              <a:gd name="T52" fmla="+- 0 8687 7454"/>
              <a:gd name="T53" fmla="*/ T52 w 1513"/>
              <a:gd name="T54" fmla="+- 0 182 112"/>
              <a:gd name="T55" fmla="*/ 182 h 120"/>
              <a:gd name="T56" fmla="+- 0 8667 7454"/>
              <a:gd name="T57" fmla="*/ T56 w 1513"/>
              <a:gd name="T58" fmla="+- 0 162 112"/>
              <a:gd name="T59" fmla="*/ 162 h 120"/>
              <a:gd name="T60" fmla="+- 0 8667 7454"/>
              <a:gd name="T61" fmla="*/ T60 w 1513"/>
              <a:gd name="T62" fmla="+- 0 182 112"/>
              <a:gd name="T63" fmla="*/ 182 h 120"/>
              <a:gd name="T64" fmla="+- 0 8527 7454"/>
              <a:gd name="T65" fmla="*/ T64 w 1513"/>
              <a:gd name="T66" fmla="+- 0 162 112"/>
              <a:gd name="T67" fmla="*/ 162 h 120"/>
              <a:gd name="T68" fmla="+- 0 8587 7454"/>
              <a:gd name="T69" fmla="*/ T68 w 1513"/>
              <a:gd name="T70" fmla="+- 0 162 112"/>
              <a:gd name="T71" fmla="*/ 162 h 120"/>
              <a:gd name="T72" fmla="+- 0 8447 7454"/>
              <a:gd name="T73" fmla="*/ T72 w 1513"/>
              <a:gd name="T74" fmla="+- 0 182 112"/>
              <a:gd name="T75" fmla="*/ 182 h 120"/>
              <a:gd name="T76" fmla="+- 0 8427 7454"/>
              <a:gd name="T77" fmla="*/ T76 w 1513"/>
              <a:gd name="T78" fmla="+- 0 162 112"/>
              <a:gd name="T79" fmla="*/ 162 h 120"/>
              <a:gd name="T80" fmla="+- 0 8427 7454"/>
              <a:gd name="T81" fmla="*/ T80 w 1513"/>
              <a:gd name="T82" fmla="+- 0 182 112"/>
              <a:gd name="T83" fmla="*/ 182 h 120"/>
              <a:gd name="T84" fmla="+- 0 8287 7454"/>
              <a:gd name="T85" fmla="*/ T84 w 1513"/>
              <a:gd name="T86" fmla="+- 0 162 112"/>
              <a:gd name="T87" fmla="*/ 162 h 120"/>
              <a:gd name="T88" fmla="+- 0 8347 7454"/>
              <a:gd name="T89" fmla="*/ T88 w 1513"/>
              <a:gd name="T90" fmla="+- 0 162 112"/>
              <a:gd name="T91" fmla="*/ 162 h 120"/>
              <a:gd name="T92" fmla="+- 0 8207 7454"/>
              <a:gd name="T93" fmla="*/ T92 w 1513"/>
              <a:gd name="T94" fmla="+- 0 182 112"/>
              <a:gd name="T95" fmla="*/ 182 h 120"/>
              <a:gd name="T96" fmla="+- 0 8187 7454"/>
              <a:gd name="T97" fmla="*/ T96 w 1513"/>
              <a:gd name="T98" fmla="+- 0 162 112"/>
              <a:gd name="T99" fmla="*/ 162 h 120"/>
              <a:gd name="T100" fmla="+- 0 8187 7454"/>
              <a:gd name="T101" fmla="*/ T100 w 1513"/>
              <a:gd name="T102" fmla="+- 0 182 112"/>
              <a:gd name="T103" fmla="*/ 182 h 120"/>
              <a:gd name="T104" fmla="+- 0 8047 7454"/>
              <a:gd name="T105" fmla="*/ T104 w 1513"/>
              <a:gd name="T106" fmla="+- 0 162 112"/>
              <a:gd name="T107" fmla="*/ 162 h 120"/>
              <a:gd name="T108" fmla="+- 0 8107 7454"/>
              <a:gd name="T109" fmla="*/ T108 w 1513"/>
              <a:gd name="T110" fmla="+- 0 162 112"/>
              <a:gd name="T111" fmla="*/ 162 h 120"/>
              <a:gd name="T112" fmla="+- 0 7967 7454"/>
              <a:gd name="T113" fmla="*/ T112 w 1513"/>
              <a:gd name="T114" fmla="+- 0 182 112"/>
              <a:gd name="T115" fmla="*/ 182 h 120"/>
              <a:gd name="T116" fmla="+- 0 7947 7454"/>
              <a:gd name="T117" fmla="*/ T116 w 1513"/>
              <a:gd name="T118" fmla="+- 0 162 112"/>
              <a:gd name="T119" fmla="*/ 162 h 120"/>
              <a:gd name="T120" fmla="+- 0 7947 7454"/>
              <a:gd name="T121" fmla="*/ T120 w 1513"/>
              <a:gd name="T122" fmla="+- 0 182 112"/>
              <a:gd name="T123" fmla="*/ 182 h 120"/>
              <a:gd name="T124" fmla="+- 0 7807 7454"/>
              <a:gd name="T125" fmla="*/ T124 w 1513"/>
              <a:gd name="T126" fmla="+- 0 162 112"/>
              <a:gd name="T127" fmla="*/ 162 h 120"/>
              <a:gd name="T128" fmla="+- 0 7867 7454"/>
              <a:gd name="T129" fmla="*/ T128 w 1513"/>
              <a:gd name="T130" fmla="+- 0 162 112"/>
              <a:gd name="T131" fmla="*/ 162 h 120"/>
              <a:gd name="T132" fmla="+- 0 7727 7454"/>
              <a:gd name="T133" fmla="*/ T132 w 1513"/>
              <a:gd name="T134" fmla="+- 0 182 112"/>
              <a:gd name="T135" fmla="*/ 182 h 120"/>
              <a:gd name="T136" fmla="+- 0 7707 7454"/>
              <a:gd name="T137" fmla="*/ T136 w 1513"/>
              <a:gd name="T138" fmla="+- 0 162 112"/>
              <a:gd name="T139" fmla="*/ 162 h 120"/>
              <a:gd name="T140" fmla="+- 0 7707 7454"/>
              <a:gd name="T141" fmla="*/ T140 w 1513"/>
              <a:gd name="T142" fmla="+- 0 182 112"/>
              <a:gd name="T143" fmla="*/ 182 h 120"/>
              <a:gd name="T144" fmla="+- 0 7491 7454"/>
              <a:gd name="T145" fmla="*/ T144 w 1513"/>
              <a:gd name="T146" fmla="+- 0 116 112"/>
              <a:gd name="T147" fmla="*/ 116 h 120"/>
              <a:gd name="T148" fmla="+- 0 7454 7454"/>
              <a:gd name="T149" fmla="*/ T148 w 1513"/>
              <a:gd name="T150" fmla="+- 0 172 112"/>
              <a:gd name="T151" fmla="*/ 172 h 120"/>
              <a:gd name="T152" fmla="+- 0 7491 7454"/>
              <a:gd name="T153" fmla="*/ T152 w 1513"/>
              <a:gd name="T154" fmla="+- 0 227 112"/>
              <a:gd name="T155" fmla="*/ 227 h 120"/>
              <a:gd name="T156" fmla="+- 0 7557 7454"/>
              <a:gd name="T157" fmla="*/ T156 w 1513"/>
              <a:gd name="T158" fmla="+- 0 214 112"/>
              <a:gd name="T159" fmla="*/ 214 h 120"/>
              <a:gd name="T160" fmla="+- 0 7514 7454"/>
              <a:gd name="T161" fmla="*/ T160 w 1513"/>
              <a:gd name="T162" fmla="+- 0 182 112"/>
              <a:gd name="T163" fmla="*/ 182 h 120"/>
              <a:gd name="T164" fmla="+- 0 7570 7454"/>
              <a:gd name="T165" fmla="*/ T164 w 1513"/>
              <a:gd name="T166" fmla="+- 0 148 112"/>
              <a:gd name="T167" fmla="*/ 148 h 120"/>
              <a:gd name="T168" fmla="+- 0 7514 7454"/>
              <a:gd name="T169" fmla="*/ T168 w 1513"/>
              <a:gd name="T170" fmla="+- 0 112 112"/>
              <a:gd name="T171" fmla="*/ 112 h 120"/>
              <a:gd name="T172" fmla="+- 0 7514 7454"/>
              <a:gd name="T173" fmla="*/ T172 w 1513"/>
              <a:gd name="T174" fmla="+- 0 182 112"/>
              <a:gd name="T175" fmla="*/ 182 h 120"/>
              <a:gd name="T176" fmla="+- 0 7567 7454"/>
              <a:gd name="T177" fmla="*/ T176 w 1513"/>
              <a:gd name="T178" fmla="+- 0 162 112"/>
              <a:gd name="T179" fmla="*/ 162 h 120"/>
              <a:gd name="T180" fmla="+- 0 7567 7454"/>
              <a:gd name="T181" fmla="*/ T180 w 1513"/>
              <a:gd name="T182" fmla="+- 0 182 112"/>
              <a:gd name="T183" fmla="*/ 182 h 120"/>
              <a:gd name="T184" fmla="+- 0 7567 7454"/>
              <a:gd name="T185" fmla="*/ T184 w 1513"/>
              <a:gd name="T186" fmla="+- 0 162 112"/>
              <a:gd name="T187" fmla="*/ 162 h 120"/>
              <a:gd name="T188" fmla="+- 0 7574 7454"/>
              <a:gd name="T189" fmla="*/ T188 w 1513"/>
              <a:gd name="T190" fmla="+- 0 172 112"/>
              <a:gd name="T191" fmla="*/ 172 h 120"/>
              <a:gd name="T192" fmla="+- 0 7572 7454"/>
              <a:gd name="T193" fmla="*/ T192 w 1513"/>
              <a:gd name="T194" fmla="+- 0 162 112"/>
              <a:gd name="T195" fmla="*/ 162 h 120"/>
              <a:gd name="T196" fmla="+- 0 7627 7454"/>
              <a:gd name="T197" fmla="*/ T196 w 1513"/>
              <a:gd name="T198" fmla="+- 0 182 112"/>
              <a:gd name="T199" fmla="*/ 182 h 1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1513" h="120">
                <a:moveTo>
                  <a:pt x="1453" y="0"/>
                </a:moveTo>
                <a:lnTo>
                  <a:pt x="1430" y="4"/>
                </a:lnTo>
                <a:lnTo>
                  <a:pt x="1411" y="17"/>
                </a:lnTo>
                <a:lnTo>
                  <a:pt x="1398" y="36"/>
                </a:lnTo>
                <a:lnTo>
                  <a:pt x="1393" y="60"/>
                </a:lnTo>
                <a:lnTo>
                  <a:pt x="1398" y="83"/>
                </a:lnTo>
                <a:lnTo>
                  <a:pt x="1411" y="102"/>
                </a:lnTo>
                <a:lnTo>
                  <a:pt x="1430" y="115"/>
                </a:lnTo>
                <a:lnTo>
                  <a:pt x="1453" y="120"/>
                </a:lnTo>
                <a:lnTo>
                  <a:pt x="1477" y="115"/>
                </a:lnTo>
                <a:lnTo>
                  <a:pt x="1496" y="102"/>
                </a:lnTo>
                <a:lnTo>
                  <a:pt x="1509" y="83"/>
                </a:lnTo>
                <a:lnTo>
                  <a:pt x="1511" y="70"/>
                </a:lnTo>
                <a:lnTo>
                  <a:pt x="1453" y="70"/>
                </a:lnTo>
                <a:lnTo>
                  <a:pt x="1453" y="50"/>
                </a:lnTo>
                <a:lnTo>
                  <a:pt x="1511" y="50"/>
                </a:lnTo>
                <a:lnTo>
                  <a:pt x="1509" y="36"/>
                </a:lnTo>
                <a:lnTo>
                  <a:pt x="1496" y="17"/>
                </a:lnTo>
                <a:lnTo>
                  <a:pt x="1477" y="4"/>
                </a:lnTo>
                <a:lnTo>
                  <a:pt x="1453" y="0"/>
                </a:lnTo>
                <a:close/>
                <a:moveTo>
                  <a:pt x="1393" y="60"/>
                </a:moveTo>
                <a:lnTo>
                  <a:pt x="1393" y="70"/>
                </a:lnTo>
                <a:lnTo>
                  <a:pt x="1395" y="70"/>
                </a:lnTo>
                <a:lnTo>
                  <a:pt x="1393" y="60"/>
                </a:lnTo>
                <a:close/>
                <a:moveTo>
                  <a:pt x="1511" y="50"/>
                </a:moveTo>
                <a:lnTo>
                  <a:pt x="1453" y="50"/>
                </a:lnTo>
                <a:lnTo>
                  <a:pt x="1453" y="70"/>
                </a:lnTo>
                <a:lnTo>
                  <a:pt x="1511" y="70"/>
                </a:lnTo>
                <a:lnTo>
                  <a:pt x="1513" y="60"/>
                </a:lnTo>
                <a:lnTo>
                  <a:pt x="1511" y="50"/>
                </a:lnTo>
                <a:close/>
                <a:moveTo>
                  <a:pt x="1395" y="50"/>
                </a:moveTo>
                <a:lnTo>
                  <a:pt x="1393" y="50"/>
                </a:lnTo>
                <a:lnTo>
                  <a:pt x="1393" y="60"/>
                </a:lnTo>
                <a:lnTo>
                  <a:pt x="1395" y="50"/>
                </a:lnTo>
                <a:close/>
                <a:moveTo>
                  <a:pt x="1373" y="50"/>
                </a:moveTo>
                <a:lnTo>
                  <a:pt x="1313" y="50"/>
                </a:lnTo>
                <a:lnTo>
                  <a:pt x="1313" y="70"/>
                </a:lnTo>
                <a:lnTo>
                  <a:pt x="1373" y="70"/>
                </a:lnTo>
                <a:lnTo>
                  <a:pt x="1373" y="50"/>
                </a:lnTo>
                <a:close/>
                <a:moveTo>
                  <a:pt x="1293" y="50"/>
                </a:moveTo>
                <a:lnTo>
                  <a:pt x="1233" y="50"/>
                </a:lnTo>
                <a:lnTo>
                  <a:pt x="1233" y="70"/>
                </a:lnTo>
                <a:lnTo>
                  <a:pt x="1293" y="70"/>
                </a:lnTo>
                <a:lnTo>
                  <a:pt x="1293" y="50"/>
                </a:lnTo>
                <a:close/>
                <a:moveTo>
                  <a:pt x="1213" y="50"/>
                </a:moveTo>
                <a:lnTo>
                  <a:pt x="1153" y="50"/>
                </a:lnTo>
                <a:lnTo>
                  <a:pt x="1153" y="70"/>
                </a:lnTo>
                <a:lnTo>
                  <a:pt x="1213" y="70"/>
                </a:lnTo>
                <a:lnTo>
                  <a:pt x="1213" y="50"/>
                </a:lnTo>
                <a:close/>
                <a:moveTo>
                  <a:pt x="1133" y="50"/>
                </a:moveTo>
                <a:lnTo>
                  <a:pt x="1073" y="50"/>
                </a:lnTo>
                <a:lnTo>
                  <a:pt x="1073" y="70"/>
                </a:lnTo>
                <a:lnTo>
                  <a:pt x="1133" y="70"/>
                </a:lnTo>
                <a:lnTo>
                  <a:pt x="1133" y="50"/>
                </a:lnTo>
                <a:close/>
                <a:moveTo>
                  <a:pt x="1053" y="50"/>
                </a:moveTo>
                <a:lnTo>
                  <a:pt x="993" y="50"/>
                </a:lnTo>
                <a:lnTo>
                  <a:pt x="993" y="70"/>
                </a:lnTo>
                <a:lnTo>
                  <a:pt x="1053" y="70"/>
                </a:lnTo>
                <a:lnTo>
                  <a:pt x="1053" y="50"/>
                </a:lnTo>
                <a:close/>
                <a:moveTo>
                  <a:pt x="973" y="50"/>
                </a:moveTo>
                <a:lnTo>
                  <a:pt x="913" y="50"/>
                </a:lnTo>
                <a:lnTo>
                  <a:pt x="913" y="70"/>
                </a:lnTo>
                <a:lnTo>
                  <a:pt x="973" y="70"/>
                </a:lnTo>
                <a:lnTo>
                  <a:pt x="973" y="50"/>
                </a:lnTo>
                <a:close/>
                <a:moveTo>
                  <a:pt x="893" y="50"/>
                </a:moveTo>
                <a:lnTo>
                  <a:pt x="833" y="50"/>
                </a:lnTo>
                <a:lnTo>
                  <a:pt x="833" y="70"/>
                </a:lnTo>
                <a:lnTo>
                  <a:pt x="893" y="70"/>
                </a:lnTo>
                <a:lnTo>
                  <a:pt x="893" y="50"/>
                </a:lnTo>
                <a:close/>
                <a:moveTo>
                  <a:pt x="813" y="50"/>
                </a:moveTo>
                <a:lnTo>
                  <a:pt x="753" y="50"/>
                </a:lnTo>
                <a:lnTo>
                  <a:pt x="753" y="70"/>
                </a:lnTo>
                <a:lnTo>
                  <a:pt x="813" y="70"/>
                </a:lnTo>
                <a:lnTo>
                  <a:pt x="813" y="50"/>
                </a:lnTo>
                <a:close/>
                <a:moveTo>
                  <a:pt x="733" y="50"/>
                </a:moveTo>
                <a:lnTo>
                  <a:pt x="673" y="50"/>
                </a:lnTo>
                <a:lnTo>
                  <a:pt x="673" y="70"/>
                </a:lnTo>
                <a:lnTo>
                  <a:pt x="733" y="70"/>
                </a:lnTo>
                <a:lnTo>
                  <a:pt x="733" y="50"/>
                </a:lnTo>
                <a:close/>
                <a:moveTo>
                  <a:pt x="653" y="50"/>
                </a:moveTo>
                <a:lnTo>
                  <a:pt x="593" y="50"/>
                </a:lnTo>
                <a:lnTo>
                  <a:pt x="593" y="70"/>
                </a:lnTo>
                <a:lnTo>
                  <a:pt x="653" y="70"/>
                </a:lnTo>
                <a:lnTo>
                  <a:pt x="653" y="50"/>
                </a:lnTo>
                <a:close/>
                <a:moveTo>
                  <a:pt x="573" y="50"/>
                </a:moveTo>
                <a:lnTo>
                  <a:pt x="513" y="50"/>
                </a:lnTo>
                <a:lnTo>
                  <a:pt x="513" y="70"/>
                </a:lnTo>
                <a:lnTo>
                  <a:pt x="573" y="70"/>
                </a:lnTo>
                <a:lnTo>
                  <a:pt x="573" y="50"/>
                </a:lnTo>
                <a:close/>
                <a:moveTo>
                  <a:pt x="493" y="50"/>
                </a:moveTo>
                <a:lnTo>
                  <a:pt x="433" y="50"/>
                </a:lnTo>
                <a:lnTo>
                  <a:pt x="433" y="70"/>
                </a:lnTo>
                <a:lnTo>
                  <a:pt x="493" y="70"/>
                </a:lnTo>
                <a:lnTo>
                  <a:pt x="493" y="50"/>
                </a:lnTo>
                <a:close/>
                <a:moveTo>
                  <a:pt x="413" y="50"/>
                </a:moveTo>
                <a:lnTo>
                  <a:pt x="353" y="50"/>
                </a:lnTo>
                <a:lnTo>
                  <a:pt x="353" y="70"/>
                </a:lnTo>
                <a:lnTo>
                  <a:pt x="413" y="70"/>
                </a:lnTo>
                <a:lnTo>
                  <a:pt x="413" y="50"/>
                </a:lnTo>
                <a:close/>
                <a:moveTo>
                  <a:pt x="333" y="50"/>
                </a:moveTo>
                <a:lnTo>
                  <a:pt x="273" y="50"/>
                </a:lnTo>
                <a:lnTo>
                  <a:pt x="273" y="70"/>
                </a:lnTo>
                <a:lnTo>
                  <a:pt x="333" y="70"/>
                </a:lnTo>
                <a:lnTo>
                  <a:pt x="333" y="50"/>
                </a:lnTo>
                <a:close/>
                <a:moveTo>
                  <a:pt x="253" y="50"/>
                </a:moveTo>
                <a:lnTo>
                  <a:pt x="193" y="50"/>
                </a:lnTo>
                <a:lnTo>
                  <a:pt x="193" y="70"/>
                </a:lnTo>
                <a:lnTo>
                  <a:pt x="253" y="70"/>
                </a:lnTo>
                <a:lnTo>
                  <a:pt x="253" y="50"/>
                </a:lnTo>
                <a:close/>
                <a:moveTo>
                  <a:pt x="60" y="0"/>
                </a:moveTo>
                <a:lnTo>
                  <a:pt x="37" y="4"/>
                </a:lnTo>
                <a:lnTo>
                  <a:pt x="18" y="17"/>
                </a:lnTo>
                <a:lnTo>
                  <a:pt x="5" y="36"/>
                </a:lnTo>
                <a:lnTo>
                  <a:pt x="0" y="60"/>
                </a:lnTo>
                <a:lnTo>
                  <a:pt x="5" y="83"/>
                </a:lnTo>
                <a:lnTo>
                  <a:pt x="18" y="102"/>
                </a:lnTo>
                <a:lnTo>
                  <a:pt x="37" y="115"/>
                </a:lnTo>
                <a:lnTo>
                  <a:pt x="60" y="120"/>
                </a:lnTo>
                <a:lnTo>
                  <a:pt x="84" y="115"/>
                </a:lnTo>
                <a:lnTo>
                  <a:pt x="103" y="102"/>
                </a:lnTo>
                <a:lnTo>
                  <a:pt x="116" y="83"/>
                </a:lnTo>
                <a:lnTo>
                  <a:pt x="118" y="70"/>
                </a:lnTo>
                <a:lnTo>
                  <a:pt x="60" y="70"/>
                </a:lnTo>
                <a:lnTo>
                  <a:pt x="60" y="50"/>
                </a:lnTo>
                <a:lnTo>
                  <a:pt x="118" y="50"/>
                </a:lnTo>
                <a:lnTo>
                  <a:pt x="116" y="36"/>
                </a:lnTo>
                <a:lnTo>
                  <a:pt x="103" y="17"/>
                </a:lnTo>
                <a:lnTo>
                  <a:pt x="84" y="4"/>
                </a:lnTo>
                <a:lnTo>
                  <a:pt x="60" y="0"/>
                </a:lnTo>
                <a:close/>
                <a:moveTo>
                  <a:pt x="93" y="50"/>
                </a:moveTo>
                <a:lnTo>
                  <a:pt x="60" y="50"/>
                </a:lnTo>
                <a:lnTo>
                  <a:pt x="60" y="70"/>
                </a:lnTo>
                <a:lnTo>
                  <a:pt x="93" y="70"/>
                </a:lnTo>
                <a:lnTo>
                  <a:pt x="93" y="50"/>
                </a:lnTo>
                <a:close/>
                <a:moveTo>
                  <a:pt x="113" y="50"/>
                </a:moveTo>
                <a:lnTo>
                  <a:pt x="93" y="50"/>
                </a:lnTo>
                <a:lnTo>
                  <a:pt x="93" y="70"/>
                </a:lnTo>
                <a:lnTo>
                  <a:pt x="113" y="70"/>
                </a:lnTo>
                <a:lnTo>
                  <a:pt x="113" y="50"/>
                </a:lnTo>
                <a:close/>
                <a:moveTo>
                  <a:pt x="118" y="50"/>
                </a:moveTo>
                <a:lnTo>
                  <a:pt x="113" y="50"/>
                </a:lnTo>
                <a:lnTo>
                  <a:pt x="113" y="70"/>
                </a:lnTo>
                <a:lnTo>
                  <a:pt x="118" y="70"/>
                </a:lnTo>
                <a:lnTo>
                  <a:pt x="120" y="60"/>
                </a:lnTo>
                <a:lnTo>
                  <a:pt x="118" y="50"/>
                </a:lnTo>
                <a:close/>
                <a:moveTo>
                  <a:pt x="173" y="50"/>
                </a:moveTo>
                <a:lnTo>
                  <a:pt x="118" y="50"/>
                </a:lnTo>
                <a:lnTo>
                  <a:pt x="120" y="60"/>
                </a:lnTo>
                <a:lnTo>
                  <a:pt x="118" y="70"/>
                </a:lnTo>
                <a:lnTo>
                  <a:pt x="173" y="70"/>
                </a:lnTo>
                <a:lnTo>
                  <a:pt x="173" y="50"/>
                </a:lnTo>
                <a:close/>
              </a:path>
            </a:pathLst>
          </a:cu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3C13F684-E6A0-4E51-8230-0135A93D3D0B}"/>
              </a:ext>
            </a:extLst>
          </p:cNvPr>
          <p:cNvSpPr>
            <a:spLocks/>
          </p:cNvSpPr>
          <p:nvPr/>
        </p:nvSpPr>
        <p:spPr bwMode="auto">
          <a:xfrm>
            <a:off x="5511450" y="2877876"/>
            <a:ext cx="960437" cy="76200"/>
          </a:xfrm>
          <a:custGeom>
            <a:avLst/>
            <a:gdLst>
              <a:gd name="T0" fmla="+- 0 8865 7454"/>
              <a:gd name="T1" fmla="*/ T0 w 1513"/>
              <a:gd name="T2" fmla="+- 0 217 199"/>
              <a:gd name="T3" fmla="*/ 217 h 120"/>
              <a:gd name="T4" fmla="+- 0 8852 7454"/>
              <a:gd name="T5" fmla="*/ T4 w 1513"/>
              <a:gd name="T6" fmla="+- 0 283 199"/>
              <a:gd name="T7" fmla="*/ 283 h 120"/>
              <a:gd name="T8" fmla="+- 0 8907 7454"/>
              <a:gd name="T9" fmla="*/ T8 w 1513"/>
              <a:gd name="T10" fmla="+- 0 319 199"/>
              <a:gd name="T11" fmla="*/ 319 h 120"/>
              <a:gd name="T12" fmla="+- 0 8963 7454"/>
              <a:gd name="T13" fmla="*/ T12 w 1513"/>
              <a:gd name="T14" fmla="+- 0 283 199"/>
              <a:gd name="T15" fmla="*/ 283 h 120"/>
              <a:gd name="T16" fmla="+- 0 8907 7454"/>
              <a:gd name="T17" fmla="*/ T16 w 1513"/>
              <a:gd name="T18" fmla="+- 0 249 199"/>
              <a:gd name="T19" fmla="*/ 249 h 120"/>
              <a:gd name="T20" fmla="+- 0 8950 7454"/>
              <a:gd name="T21" fmla="*/ T20 w 1513"/>
              <a:gd name="T22" fmla="+- 0 217 199"/>
              <a:gd name="T23" fmla="*/ 217 h 120"/>
              <a:gd name="T24" fmla="+- 0 8847 7454"/>
              <a:gd name="T25" fmla="*/ T24 w 1513"/>
              <a:gd name="T26" fmla="+- 0 259 199"/>
              <a:gd name="T27" fmla="*/ 259 h 120"/>
              <a:gd name="T28" fmla="+- 0 8847 7454"/>
              <a:gd name="T29" fmla="*/ T28 w 1513"/>
              <a:gd name="T30" fmla="+- 0 259 199"/>
              <a:gd name="T31" fmla="*/ 259 h 120"/>
              <a:gd name="T32" fmla="+- 0 8907 7454"/>
              <a:gd name="T33" fmla="*/ T32 w 1513"/>
              <a:gd name="T34" fmla="+- 0 269 199"/>
              <a:gd name="T35" fmla="*/ 269 h 120"/>
              <a:gd name="T36" fmla="+- 0 8965 7454"/>
              <a:gd name="T37" fmla="*/ T36 w 1513"/>
              <a:gd name="T38" fmla="+- 0 249 199"/>
              <a:gd name="T39" fmla="*/ 249 h 120"/>
              <a:gd name="T40" fmla="+- 0 8847 7454"/>
              <a:gd name="T41" fmla="*/ T40 w 1513"/>
              <a:gd name="T42" fmla="+- 0 259 199"/>
              <a:gd name="T43" fmla="*/ 259 h 120"/>
              <a:gd name="T44" fmla="+- 0 8767 7454"/>
              <a:gd name="T45" fmla="*/ T44 w 1513"/>
              <a:gd name="T46" fmla="+- 0 249 199"/>
              <a:gd name="T47" fmla="*/ 249 h 120"/>
              <a:gd name="T48" fmla="+- 0 8827 7454"/>
              <a:gd name="T49" fmla="*/ T48 w 1513"/>
              <a:gd name="T50" fmla="+- 0 249 199"/>
              <a:gd name="T51" fmla="*/ 249 h 120"/>
              <a:gd name="T52" fmla="+- 0 8687 7454"/>
              <a:gd name="T53" fmla="*/ T52 w 1513"/>
              <a:gd name="T54" fmla="+- 0 269 199"/>
              <a:gd name="T55" fmla="*/ 269 h 120"/>
              <a:gd name="T56" fmla="+- 0 8667 7454"/>
              <a:gd name="T57" fmla="*/ T56 w 1513"/>
              <a:gd name="T58" fmla="+- 0 249 199"/>
              <a:gd name="T59" fmla="*/ 249 h 120"/>
              <a:gd name="T60" fmla="+- 0 8667 7454"/>
              <a:gd name="T61" fmla="*/ T60 w 1513"/>
              <a:gd name="T62" fmla="+- 0 269 199"/>
              <a:gd name="T63" fmla="*/ 269 h 120"/>
              <a:gd name="T64" fmla="+- 0 8527 7454"/>
              <a:gd name="T65" fmla="*/ T64 w 1513"/>
              <a:gd name="T66" fmla="+- 0 249 199"/>
              <a:gd name="T67" fmla="*/ 249 h 120"/>
              <a:gd name="T68" fmla="+- 0 8587 7454"/>
              <a:gd name="T69" fmla="*/ T68 w 1513"/>
              <a:gd name="T70" fmla="+- 0 249 199"/>
              <a:gd name="T71" fmla="*/ 249 h 120"/>
              <a:gd name="T72" fmla="+- 0 8447 7454"/>
              <a:gd name="T73" fmla="*/ T72 w 1513"/>
              <a:gd name="T74" fmla="+- 0 269 199"/>
              <a:gd name="T75" fmla="*/ 269 h 120"/>
              <a:gd name="T76" fmla="+- 0 8427 7454"/>
              <a:gd name="T77" fmla="*/ T76 w 1513"/>
              <a:gd name="T78" fmla="+- 0 249 199"/>
              <a:gd name="T79" fmla="*/ 249 h 120"/>
              <a:gd name="T80" fmla="+- 0 8427 7454"/>
              <a:gd name="T81" fmla="*/ T80 w 1513"/>
              <a:gd name="T82" fmla="+- 0 269 199"/>
              <a:gd name="T83" fmla="*/ 269 h 120"/>
              <a:gd name="T84" fmla="+- 0 8287 7454"/>
              <a:gd name="T85" fmla="*/ T84 w 1513"/>
              <a:gd name="T86" fmla="+- 0 249 199"/>
              <a:gd name="T87" fmla="*/ 249 h 120"/>
              <a:gd name="T88" fmla="+- 0 8347 7454"/>
              <a:gd name="T89" fmla="*/ T88 w 1513"/>
              <a:gd name="T90" fmla="+- 0 249 199"/>
              <a:gd name="T91" fmla="*/ 249 h 120"/>
              <a:gd name="T92" fmla="+- 0 8207 7454"/>
              <a:gd name="T93" fmla="*/ T92 w 1513"/>
              <a:gd name="T94" fmla="+- 0 269 199"/>
              <a:gd name="T95" fmla="*/ 269 h 120"/>
              <a:gd name="T96" fmla="+- 0 8187 7454"/>
              <a:gd name="T97" fmla="*/ T96 w 1513"/>
              <a:gd name="T98" fmla="+- 0 249 199"/>
              <a:gd name="T99" fmla="*/ 249 h 120"/>
              <a:gd name="T100" fmla="+- 0 8187 7454"/>
              <a:gd name="T101" fmla="*/ T100 w 1513"/>
              <a:gd name="T102" fmla="+- 0 269 199"/>
              <a:gd name="T103" fmla="*/ 269 h 120"/>
              <a:gd name="T104" fmla="+- 0 8047 7454"/>
              <a:gd name="T105" fmla="*/ T104 w 1513"/>
              <a:gd name="T106" fmla="+- 0 249 199"/>
              <a:gd name="T107" fmla="*/ 249 h 120"/>
              <a:gd name="T108" fmla="+- 0 8107 7454"/>
              <a:gd name="T109" fmla="*/ T108 w 1513"/>
              <a:gd name="T110" fmla="+- 0 249 199"/>
              <a:gd name="T111" fmla="*/ 249 h 120"/>
              <a:gd name="T112" fmla="+- 0 7967 7454"/>
              <a:gd name="T113" fmla="*/ T112 w 1513"/>
              <a:gd name="T114" fmla="+- 0 269 199"/>
              <a:gd name="T115" fmla="*/ 269 h 120"/>
              <a:gd name="T116" fmla="+- 0 7947 7454"/>
              <a:gd name="T117" fmla="*/ T116 w 1513"/>
              <a:gd name="T118" fmla="+- 0 249 199"/>
              <a:gd name="T119" fmla="*/ 249 h 120"/>
              <a:gd name="T120" fmla="+- 0 7947 7454"/>
              <a:gd name="T121" fmla="*/ T120 w 1513"/>
              <a:gd name="T122" fmla="+- 0 269 199"/>
              <a:gd name="T123" fmla="*/ 269 h 120"/>
              <a:gd name="T124" fmla="+- 0 7807 7454"/>
              <a:gd name="T125" fmla="*/ T124 w 1513"/>
              <a:gd name="T126" fmla="+- 0 249 199"/>
              <a:gd name="T127" fmla="*/ 249 h 120"/>
              <a:gd name="T128" fmla="+- 0 7867 7454"/>
              <a:gd name="T129" fmla="*/ T128 w 1513"/>
              <a:gd name="T130" fmla="+- 0 249 199"/>
              <a:gd name="T131" fmla="*/ 249 h 120"/>
              <a:gd name="T132" fmla="+- 0 7727 7454"/>
              <a:gd name="T133" fmla="*/ T132 w 1513"/>
              <a:gd name="T134" fmla="+- 0 269 199"/>
              <a:gd name="T135" fmla="*/ 269 h 120"/>
              <a:gd name="T136" fmla="+- 0 7707 7454"/>
              <a:gd name="T137" fmla="*/ T136 w 1513"/>
              <a:gd name="T138" fmla="+- 0 249 199"/>
              <a:gd name="T139" fmla="*/ 249 h 120"/>
              <a:gd name="T140" fmla="+- 0 7707 7454"/>
              <a:gd name="T141" fmla="*/ T140 w 1513"/>
              <a:gd name="T142" fmla="+- 0 269 199"/>
              <a:gd name="T143" fmla="*/ 269 h 120"/>
              <a:gd name="T144" fmla="+- 0 7491 7454"/>
              <a:gd name="T145" fmla="*/ T144 w 1513"/>
              <a:gd name="T146" fmla="+- 0 204 199"/>
              <a:gd name="T147" fmla="*/ 204 h 120"/>
              <a:gd name="T148" fmla="+- 0 7454 7454"/>
              <a:gd name="T149" fmla="*/ T148 w 1513"/>
              <a:gd name="T150" fmla="+- 0 259 199"/>
              <a:gd name="T151" fmla="*/ 259 h 120"/>
              <a:gd name="T152" fmla="+- 0 7491 7454"/>
              <a:gd name="T153" fmla="*/ T152 w 1513"/>
              <a:gd name="T154" fmla="+- 0 315 199"/>
              <a:gd name="T155" fmla="*/ 315 h 120"/>
              <a:gd name="T156" fmla="+- 0 7557 7454"/>
              <a:gd name="T157" fmla="*/ T156 w 1513"/>
              <a:gd name="T158" fmla="+- 0 302 199"/>
              <a:gd name="T159" fmla="*/ 302 h 120"/>
              <a:gd name="T160" fmla="+- 0 7514 7454"/>
              <a:gd name="T161" fmla="*/ T160 w 1513"/>
              <a:gd name="T162" fmla="+- 0 269 199"/>
              <a:gd name="T163" fmla="*/ 269 h 120"/>
              <a:gd name="T164" fmla="+- 0 7570 7454"/>
              <a:gd name="T165" fmla="*/ T164 w 1513"/>
              <a:gd name="T166" fmla="+- 0 236 199"/>
              <a:gd name="T167" fmla="*/ 236 h 120"/>
              <a:gd name="T168" fmla="+- 0 7514 7454"/>
              <a:gd name="T169" fmla="*/ T168 w 1513"/>
              <a:gd name="T170" fmla="+- 0 199 199"/>
              <a:gd name="T171" fmla="*/ 199 h 120"/>
              <a:gd name="T172" fmla="+- 0 7514 7454"/>
              <a:gd name="T173" fmla="*/ T172 w 1513"/>
              <a:gd name="T174" fmla="+- 0 269 199"/>
              <a:gd name="T175" fmla="*/ 269 h 120"/>
              <a:gd name="T176" fmla="+- 0 7567 7454"/>
              <a:gd name="T177" fmla="*/ T176 w 1513"/>
              <a:gd name="T178" fmla="+- 0 249 199"/>
              <a:gd name="T179" fmla="*/ 249 h 120"/>
              <a:gd name="T180" fmla="+- 0 7567 7454"/>
              <a:gd name="T181" fmla="*/ T180 w 1513"/>
              <a:gd name="T182" fmla="+- 0 269 199"/>
              <a:gd name="T183" fmla="*/ 269 h 120"/>
              <a:gd name="T184" fmla="+- 0 7567 7454"/>
              <a:gd name="T185" fmla="*/ T184 w 1513"/>
              <a:gd name="T186" fmla="+- 0 249 199"/>
              <a:gd name="T187" fmla="*/ 249 h 120"/>
              <a:gd name="T188" fmla="+- 0 7574 7454"/>
              <a:gd name="T189" fmla="*/ T188 w 1513"/>
              <a:gd name="T190" fmla="+- 0 259 199"/>
              <a:gd name="T191" fmla="*/ 259 h 120"/>
              <a:gd name="T192" fmla="+- 0 7572 7454"/>
              <a:gd name="T193" fmla="*/ T192 w 1513"/>
              <a:gd name="T194" fmla="+- 0 249 199"/>
              <a:gd name="T195" fmla="*/ 249 h 120"/>
              <a:gd name="T196" fmla="+- 0 7627 7454"/>
              <a:gd name="T197" fmla="*/ T196 w 1513"/>
              <a:gd name="T198" fmla="+- 0 269 199"/>
              <a:gd name="T199" fmla="*/ 269 h 1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1513" h="120">
                <a:moveTo>
                  <a:pt x="1453" y="0"/>
                </a:moveTo>
                <a:lnTo>
                  <a:pt x="1430" y="5"/>
                </a:lnTo>
                <a:lnTo>
                  <a:pt x="1411" y="18"/>
                </a:lnTo>
                <a:lnTo>
                  <a:pt x="1398" y="37"/>
                </a:lnTo>
                <a:lnTo>
                  <a:pt x="1393" y="60"/>
                </a:lnTo>
                <a:lnTo>
                  <a:pt x="1398" y="84"/>
                </a:lnTo>
                <a:lnTo>
                  <a:pt x="1411" y="103"/>
                </a:lnTo>
                <a:lnTo>
                  <a:pt x="1430" y="116"/>
                </a:lnTo>
                <a:lnTo>
                  <a:pt x="1453" y="120"/>
                </a:lnTo>
                <a:lnTo>
                  <a:pt x="1477" y="116"/>
                </a:lnTo>
                <a:lnTo>
                  <a:pt x="1496" y="103"/>
                </a:lnTo>
                <a:lnTo>
                  <a:pt x="1509" y="84"/>
                </a:lnTo>
                <a:lnTo>
                  <a:pt x="1511" y="70"/>
                </a:lnTo>
                <a:lnTo>
                  <a:pt x="1453" y="70"/>
                </a:lnTo>
                <a:lnTo>
                  <a:pt x="1453" y="50"/>
                </a:lnTo>
                <a:lnTo>
                  <a:pt x="1511" y="50"/>
                </a:lnTo>
                <a:lnTo>
                  <a:pt x="1509" y="37"/>
                </a:lnTo>
                <a:lnTo>
                  <a:pt x="1496" y="18"/>
                </a:lnTo>
                <a:lnTo>
                  <a:pt x="1477" y="5"/>
                </a:lnTo>
                <a:lnTo>
                  <a:pt x="1453" y="0"/>
                </a:lnTo>
                <a:close/>
                <a:moveTo>
                  <a:pt x="1393" y="60"/>
                </a:moveTo>
                <a:lnTo>
                  <a:pt x="1393" y="70"/>
                </a:lnTo>
                <a:lnTo>
                  <a:pt x="1395" y="70"/>
                </a:lnTo>
                <a:lnTo>
                  <a:pt x="1393" y="60"/>
                </a:lnTo>
                <a:close/>
                <a:moveTo>
                  <a:pt x="1511" y="50"/>
                </a:moveTo>
                <a:lnTo>
                  <a:pt x="1453" y="50"/>
                </a:lnTo>
                <a:lnTo>
                  <a:pt x="1453" y="70"/>
                </a:lnTo>
                <a:lnTo>
                  <a:pt x="1511" y="70"/>
                </a:lnTo>
                <a:lnTo>
                  <a:pt x="1513" y="60"/>
                </a:lnTo>
                <a:lnTo>
                  <a:pt x="1511" y="50"/>
                </a:lnTo>
                <a:close/>
                <a:moveTo>
                  <a:pt x="1395" y="50"/>
                </a:moveTo>
                <a:lnTo>
                  <a:pt x="1393" y="50"/>
                </a:lnTo>
                <a:lnTo>
                  <a:pt x="1393" y="60"/>
                </a:lnTo>
                <a:lnTo>
                  <a:pt x="1395" y="50"/>
                </a:lnTo>
                <a:close/>
                <a:moveTo>
                  <a:pt x="1373" y="50"/>
                </a:moveTo>
                <a:lnTo>
                  <a:pt x="1313" y="50"/>
                </a:lnTo>
                <a:lnTo>
                  <a:pt x="1313" y="70"/>
                </a:lnTo>
                <a:lnTo>
                  <a:pt x="1373" y="70"/>
                </a:lnTo>
                <a:lnTo>
                  <a:pt x="1373" y="50"/>
                </a:lnTo>
                <a:close/>
                <a:moveTo>
                  <a:pt x="1293" y="50"/>
                </a:moveTo>
                <a:lnTo>
                  <a:pt x="1233" y="50"/>
                </a:lnTo>
                <a:lnTo>
                  <a:pt x="1233" y="70"/>
                </a:lnTo>
                <a:lnTo>
                  <a:pt x="1293" y="70"/>
                </a:lnTo>
                <a:lnTo>
                  <a:pt x="1293" y="50"/>
                </a:lnTo>
                <a:close/>
                <a:moveTo>
                  <a:pt x="1213" y="50"/>
                </a:moveTo>
                <a:lnTo>
                  <a:pt x="1153" y="50"/>
                </a:lnTo>
                <a:lnTo>
                  <a:pt x="1153" y="70"/>
                </a:lnTo>
                <a:lnTo>
                  <a:pt x="1213" y="70"/>
                </a:lnTo>
                <a:lnTo>
                  <a:pt x="1213" y="50"/>
                </a:lnTo>
                <a:close/>
                <a:moveTo>
                  <a:pt x="1133" y="50"/>
                </a:moveTo>
                <a:lnTo>
                  <a:pt x="1073" y="50"/>
                </a:lnTo>
                <a:lnTo>
                  <a:pt x="1073" y="70"/>
                </a:lnTo>
                <a:lnTo>
                  <a:pt x="1133" y="70"/>
                </a:lnTo>
                <a:lnTo>
                  <a:pt x="1133" y="50"/>
                </a:lnTo>
                <a:close/>
                <a:moveTo>
                  <a:pt x="1053" y="50"/>
                </a:moveTo>
                <a:lnTo>
                  <a:pt x="993" y="50"/>
                </a:lnTo>
                <a:lnTo>
                  <a:pt x="993" y="70"/>
                </a:lnTo>
                <a:lnTo>
                  <a:pt x="1053" y="70"/>
                </a:lnTo>
                <a:lnTo>
                  <a:pt x="1053" y="50"/>
                </a:lnTo>
                <a:close/>
                <a:moveTo>
                  <a:pt x="973" y="50"/>
                </a:moveTo>
                <a:lnTo>
                  <a:pt x="913" y="50"/>
                </a:lnTo>
                <a:lnTo>
                  <a:pt x="913" y="70"/>
                </a:lnTo>
                <a:lnTo>
                  <a:pt x="973" y="70"/>
                </a:lnTo>
                <a:lnTo>
                  <a:pt x="973" y="50"/>
                </a:lnTo>
                <a:close/>
                <a:moveTo>
                  <a:pt x="893" y="50"/>
                </a:moveTo>
                <a:lnTo>
                  <a:pt x="833" y="50"/>
                </a:lnTo>
                <a:lnTo>
                  <a:pt x="833" y="70"/>
                </a:lnTo>
                <a:lnTo>
                  <a:pt x="893" y="70"/>
                </a:lnTo>
                <a:lnTo>
                  <a:pt x="893" y="50"/>
                </a:lnTo>
                <a:close/>
                <a:moveTo>
                  <a:pt x="813" y="50"/>
                </a:moveTo>
                <a:lnTo>
                  <a:pt x="753" y="50"/>
                </a:lnTo>
                <a:lnTo>
                  <a:pt x="753" y="70"/>
                </a:lnTo>
                <a:lnTo>
                  <a:pt x="813" y="70"/>
                </a:lnTo>
                <a:lnTo>
                  <a:pt x="813" y="50"/>
                </a:lnTo>
                <a:close/>
                <a:moveTo>
                  <a:pt x="733" y="50"/>
                </a:moveTo>
                <a:lnTo>
                  <a:pt x="673" y="50"/>
                </a:lnTo>
                <a:lnTo>
                  <a:pt x="673" y="70"/>
                </a:lnTo>
                <a:lnTo>
                  <a:pt x="733" y="70"/>
                </a:lnTo>
                <a:lnTo>
                  <a:pt x="733" y="50"/>
                </a:lnTo>
                <a:close/>
                <a:moveTo>
                  <a:pt x="653" y="50"/>
                </a:moveTo>
                <a:lnTo>
                  <a:pt x="593" y="50"/>
                </a:lnTo>
                <a:lnTo>
                  <a:pt x="593" y="70"/>
                </a:lnTo>
                <a:lnTo>
                  <a:pt x="653" y="70"/>
                </a:lnTo>
                <a:lnTo>
                  <a:pt x="653" y="50"/>
                </a:lnTo>
                <a:close/>
                <a:moveTo>
                  <a:pt x="573" y="50"/>
                </a:moveTo>
                <a:lnTo>
                  <a:pt x="513" y="50"/>
                </a:lnTo>
                <a:lnTo>
                  <a:pt x="513" y="70"/>
                </a:lnTo>
                <a:lnTo>
                  <a:pt x="573" y="70"/>
                </a:lnTo>
                <a:lnTo>
                  <a:pt x="573" y="50"/>
                </a:lnTo>
                <a:close/>
                <a:moveTo>
                  <a:pt x="493" y="50"/>
                </a:moveTo>
                <a:lnTo>
                  <a:pt x="433" y="50"/>
                </a:lnTo>
                <a:lnTo>
                  <a:pt x="433" y="70"/>
                </a:lnTo>
                <a:lnTo>
                  <a:pt x="493" y="70"/>
                </a:lnTo>
                <a:lnTo>
                  <a:pt x="493" y="50"/>
                </a:lnTo>
                <a:close/>
                <a:moveTo>
                  <a:pt x="413" y="50"/>
                </a:moveTo>
                <a:lnTo>
                  <a:pt x="353" y="50"/>
                </a:lnTo>
                <a:lnTo>
                  <a:pt x="353" y="70"/>
                </a:lnTo>
                <a:lnTo>
                  <a:pt x="413" y="70"/>
                </a:lnTo>
                <a:lnTo>
                  <a:pt x="413" y="50"/>
                </a:lnTo>
                <a:close/>
                <a:moveTo>
                  <a:pt x="333" y="50"/>
                </a:moveTo>
                <a:lnTo>
                  <a:pt x="273" y="50"/>
                </a:lnTo>
                <a:lnTo>
                  <a:pt x="273" y="70"/>
                </a:lnTo>
                <a:lnTo>
                  <a:pt x="333" y="70"/>
                </a:lnTo>
                <a:lnTo>
                  <a:pt x="333" y="50"/>
                </a:lnTo>
                <a:close/>
                <a:moveTo>
                  <a:pt x="253" y="50"/>
                </a:moveTo>
                <a:lnTo>
                  <a:pt x="193" y="50"/>
                </a:lnTo>
                <a:lnTo>
                  <a:pt x="193" y="70"/>
                </a:lnTo>
                <a:lnTo>
                  <a:pt x="253" y="70"/>
                </a:lnTo>
                <a:lnTo>
                  <a:pt x="253" y="50"/>
                </a:lnTo>
                <a:close/>
                <a:moveTo>
                  <a:pt x="60" y="0"/>
                </a:moveTo>
                <a:lnTo>
                  <a:pt x="37" y="5"/>
                </a:lnTo>
                <a:lnTo>
                  <a:pt x="18" y="18"/>
                </a:lnTo>
                <a:lnTo>
                  <a:pt x="5" y="37"/>
                </a:lnTo>
                <a:lnTo>
                  <a:pt x="0" y="60"/>
                </a:lnTo>
                <a:lnTo>
                  <a:pt x="5" y="84"/>
                </a:lnTo>
                <a:lnTo>
                  <a:pt x="18" y="103"/>
                </a:lnTo>
                <a:lnTo>
                  <a:pt x="37" y="116"/>
                </a:lnTo>
                <a:lnTo>
                  <a:pt x="60" y="120"/>
                </a:lnTo>
                <a:lnTo>
                  <a:pt x="84" y="116"/>
                </a:lnTo>
                <a:lnTo>
                  <a:pt x="103" y="103"/>
                </a:lnTo>
                <a:lnTo>
                  <a:pt x="116" y="84"/>
                </a:lnTo>
                <a:lnTo>
                  <a:pt x="118" y="70"/>
                </a:lnTo>
                <a:lnTo>
                  <a:pt x="60" y="70"/>
                </a:lnTo>
                <a:lnTo>
                  <a:pt x="60" y="50"/>
                </a:lnTo>
                <a:lnTo>
                  <a:pt x="118" y="50"/>
                </a:lnTo>
                <a:lnTo>
                  <a:pt x="116" y="37"/>
                </a:lnTo>
                <a:lnTo>
                  <a:pt x="103" y="18"/>
                </a:lnTo>
                <a:lnTo>
                  <a:pt x="84" y="5"/>
                </a:lnTo>
                <a:lnTo>
                  <a:pt x="60" y="0"/>
                </a:lnTo>
                <a:close/>
                <a:moveTo>
                  <a:pt x="93" y="50"/>
                </a:moveTo>
                <a:lnTo>
                  <a:pt x="60" y="50"/>
                </a:lnTo>
                <a:lnTo>
                  <a:pt x="60" y="70"/>
                </a:lnTo>
                <a:lnTo>
                  <a:pt x="93" y="70"/>
                </a:lnTo>
                <a:lnTo>
                  <a:pt x="93" y="50"/>
                </a:lnTo>
                <a:close/>
                <a:moveTo>
                  <a:pt x="113" y="50"/>
                </a:moveTo>
                <a:lnTo>
                  <a:pt x="93" y="50"/>
                </a:lnTo>
                <a:lnTo>
                  <a:pt x="93" y="70"/>
                </a:lnTo>
                <a:lnTo>
                  <a:pt x="113" y="70"/>
                </a:lnTo>
                <a:lnTo>
                  <a:pt x="113" y="50"/>
                </a:lnTo>
                <a:close/>
                <a:moveTo>
                  <a:pt x="118" y="50"/>
                </a:moveTo>
                <a:lnTo>
                  <a:pt x="113" y="50"/>
                </a:lnTo>
                <a:lnTo>
                  <a:pt x="113" y="70"/>
                </a:lnTo>
                <a:lnTo>
                  <a:pt x="118" y="70"/>
                </a:lnTo>
                <a:lnTo>
                  <a:pt x="120" y="60"/>
                </a:lnTo>
                <a:lnTo>
                  <a:pt x="118" y="50"/>
                </a:lnTo>
                <a:close/>
                <a:moveTo>
                  <a:pt x="173" y="50"/>
                </a:moveTo>
                <a:lnTo>
                  <a:pt x="118" y="50"/>
                </a:lnTo>
                <a:lnTo>
                  <a:pt x="120" y="60"/>
                </a:lnTo>
                <a:lnTo>
                  <a:pt x="118" y="70"/>
                </a:lnTo>
                <a:lnTo>
                  <a:pt x="173" y="70"/>
                </a:lnTo>
                <a:lnTo>
                  <a:pt x="173" y="50"/>
                </a:lnTo>
                <a:close/>
              </a:path>
            </a:pathLst>
          </a:cu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8" name="AutoShape 12">
            <a:extLst>
              <a:ext uri="{FF2B5EF4-FFF2-40B4-BE49-F238E27FC236}">
                <a16:creationId xmlns:a16="http://schemas.microsoft.com/office/drawing/2014/main" id="{F564D4BD-AEB1-4459-89D7-C26929A8B972}"/>
              </a:ext>
            </a:extLst>
          </p:cNvPr>
          <p:cNvSpPr>
            <a:spLocks/>
          </p:cNvSpPr>
          <p:nvPr/>
        </p:nvSpPr>
        <p:spPr bwMode="auto">
          <a:xfrm>
            <a:off x="5511450" y="3647814"/>
            <a:ext cx="960437" cy="76200"/>
          </a:xfrm>
          <a:custGeom>
            <a:avLst/>
            <a:gdLst>
              <a:gd name="T0" fmla="+- 0 8865 7454"/>
              <a:gd name="T1" fmla="*/ T0 w 1513"/>
              <a:gd name="T2" fmla="+- 0 490 473"/>
              <a:gd name="T3" fmla="*/ 490 h 120"/>
              <a:gd name="T4" fmla="+- 0 8852 7454"/>
              <a:gd name="T5" fmla="*/ T4 w 1513"/>
              <a:gd name="T6" fmla="+- 0 556 473"/>
              <a:gd name="T7" fmla="*/ 556 h 120"/>
              <a:gd name="T8" fmla="+- 0 8907 7454"/>
              <a:gd name="T9" fmla="*/ T8 w 1513"/>
              <a:gd name="T10" fmla="+- 0 593 473"/>
              <a:gd name="T11" fmla="*/ 593 h 120"/>
              <a:gd name="T12" fmla="+- 0 8963 7454"/>
              <a:gd name="T13" fmla="*/ T12 w 1513"/>
              <a:gd name="T14" fmla="+- 0 556 473"/>
              <a:gd name="T15" fmla="*/ 556 h 120"/>
              <a:gd name="T16" fmla="+- 0 8907 7454"/>
              <a:gd name="T17" fmla="*/ T16 w 1513"/>
              <a:gd name="T18" fmla="+- 0 523 473"/>
              <a:gd name="T19" fmla="*/ 523 h 120"/>
              <a:gd name="T20" fmla="+- 0 8950 7454"/>
              <a:gd name="T21" fmla="*/ T20 w 1513"/>
              <a:gd name="T22" fmla="+- 0 490 473"/>
              <a:gd name="T23" fmla="*/ 490 h 120"/>
              <a:gd name="T24" fmla="+- 0 8847 7454"/>
              <a:gd name="T25" fmla="*/ T24 w 1513"/>
              <a:gd name="T26" fmla="+- 0 533 473"/>
              <a:gd name="T27" fmla="*/ 533 h 120"/>
              <a:gd name="T28" fmla="+- 0 8847 7454"/>
              <a:gd name="T29" fmla="*/ T28 w 1513"/>
              <a:gd name="T30" fmla="+- 0 533 473"/>
              <a:gd name="T31" fmla="*/ 533 h 120"/>
              <a:gd name="T32" fmla="+- 0 8907 7454"/>
              <a:gd name="T33" fmla="*/ T32 w 1513"/>
              <a:gd name="T34" fmla="+- 0 543 473"/>
              <a:gd name="T35" fmla="*/ 543 h 120"/>
              <a:gd name="T36" fmla="+- 0 8965 7454"/>
              <a:gd name="T37" fmla="*/ T36 w 1513"/>
              <a:gd name="T38" fmla="+- 0 523 473"/>
              <a:gd name="T39" fmla="*/ 523 h 120"/>
              <a:gd name="T40" fmla="+- 0 8847 7454"/>
              <a:gd name="T41" fmla="*/ T40 w 1513"/>
              <a:gd name="T42" fmla="+- 0 533 473"/>
              <a:gd name="T43" fmla="*/ 533 h 120"/>
              <a:gd name="T44" fmla="+- 0 8767 7454"/>
              <a:gd name="T45" fmla="*/ T44 w 1513"/>
              <a:gd name="T46" fmla="+- 0 523 473"/>
              <a:gd name="T47" fmla="*/ 523 h 120"/>
              <a:gd name="T48" fmla="+- 0 8827 7454"/>
              <a:gd name="T49" fmla="*/ T48 w 1513"/>
              <a:gd name="T50" fmla="+- 0 523 473"/>
              <a:gd name="T51" fmla="*/ 523 h 120"/>
              <a:gd name="T52" fmla="+- 0 8687 7454"/>
              <a:gd name="T53" fmla="*/ T52 w 1513"/>
              <a:gd name="T54" fmla="+- 0 543 473"/>
              <a:gd name="T55" fmla="*/ 543 h 120"/>
              <a:gd name="T56" fmla="+- 0 8667 7454"/>
              <a:gd name="T57" fmla="*/ T56 w 1513"/>
              <a:gd name="T58" fmla="+- 0 523 473"/>
              <a:gd name="T59" fmla="*/ 523 h 120"/>
              <a:gd name="T60" fmla="+- 0 8667 7454"/>
              <a:gd name="T61" fmla="*/ T60 w 1513"/>
              <a:gd name="T62" fmla="+- 0 543 473"/>
              <a:gd name="T63" fmla="*/ 543 h 120"/>
              <a:gd name="T64" fmla="+- 0 8527 7454"/>
              <a:gd name="T65" fmla="*/ T64 w 1513"/>
              <a:gd name="T66" fmla="+- 0 523 473"/>
              <a:gd name="T67" fmla="*/ 523 h 120"/>
              <a:gd name="T68" fmla="+- 0 8587 7454"/>
              <a:gd name="T69" fmla="*/ T68 w 1513"/>
              <a:gd name="T70" fmla="+- 0 523 473"/>
              <a:gd name="T71" fmla="*/ 523 h 120"/>
              <a:gd name="T72" fmla="+- 0 8447 7454"/>
              <a:gd name="T73" fmla="*/ T72 w 1513"/>
              <a:gd name="T74" fmla="+- 0 543 473"/>
              <a:gd name="T75" fmla="*/ 543 h 120"/>
              <a:gd name="T76" fmla="+- 0 8427 7454"/>
              <a:gd name="T77" fmla="*/ T76 w 1513"/>
              <a:gd name="T78" fmla="+- 0 523 473"/>
              <a:gd name="T79" fmla="*/ 523 h 120"/>
              <a:gd name="T80" fmla="+- 0 8427 7454"/>
              <a:gd name="T81" fmla="*/ T80 w 1513"/>
              <a:gd name="T82" fmla="+- 0 543 473"/>
              <a:gd name="T83" fmla="*/ 543 h 120"/>
              <a:gd name="T84" fmla="+- 0 8287 7454"/>
              <a:gd name="T85" fmla="*/ T84 w 1513"/>
              <a:gd name="T86" fmla="+- 0 523 473"/>
              <a:gd name="T87" fmla="*/ 523 h 120"/>
              <a:gd name="T88" fmla="+- 0 8347 7454"/>
              <a:gd name="T89" fmla="*/ T88 w 1513"/>
              <a:gd name="T90" fmla="+- 0 523 473"/>
              <a:gd name="T91" fmla="*/ 523 h 120"/>
              <a:gd name="T92" fmla="+- 0 8207 7454"/>
              <a:gd name="T93" fmla="*/ T92 w 1513"/>
              <a:gd name="T94" fmla="+- 0 543 473"/>
              <a:gd name="T95" fmla="*/ 543 h 120"/>
              <a:gd name="T96" fmla="+- 0 8187 7454"/>
              <a:gd name="T97" fmla="*/ T96 w 1513"/>
              <a:gd name="T98" fmla="+- 0 523 473"/>
              <a:gd name="T99" fmla="*/ 523 h 120"/>
              <a:gd name="T100" fmla="+- 0 8187 7454"/>
              <a:gd name="T101" fmla="*/ T100 w 1513"/>
              <a:gd name="T102" fmla="+- 0 543 473"/>
              <a:gd name="T103" fmla="*/ 543 h 120"/>
              <a:gd name="T104" fmla="+- 0 8047 7454"/>
              <a:gd name="T105" fmla="*/ T104 w 1513"/>
              <a:gd name="T106" fmla="+- 0 523 473"/>
              <a:gd name="T107" fmla="*/ 523 h 120"/>
              <a:gd name="T108" fmla="+- 0 8107 7454"/>
              <a:gd name="T109" fmla="*/ T108 w 1513"/>
              <a:gd name="T110" fmla="+- 0 523 473"/>
              <a:gd name="T111" fmla="*/ 523 h 120"/>
              <a:gd name="T112" fmla="+- 0 7967 7454"/>
              <a:gd name="T113" fmla="*/ T112 w 1513"/>
              <a:gd name="T114" fmla="+- 0 543 473"/>
              <a:gd name="T115" fmla="*/ 543 h 120"/>
              <a:gd name="T116" fmla="+- 0 7947 7454"/>
              <a:gd name="T117" fmla="*/ T116 w 1513"/>
              <a:gd name="T118" fmla="+- 0 523 473"/>
              <a:gd name="T119" fmla="*/ 523 h 120"/>
              <a:gd name="T120" fmla="+- 0 7947 7454"/>
              <a:gd name="T121" fmla="*/ T120 w 1513"/>
              <a:gd name="T122" fmla="+- 0 543 473"/>
              <a:gd name="T123" fmla="*/ 543 h 120"/>
              <a:gd name="T124" fmla="+- 0 7807 7454"/>
              <a:gd name="T125" fmla="*/ T124 w 1513"/>
              <a:gd name="T126" fmla="+- 0 523 473"/>
              <a:gd name="T127" fmla="*/ 523 h 120"/>
              <a:gd name="T128" fmla="+- 0 7867 7454"/>
              <a:gd name="T129" fmla="*/ T128 w 1513"/>
              <a:gd name="T130" fmla="+- 0 523 473"/>
              <a:gd name="T131" fmla="*/ 523 h 120"/>
              <a:gd name="T132" fmla="+- 0 7727 7454"/>
              <a:gd name="T133" fmla="*/ T132 w 1513"/>
              <a:gd name="T134" fmla="+- 0 543 473"/>
              <a:gd name="T135" fmla="*/ 543 h 120"/>
              <a:gd name="T136" fmla="+- 0 7707 7454"/>
              <a:gd name="T137" fmla="*/ T136 w 1513"/>
              <a:gd name="T138" fmla="+- 0 523 473"/>
              <a:gd name="T139" fmla="*/ 523 h 120"/>
              <a:gd name="T140" fmla="+- 0 7707 7454"/>
              <a:gd name="T141" fmla="*/ T140 w 1513"/>
              <a:gd name="T142" fmla="+- 0 543 473"/>
              <a:gd name="T143" fmla="*/ 543 h 120"/>
              <a:gd name="T144" fmla="+- 0 7491 7454"/>
              <a:gd name="T145" fmla="*/ T144 w 1513"/>
              <a:gd name="T146" fmla="+- 0 478 473"/>
              <a:gd name="T147" fmla="*/ 478 h 120"/>
              <a:gd name="T148" fmla="+- 0 7454 7454"/>
              <a:gd name="T149" fmla="*/ T148 w 1513"/>
              <a:gd name="T150" fmla="+- 0 533 473"/>
              <a:gd name="T151" fmla="*/ 533 h 120"/>
              <a:gd name="T152" fmla="+- 0 7491 7454"/>
              <a:gd name="T153" fmla="*/ T152 w 1513"/>
              <a:gd name="T154" fmla="+- 0 588 473"/>
              <a:gd name="T155" fmla="*/ 588 h 120"/>
              <a:gd name="T156" fmla="+- 0 7557 7454"/>
              <a:gd name="T157" fmla="*/ T156 w 1513"/>
              <a:gd name="T158" fmla="+- 0 575 473"/>
              <a:gd name="T159" fmla="*/ 575 h 120"/>
              <a:gd name="T160" fmla="+- 0 7514 7454"/>
              <a:gd name="T161" fmla="*/ T160 w 1513"/>
              <a:gd name="T162" fmla="+- 0 543 473"/>
              <a:gd name="T163" fmla="*/ 543 h 120"/>
              <a:gd name="T164" fmla="+- 0 7570 7454"/>
              <a:gd name="T165" fmla="*/ T164 w 1513"/>
              <a:gd name="T166" fmla="+- 0 509 473"/>
              <a:gd name="T167" fmla="*/ 509 h 120"/>
              <a:gd name="T168" fmla="+- 0 7514 7454"/>
              <a:gd name="T169" fmla="*/ T168 w 1513"/>
              <a:gd name="T170" fmla="+- 0 473 473"/>
              <a:gd name="T171" fmla="*/ 473 h 120"/>
              <a:gd name="T172" fmla="+- 0 7514 7454"/>
              <a:gd name="T173" fmla="*/ T172 w 1513"/>
              <a:gd name="T174" fmla="+- 0 543 473"/>
              <a:gd name="T175" fmla="*/ 543 h 120"/>
              <a:gd name="T176" fmla="+- 0 7567 7454"/>
              <a:gd name="T177" fmla="*/ T176 w 1513"/>
              <a:gd name="T178" fmla="+- 0 523 473"/>
              <a:gd name="T179" fmla="*/ 523 h 120"/>
              <a:gd name="T180" fmla="+- 0 7567 7454"/>
              <a:gd name="T181" fmla="*/ T180 w 1513"/>
              <a:gd name="T182" fmla="+- 0 543 473"/>
              <a:gd name="T183" fmla="*/ 543 h 120"/>
              <a:gd name="T184" fmla="+- 0 7567 7454"/>
              <a:gd name="T185" fmla="*/ T184 w 1513"/>
              <a:gd name="T186" fmla="+- 0 523 473"/>
              <a:gd name="T187" fmla="*/ 523 h 120"/>
              <a:gd name="T188" fmla="+- 0 7574 7454"/>
              <a:gd name="T189" fmla="*/ T188 w 1513"/>
              <a:gd name="T190" fmla="+- 0 533 473"/>
              <a:gd name="T191" fmla="*/ 533 h 120"/>
              <a:gd name="T192" fmla="+- 0 7572 7454"/>
              <a:gd name="T193" fmla="*/ T192 w 1513"/>
              <a:gd name="T194" fmla="+- 0 523 473"/>
              <a:gd name="T195" fmla="*/ 523 h 120"/>
              <a:gd name="T196" fmla="+- 0 7627 7454"/>
              <a:gd name="T197" fmla="*/ T196 w 1513"/>
              <a:gd name="T198" fmla="+- 0 543 473"/>
              <a:gd name="T199" fmla="*/ 543 h 1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1513" h="120">
                <a:moveTo>
                  <a:pt x="1453" y="0"/>
                </a:moveTo>
                <a:lnTo>
                  <a:pt x="1430" y="5"/>
                </a:lnTo>
                <a:lnTo>
                  <a:pt x="1411" y="17"/>
                </a:lnTo>
                <a:lnTo>
                  <a:pt x="1398" y="36"/>
                </a:lnTo>
                <a:lnTo>
                  <a:pt x="1393" y="60"/>
                </a:lnTo>
                <a:lnTo>
                  <a:pt x="1398" y="83"/>
                </a:lnTo>
                <a:lnTo>
                  <a:pt x="1411" y="102"/>
                </a:lnTo>
                <a:lnTo>
                  <a:pt x="1430" y="115"/>
                </a:lnTo>
                <a:lnTo>
                  <a:pt x="1453" y="120"/>
                </a:lnTo>
                <a:lnTo>
                  <a:pt x="1477" y="115"/>
                </a:lnTo>
                <a:lnTo>
                  <a:pt x="1496" y="102"/>
                </a:lnTo>
                <a:lnTo>
                  <a:pt x="1509" y="83"/>
                </a:lnTo>
                <a:lnTo>
                  <a:pt x="1511" y="70"/>
                </a:lnTo>
                <a:lnTo>
                  <a:pt x="1453" y="70"/>
                </a:lnTo>
                <a:lnTo>
                  <a:pt x="1453" y="50"/>
                </a:lnTo>
                <a:lnTo>
                  <a:pt x="1511" y="50"/>
                </a:lnTo>
                <a:lnTo>
                  <a:pt x="1509" y="36"/>
                </a:lnTo>
                <a:lnTo>
                  <a:pt x="1496" y="17"/>
                </a:lnTo>
                <a:lnTo>
                  <a:pt x="1477" y="5"/>
                </a:lnTo>
                <a:lnTo>
                  <a:pt x="1453" y="0"/>
                </a:lnTo>
                <a:close/>
                <a:moveTo>
                  <a:pt x="1393" y="60"/>
                </a:moveTo>
                <a:lnTo>
                  <a:pt x="1393" y="70"/>
                </a:lnTo>
                <a:lnTo>
                  <a:pt x="1395" y="70"/>
                </a:lnTo>
                <a:lnTo>
                  <a:pt x="1393" y="60"/>
                </a:lnTo>
                <a:close/>
                <a:moveTo>
                  <a:pt x="1511" y="50"/>
                </a:moveTo>
                <a:lnTo>
                  <a:pt x="1453" y="50"/>
                </a:lnTo>
                <a:lnTo>
                  <a:pt x="1453" y="70"/>
                </a:lnTo>
                <a:lnTo>
                  <a:pt x="1511" y="70"/>
                </a:lnTo>
                <a:lnTo>
                  <a:pt x="1513" y="60"/>
                </a:lnTo>
                <a:lnTo>
                  <a:pt x="1511" y="50"/>
                </a:lnTo>
                <a:close/>
                <a:moveTo>
                  <a:pt x="1395" y="50"/>
                </a:moveTo>
                <a:lnTo>
                  <a:pt x="1393" y="50"/>
                </a:lnTo>
                <a:lnTo>
                  <a:pt x="1393" y="60"/>
                </a:lnTo>
                <a:lnTo>
                  <a:pt x="1395" y="50"/>
                </a:lnTo>
                <a:close/>
                <a:moveTo>
                  <a:pt x="1373" y="50"/>
                </a:moveTo>
                <a:lnTo>
                  <a:pt x="1313" y="50"/>
                </a:lnTo>
                <a:lnTo>
                  <a:pt x="1313" y="70"/>
                </a:lnTo>
                <a:lnTo>
                  <a:pt x="1373" y="70"/>
                </a:lnTo>
                <a:lnTo>
                  <a:pt x="1373" y="50"/>
                </a:lnTo>
                <a:close/>
                <a:moveTo>
                  <a:pt x="1293" y="50"/>
                </a:moveTo>
                <a:lnTo>
                  <a:pt x="1233" y="50"/>
                </a:lnTo>
                <a:lnTo>
                  <a:pt x="1233" y="70"/>
                </a:lnTo>
                <a:lnTo>
                  <a:pt x="1293" y="70"/>
                </a:lnTo>
                <a:lnTo>
                  <a:pt x="1293" y="50"/>
                </a:lnTo>
                <a:close/>
                <a:moveTo>
                  <a:pt x="1213" y="50"/>
                </a:moveTo>
                <a:lnTo>
                  <a:pt x="1153" y="50"/>
                </a:lnTo>
                <a:lnTo>
                  <a:pt x="1153" y="70"/>
                </a:lnTo>
                <a:lnTo>
                  <a:pt x="1213" y="70"/>
                </a:lnTo>
                <a:lnTo>
                  <a:pt x="1213" y="50"/>
                </a:lnTo>
                <a:close/>
                <a:moveTo>
                  <a:pt x="1133" y="50"/>
                </a:moveTo>
                <a:lnTo>
                  <a:pt x="1073" y="50"/>
                </a:lnTo>
                <a:lnTo>
                  <a:pt x="1073" y="70"/>
                </a:lnTo>
                <a:lnTo>
                  <a:pt x="1133" y="70"/>
                </a:lnTo>
                <a:lnTo>
                  <a:pt x="1133" y="50"/>
                </a:lnTo>
                <a:close/>
                <a:moveTo>
                  <a:pt x="1053" y="50"/>
                </a:moveTo>
                <a:lnTo>
                  <a:pt x="993" y="50"/>
                </a:lnTo>
                <a:lnTo>
                  <a:pt x="993" y="70"/>
                </a:lnTo>
                <a:lnTo>
                  <a:pt x="1053" y="70"/>
                </a:lnTo>
                <a:lnTo>
                  <a:pt x="1053" y="50"/>
                </a:lnTo>
                <a:close/>
                <a:moveTo>
                  <a:pt x="973" y="50"/>
                </a:moveTo>
                <a:lnTo>
                  <a:pt x="913" y="50"/>
                </a:lnTo>
                <a:lnTo>
                  <a:pt x="913" y="70"/>
                </a:lnTo>
                <a:lnTo>
                  <a:pt x="973" y="70"/>
                </a:lnTo>
                <a:lnTo>
                  <a:pt x="973" y="50"/>
                </a:lnTo>
                <a:close/>
                <a:moveTo>
                  <a:pt x="893" y="50"/>
                </a:moveTo>
                <a:lnTo>
                  <a:pt x="833" y="50"/>
                </a:lnTo>
                <a:lnTo>
                  <a:pt x="833" y="70"/>
                </a:lnTo>
                <a:lnTo>
                  <a:pt x="893" y="70"/>
                </a:lnTo>
                <a:lnTo>
                  <a:pt x="893" y="50"/>
                </a:lnTo>
                <a:close/>
                <a:moveTo>
                  <a:pt x="813" y="50"/>
                </a:moveTo>
                <a:lnTo>
                  <a:pt x="753" y="50"/>
                </a:lnTo>
                <a:lnTo>
                  <a:pt x="753" y="70"/>
                </a:lnTo>
                <a:lnTo>
                  <a:pt x="813" y="70"/>
                </a:lnTo>
                <a:lnTo>
                  <a:pt x="813" y="50"/>
                </a:lnTo>
                <a:close/>
                <a:moveTo>
                  <a:pt x="733" y="50"/>
                </a:moveTo>
                <a:lnTo>
                  <a:pt x="673" y="50"/>
                </a:lnTo>
                <a:lnTo>
                  <a:pt x="673" y="70"/>
                </a:lnTo>
                <a:lnTo>
                  <a:pt x="733" y="70"/>
                </a:lnTo>
                <a:lnTo>
                  <a:pt x="733" y="50"/>
                </a:lnTo>
                <a:close/>
                <a:moveTo>
                  <a:pt x="653" y="50"/>
                </a:moveTo>
                <a:lnTo>
                  <a:pt x="593" y="50"/>
                </a:lnTo>
                <a:lnTo>
                  <a:pt x="593" y="70"/>
                </a:lnTo>
                <a:lnTo>
                  <a:pt x="653" y="70"/>
                </a:lnTo>
                <a:lnTo>
                  <a:pt x="653" y="50"/>
                </a:lnTo>
                <a:close/>
                <a:moveTo>
                  <a:pt x="573" y="50"/>
                </a:moveTo>
                <a:lnTo>
                  <a:pt x="513" y="50"/>
                </a:lnTo>
                <a:lnTo>
                  <a:pt x="513" y="70"/>
                </a:lnTo>
                <a:lnTo>
                  <a:pt x="573" y="70"/>
                </a:lnTo>
                <a:lnTo>
                  <a:pt x="573" y="50"/>
                </a:lnTo>
                <a:close/>
                <a:moveTo>
                  <a:pt x="493" y="50"/>
                </a:moveTo>
                <a:lnTo>
                  <a:pt x="433" y="50"/>
                </a:lnTo>
                <a:lnTo>
                  <a:pt x="433" y="70"/>
                </a:lnTo>
                <a:lnTo>
                  <a:pt x="493" y="70"/>
                </a:lnTo>
                <a:lnTo>
                  <a:pt x="493" y="50"/>
                </a:lnTo>
                <a:close/>
                <a:moveTo>
                  <a:pt x="413" y="50"/>
                </a:moveTo>
                <a:lnTo>
                  <a:pt x="353" y="50"/>
                </a:lnTo>
                <a:lnTo>
                  <a:pt x="353" y="70"/>
                </a:lnTo>
                <a:lnTo>
                  <a:pt x="413" y="70"/>
                </a:lnTo>
                <a:lnTo>
                  <a:pt x="413" y="50"/>
                </a:lnTo>
                <a:close/>
                <a:moveTo>
                  <a:pt x="333" y="50"/>
                </a:moveTo>
                <a:lnTo>
                  <a:pt x="273" y="50"/>
                </a:lnTo>
                <a:lnTo>
                  <a:pt x="273" y="70"/>
                </a:lnTo>
                <a:lnTo>
                  <a:pt x="333" y="70"/>
                </a:lnTo>
                <a:lnTo>
                  <a:pt x="333" y="50"/>
                </a:lnTo>
                <a:close/>
                <a:moveTo>
                  <a:pt x="253" y="50"/>
                </a:moveTo>
                <a:lnTo>
                  <a:pt x="193" y="50"/>
                </a:lnTo>
                <a:lnTo>
                  <a:pt x="193" y="70"/>
                </a:lnTo>
                <a:lnTo>
                  <a:pt x="253" y="70"/>
                </a:lnTo>
                <a:lnTo>
                  <a:pt x="253" y="50"/>
                </a:lnTo>
                <a:close/>
                <a:moveTo>
                  <a:pt x="60" y="0"/>
                </a:moveTo>
                <a:lnTo>
                  <a:pt x="37" y="5"/>
                </a:lnTo>
                <a:lnTo>
                  <a:pt x="18" y="17"/>
                </a:lnTo>
                <a:lnTo>
                  <a:pt x="5" y="36"/>
                </a:lnTo>
                <a:lnTo>
                  <a:pt x="0" y="60"/>
                </a:lnTo>
                <a:lnTo>
                  <a:pt x="5" y="83"/>
                </a:lnTo>
                <a:lnTo>
                  <a:pt x="18" y="102"/>
                </a:lnTo>
                <a:lnTo>
                  <a:pt x="37" y="115"/>
                </a:lnTo>
                <a:lnTo>
                  <a:pt x="60" y="120"/>
                </a:lnTo>
                <a:lnTo>
                  <a:pt x="84" y="115"/>
                </a:lnTo>
                <a:lnTo>
                  <a:pt x="103" y="102"/>
                </a:lnTo>
                <a:lnTo>
                  <a:pt x="116" y="83"/>
                </a:lnTo>
                <a:lnTo>
                  <a:pt x="118" y="70"/>
                </a:lnTo>
                <a:lnTo>
                  <a:pt x="60" y="70"/>
                </a:lnTo>
                <a:lnTo>
                  <a:pt x="60" y="50"/>
                </a:lnTo>
                <a:lnTo>
                  <a:pt x="118" y="50"/>
                </a:lnTo>
                <a:lnTo>
                  <a:pt x="116" y="36"/>
                </a:lnTo>
                <a:lnTo>
                  <a:pt x="103" y="17"/>
                </a:lnTo>
                <a:lnTo>
                  <a:pt x="84" y="5"/>
                </a:lnTo>
                <a:lnTo>
                  <a:pt x="60" y="0"/>
                </a:lnTo>
                <a:close/>
                <a:moveTo>
                  <a:pt x="93" y="50"/>
                </a:moveTo>
                <a:lnTo>
                  <a:pt x="60" y="50"/>
                </a:lnTo>
                <a:lnTo>
                  <a:pt x="60" y="70"/>
                </a:lnTo>
                <a:lnTo>
                  <a:pt x="93" y="70"/>
                </a:lnTo>
                <a:lnTo>
                  <a:pt x="93" y="50"/>
                </a:lnTo>
                <a:close/>
                <a:moveTo>
                  <a:pt x="113" y="50"/>
                </a:moveTo>
                <a:lnTo>
                  <a:pt x="93" y="50"/>
                </a:lnTo>
                <a:lnTo>
                  <a:pt x="93" y="70"/>
                </a:lnTo>
                <a:lnTo>
                  <a:pt x="113" y="70"/>
                </a:lnTo>
                <a:lnTo>
                  <a:pt x="113" y="50"/>
                </a:lnTo>
                <a:close/>
                <a:moveTo>
                  <a:pt x="118" y="50"/>
                </a:moveTo>
                <a:lnTo>
                  <a:pt x="113" y="50"/>
                </a:lnTo>
                <a:lnTo>
                  <a:pt x="113" y="70"/>
                </a:lnTo>
                <a:lnTo>
                  <a:pt x="118" y="70"/>
                </a:lnTo>
                <a:lnTo>
                  <a:pt x="120" y="60"/>
                </a:lnTo>
                <a:lnTo>
                  <a:pt x="118" y="50"/>
                </a:lnTo>
                <a:close/>
                <a:moveTo>
                  <a:pt x="173" y="50"/>
                </a:moveTo>
                <a:lnTo>
                  <a:pt x="118" y="50"/>
                </a:lnTo>
                <a:lnTo>
                  <a:pt x="120" y="60"/>
                </a:lnTo>
                <a:lnTo>
                  <a:pt x="118" y="70"/>
                </a:lnTo>
                <a:lnTo>
                  <a:pt x="173" y="70"/>
                </a:lnTo>
                <a:lnTo>
                  <a:pt x="173" y="50"/>
                </a:lnTo>
                <a:close/>
              </a:path>
            </a:pathLst>
          </a:cu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9" name="AutoShape 13">
            <a:extLst>
              <a:ext uri="{FF2B5EF4-FFF2-40B4-BE49-F238E27FC236}">
                <a16:creationId xmlns:a16="http://schemas.microsoft.com/office/drawing/2014/main" id="{94030B20-FB70-4219-83DD-F3316D2E4C44}"/>
              </a:ext>
            </a:extLst>
          </p:cNvPr>
          <p:cNvSpPr>
            <a:spLocks/>
          </p:cNvSpPr>
          <p:nvPr/>
        </p:nvSpPr>
        <p:spPr bwMode="auto">
          <a:xfrm>
            <a:off x="5511450" y="4411401"/>
            <a:ext cx="960437" cy="76200"/>
          </a:xfrm>
          <a:custGeom>
            <a:avLst/>
            <a:gdLst>
              <a:gd name="T0" fmla="+- 0 8865 7454"/>
              <a:gd name="T1" fmla="*/ T0 w 1513"/>
              <a:gd name="T2" fmla="+- 0 -13 -31"/>
              <a:gd name="T3" fmla="*/ -13 h 120"/>
              <a:gd name="T4" fmla="+- 0 8852 7454"/>
              <a:gd name="T5" fmla="*/ T4 w 1513"/>
              <a:gd name="T6" fmla="+- 0 52 -31"/>
              <a:gd name="T7" fmla="*/ 52 h 120"/>
              <a:gd name="T8" fmla="+- 0 8907 7454"/>
              <a:gd name="T9" fmla="*/ T8 w 1513"/>
              <a:gd name="T10" fmla="+- 0 89 -31"/>
              <a:gd name="T11" fmla="*/ 89 h 120"/>
              <a:gd name="T12" fmla="+- 0 8963 7454"/>
              <a:gd name="T13" fmla="*/ T12 w 1513"/>
              <a:gd name="T14" fmla="+- 0 52 -31"/>
              <a:gd name="T15" fmla="*/ 52 h 120"/>
              <a:gd name="T16" fmla="+- 0 8907 7454"/>
              <a:gd name="T17" fmla="*/ T16 w 1513"/>
              <a:gd name="T18" fmla="+- 0 19 -31"/>
              <a:gd name="T19" fmla="*/ 19 h 120"/>
              <a:gd name="T20" fmla="+- 0 8950 7454"/>
              <a:gd name="T21" fmla="*/ T20 w 1513"/>
              <a:gd name="T22" fmla="+- 0 -13 -31"/>
              <a:gd name="T23" fmla="*/ -13 h 120"/>
              <a:gd name="T24" fmla="+- 0 8847 7454"/>
              <a:gd name="T25" fmla="*/ T24 w 1513"/>
              <a:gd name="T26" fmla="+- 0 29 -31"/>
              <a:gd name="T27" fmla="*/ 29 h 120"/>
              <a:gd name="T28" fmla="+- 0 8847 7454"/>
              <a:gd name="T29" fmla="*/ T28 w 1513"/>
              <a:gd name="T30" fmla="+- 0 29 -31"/>
              <a:gd name="T31" fmla="*/ 29 h 120"/>
              <a:gd name="T32" fmla="+- 0 8907 7454"/>
              <a:gd name="T33" fmla="*/ T32 w 1513"/>
              <a:gd name="T34" fmla="+- 0 39 -31"/>
              <a:gd name="T35" fmla="*/ 39 h 120"/>
              <a:gd name="T36" fmla="+- 0 8965 7454"/>
              <a:gd name="T37" fmla="*/ T36 w 1513"/>
              <a:gd name="T38" fmla="+- 0 19 -31"/>
              <a:gd name="T39" fmla="*/ 19 h 120"/>
              <a:gd name="T40" fmla="+- 0 8847 7454"/>
              <a:gd name="T41" fmla="*/ T40 w 1513"/>
              <a:gd name="T42" fmla="+- 0 29 -31"/>
              <a:gd name="T43" fmla="*/ 29 h 120"/>
              <a:gd name="T44" fmla="+- 0 8767 7454"/>
              <a:gd name="T45" fmla="*/ T44 w 1513"/>
              <a:gd name="T46" fmla="+- 0 19 -31"/>
              <a:gd name="T47" fmla="*/ 19 h 120"/>
              <a:gd name="T48" fmla="+- 0 8827 7454"/>
              <a:gd name="T49" fmla="*/ T48 w 1513"/>
              <a:gd name="T50" fmla="+- 0 19 -31"/>
              <a:gd name="T51" fmla="*/ 19 h 120"/>
              <a:gd name="T52" fmla="+- 0 8687 7454"/>
              <a:gd name="T53" fmla="*/ T52 w 1513"/>
              <a:gd name="T54" fmla="+- 0 39 -31"/>
              <a:gd name="T55" fmla="*/ 39 h 120"/>
              <a:gd name="T56" fmla="+- 0 8667 7454"/>
              <a:gd name="T57" fmla="*/ T56 w 1513"/>
              <a:gd name="T58" fmla="+- 0 19 -31"/>
              <a:gd name="T59" fmla="*/ 19 h 120"/>
              <a:gd name="T60" fmla="+- 0 8667 7454"/>
              <a:gd name="T61" fmla="*/ T60 w 1513"/>
              <a:gd name="T62" fmla="+- 0 39 -31"/>
              <a:gd name="T63" fmla="*/ 39 h 120"/>
              <a:gd name="T64" fmla="+- 0 8527 7454"/>
              <a:gd name="T65" fmla="*/ T64 w 1513"/>
              <a:gd name="T66" fmla="+- 0 19 -31"/>
              <a:gd name="T67" fmla="*/ 19 h 120"/>
              <a:gd name="T68" fmla="+- 0 8587 7454"/>
              <a:gd name="T69" fmla="*/ T68 w 1513"/>
              <a:gd name="T70" fmla="+- 0 19 -31"/>
              <a:gd name="T71" fmla="*/ 19 h 120"/>
              <a:gd name="T72" fmla="+- 0 8447 7454"/>
              <a:gd name="T73" fmla="*/ T72 w 1513"/>
              <a:gd name="T74" fmla="+- 0 39 -31"/>
              <a:gd name="T75" fmla="*/ 39 h 120"/>
              <a:gd name="T76" fmla="+- 0 8427 7454"/>
              <a:gd name="T77" fmla="*/ T76 w 1513"/>
              <a:gd name="T78" fmla="+- 0 19 -31"/>
              <a:gd name="T79" fmla="*/ 19 h 120"/>
              <a:gd name="T80" fmla="+- 0 8427 7454"/>
              <a:gd name="T81" fmla="*/ T80 w 1513"/>
              <a:gd name="T82" fmla="+- 0 39 -31"/>
              <a:gd name="T83" fmla="*/ 39 h 120"/>
              <a:gd name="T84" fmla="+- 0 8287 7454"/>
              <a:gd name="T85" fmla="*/ T84 w 1513"/>
              <a:gd name="T86" fmla="+- 0 19 -31"/>
              <a:gd name="T87" fmla="*/ 19 h 120"/>
              <a:gd name="T88" fmla="+- 0 8347 7454"/>
              <a:gd name="T89" fmla="*/ T88 w 1513"/>
              <a:gd name="T90" fmla="+- 0 19 -31"/>
              <a:gd name="T91" fmla="*/ 19 h 120"/>
              <a:gd name="T92" fmla="+- 0 8207 7454"/>
              <a:gd name="T93" fmla="*/ T92 w 1513"/>
              <a:gd name="T94" fmla="+- 0 39 -31"/>
              <a:gd name="T95" fmla="*/ 39 h 120"/>
              <a:gd name="T96" fmla="+- 0 8187 7454"/>
              <a:gd name="T97" fmla="*/ T96 w 1513"/>
              <a:gd name="T98" fmla="+- 0 19 -31"/>
              <a:gd name="T99" fmla="*/ 19 h 120"/>
              <a:gd name="T100" fmla="+- 0 8187 7454"/>
              <a:gd name="T101" fmla="*/ T100 w 1513"/>
              <a:gd name="T102" fmla="+- 0 39 -31"/>
              <a:gd name="T103" fmla="*/ 39 h 120"/>
              <a:gd name="T104" fmla="+- 0 8047 7454"/>
              <a:gd name="T105" fmla="*/ T104 w 1513"/>
              <a:gd name="T106" fmla="+- 0 19 -31"/>
              <a:gd name="T107" fmla="*/ 19 h 120"/>
              <a:gd name="T108" fmla="+- 0 8107 7454"/>
              <a:gd name="T109" fmla="*/ T108 w 1513"/>
              <a:gd name="T110" fmla="+- 0 19 -31"/>
              <a:gd name="T111" fmla="*/ 19 h 120"/>
              <a:gd name="T112" fmla="+- 0 7967 7454"/>
              <a:gd name="T113" fmla="*/ T112 w 1513"/>
              <a:gd name="T114" fmla="+- 0 39 -31"/>
              <a:gd name="T115" fmla="*/ 39 h 120"/>
              <a:gd name="T116" fmla="+- 0 7947 7454"/>
              <a:gd name="T117" fmla="*/ T116 w 1513"/>
              <a:gd name="T118" fmla="+- 0 19 -31"/>
              <a:gd name="T119" fmla="*/ 19 h 120"/>
              <a:gd name="T120" fmla="+- 0 7947 7454"/>
              <a:gd name="T121" fmla="*/ T120 w 1513"/>
              <a:gd name="T122" fmla="+- 0 39 -31"/>
              <a:gd name="T123" fmla="*/ 39 h 120"/>
              <a:gd name="T124" fmla="+- 0 7807 7454"/>
              <a:gd name="T125" fmla="*/ T124 w 1513"/>
              <a:gd name="T126" fmla="+- 0 19 -31"/>
              <a:gd name="T127" fmla="*/ 19 h 120"/>
              <a:gd name="T128" fmla="+- 0 7867 7454"/>
              <a:gd name="T129" fmla="*/ T128 w 1513"/>
              <a:gd name="T130" fmla="+- 0 19 -31"/>
              <a:gd name="T131" fmla="*/ 19 h 120"/>
              <a:gd name="T132" fmla="+- 0 7727 7454"/>
              <a:gd name="T133" fmla="*/ T132 w 1513"/>
              <a:gd name="T134" fmla="+- 0 39 -31"/>
              <a:gd name="T135" fmla="*/ 39 h 120"/>
              <a:gd name="T136" fmla="+- 0 7707 7454"/>
              <a:gd name="T137" fmla="*/ T136 w 1513"/>
              <a:gd name="T138" fmla="+- 0 19 -31"/>
              <a:gd name="T139" fmla="*/ 19 h 120"/>
              <a:gd name="T140" fmla="+- 0 7707 7454"/>
              <a:gd name="T141" fmla="*/ T140 w 1513"/>
              <a:gd name="T142" fmla="+- 0 39 -31"/>
              <a:gd name="T143" fmla="*/ 39 h 120"/>
              <a:gd name="T144" fmla="+- 0 7491 7454"/>
              <a:gd name="T145" fmla="*/ T144 w 1513"/>
              <a:gd name="T146" fmla="+- 0 -26 -31"/>
              <a:gd name="T147" fmla="*/ -26 h 120"/>
              <a:gd name="T148" fmla="+- 0 7454 7454"/>
              <a:gd name="T149" fmla="*/ T148 w 1513"/>
              <a:gd name="T150" fmla="+- 0 29 -31"/>
              <a:gd name="T151" fmla="*/ 29 h 120"/>
              <a:gd name="T152" fmla="+- 0 7491 7454"/>
              <a:gd name="T153" fmla="*/ T152 w 1513"/>
              <a:gd name="T154" fmla="+- 0 84 -31"/>
              <a:gd name="T155" fmla="*/ 84 h 120"/>
              <a:gd name="T156" fmla="+- 0 7557 7454"/>
              <a:gd name="T157" fmla="*/ T156 w 1513"/>
              <a:gd name="T158" fmla="+- 0 71 -31"/>
              <a:gd name="T159" fmla="*/ 71 h 120"/>
              <a:gd name="T160" fmla="+- 0 7514 7454"/>
              <a:gd name="T161" fmla="*/ T160 w 1513"/>
              <a:gd name="T162" fmla="+- 0 39 -31"/>
              <a:gd name="T163" fmla="*/ 39 h 120"/>
              <a:gd name="T164" fmla="+- 0 7570 7454"/>
              <a:gd name="T165" fmla="*/ T164 w 1513"/>
              <a:gd name="T166" fmla="+- 0 6 -31"/>
              <a:gd name="T167" fmla="*/ 6 h 120"/>
              <a:gd name="T168" fmla="+- 0 7514 7454"/>
              <a:gd name="T169" fmla="*/ T168 w 1513"/>
              <a:gd name="T170" fmla="+- 0 -31 -31"/>
              <a:gd name="T171" fmla="*/ -31 h 120"/>
              <a:gd name="T172" fmla="+- 0 7514 7454"/>
              <a:gd name="T173" fmla="*/ T172 w 1513"/>
              <a:gd name="T174" fmla="+- 0 39 -31"/>
              <a:gd name="T175" fmla="*/ 39 h 120"/>
              <a:gd name="T176" fmla="+- 0 7567 7454"/>
              <a:gd name="T177" fmla="*/ T176 w 1513"/>
              <a:gd name="T178" fmla="+- 0 19 -31"/>
              <a:gd name="T179" fmla="*/ 19 h 120"/>
              <a:gd name="T180" fmla="+- 0 7567 7454"/>
              <a:gd name="T181" fmla="*/ T180 w 1513"/>
              <a:gd name="T182" fmla="+- 0 39 -31"/>
              <a:gd name="T183" fmla="*/ 39 h 120"/>
              <a:gd name="T184" fmla="+- 0 7567 7454"/>
              <a:gd name="T185" fmla="*/ T184 w 1513"/>
              <a:gd name="T186" fmla="+- 0 19 -31"/>
              <a:gd name="T187" fmla="*/ 19 h 120"/>
              <a:gd name="T188" fmla="+- 0 7574 7454"/>
              <a:gd name="T189" fmla="*/ T188 w 1513"/>
              <a:gd name="T190" fmla="+- 0 29 -31"/>
              <a:gd name="T191" fmla="*/ 29 h 120"/>
              <a:gd name="T192" fmla="+- 0 7572 7454"/>
              <a:gd name="T193" fmla="*/ T192 w 1513"/>
              <a:gd name="T194" fmla="+- 0 19 -31"/>
              <a:gd name="T195" fmla="*/ 19 h 120"/>
              <a:gd name="T196" fmla="+- 0 7627 7454"/>
              <a:gd name="T197" fmla="*/ T196 w 1513"/>
              <a:gd name="T198" fmla="+- 0 39 -31"/>
              <a:gd name="T199" fmla="*/ 39 h 1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1513" h="120">
                <a:moveTo>
                  <a:pt x="1453" y="0"/>
                </a:moveTo>
                <a:lnTo>
                  <a:pt x="1430" y="5"/>
                </a:lnTo>
                <a:lnTo>
                  <a:pt x="1411" y="18"/>
                </a:lnTo>
                <a:lnTo>
                  <a:pt x="1398" y="37"/>
                </a:lnTo>
                <a:lnTo>
                  <a:pt x="1393" y="60"/>
                </a:lnTo>
                <a:lnTo>
                  <a:pt x="1398" y="83"/>
                </a:lnTo>
                <a:lnTo>
                  <a:pt x="1411" y="102"/>
                </a:lnTo>
                <a:lnTo>
                  <a:pt x="1430" y="115"/>
                </a:lnTo>
                <a:lnTo>
                  <a:pt x="1453" y="120"/>
                </a:lnTo>
                <a:lnTo>
                  <a:pt x="1477" y="115"/>
                </a:lnTo>
                <a:lnTo>
                  <a:pt x="1496" y="102"/>
                </a:lnTo>
                <a:lnTo>
                  <a:pt x="1509" y="83"/>
                </a:lnTo>
                <a:lnTo>
                  <a:pt x="1511" y="70"/>
                </a:lnTo>
                <a:lnTo>
                  <a:pt x="1453" y="70"/>
                </a:lnTo>
                <a:lnTo>
                  <a:pt x="1453" y="50"/>
                </a:lnTo>
                <a:lnTo>
                  <a:pt x="1511" y="50"/>
                </a:lnTo>
                <a:lnTo>
                  <a:pt x="1509" y="37"/>
                </a:lnTo>
                <a:lnTo>
                  <a:pt x="1496" y="18"/>
                </a:lnTo>
                <a:lnTo>
                  <a:pt x="1477" y="5"/>
                </a:lnTo>
                <a:lnTo>
                  <a:pt x="1453" y="0"/>
                </a:lnTo>
                <a:close/>
                <a:moveTo>
                  <a:pt x="1393" y="60"/>
                </a:moveTo>
                <a:lnTo>
                  <a:pt x="1393" y="70"/>
                </a:lnTo>
                <a:lnTo>
                  <a:pt x="1395" y="70"/>
                </a:lnTo>
                <a:lnTo>
                  <a:pt x="1393" y="60"/>
                </a:lnTo>
                <a:close/>
                <a:moveTo>
                  <a:pt x="1511" y="50"/>
                </a:moveTo>
                <a:lnTo>
                  <a:pt x="1453" y="50"/>
                </a:lnTo>
                <a:lnTo>
                  <a:pt x="1453" y="70"/>
                </a:lnTo>
                <a:lnTo>
                  <a:pt x="1511" y="70"/>
                </a:lnTo>
                <a:lnTo>
                  <a:pt x="1513" y="60"/>
                </a:lnTo>
                <a:lnTo>
                  <a:pt x="1511" y="50"/>
                </a:lnTo>
                <a:close/>
                <a:moveTo>
                  <a:pt x="1395" y="50"/>
                </a:moveTo>
                <a:lnTo>
                  <a:pt x="1393" y="50"/>
                </a:lnTo>
                <a:lnTo>
                  <a:pt x="1393" y="60"/>
                </a:lnTo>
                <a:lnTo>
                  <a:pt x="1395" y="50"/>
                </a:lnTo>
                <a:close/>
                <a:moveTo>
                  <a:pt x="1373" y="50"/>
                </a:moveTo>
                <a:lnTo>
                  <a:pt x="1313" y="50"/>
                </a:lnTo>
                <a:lnTo>
                  <a:pt x="1313" y="70"/>
                </a:lnTo>
                <a:lnTo>
                  <a:pt x="1373" y="70"/>
                </a:lnTo>
                <a:lnTo>
                  <a:pt x="1373" y="50"/>
                </a:lnTo>
                <a:close/>
                <a:moveTo>
                  <a:pt x="1293" y="50"/>
                </a:moveTo>
                <a:lnTo>
                  <a:pt x="1233" y="50"/>
                </a:lnTo>
                <a:lnTo>
                  <a:pt x="1233" y="70"/>
                </a:lnTo>
                <a:lnTo>
                  <a:pt x="1293" y="70"/>
                </a:lnTo>
                <a:lnTo>
                  <a:pt x="1293" y="50"/>
                </a:lnTo>
                <a:close/>
                <a:moveTo>
                  <a:pt x="1213" y="50"/>
                </a:moveTo>
                <a:lnTo>
                  <a:pt x="1153" y="50"/>
                </a:lnTo>
                <a:lnTo>
                  <a:pt x="1153" y="70"/>
                </a:lnTo>
                <a:lnTo>
                  <a:pt x="1213" y="70"/>
                </a:lnTo>
                <a:lnTo>
                  <a:pt x="1213" y="50"/>
                </a:lnTo>
                <a:close/>
                <a:moveTo>
                  <a:pt x="1133" y="50"/>
                </a:moveTo>
                <a:lnTo>
                  <a:pt x="1073" y="50"/>
                </a:lnTo>
                <a:lnTo>
                  <a:pt x="1073" y="70"/>
                </a:lnTo>
                <a:lnTo>
                  <a:pt x="1133" y="70"/>
                </a:lnTo>
                <a:lnTo>
                  <a:pt x="1133" y="50"/>
                </a:lnTo>
                <a:close/>
                <a:moveTo>
                  <a:pt x="1053" y="50"/>
                </a:moveTo>
                <a:lnTo>
                  <a:pt x="993" y="50"/>
                </a:lnTo>
                <a:lnTo>
                  <a:pt x="993" y="70"/>
                </a:lnTo>
                <a:lnTo>
                  <a:pt x="1053" y="70"/>
                </a:lnTo>
                <a:lnTo>
                  <a:pt x="1053" y="50"/>
                </a:lnTo>
                <a:close/>
                <a:moveTo>
                  <a:pt x="973" y="50"/>
                </a:moveTo>
                <a:lnTo>
                  <a:pt x="913" y="50"/>
                </a:lnTo>
                <a:lnTo>
                  <a:pt x="913" y="70"/>
                </a:lnTo>
                <a:lnTo>
                  <a:pt x="973" y="70"/>
                </a:lnTo>
                <a:lnTo>
                  <a:pt x="973" y="50"/>
                </a:lnTo>
                <a:close/>
                <a:moveTo>
                  <a:pt x="893" y="50"/>
                </a:moveTo>
                <a:lnTo>
                  <a:pt x="833" y="50"/>
                </a:lnTo>
                <a:lnTo>
                  <a:pt x="833" y="70"/>
                </a:lnTo>
                <a:lnTo>
                  <a:pt x="893" y="70"/>
                </a:lnTo>
                <a:lnTo>
                  <a:pt x="893" y="50"/>
                </a:lnTo>
                <a:close/>
                <a:moveTo>
                  <a:pt x="813" y="50"/>
                </a:moveTo>
                <a:lnTo>
                  <a:pt x="753" y="50"/>
                </a:lnTo>
                <a:lnTo>
                  <a:pt x="753" y="70"/>
                </a:lnTo>
                <a:lnTo>
                  <a:pt x="813" y="70"/>
                </a:lnTo>
                <a:lnTo>
                  <a:pt x="813" y="50"/>
                </a:lnTo>
                <a:close/>
                <a:moveTo>
                  <a:pt x="733" y="50"/>
                </a:moveTo>
                <a:lnTo>
                  <a:pt x="673" y="50"/>
                </a:lnTo>
                <a:lnTo>
                  <a:pt x="673" y="70"/>
                </a:lnTo>
                <a:lnTo>
                  <a:pt x="733" y="70"/>
                </a:lnTo>
                <a:lnTo>
                  <a:pt x="733" y="50"/>
                </a:lnTo>
                <a:close/>
                <a:moveTo>
                  <a:pt x="653" y="50"/>
                </a:moveTo>
                <a:lnTo>
                  <a:pt x="593" y="50"/>
                </a:lnTo>
                <a:lnTo>
                  <a:pt x="593" y="70"/>
                </a:lnTo>
                <a:lnTo>
                  <a:pt x="653" y="70"/>
                </a:lnTo>
                <a:lnTo>
                  <a:pt x="653" y="50"/>
                </a:lnTo>
                <a:close/>
                <a:moveTo>
                  <a:pt x="573" y="50"/>
                </a:moveTo>
                <a:lnTo>
                  <a:pt x="513" y="50"/>
                </a:lnTo>
                <a:lnTo>
                  <a:pt x="513" y="70"/>
                </a:lnTo>
                <a:lnTo>
                  <a:pt x="573" y="70"/>
                </a:lnTo>
                <a:lnTo>
                  <a:pt x="573" y="50"/>
                </a:lnTo>
                <a:close/>
                <a:moveTo>
                  <a:pt x="493" y="50"/>
                </a:moveTo>
                <a:lnTo>
                  <a:pt x="433" y="50"/>
                </a:lnTo>
                <a:lnTo>
                  <a:pt x="433" y="70"/>
                </a:lnTo>
                <a:lnTo>
                  <a:pt x="493" y="70"/>
                </a:lnTo>
                <a:lnTo>
                  <a:pt x="493" y="50"/>
                </a:lnTo>
                <a:close/>
                <a:moveTo>
                  <a:pt x="413" y="50"/>
                </a:moveTo>
                <a:lnTo>
                  <a:pt x="353" y="50"/>
                </a:lnTo>
                <a:lnTo>
                  <a:pt x="353" y="70"/>
                </a:lnTo>
                <a:lnTo>
                  <a:pt x="413" y="70"/>
                </a:lnTo>
                <a:lnTo>
                  <a:pt x="413" y="50"/>
                </a:lnTo>
                <a:close/>
                <a:moveTo>
                  <a:pt x="333" y="50"/>
                </a:moveTo>
                <a:lnTo>
                  <a:pt x="273" y="50"/>
                </a:lnTo>
                <a:lnTo>
                  <a:pt x="273" y="70"/>
                </a:lnTo>
                <a:lnTo>
                  <a:pt x="333" y="70"/>
                </a:lnTo>
                <a:lnTo>
                  <a:pt x="333" y="50"/>
                </a:lnTo>
                <a:close/>
                <a:moveTo>
                  <a:pt x="253" y="50"/>
                </a:moveTo>
                <a:lnTo>
                  <a:pt x="193" y="50"/>
                </a:lnTo>
                <a:lnTo>
                  <a:pt x="193" y="70"/>
                </a:lnTo>
                <a:lnTo>
                  <a:pt x="253" y="70"/>
                </a:lnTo>
                <a:lnTo>
                  <a:pt x="253" y="50"/>
                </a:lnTo>
                <a:close/>
                <a:moveTo>
                  <a:pt x="60" y="0"/>
                </a:moveTo>
                <a:lnTo>
                  <a:pt x="37" y="5"/>
                </a:lnTo>
                <a:lnTo>
                  <a:pt x="18" y="18"/>
                </a:lnTo>
                <a:lnTo>
                  <a:pt x="5" y="37"/>
                </a:lnTo>
                <a:lnTo>
                  <a:pt x="0" y="60"/>
                </a:lnTo>
                <a:lnTo>
                  <a:pt x="5" y="83"/>
                </a:lnTo>
                <a:lnTo>
                  <a:pt x="18" y="102"/>
                </a:lnTo>
                <a:lnTo>
                  <a:pt x="37" y="115"/>
                </a:lnTo>
                <a:lnTo>
                  <a:pt x="60" y="120"/>
                </a:lnTo>
                <a:lnTo>
                  <a:pt x="84" y="115"/>
                </a:lnTo>
                <a:lnTo>
                  <a:pt x="103" y="102"/>
                </a:lnTo>
                <a:lnTo>
                  <a:pt x="116" y="83"/>
                </a:lnTo>
                <a:lnTo>
                  <a:pt x="118" y="70"/>
                </a:lnTo>
                <a:lnTo>
                  <a:pt x="60" y="70"/>
                </a:lnTo>
                <a:lnTo>
                  <a:pt x="60" y="50"/>
                </a:lnTo>
                <a:lnTo>
                  <a:pt x="118" y="50"/>
                </a:lnTo>
                <a:lnTo>
                  <a:pt x="116" y="37"/>
                </a:lnTo>
                <a:lnTo>
                  <a:pt x="103" y="18"/>
                </a:lnTo>
                <a:lnTo>
                  <a:pt x="84" y="5"/>
                </a:lnTo>
                <a:lnTo>
                  <a:pt x="60" y="0"/>
                </a:lnTo>
                <a:close/>
                <a:moveTo>
                  <a:pt x="93" y="50"/>
                </a:moveTo>
                <a:lnTo>
                  <a:pt x="60" y="50"/>
                </a:lnTo>
                <a:lnTo>
                  <a:pt x="60" y="70"/>
                </a:lnTo>
                <a:lnTo>
                  <a:pt x="93" y="70"/>
                </a:lnTo>
                <a:lnTo>
                  <a:pt x="93" y="50"/>
                </a:lnTo>
                <a:close/>
                <a:moveTo>
                  <a:pt x="113" y="50"/>
                </a:moveTo>
                <a:lnTo>
                  <a:pt x="93" y="50"/>
                </a:lnTo>
                <a:lnTo>
                  <a:pt x="93" y="70"/>
                </a:lnTo>
                <a:lnTo>
                  <a:pt x="113" y="70"/>
                </a:lnTo>
                <a:lnTo>
                  <a:pt x="113" y="50"/>
                </a:lnTo>
                <a:close/>
                <a:moveTo>
                  <a:pt x="118" y="50"/>
                </a:moveTo>
                <a:lnTo>
                  <a:pt x="113" y="50"/>
                </a:lnTo>
                <a:lnTo>
                  <a:pt x="113" y="70"/>
                </a:lnTo>
                <a:lnTo>
                  <a:pt x="118" y="70"/>
                </a:lnTo>
                <a:lnTo>
                  <a:pt x="120" y="60"/>
                </a:lnTo>
                <a:lnTo>
                  <a:pt x="118" y="50"/>
                </a:lnTo>
                <a:close/>
                <a:moveTo>
                  <a:pt x="173" y="50"/>
                </a:moveTo>
                <a:lnTo>
                  <a:pt x="118" y="50"/>
                </a:lnTo>
                <a:lnTo>
                  <a:pt x="120" y="60"/>
                </a:lnTo>
                <a:lnTo>
                  <a:pt x="118" y="70"/>
                </a:lnTo>
                <a:lnTo>
                  <a:pt x="173" y="70"/>
                </a:lnTo>
                <a:lnTo>
                  <a:pt x="173" y="50"/>
                </a:lnTo>
                <a:close/>
              </a:path>
            </a:pathLst>
          </a:cu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30" name="AutoShape 14">
            <a:extLst>
              <a:ext uri="{FF2B5EF4-FFF2-40B4-BE49-F238E27FC236}">
                <a16:creationId xmlns:a16="http://schemas.microsoft.com/office/drawing/2014/main" id="{E22F0F25-C21A-4B76-93E2-6D258D65CEE0}"/>
              </a:ext>
            </a:extLst>
          </p:cNvPr>
          <p:cNvSpPr>
            <a:spLocks/>
          </p:cNvSpPr>
          <p:nvPr/>
        </p:nvSpPr>
        <p:spPr bwMode="auto">
          <a:xfrm>
            <a:off x="5544787" y="5130539"/>
            <a:ext cx="960438" cy="76200"/>
          </a:xfrm>
          <a:custGeom>
            <a:avLst/>
            <a:gdLst>
              <a:gd name="T0" fmla="+- 0 8918 7507"/>
              <a:gd name="T1" fmla="*/ T0 w 1513"/>
              <a:gd name="T2" fmla="+- 0 494 477"/>
              <a:gd name="T3" fmla="*/ 494 h 120"/>
              <a:gd name="T4" fmla="+- 0 8905 7507"/>
              <a:gd name="T5" fmla="*/ T4 w 1513"/>
              <a:gd name="T6" fmla="+- 0 560 477"/>
              <a:gd name="T7" fmla="*/ 560 h 120"/>
              <a:gd name="T8" fmla="+- 0 8960 7507"/>
              <a:gd name="T9" fmla="*/ T8 w 1513"/>
              <a:gd name="T10" fmla="+- 0 597 477"/>
              <a:gd name="T11" fmla="*/ 597 h 120"/>
              <a:gd name="T12" fmla="+- 0 9015 7507"/>
              <a:gd name="T13" fmla="*/ T12 w 1513"/>
              <a:gd name="T14" fmla="+- 0 560 477"/>
              <a:gd name="T15" fmla="*/ 560 h 120"/>
              <a:gd name="T16" fmla="+- 0 8960 7507"/>
              <a:gd name="T17" fmla="*/ T16 w 1513"/>
              <a:gd name="T18" fmla="+- 0 527 477"/>
              <a:gd name="T19" fmla="*/ 527 h 120"/>
              <a:gd name="T20" fmla="+- 0 9003 7507"/>
              <a:gd name="T21" fmla="*/ T20 w 1513"/>
              <a:gd name="T22" fmla="+- 0 494 477"/>
              <a:gd name="T23" fmla="*/ 494 h 120"/>
              <a:gd name="T24" fmla="+- 0 8900 7507"/>
              <a:gd name="T25" fmla="*/ T24 w 1513"/>
              <a:gd name="T26" fmla="+- 0 537 477"/>
              <a:gd name="T27" fmla="*/ 537 h 120"/>
              <a:gd name="T28" fmla="+- 0 8900 7507"/>
              <a:gd name="T29" fmla="*/ T28 w 1513"/>
              <a:gd name="T30" fmla="+- 0 537 477"/>
              <a:gd name="T31" fmla="*/ 537 h 120"/>
              <a:gd name="T32" fmla="+- 0 8960 7507"/>
              <a:gd name="T33" fmla="*/ T32 w 1513"/>
              <a:gd name="T34" fmla="+- 0 547 477"/>
              <a:gd name="T35" fmla="*/ 547 h 120"/>
              <a:gd name="T36" fmla="+- 0 9018 7507"/>
              <a:gd name="T37" fmla="*/ T36 w 1513"/>
              <a:gd name="T38" fmla="+- 0 527 477"/>
              <a:gd name="T39" fmla="*/ 527 h 120"/>
              <a:gd name="T40" fmla="+- 0 8900 7507"/>
              <a:gd name="T41" fmla="*/ T40 w 1513"/>
              <a:gd name="T42" fmla="+- 0 537 477"/>
              <a:gd name="T43" fmla="*/ 537 h 120"/>
              <a:gd name="T44" fmla="+- 0 8820 7507"/>
              <a:gd name="T45" fmla="*/ T44 w 1513"/>
              <a:gd name="T46" fmla="+- 0 527 477"/>
              <a:gd name="T47" fmla="*/ 527 h 120"/>
              <a:gd name="T48" fmla="+- 0 8880 7507"/>
              <a:gd name="T49" fmla="*/ T48 w 1513"/>
              <a:gd name="T50" fmla="+- 0 527 477"/>
              <a:gd name="T51" fmla="*/ 527 h 120"/>
              <a:gd name="T52" fmla="+- 0 8740 7507"/>
              <a:gd name="T53" fmla="*/ T52 w 1513"/>
              <a:gd name="T54" fmla="+- 0 547 477"/>
              <a:gd name="T55" fmla="*/ 547 h 120"/>
              <a:gd name="T56" fmla="+- 0 8720 7507"/>
              <a:gd name="T57" fmla="*/ T56 w 1513"/>
              <a:gd name="T58" fmla="+- 0 527 477"/>
              <a:gd name="T59" fmla="*/ 527 h 120"/>
              <a:gd name="T60" fmla="+- 0 8720 7507"/>
              <a:gd name="T61" fmla="*/ T60 w 1513"/>
              <a:gd name="T62" fmla="+- 0 547 477"/>
              <a:gd name="T63" fmla="*/ 547 h 120"/>
              <a:gd name="T64" fmla="+- 0 8580 7507"/>
              <a:gd name="T65" fmla="*/ T64 w 1513"/>
              <a:gd name="T66" fmla="+- 0 527 477"/>
              <a:gd name="T67" fmla="*/ 527 h 120"/>
              <a:gd name="T68" fmla="+- 0 8640 7507"/>
              <a:gd name="T69" fmla="*/ T68 w 1513"/>
              <a:gd name="T70" fmla="+- 0 527 477"/>
              <a:gd name="T71" fmla="*/ 527 h 120"/>
              <a:gd name="T72" fmla="+- 0 8500 7507"/>
              <a:gd name="T73" fmla="*/ T72 w 1513"/>
              <a:gd name="T74" fmla="+- 0 547 477"/>
              <a:gd name="T75" fmla="*/ 547 h 120"/>
              <a:gd name="T76" fmla="+- 0 8480 7507"/>
              <a:gd name="T77" fmla="*/ T76 w 1513"/>
              <a:gd name="T78" fmla="+- 0 527 477"/>
              <a:gd name="T79" fmla="*/ 527 h 120"/>
              <a:gd name="T80" fmla="+- 0 8480 7507"/>
              <a:gd name="T81" fmla="*/ T80 w 1513"/>
              <a:gd name="T82" fmla="+- 0 547 477"/>
              <a:gd name="T83" fmla="*/ 547 h 120"/>
              <a:gd name="T84" fmla="+- 0 8340 7507"/>
              <a:gd name="T85" fmla="*/ T84 w 1513"/>
              <a:gd name="T86" fmla="+- 0 527 477"/>
              <a:gd name="T87" fmla="*/ 527 h 120"/>
              <a:gd name="T88" fmla="+- 0 8400 7507"/>
              <a:gd name="T89" fmla="*/ T88 w 1513"/>
              <a:gd name="T90" fmla="+- 0 527 477"/>
              <a:gd name="T91" fmla="*/ 527 h 120"/>
              <a:gd name="T92" fmla="+- 0 8260 7507"/>
              <a:gd name="T93" fmla="*/ T92 w 1513"/>
              <a:gd name="T94" fmla="+- 0 547 477"/>
              <a:gd name="T95" fmla="*/ 547 h 120"/>
              <a:gd name="T96" fmla="+- 0 8240 7507"/>
              <a:gd name="T97" fmla="*/ T96 w 1513"/>
              <a:gd name="T98" fmla="+- 0 527 477"/>
              <a:gd name="T99" fmla="*/ 527 h 120"/>
              <a:gd name="T100" fmla="+- 0 8240 7507"/>
              <a:gd name="T101" fmla="*/ T100 w 1513"/>
              <a:gd name="T102" fmla="+- 0 547 477"/>
              <a:gd name="T103" fmla="*/ 547 h 120"/>
              <a:gd name="T104" fmla="+- 0 8100 7507"/>
              <a:gd name="T105" fmla="*/ T104 w 1513"/>
              <a:gd name="T106" fmla="+- 0 527 477"/>
              <a:gd name="T107" fmla="*/ 527 h 120"/>
              <a:gd name="T108" fmla="+- 0 8160 7507"/>
              <a:gd name="T109" fmla="*/ T108 w 1513"/>
              <a:gd name="T110" fmla="+- 0 527 477"/>
              <a:gd name="T111" fmla="*/ 527 h 120"/>
              <a:gd name="T112" fmla="+- 0 8020 7507"/>
              <a:gd name="T113" fmla="*/ T112 w 1513"/>
              <a:gd name="T114" fmla="+- 0 547 477"/>
              <a:gd name="T115" fmla="*/ 547 h 120"/>
              <a:gd name="T116" fmla="+- 0 8000 7507"/>
              <a:gd name="T117" fmla="*/ T116 w 1513"/>
              <a:gd name="T118" fmla="+- 0 527 477"/>
              <a:gd name="T119" fmla="*/ 527 h 120"/>
              <a:gd name="T120" fmla="+- 0 8000 7507"/>
              <a:gd name="T121" fmla="*/ T120 w 1513"/>
              <a:gd name="T122" fmla="+- 0 547 477"/>
              <a:gd name="T123" fmla="*/ 547 h 120"/>
              <a:gd name="T124" fmla="+- 0 7860 7507"/>
              <a:gd name="T125" fmla="*/ T124 w 1513"/>
              <a:gd name="T126" fmla="+- 0 527 477"/>
              <a:gd name="T127" fmla="*/ 527 h 120"/>
              <a:gd name="T128" fmla="+- 0 7920 7507"/>
              <a:gd name="T129" fmla="*/ T128 w 1513"/>
              <a:gd name="T130" fmla="+- 0 527 477"/>
              <a:gd name="T131" fmla="*/ 527 h 120"/>
              <a:gd name="T132" fmla="+- 0 7780 7507"/>
              <a:gd name="T133" fmla="*/ T132 w 1513"/>
              <a:gd name="T134" fmla="+- 0 547 477"/>
              <a:gd name="T135" fmla="*/ 547 h 120"/>
              <a:gd name="T136" fmla="+- 0 7760 7507"/>
              <a:gd name="T137" fmla="*/ T136 w 1513"/>
              <a:gd name="T138" fmla="+- 0 527 477"/>
              <a:gd name="T139" fmla="*/ 527 h 120"/>
              <a:gd name="T140" fmla="+- 0 7760 7507"/>
              <a:gd name="T141" fmla="*/ T140 w 1513"/>
              <a:gd name="T142" fmla="+- 0 547 477"/>
              <a:gd name="T143" fmla="*/ 547 h 120"/>
              <a:gd name="T144" fmla="+- 0 7544 7507"/>
              <a:gd name="T145" fmla="*/ T144 w 1513"/>
              <a:gd name="T146" fmla="+- 0 481 477"/>
              <a:gd name="T147" fmla="*/ 481 h 120"/>
              <a:gd name="T148" fmla="+- 0 7507 7507"/>
              <a:gd name="T149" fmla="*/ T148 w 1513"/>
              <a:gd name="T150" fmla="+- 0 537 477"/>
              <a:gd name="T151" fmla="*/ 537 h 120"/>
              <a:gd name="T152" fmla="+- 0 7544 7507"/>
              <a:gd name="T153" fmla="*/ T152 w 1513"/>
              <a:gd name="T154" fmla="+- 0 592 477"/>
              <a:gd name="T155" fmla="*/ 592 h 120"/>
              <a:gd name="T156" fmla="+- 0 7610 7507"/>
              <a:gd name="T157" fmla="*/ T156 w 1513"/>
              <a:gd name="T158" fmla="+- 0 579 477"/>
              <a:gd name="T159" fmla="*/ 579 h 120"/>
              <a:gd name="T160" fmla="+- 0 7567 7507"/>
              <a:gd name="T161" fmla="*/ T160 w 1513"/>
              <a:gd name="T162" fmla="+- 0 547 477"/>
              <a:gd name="T163" fmla="*/ 547 h 120"/>
              <a:gd name="T164" fmla="+- 0 7622 7507"/>
              <a:gd name="T165" fmla="*/ T164 w 1513"/>
              <a:gd name="T166" fmla="+- 0 513 477"/>
              <a:gd name="T167" fmla="*/ 513 h 120"/>
              <a:gd name="T168" fmla="+- 0 7567 7507"/>
              <a:gd name="T169" fmla="*/ T168 w 1513"/>
              <a:gd name="T170" fmla="+- 0 477 477"/>
              <a:gd name="T171" fmla="*/ 477 h 120"/>
              <a:gd name="T172" fmla="+- 0 7567 7507"/>
              <a:gd name="T173" fmla="*/ T172 w 1513"/>
              <a:gd name="T174" fmla="+- 0 547 477"/>
              <a:gd name="T175" fmla="*/ 547 h 120"/>
              <a:gd name="T176" fmla="+- 0 7620 7507"/>
              <a:gd name="T177" fmla="*/ T176 w 1513"/>
              <a:gd name="T178" fmla="+- 0 527 477"/>
              <a:gd name="T179" fmla="*/ 527 h 120"/>
              <a:gd name="T180" fmla="+- 0 7620 7507"/>
              <a:gd name="T181" fmla="*/ T180 w 1513"/>
              <a:gd name="T182" fmla="+- 0 547 477"/>
              <a:gd name="T183" fmla="*/ 547 h 120"/>
              <a:gd name="T184" fmla="+- 0 7620 7507"/>
              <a:gd name="T185" fmla="*/ T184 w 1513"/>
              <a:gd name="T186" fmla="+- 0 527 477"/>
              <a:gd name="T187" fmla="*/ 527 h 120"/>
              <a:gd name="T188" fmla="+- 0 7627 7507"/>
              <a:gd name="T189" fmla="*/ T188 w 1513"/>
              <a:gd name="T190" fmla="+- 0 537 477"/>
              <a:gd name="T191" fmla="*/ 537 h 120"/>
              <a:gd name="T192" fmla="+- 0 7625 7507"/>
              <a:gd name="T193" fmla="*/ T192 w 1513"/>
              <a:gd name="T194" fmla="+- 0 527 477"/>
              <a:gd name="T195" fmla="*/ 527 h 120"/>
              <a:gd name="T196" fmla="+- 0 7680 7507"/>
              <a:gd name="T197" fmla="*/ T196 w 1513"/>
              <a:gd name="T198" fmla="+- 0 547 477"/>
              <a:gd name="T199" fmla="*/ 547 h 1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1513" h="120">
                <a:moveTo>
                  <a:pt x="1453" y="0"/>
                </a:moveTo>
                <a:lnTo>
                  <a:pt x="1430" y="4"/>
                </a:lnTo>
                <a:lnTo>
                  <a:pt x="1411" y="17"/>
                </a:lnTo>
                <a:lnTo>
                  <a:pt x="1398" y="36"/>
                </a:lnTo>
                <a:lnTo>
                  <a:pt x="1393" y="60"/>
                </a:lnTo>
                <a:lnTo>
                  <a:pt x="1398" y="83"/>
                </a:lnTo>
                <a:lnTo>
                  <a:pt x="1411" y="102"/>
                </a:lnTo>
                <a:lnTo>
                  <a:pt x="1430" y="115"/>
                </a:lnTo>
                <a:lnTo>
                  <a:pt x="1453" y="120"/>
                </a:lnTo>
                <a:lnTo>
                  <a:pt x="1477" y="115"/>
                </a:lnTo>
                <a:lnTo>
                  <a:pt x="1496" y="102"/>
                </a:lnTo>
                <a:lnTo>
                  <a:pt x="1508" y="83"/>
                </a:lnTo>
                <a:lnTo>
                  <a:pt x="1511" y="70"/>
                </a:lnTo>
                <a:lnTo>
                  <a:pt x="1453" y="70"/>
                </a:lnTo>
                <a:lnTo>
                  <a:pt x="1453" y="50"/>
                </a:lnTo>
                <a:lnTo>
                  <a:pt x="1511" y="50"/>
                </a:lnTo>
                <a:lnTo>
                  <a:pt x="1508" y="36"/>
                </a:lnTo>
                <a:lnTo>
                  <a:pt x="1496" y="17"/>
                </a:lnTo>
                <a:lnTo>
                  <a:pt x="1477" y="4"/>
                </a:lnTo>
                <a:lnTo>
                  <a:pt x="1453" y="0"/>
                </a:lnTo>
                <a:close/>
                <a:moveTo>
                  <a:pt x="1393" y="60"/>
                </a:moveTo>
                <a:lnTo>
                  <a:pt x="1393" y="70"/>
                </a:lnTo>
                <a:lnTo>
                  <a:pt x="1395" y="70"/>
                </a:lnTo>
                <a:lnTo>
                  <a:pt x="1393" y="60"/>
                </a:lnTo>
                <a:close/>
                <a:moveTo>
                  <a:pt x="1511" y="50"/>
                </a:moveTo>
                <a:lnTo>
                  <a:pt x="1453" y="50"/>
                </a:lnTo>
                <a:lnTo>
                  <a:pt x="1453" y="70"/>
                </a:lnTo>
                <a:lnTo>
                  <a:pt x="1511" y="70"/>
                </a:lnTo>
                <a:lnTo>
                  <a:pt x="1513" y="60"/>
                </a:lnTo>
                <a:lnTo>
                  <a:pt x="1511" y="50"/>
                </a:lnTo>
                <a:close/>
                <a:moveTo>
                  <a:pt x="1395" y="50"/>
                </a:moveTo>
                <a:lnTo>
                  <a:pt x="1393" y="50"/>
                </a:lnTo>
                <a:lnTo>
                  <a:pt x="1393" y="60"/>
                </a:lnTo>
                <a:lnTo>
                  <a:pt x="1395" y="50"/>
                </a:lnTo>
                <a:close/>
                <a:moveTo>
                  <a:pt x="1373" y="50"/>
                </a:moveTo>
                <a:lnTo>
                  <a:pt x="1313" y="50"/>
                </a:lnTo>
                <a:lnTo>
                  <a:pt x="1313" y="70"/>
                </a:lnTo>
                <a:lnTo>
                  <a:pt x="1373" y="70"/>
                </a:lnTo>
                <a:lnTo>
                  <a:pt x="1373" y="50"/>
                </a:lnTo>
                <a:close/>
                <a:moveTo>
                  <a:pt x="1293" y="50"/>
                </a:moveTo>
                <a:lnTo>
                  <a:pt x="1233" y="50"/>
                </a:lnTo>
                <a:lnTo>
                  <a:pt x="1233" y="70"/>
                </a:lnTo>
                <a:lnTo>
                  <a:pt x="1293" y="70"/>
                </a:lnTo>
                <a:lnTo>
                  <a:pt x="1293" y="50"/>
                </a:lnTo>
                <a:close/>
                <a:moveTo>
                  <a:pt x="1213" y="50"/>
                </a:moveTo>
                <a:lnTo>
                  <a:pt x="1153" y="50"/>
                </a:lnTo>
                <a:lnTo>
                  <a:pt x="1153" y="70"/>
                </a:lnTo>
                <a:lnTo>
                  <a:pt x="1213" y="70"/>
                </a:lnTo>
                <a:lnTo>
                  <a:pt x="1213" y="50"/>
                </a:lnTo>
                <a:close/>
                <a:moveTo>
                  <a:pt x="1133" y="50"/>
                </a:moveTo>
                <a:lnTo>
                  <a:pt x="1073" y="50"/>
                </a:lnTo>
                <a:lnTo>
                  <a:pt x="1073" y="70"/>
                </a:lnTo>
                <a:lnTo>
                  <a:pt x="1133" y="70"/>
                </a:lnTo>
                <a:lnTo>
                  <a:pt x="1133" y="50"/>
                </a:lnTo>
                <a:close/>
                <a:moveTo>
                  <a:pt x="1053" y="50"/>
                </a:moveTo>
                <a:lnTo>
                  <a:pt x="993" y="50"/>
                </a:lnTo>
                <a:lnTo>
                  <a:pt x="993" y="70"/>
                </a:lnTo>
                <a:lnTo>
                  <a:pt x="1053" y="70"/>
                </a:lnTo>
                <a:lnTo>
                  <a:pt x="1053" y="50"/>
                </a:lnTo>
                <a:close/>
                <a:moveTo>
                  <a:pt x="973" y="50"/>
                </a:moveTo>
                <a:lnTo>
                  <a:pt x="913" y="50"/>
                </a:lnTo>
                <a:lnTo>
                  <a:pt x="913" y="70"/>
                </a:lnTo>
                <a:lnTo>
                  <a:pt x="973" y="70"/>
                </a:lnTo>
                <a:lnTo>
                  <a:pt x="973" y="50"/>
                </a:lnTo>
                <a:close/>
                <a:moveTo>
                  <a:pt x="893" y="50"/>
                </a:moveTo>
                <a:lnTo>
                  <a:pt x="833" y="50"/>
                </a:lnTo>
                <a:lnTo>
                  <a:pt x="833" y="70"/>
                </a:lnTo>
                <a:lnTo>
                  <a:pt x="893" y="70"/>
                </a:lnTo>
                <a:lnTo>
                  <a:pt x="893" y="50"/>
                </a:lnTo>
                <a:close/>
                <a:moveTo>
                  <a:pt x="813" y="50"/>
                </a:moveTo>
                <a:lnTo>
                  <a:pt x="753" y="50"/>
                </a:lnTo>
                <a:lnTo>
                  <a:pt x="753" y="70"/>
                </a:lnTo>
                <a:lnTo>
                  <a:pt x="813" y="70"/>
                </a:lnTo>
                <a:lnTo>
                  <a:pt x="813" y="50"/>
                </a:lnTo>
                <a:close/>
                <a:moveTo>
                  <a:pt x="733" y="50"/>
                </a:moveTo>
                <a:lnTo>
                  <a:pt x="673" y="50"/>
                </a:lnTo>
                <a:lnTo>
                  <a:pt x="673" y="70"/>
                </a:lnTo>
                <a:lnTo>
                  <a:pt x="733" y="70"/>
                </a:lnTo>
                <a:lnTo>
                  <a:pt x="733" y="50"/>
                </a:lnTo>
                <a:close/>
                <a:moveTo>
                  <a:pt x="653" y="50"/>
                </a:moveTo>
                <a:lnTo>
                  <a:pt x="593" y="50"/>
                </a:lnTo>
                <a:lnTo>
                  <a:pt x="593" y="70"/>
                </a:lnTo>
                <a:lnTo>
                  <a:pt x="653" y="70"/>
                </a:lnTo>
                <a:lnTo>
                  <a:pt x="653" y="50"/>
                </a:lnTo>
                <a:close/>
                <a:moveTo>
                  <a:pt x="573" y="50"/>
                </a:moveTo>
                <a:lnTo>
                  <a:pt x="513" y="50"/>
                </a:lnTo>
                <a:lnTo>
                  <a:pt x="513" y="70"/>
                </a:lnTo>
                <a:lnTo>
                  <a:pt x="573" y="70"/>
                </a:lnTo>
                <a:lnTo>
                  <a:pt x="573" y="50"/>
                </a:lnTo>
                <a:close/>
                <a:moveTo>
                  <a:pt x="493" y="50"/>
                </a:moveTo>
                <a:lnTo>
                  <a:pt x="433" y="50"/>
                </a:lnTo>
                <a:lnTo>
                  <a:pt x="433" y="70"/>
                </a:lnTo>
                <a:lnTo>
                  <a:pt x="493" y="70"/>
                </a:lnTo>
                <a:lnTo>
                  <a:pt x="493" y="50"/>
                </a:lnTo>
                <a:close/>
                <a:moveTo>
                  <a:pt x="413" y="50"/>
                </a:moveTo>
                <a:lnTo>
                  <a:pt x="353" y="50"/>
                </a:lnTo>
                <a:lnTo>
                  <a:pt x="353" y="70"/>
                </a:lnTo>
                <a:lnTo>
                  <a:pt x="413" y="70"/>
                </a:lnTo>
                <a:lnTo>
                  <a:pt x="413" y="50"/>
                </a:lnTo>
                <a:close/>
                <a:moveTo>
                  <a:pt x="333" y="50"/>
                </a:moveTo>
                <a:lnTo>
                  <a:pt x="273" y="50"/>
                </a:lnTo>
                <a:lnTo>
                  <a:pt x="273" y="70"/>
                </a:lnTo>
                <a:lnTo>
                  <a:pt x="333" y="70"/>
                </a:lnTo>
                <a:lnTo>
                  <a:pt x="333" y="50"/>
                </a:lnTo>
                <a:close/>
                <a:moveTo>
                  <a:pt x="253" y="50"/>
                </a:moveTo>
                <a:lnTo>
                  <a:pt x="193" y="50"/>
                </a:lnTo>
                <a:lnTo>
                  <a:pt x="193" y="70"/>
                </a:lnTo>
                <a:lnTo>
                  <a:pt x="253" y="70"/>
                </a:lnTo>
                <a:lnTo>
                  <a:pt x="253" y="50"/>
                </a:lnTo>
                <a:close/>
                <a:moveTo>
                  <a:pt x="60" y="0"/>
                </a:moveTo>
                <a:lnTo>
                  <a:pt x="37" y="4"/>
                </a:lnTo>
                <a:lnTo>
                  <a:pt x="18" y="17"/>
                </a:lnTo>
                <a:lnTo>
                  <a:pt x="5" y="36"/>
                </a:lnTo>
                <a:lnTo>
                  <a:pt x="0" y="60"/>
                </a:lnTo>
                <a:lnTo>
                  <a:pt x="5" y="83"/>
                </a:lnTo>
                <a:lnTo>
                  <a:pt x="18" y="102"/>
                </a:lnTo>
                <a:lnTo>
                  <a:pt x="37" y="115"/>
                </a:lnTo>
                <a:lnTo>
                  <a:pt x="60" y="120"/>
                </a:lnTo>
                <a:lnTo>
                  <a:pt x="84" y="115"/>
                </a:lnTo>
                <a:lnTo>
                  <a:pt x="103" y="102"/>
                </a:lnTo>
                <a:lnTo>
                  <a:pt x="115" y="83"/>
                </a:lnTo>
                <a:lnTo>
                  <a:pt x="118" y="70"/>
                </a:lnTo>
                <a:lnTo>
                  <a:pt x="60" y="70"/>
                </a:lnTo>
                <a:lnTo>
                  <a:pt x="60" y="50"/>
                </a:lnTo>
                <a:lnTo>
                  <a:pt x="118" y="50"/>
                </a:lnTo>
                <a:lnTo>
                  <a:pt x="115" y="36"/>
                </a:lnTo>
                <a:lnTo>
                  <a:pt x="103" y="17"/>
                </a:lnTo>
                <a:lnTo>
                  <a:pt x="84" y="4"/>
                </a:lnTo>
                <a:lnTo>
                  <a:pt x="60" y="0"/>
                </a:lnTo>
                <a:close/>
                <a:moveTo>
                  <a:pt x="93" y="50"/>
                </a:moveTo>
                <a:lnTo>
                  <a:pt x="60" y="50"/>
                </a:lnTo>
                <a:lnTo>
                  <a:pt x="60" y="70"/>
                </a:lnTo>
                <a:lnTo>
                  <a:pt x="93" y="70"/>
                </a:lnTo>
                <a:lnTo>
                  <a:pt x="93" y="50"/>
                </a:lnTo>
                <a:close/>
                <a:moveTo>
                  <a:pt x="113" y="50"/>
                </a:moveTo>
                <a:lnTo>
                  <a:pt x="93" y="50"/>
                </a:lnTo>
                <a:lnTo>
                  <a:pt x="93" y="70"/>
                </a:lnTo>
                <a:lnTo>
                  <a:pt x="113" y="70"/>
                </a:lnTo>
                <a:lnTo>
                  <a:pt x="113" y="50"/>
                </a:lnTo>
                <a:close/>
                <a:moveTo>
                  <a:pt x="118" y="50"/>
                </a:moveTo>
                <a:lnTo>
                  <a:pt x="113" y="50"/>
                </a:lnTo>
                <a:lnTo>
                  <a:pt x="113" y="70"/>
                </a:lnTo>
                <a:lnTo>
                  <a:pt x="118" y="70"/>
                </a:lnTo>
                <a:lnTo>
                  <a:pt x="120" y="60"/>
                </a:lnTo>
                <a:lnTo>
                  <a:pt x="118" y="50"/>
                </a:lnTo>
                <a:close/>
                <a:moveTo>
                  <a:pt x="173" y="50"/>
                </a:moveTo>
                <a:lnTo>
                  <a:pt x="118" y="50"/>
                </a:lnTo>
                <a:lnTo>
                  <a:pt x="120" y="60"/>
                </a:lnTo>
                <a:lnTo>
                  <a:pt x="118" y="70"/>
                </a:lnTo>
                <a:lnTo>
                  <a:pt x="173" y="70"/>
                </a:lnTo>
                <a:lnTo>
                  <a:pt x="173" y="50"/>
                </a:lnTo>
                <a:close/>
              </a:path>
            </a:pathLst>
          </a:cu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31" name="Group 1">
            <a:extLst>
              <a:ext uri="{FF2B5EF4-FFF2-40B4-BE49-F238E27FC236}">
                <a16:creationId xmlns:a16="http://schemas.microsoft.com/office/drawing/2014/main" id="{51B1CFF4-8A2F-4C8E-979A-2F4A60CC6EF5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E287CB35-AD8B-4D11-AAA8-24A7481E4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8F2FAC37-298C-46AC-BC76-16ECE09AF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790A0D79-ECDD-4E22-89BE-F964E610E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D873E28-8A93-44B9-8D6B-AAB94EB7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2DA1DCCF-6520-49FD-BF11-5AB99B1A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7" name="Picture 8">
              <a:extLst>
                <a:ext uri="{FF2B5EF4-FFF2-40B4-BE49-F238E27FC236}">
                  <a16:creationId xmlns:a16="http://schemas.microsoft.com/office/drawing/2014/main" id="{B7E7766B-2B5B-4B65-9BE1-02FA7A9E7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5C307C9A-27C5-40DA-86A9-FF89881C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AutoShape 6">
              <a:extLst>
                <a:ext uri="{FF2B5EF4-FFF2-40B4-BE49-F238E27FC236}">
                  <a16:creationId xmlns:a16="http://schemas.microsoft.com/office/drawing/2014/main" id="{6A59532F-B88C-4BCA-AF72-558A9A03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0" name="Picture 5">
              <a:extLst>
                <a:ext uri="{FF2B5EF4-FFF2-40B4-BE49-F238E27FC236}">
                  <a16:creationId xmlns:a16="http://schemas.microsoft.com/office/drawing/2014/main" id="{0FFFA2E5-172F-4E41-8C8A-71A2060A4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28099869-F1A9-41FB-81B2-AE51E505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31FBFBDA-32A0-4699-9FBD-C787C4C1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E3CFF7AE-0239-4FC7-A031-DB8434356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545D1D5-D367-495C-AED0-A74C8562C399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53F0A4B-D2CA-4531-BC82-7EAE7602AB09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C7349A2-5B53-4243-BB96-03802772A680}"/>
              </a:ext>
            </a:extLst>
          </p:cNvPr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47" name="Group 2">
              <a:extLst>
                <a:ext uri="{FF2B5EF4-FFF2-40B4-BE49-F238E27FC236}">
                  <a16:creationId xmlns:a16="http://schemas.microsoft.com/office/drawing/2014/main" id="{362541AD-2CAC-4B20-8864-5192DD1CA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49" name="Picture 3">
                <a:extLst>
                  <a:ext uri="{FF2B5EF4-FFF2-40B4-BE49-F238E27FC236}">
                    <a16:creationId xmlns:a16="http://schemas.microsoft.com/office/drawing/2014/main" id="{05E5DAD2-4464-47E5-B7FA-6490BFB56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AutoShape 4">
                <a:extLst>
                  <a:ext uri="{FF2B5EF4-FFF2-40B4-BE49-F238E27FC236}">
                    <a16:creationId xmlns:a16="http://schemas.microsoft.com/office/drawing/2014/main" id="{022C548B-A64E-4DDC-BA37-FC12760AB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66A52831-FEF6-425C-8ADA-EC356737C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42FF697D-5F60-4DE6-B9F0-EE5984DCF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id="{12DEBA6E-C1E9-4E11-A3CC-AB7B99420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AutoShape 8">
                <a:extLst>
                  <a:ext uri="{FF2B5EF4-FFF2-40B4-BE49-F238E27FC236}">
                    <a16:creationId xmlns:a16="http://schemas.microsoft.com/office/drawing/2014/main" id="{C0EEB014-A6D3-44A1-BBAF-B587189E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20A0C912-59E6-4561-849E-5DFFFAA16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48" name="Picture 12" descr="информация вектор значок белый фон PNG , Faq, инфо, информация PNG картинки  и пнг рисунок для бесплатной загрузки">
              <a:extLst>
                <a:ext uri="{FF2B5EF4-FFF2-40B4-BE49-F238E27FC236}">
                  <a16:creationId xmlns:a16="http://schemas.microsoft.com/office/drawing/2014/main" id="{21603B8F-EDD6-418C-AA42-597FECD82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95127DD-62B8-4C4B-B9A4-59D12D3B6E5C}"/>
              </a:ext>
            </a:extLst>
          </p:cNvPr>
          <p:cNvSpPr/>
          <p:nvPr/>
        </p:nvSpPr>
        <p:spPr>
          <a:xfrm>
            <a:off x="2516905" y="3799849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Sans Serif" panose="020B0604020202020204" pitchFamily="34" charset="0"/>
                <a:cs typeface="Microsoft Sans Serif" panose="020B0604020202020204" pitchFamily="34" charset="0"/>
              </a:rPr>
              <a:t>Низкие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48196D9-47F1-4DFB-A71F-A655739F27EB}"/>
              </a:ext>
            </a:extLst>
          </p:cNvPr>
          <p:cNvSpPr/>
          <p:nvPr/>
        </p:nvSpPr>
        <p:spPr>
          <a:xfrm>
            <a:off x="2269255" y="1471952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1A308"/>
                </a:solidFill>
                <a:latin typeface="Microsoft YaHei" panose="020B0503020204020204" pitchFamily="34" charset="-122"/>
                <a:ea typeface="Microsoft Sans Serif" panose="020B0604020202020204" pitchFamily="34" charset="0"/>
                <a:cs typeface="Microsoft Sans Serif" panose="020B0604020202020204" pitchFamily="34" charset="0"/>
              </a:rPr>
              <a:t>Умеренные</a:t>
            </a:r>
            <a:endParaRPr lang="ru-RU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1A341F-A9C9-4293-BCD5-102C7E03C7AA}"/>
              </a:ext>
            </a:extLst>
          </p:cNvPr>
          <p:cNvSpPr txBox="1"/>
          <p:nvPr/>
        </p:nvSpPr>
        <p:spPr>
          <a:xfrm>
            <a:off x="721593" y="1828539"/>
            <a:ext cx="41837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Риск неконтролируемой многозадачности программиста-разработчика и программиста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Ключевой сотрудник заболел, уволился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/>
              <a:t>Невозможность ответственных лиц выделить необходимое время для работы над проектом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BA5AE1-493C-4F3F-B233-CFAB9140F3DF}"/>
              </a:ext>
            </a:extLst>
          </p:cNvPr>
          <p:cNvSpPr txBox="1"/>
          <p:nvPr/>
        </p:nvSpPr>
        <p:spPr>
          <a:xfrm>
            <a:off x="721593" y="4085821"/>
            <a:ext cx="4183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600" b="1" i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Изменение стратегии автоматизации в связи с изменением алгоритма получения данных</a:t>
            </a:r>
          </a:p>
          <a:p>
            <a:r>
              <a:rPr lang="ru-RU" dirty="0"/>
              <a:t>Риск низкой вовлеченности сотрудников/сопротивление переменам</a:t>
            </a:r>
          </a:p>
          <a:p>
            <a:r>
              <a:rPr lang="ru-RU" dirty="0"/>
              <a:t>Отсутствие компетентных лиц по отдельным процессам</a:t>
            </a:r>
          </a:p>
        </p:txBody>
      </p:sp>
      <p:pic>
        <p:nvPicPr>
          <p:cNvPr id="61" name="Рисунок 6" descr="logo_eng1.png">
            <a:extLst>
              <a:ext uri="{FF2B5EF4-FFF2-40B4-BE49-F238E27FC236}">
                <a16:creationId xmlns:a16="http://schemas.microsoft.com/office/drawing/2014/main" id="{2CA8D604-F897-4C63-A72F-DAA639032E4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3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433650-DA32-4AD0-88A7-0A7F43F8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946" y="160321"/>
            <a:ext cx="8964844" cy="107951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Информационно-аналитическая база данных, как эффективный инструмент управления производственными процессами </a:t>
            </a:r>
            <a:b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компании «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Русмолко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pic>
        <p:nvPicPr>
          <p:cNvPr id="3" name="Рисунок 6" descr="logo_eng1.png">
            <a:extLst>
              <a:ext uri="{FF2B5EF4-FFF2-40B4-BE49-F238E27FC236}">
                <a16:creationId xmlns:a16="http://schemas.microsoft.com/office/drawing/2014/main" id="{5EA7FA69-5795-4D0E-931B-362CE1B00A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295" y="6291291"/>
            <a:ext cx="983077" cy="32632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BD85B55B-E11B-4003-B798-6A7C56968DBE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9D3869B2-F16F-42D7-91F1-CA33DC3D1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7326048B-878D-430B-8437-01468EC80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E10FE99-A696-42FE-880E-D92E721C4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6FA0B6C-E39E-47E7-A2D2-78E6B42EA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410F53-8D12-4419-B182-2C05FBE0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3CB96AF-1029-4D27-BAE8-0631E78B3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0DFF892-DC95-42B3-9874-D0E317683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BC9B902E-B0E3-47CD-8291-8B7A3C9EB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2124E06B-880C-4819-B5C2-BB4AA874B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F44C245E-CF6B-4EF7-8A49-3FB3C8B6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15D8D02F-A707-4D11-9E9F-9D3A89CA5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247E1A5-E4BB-4E11-ADCC-ED9DF6244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2B761C-055E-4ECC-9FCF-46A4E914565D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60DE49-D50A-4BD1-B425-6C5B61DBFDAD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F0E0F34-A360-47C6-B0C3-F8D517C0F185}"/>
              </a:ext>
            </a:extLst>
          </p:cNvPr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E1F0340D-A5A3-43E8-8203-57AED7C9C4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B8DEAF74-4584-4141-A8EA-BA9330A31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AutoShape 4">
                <a:extLst>
                  <a:ext uri="{FF2B5EF4-FFF2-40B4-BE49-F238E27FC236}">
                    <a16:creationId xmlns:a16="http://schemas.microsoft.com/office/drawing/2014/main" id="{F29CE87A-B320-45E2-93DA-F20921626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3959D4A4-7A6C-4D53-A9CD-7B5EA7389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0C9C2E09-B838-4DB8-BEA7-8C32D057F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BA1A0D3D-67A2-4A5B-A511-03CABFFD8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AutoShape 8">
                <a:extLst>
                  <a:ext uri="{FF2B5EF4-FFF2-40B4-BE49-F238E27FC236}">
                    <a16:creationId xmlns:a16="http://schemas.microsoft.com/office/drawing/2014/main" id="{99E45B3A-149D-463B-91FD-355A1BC2E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4E57A36-23F1-4B71-BD70-A9671FFD9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22" name="Picture 12" descr="информация вектор значок белый фон PNG , Faq, инфо, информация PNG картинки  и пнг рисунок для бесплатной загрузки">
              <a:extLst>
                <a:ext uri="{FF2B5EF4-FFF2-40B4-BE49-F238E27FC236}">
                  <a16:creationId xmlns:a16="http://schemas.microsoft.com/office/drawing/2014/main" id="{F954A3F3-9AE1-476E-9C4F-4DBBE9B1A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916777" y="1295497"/>
            <a:ext cx="8591865" cy="5181502"/>
            <a:chOff x="916777" y="1295497"/>
            <a:chExt cx="8591865" cy="5181502"/>
          </a:xfrm>
        </p:grpSpPr>
        <p:sp>
          <p:nvSpPr>
            <p:cNvPr id="31" name="Цилиндр 30">
              <a:extLst>
                <a:ext uri="{FF2B5EF4-FFF2-40B4-BE49-F238E27FC236}">
                  <a16:creationId xmlns:a16="http://schemas.microsoft.com/office/drawing/2014/main" id="{82D7FC05-0C48-41A1-A239-26730CAD1DB3}"/>
                </a:ext>
              </a:extLst>
            </p:cNvPr>
            <p:cNvSpPr/>
            <p:nvPr/>
          </p:nvSpPr>
          <p:spPr>
            <a:xfrm>
              <a:off x="4275820" y="3492960"/>
              <a:ext cx="1897408" cy="2880000"/>
            </a:xfrm>
            <a:prstGeom prst="can">
              <a:avLst/>
            </a:prstGeom>
            <a:gradFill flip="none" rotWithShape="1">
              <a:gsLst>
                <a:gs pos="0">
                  <a:srgbClr val="08D6E0">
                    <a:shade val="30000"/>
                    <a:satMod val="115000"/>
                  </a:srgbClr>
                </a:gs>
                <a:gs pos="30000">
                  <a:srgbClr val="08D6E0">
                    <a:shade val="67500"/>
                    <a:satMod val="115000"/>
                  </a:srgbClr>
                </a:gs>
                <a:gs pos="100000">
                  <a:srgbClr val="08D6E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200"/>
                <a:t>IAD</a:t>
              </a:r>
              <a:r>
                <a:rPr lang="en-US" sz="2200" dirty="0"/>
                <a:t>B</a:t>
              </a:r>
              <a:endParaRPr lang="ru-RU" sz="2200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10CCA62-8B16-4F59-9164-8CD0898F24FE}"/>
                </a:ext>
              </a:extLst>
            </p:cNvPr>
            <p:cNvSpPr/>
            <p:nvPr/>
          </p:nvSpPr>
          <p:spPr>
            <a:xfrm>
              <a:off x="916777" y="4711205"/>
              <a:ext cx="1657350" cy="1620000"/>
            </a:xfrm>
            <a:prstGeom prst="rect">
              <a:avLst/>
            </a:prstGeom>
            <a:gradFill flip="none" rotWithShape="1">
              <a:gsLst>
                <a:gs pos="0">
                  <a:srgbClr val="08D6E0">
                    <a:shade val="30000"/>
                    <a:satMod val="115000"/>
                  </a:srgbClr>
                </a:gs>
                <a:gs pos="30000">
                  <a:srgbClr val="08D6E0">
                    <a:shade val="67500"/>
                    <a:satMod val="115000"/>
                  </a:srgbClr>
                </a:gs>
                <a:gs pos="100000">
                  <a:srgbClr val="08D6E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200" dirty="0"/>
                <a:t>Farm</a:t>
              </a:r>
              <a:endParaRPr lang="ru-RU" sz="2200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515BE94-D04F-4634-863E-AB34A0E3AD1B}"/>
                </a:ext>
              </a:extLst>
            </p:cNvPr>
            <p:cNvSpPr/>
            <p:nvPr/>
          </p:nvSpPr>
          <p:spPr>
            <a:xfrm>
              <a:off x="916777" y="3492960"/>
              <a:ext cx="1657350" cy="1080000"/>
            </a:xfrm>
            <a:prstGeom prst="rect">
              <a:avLst/>
            </a:prstGeom>
            <a:gradFill flip="none" rotWithShape="1">
              <a:gsLst>
                <a:gs pos="0">
                  <a:srgbClr val="08D6E0">
                    <a:shade val="30000"/>
                    <a:satMod val="115000"/>
                  </a:srgbClr>
                </a:gs>
                <a:gs pos="30000">
                  <a:srgbClr val="08D6E0">
                    <a:shade val="67500"/>
                    <a:satMod val="115000"/>
                  </a:srgbClr>
                </a:gs>
                <a:gs pos="100000">
                  <a:srgbClr val="08D6E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200" dirty="0"/>
                <a:t>Managers</a:t>
              </a:r>
              <a:endParaRPr lang="ru-RU" sz="2200" dirty="0"/>
            </a:p>
          </p:txBody>
        </p:sp>
        <p:sp>
          <p:nvSpPr>
            <p:cNvPr id="34" name="Стрелка: влево 32">
              <a:extLst>
                <a:ext uri="{FF2B5EF4-FFF2-40B4-BE49-F238E27FC236}">
                  <a16:creationId xmlns:a16="http://schemas.microsoft.com/office/drawing/2014/main" id="{EA7EDA32-7E6C-4ACE-AE9B-52F7FC6F874F}"/>
                </a:ext>
              </a:extLst>
            </p:cNvPr>
            <p:cNvSpPr/>
            <p:nvPr/>
          </p:nvSpPr>
          <p:spPr>
            <a:xfrm>
              <a:off x="2713846" y="4620957"/>
              <a:ext cx="1454895" cy="611386"/>
            </a:xfrm>
            <a:prstGeom prst="leftArrow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1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Report</a:t>
              </a:r>
              <a:endParaRPr lang="ru-RU" sz="1400" b="1" dirty="0"/>
            </a:p>
          </p:txBody>
        </p:sp>
        <p:sp>
          <p:nvSpPr>
            <p:cNvPr id="35" name="Выноска: стрелка вверх 33">
              <a:extLst>
                <a:ext uri="{FF2B5EF4-FFF2-40B4-BE49-F238E27FC236}">
                  <a16:creationId xmlns:a16="http://schemas.microsoft.com/office/drawing/2014/main" id="{73758A2B-836D-45ED-9B4B-3605D68952C2}"/>
                </a:ext>
              </a:extLst>
            </p:cNvPr>
            <p:cNvSpPr/>
            <p:nvPr/>
          </p:nvSpPr>
          <p:spPr>
            <a:xfrm rot="10800000">
              <a:off x="928191" y="1295497"/>
              <a:ext cx="8580451" cy="2145546"/>
            </a:xfrm>
            <a:prstGeom prst="upArrowCallou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1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b="1"/>
            </a:p>
          </p:txBody>
        </p:sp>
        <p:sp>
          <p:nvSpPr>
            <p:cNvPr id="36" name="Полилиния: фигура 34">
              <a:extLst>
                <a:ext uri="{FF2B5EF4-FFF2-40B4-BE49-F238E27FC236}">
                  <a16:creationId xmlns:a16="http://schemas.microsoft.com/office/drawing/2014/main" id="{0075D779-6C58-48BD-A2EC-40E6FEEDC475}"/>
                </a:ext>
              </a:extLst>
            </p:cNvPr>
            <p:cNvSpPr/>
            <p:nvPr/>
          </p:nvSpPr>
          <p:spPr>
            <a:xfrm>
              <a:off x="1328205" y="1427310"/>
              <a:ext cx="1440000" cy="522000"/>
            </a:xfrm>
            <a:custGeom>
              <a:avLst/>
              <a:gdLst>
                <a:gd name="connsiteX0" fmla="*/ 0 w 1279205"/>
                <a:gd name="connsiteY0" fmla="*/ 0 h 767523"/>
                <a:gd name="connsiteX1" fmla="*/ 1279205 w 1279205"/>
                <a:gd name="connsiteY1" fmla="*/ 0 h 767523"/>
                <a:gd name="connsiteX2" fmla="*/ 1279205 w 1279205"/>
                <a:gd name="connsiteY2" fmla="*/ 767523 h 767523"/>
                <a:gd name="connsiteX3" fmla="*/ 0 w 1279205"/>
                <a:gd name="connsiteY3" fmla="*/ 767523 h 767523"/>
                <a:gd name="connsiteX4" fmla="*/ 0 w 1279205"/>
                <a:gd name="connsiteY4" fmla="*/ 0 h 7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05" h="767523">
                  <a:moveTo>
                    <a:pt x="0" y="0"/>
                  </a:moveTo>
                  <a:lnTo>
                    <a:pt x="1279205" y="0"/>
                  </a:lnTo>
                  <a:lnTo>
                    <a:pt x="1279205" y="767523"/>
                  </a:lnTo>
                  <a:lnTo>
                    <a:pt x="0" y="76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DairyComp</a:t>
              </a:r>
              <a:endPara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олилиния: фигура 35">
              <a:extLst>
                <a:ext uri="{FF2B5EF4-FFF2-40B4-BE49-F238E27FC236}">
                  <a16:creationId xmlns:a16="http://schemas.microsoft.com/office/drawing/2014/main" id="{B85D0E3E-38AC-45A1-BB22-E32AB8714E4E}"/>
                </a:ext>
              </a:extLst>
            </p:cNvPr>
            <p:cNvSpPr/>
            <p:nvPr/>
          </p:nvSpPr>
          <p:spPr>
            <a:xfrm>
              <a:off x="2910525" y="1432017"/>
              <a:ext cx="1440000" cy="522000"/>
            </a:xfrm>
            <a:custGeom>
              <a:avLst/>
              <a:gdLst>
                <a:gd name="connsiteX0" fmla="*/ 0 w 1279205"/>
                <a:gd name="connsiteY0" fmla="*/ 0 h 767523"/>
                <a:gd name="connsiteX1" fmla="*/ 1279205 w 1279205"/>
                <a:gd name="connsiteY1" fmla="*/ 0 h 767523"/>
                <a:gd name="connsiteX2" fmla="*/ 1279205 w 1279205"/>
                <a:gd name="connsiteY2" fmla="*/ 767523 h 767523"/>
                <a:gd name="connsiteX3" fmla="*/ 0 w 1279205"/>
                <a:gd name="connsiteY3" fmla="*/ 767523 h 767523"/>
                <a:gd name="connsiteX4" fmla="*/ 0 w 1279205"/>
                <a:gd name="connsiteY4" fmla="*/ 0 h 7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05" h="767523">
                  <a:moveTo>
                    <a:pt x="0" y="0"/>
                  </a:moveTo>
                  <a:lnTo>
                    <a:pt x="1279205" y="0"/>
                  </a:lnTo>
                  <a:lnTo>
                    <a:pt x="1279205" y="767523"/>
                  </a:lnTo>
                  <a:lnTo>
                    <a:pt x="0" y="76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SmartDairy</a:t>
              </a:r>
              <a:endPara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олилиния: фигура 36">
              <a:extLst>
                <a:ext uri="{FF2B5EF4-FFF2-40B4-BE49-F238E27FC236}">
                  <a16:creationId xmlns:a16="http://schemas.microsoft.com/office/drawing/2014/main" id="{95BF172D-2106-411E-907F-4D02D9F0FEF8}"/>
                </a:ext>
              </a:extLst>
            </p:cNvPr>
            <p:cNvSpPr/>
            <p:nvPr/>
          </p:nvSpPr>
          <p:spPr>
            <a:xfrm>
              <a:off x="4492845" y="1435988"/>
              <a:ext cx="1440000" cy="522000"/>
            </a:xfrm>
            <a:custGeom>
              <a:avLst/>
              <a:gdLst>
                <a:gd name="connsiteX0" fmla="*/ 0 w 1279205"/>
                <a:gd name="connsiteY0" fmla="*/ 0 h 767523"/>
                <a:gd name="connsiteX1" fmla="*/ 1279205 w 1279205"/>
                <a:gd name="connsiteY1" fmla="*/ 0 h 767523"/>
                <a:gd name="connsiteX2" fmla="*/ 1279205 w 1279205"/>
                <a:gd name="connsiteY2" fmla="*/ 767523 h 767523"/>
                <a:gd name="connsiteX3" fmla="*/ 0 w 1279205"/>
                <a:gd name="connsiteY3" fmla="*/ 767523 h 767523"/>
                <a:gd name="connsiteX4" fmla="*/ 0 w 1279205"/>
                <a:gd name="connsiteY4" fmla="*/ 0 h 7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05" h="767523">
                  <a:moveTo>
                    <a:pt x="0" y="0"/>
                  </a:moveTo>
                  <a:lnTo>
                    <a:pt x="1279205" y="0"/>
                  </a:lnTo>
                  <a:lnTo>
                    <a:pt x="1279205" y="767523"/>
                  </a:lnTo>
                  <a:lnTo>
                    <a:pt x="0" y="76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DTM</a:t>
              </a:r>
              <a:endPara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олилиния: фигура 37">
              <a:extLst>
                <a:ext uri="{FF2B5EF4-FFF2-40B4-BE49-F238E27FC236}">
                  <a16:creationId xmlns:a16="http://schemas.microsoft.com/office/drawing/2014/main" id="{41E10586-FD16-4287-AC32-4632B4CA0DC3}"/>
                </a:ext>
              </a:extLst>
            </p:cNvPr>
            <p:cNvSpPr/>
            <p:nvPr/>
          </p:nvSpPr>
          <p:spPr>
            <a:xfrm>
              <a:off x="6075165" y="1423458"/>
              <a:ext cx="1440000" cy="522000"/>
            </a:xfrm>
            <a:custGeom>
              <a:avLst/>
              <a:gdLst>
                <a:gd name="connsiteX0" fmla="*/ 0 w 1279205"/>
                <a:gd name="connsiteY0" fmla="*/ 0 h 767523"/>
                <a:gd name="connsiteX1" fmla="*/ 1279205 w 1279205"/>
                <a:gd name="connsiteY1" fmla="*/ 0 h 767523"/>
                <a:gd name="connsiteX2" fmla="*/ 1279205 w 1279205"/>
                <a:gd name="connsiteY2" fmla="*/ 767523 h 767523"/>
                <a:gd name="connsiteX3" fmla="*/ 0 w 1279205"/>
                <a:gd name="connsiteY3" fmla="*/ 767523 h 767523"/>
                <a:gd name="connsiteX4" fmla="*/ 0 w 1279205"/>
                <a:gd name="connsiteY4" fmla="*/ 0 h 7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05" h="767523">
                  <a:moveTo>
                    <a:pt x="0" y="0"/>
                  </a:moveTo>
                  <a:lnTo>
                    <a:pt x="1279205" y="0"/>
                  </a:lnTo>
                  <a:lnTo>
                    <a:pt x="1279205" y="767523"/>
                  </a:lnTo>
                  <a:lnTo>
                    <a:pt x="0" y="76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FW</a:t>
              </a:r>
              <a:endPara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олилиния: фигура 38">
              <a:extLst>
                <a:ext uri="{FF2B5EF4-FFF2-40B4-BE49-F238E27FC236}">
                  <a16:creationId xmlns:a16="http://schemas.microsoft.com/office/drawing/2014/main" id="{EFFCD9AF-C23D-4C37-A954-F5D77C13B804}"/>
                </a:ext>
              </a:extLst>
            </p:cNvPr>
            <p:cNvSpPr/>
            <p:nvPr/>
          </p:nvSpPr>
          <p:spPr>
            <a:xfrm>
              <a:off x="7657485" y="1423458"/>
              <a:ext cx="1440000" cy="522000"/>
            </a:xfrm>
            <a:custGeom>
              <a:avLst/>
              <a:gdLst>
                <a:gd name="connsiteX0" fmla="*/ 0 w 1279205"/>
                <a:gd name="connsiteY0" fmla="*/ 0 h 767523"/>
                <a:gd name="connsiteX1" fmla="*/ 1279205 w 1279205"/>
                <a:gd name="connsiteY1" fmla="*/ 0 h 767523"/>
                <a:gd name="connsiteX2" fmla="*/ 1279205 w 1279205"/>
                <a:gd name="connsiteY2" fmla="*/ 767523 h 767523"/>
                <a:gd name="connsiteX3" fmla="*/ 0 w 1279205"/>
                <a:gd name="connsiteY3" fmla="*/ 767523 h 767523"/>
                <a:gd name="connsiteX4" fmla="*/ 0 w 1279205"/>
                <a:gd name="connsiteY4" fmla="*/ 0 h 7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05" h="767523">
                  <a:moveTo>
                    <a:pt x="0" y="0"/>
                  </a:moveTo>
                  <a:lnTo>
                    <a:pt x="1279205" y="0"/>
                  </a:lnTo>
                  <a:lnTo>
                    <a:pt x="1279205" y="767523"/>
                  </a:lnTo>
                  <a:lnTo>
                    <a:pt x="0" y="76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Heatime</a:t>
              </a:r>
              <a:endPara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олилиния: фигура 39">
              <a:extLst>
                <a:ext uri="{FF2B5EF4-FFF2-40B4-BE49-F238E27FC236}">
                  <a16:creationId xmlns:a16="http://schemas.microsoft.com/office/drawing/2014/main" id="{70B4D485-06C7-442A-8251-00D3DE7430A1}"/>
                </a:ext>
              </a:extLst>
            </p:cNvPr>
            <p:cNvSpPr/>
            <p:nvPr/>
          </p:nvSpPr>
          <p:spPr>
            <a:xfrm>
              <a:off x="2048851" y="2079463"/>
              <a:ext cx="1496657" cy="522000"/>
            </a:xfrm>
            <a:custGeom>
              <a:avLst/>
              <a:gdLst>
                <a:gd name="connsiteX0" fmla="*/ 0 w 1279205"/>
                <a:gd name="connsiteY0" fmla="*/ 0 h 767523"/>
                <a:gd name="connsiteX1" fmla="*/ 1279205 w 1279205"/>
                <a:gd name="connsiteY1" fmla="*/ 0 h 767523"/>
                <a:gd name="connsiteX2" fmla="*/ 1279205 w 1279205"/>
                <a:gd name="connsiteY2" fmla="*/ 767523 h 767523"/>
                <a:gd name="connsiteX3" fmla="*/ 0 w 1279205"/>
                <a:gd name="connsiteY3" fmla="*/ 767523 h 767523"/>
                <a:gd name="connsiteX4" fmla="*/ 0 w 1279205"/>
                <a:gd name="connsiteY4" fmla="*/ 0 h 7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05" h="767523">
                  <a:moveTo>
                    <a:pt x="0" y="0"/>
                  </a:moveTo>
                  <a:lnTo>
                    <a:pt x="1279205" y="0"/>
                  </a:lnTo>
                  <a:lnTo>
                    <a:pt x="1279205" y="767523"/>
                  </a:lnTo>
                  <a:lnTo>
                    <a:pt x="0" y="76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GlobalVision</a:t>
              </a:r>
              <a:endPara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олилиния: фигура 40">
              <a:extLst>
                <a:ext uri="{FF2B5EF4-FFF2-40B4-BE49-F238E27FC236}">
                  <a16:creationId xmlns:a16="http://schemas.microsoft.com/office/drawing/2014/main" id="{ACFBB6B7-660F-4ECE-B796-1CD07726A208}"/>
                </a:ext>
              </a:extLst>
            </p:cNvPr>
            <p:cNvSpPr/>
            <p:nvPr/>
          </p:nvSpPr>
          <p:spPr>
            <a:xfrm>
              <a:off x="3688475" y="2075505"/>
              <a:ext cx="1440000" cy="522000"/>
            </a:xfrm>
            <a:custGeom>
              <a:avLst/>
              <a:gdLst>
                <a:gd name="connsiteX0" fmla="*/ 0 w 1279205"/>
                <a:gd name="connsiteY0" fmla="*/ 0 h 767523"/>
                <a:gd name="connsiteX1" fmla="*/ 1279205 w 1279205"/>
                <a:gd name="connsiteY1" fmla="*/ 0 h 767523"/>
                <a:gd name="connsiteX2" fmla="*/ 1279205 w 1279205"/>
                <a:gd name="connsiteY2" fmla="*/ 767523 h 767523"/>
                <a:gd name="connsiteX3" fmla="*/ 0 w 1279205"/>
                <a:gd name="connsiteY3" fmla="*/ 767523 h 767523"/>
                <a:gd name="connsiteX4" fmla="*/ 0 w 1279205"/>
                <a:gd name="connsiteY4" fmla="*/ 0 h 7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05" h="767523">
                  <a:moveTo>
                    <a:pt x="0" y="0"/>
                  </a:moveTo>
                  <a:lnTo>
                    <a:pt x="1279205" y="0"/>
                  </a:lnTo>
                  <a:lnTo>
                    <a:pt x="1279205" y="767523"/>
                  </a:lnTo>
                  <a:lnTo>
                    <a:pt x="0" y="76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Cropwise</a:t>
              </a:r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Operation</a:t>
              </a:r>
              <a:endPara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олилиния: фигура 41">
              <a:extLst>
                <a:ext uri="{FF2B5EF4-FFF2-40B4-BE49-F238E27FC236}">
                  <a16:creationId xmlns:a16="http://schemas.microsoft.com/office/drawing/2014/main" id="{5CBC8FC8-22B9-47D2-A5D5-AAAA9314152B}"/>
                </a:ext>
              </a:extLst>
            </p:cNvPr>
            <p:cNvSpPr/>
            <p:nvPr/>
          </p:nvSpPr>
          <p:spPr>
            <a:xfrm>
              <a:off x="5288108" y="2085949"/>
              <a:ext cx="1440000" cy="522000"/>
            </a:xfrm>
            <a:custGeom>
              <a:avLst/>
              <a:gdLst>
                <a:gd name="connsiteX0" fmla="*/ 0 w 1279205"/>
                <a:gd name="connsiteY0" fmla="*/ 0 h 767523"/>
                <a:gd name="connsiteX1" fmla="*/ 1279205 w 1279205"/>
                <a:gd name="connsiteY1" fmla="*/ 0 h 767523"/>
                <a:gd name="connsiteX2" fmla="*/ 1279205 w 1279205"/>
                <a:gd name="connsiteY2" fmla="*/ 767523 h 767523"/>
                <a:gd name="connsiteX3" fmla="*/ 0 w 1279205"/>
                <a:gd name="connsiteY3" fmla="*/ 767523 h 767523"/>
                <a:gd name="connsiteX4" fmla="*/ 0 w 1279205"/>
                <a:gd name="connsiteY4" fmla="*/ 0 h 7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05" h="767523">
                  <a:moveTo>
                    <a:pt x="0" y="0"/>
                  </a:moveTo>
                  <a:lnTo>
                    <a:pt x="1279205" y="0"/>
                  </a:lnTo>
                  <a:lnTo>
                    <a:pt x="1279205" y="767523"/>
                  </a:lnTo>
                  <a:lnTo>
                    <a:pt x="0" y="76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1C</a:t>
              </a:r>
              <a:endPara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олилиния: фигура 42">
              <a:extLst>
                <a:ext uri="{FF2B5EF4-FFF2-40B4-BE49-F238E27FC236}">
                  <a16:creationId xmlns:a16="http://schemas.microsoft.com/office/drawing/2014/main" id="{C4638D0B-B866-4D61-85C1-05628CF1539D}"/>
                </a:ext>
              </a:extLst>
            </p:cNvPr>
            <p:cNvSpPr/>
            <p:nvPr/>
          </p:nvSpPr>
          <p:spPr>
            <a:xfrm>
              <a:off x="6871075" y="2073591"/>
              <a:ext cx="1440000" cy="522000"/>
            </a:xfrm>
            <a:custGeom>
              <a:avLst/>
              <a:gdLst>
                <a:gd name="connsiteX0" fmla="*/ 0 w 1279205"/>
                <a:gd name="connsiteY0" fmla="*/ 0 h 767523"/>
                <a:gd name="connsiteX1" fmla="*/ 1279205 w 1279205"/>
                <a:gd name="connsiteY1" fmla="*/ 0 h 767523"/>
                <a:gd name="connsiteX2" fmla="*/ 1279205 w 1279205"/>
                <a:gd name="connsiteY2" fmla="*/ 767523 h 767523"/>
                <a:gd name="connsiteX3" fmla="*/ 0 w 1279205"/>
                <a:gd name="connsiteY3" fmla="*/ 767523 h 767523"/>
                <a:gd name="connsiteX4" fmla="*/ 0 w 1279205"/>
                <a:gd name="connsiteY4" fmla="*/ 0 h 76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9205" h="767523">
                  <a:moveTo>
                    <a:pt x="0" y="0"/>
                  </a:moveTo>
                  <a:lnTo>
                    <a:pt x="1279205" y="0"/>
                  </a:lnTo>
                  <a:lnTo>
                    <a:pt x="1279205" y="767523"/>
                  </a:lnTo>
                  <a:lnTo>
                    <a:pt x="0" y="76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TRASSIR</a:t>
              </a:r>
              <a:endPara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трелка: влево 43">
              <a:extLst>
                <a:ext uri="{FF2B5EF4-FFF2-40B4-BE49-F238E27FC236}">
                  <a16:creationId xmlns:a16="http://schemas.microsoft.com/office/drawing/2014/main" id="{52FF3DC0-ACFE-41CC-8E7E-334068AAAF84}"/>
                </a:ext>
              </a:extLst>
            </p:cNvPr>
            <p:cNvSpPr/>
            <p:nvPr/>
          </p:nvSpPr>
          <p:spPr>
            <a:xfrm>
              <a:off x="2697526" y="3649644"/>
              <a:ext cx="1454895" cy="611386"/>
            </a:xfrm>
            <a:prstGeom prst="leftArrow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1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Report</a:t>
              </a:r>
              <a:endParaRPr lang="ru-RU" sz="1400" b="1" dirty="0"/>
            </a:p>
          </p:txBody>
        </p:sp>
        <p:sp>
          <p:nvSpPr>
            <p:cNvPr id="46" name="Стрелка: влево 45">
              <a:extLst>
                <a:ext uri="{FF2B5EF4-FFF2-40B4-BE49-F238E27FC236}">
                  <a16:creationId xmlns:a16="http://schemas.microsoft.com/office/drawing/2014/main" id="{C583BB15-409E-4011-8BA3-82DF3ABCB3E4}"/>
                </a:ext>
              </a:extLst>
            </p:cNvPr>
            <p:cNvSpPr/>
            <p:nvPr/>
          </p:nvSpPr>
          <p:spPr>
            <a:xfrm>
              <a:off x="2713845" y="5288522"/>
              <a:ext cx="1454895" cy="611386"/>
            </a:xfrm>
            <a:prstGeom prst="leftArrow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1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Control</a:t>
              </a:r>
              <a:endParaRPr lang="ru-RU" sz="1400" b="1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93E3D77-5A44-41CB-8342-19592DB6150C}"/>
                </a:ext>
              </a:extLst>
            </p:cNvPr>
            <p:cNvSpPr/>
            <p:nvPr/>
          </p:nvSpPr>
          <p:spPr>
            <a:xfrm>
              <a:off x="7796587" y="3815875"/>
              <a:ext cx="1657350" cy="1440000"/>
            </a:xfrm>
            <a:prstGeom prst="rect">
              <a:avLst/>
            </a:prstGeom>
            <a:gradFill flip="none" rotWithShape="1">
              <a:gsLst>
                <a:gs pos="0">
                  <a:srgbClr val="08D6E0">
                    <a:shade val="30000"/>
                    <a:satMod val="115000"/>
                  </a:srgbClr>
                </a:gs>
                <a:gs pos="30000">
                  <a:srgbClr val="08D6E0">
                    <a:shade val="67500"/>
                    <a:satMod val="115000"/>
                  </a:srgbClr>
                </a:gs>
                <a:gs pos="100000">
                  <a:srgbClr val="08D6E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200" dirty="0"/>
                <a:t>Analytical Center</a:t>
              </a:r>
              <a:endParaRPr lang="ru-RU" sz="2200" dirty="0"/>
            </a:p>
          </p:txBody>
        </p:sp>
        <p:sp>
          <p:nvSpPr>
            <p:cNvPr id="48" name="Стрелка: влево 47">
              <a:extLst>
                <a:ext uri="{FF2B5EF4-FFF2-40B4-BE49-F238E27FC236}">
                  <a16:creationId xmlns:a16="http://schemas.microsoft.com/office/drawing/2014/main" id="{2D3CF9E1-6501-47CC-9A53-2D72E761A47E}"/>
                </a:ext>
              </a:extLst>
            </p:cNvPr>
            <p:cNvSpPr/>
            <p:nvPr/>
          </p:nvSpPr>
          <p:spPr>
            <a:xfrm>
              <a:off x="6224346" y="4251045"/>
              <a:ext cx="1454895" cy="611386"/>
            </a:xfrm>
            <a:prstGeom prst="leftArrow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1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Control</a:t>
              </a:r>
              <a:endParaRPr lang="ru-RU" sz="1400" b="1" dirty="0"/>
            </a:p>
          </p:txBody>
        </p:sp>
        <p:sp>
          <p:nvSpPr>
            <p:cNvPr id="49" name="Стрелка: влево 48">
              <a:extLst>
                <a:ext uri="{FF2B5EF4-FFF2-40B4-BE49-F238E27FC236}">
                  <a16:creationId xmlns:a16="http://schemas.microsoft.com/office/drawing/2014/main" id="{97A4C0AF-A0E5-49EC-BA28-569EEB192831}"/>
                </a:ext>
              </a:extLst>
            </p:cNvPr>
            <p:cNvSpPr/>
            <p:nvPr/>
          </p:nvSpPr>
          <p:spPr>
            <a:xfrm flipH="1">
              <a:off x="2708939" y="5865613"/>
              <a:ext cx="1443481" cy="611386"/>
            </a:xfrm>
            <a:prstGeom prst="leftArrow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1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Report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2906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ACBE21B-19F2-4CE5-8850-6F005B7F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445" y="2402428"/>
            <a:ext cx="6066003" cy="38877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Благодарю за внимание!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8482CEFA-AAF6-407B-A5BB-C036C3FDF408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38DA311D-9938-406F-A228-CD541D195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12">
              <a:extLst>
                <a:ext uri="{FF2B5EF4-FFF2-40B4-BE49-F238E27FC236}">
                  <a16:creationId xmlns:a16="http://schemas.microsoft.com/office/drawing/2014/main" id="{E0A4F6FD-D72C-44EF-9774-75DA7E823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4537B6D-48DB-4141-9BAA-92EAB03FA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F1BABBE-D5F3-4BD3-A79B-B8C668DD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EB7CD4F-506D-453A-8369-437264A3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F7EB4CD8-C5AF-444D-83DC-C2000ABF3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DCA9E9F-0BB6-47FD-B423-71688EE1A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6">
              <a:extLst>
                <a:ext uri="{FF2B5EF4-FFF2-40B4-BE49-F238E27FC236}">
                  <a16:creationId xmlns:a16="http://schemas.microsoft.com/office/drawing/2014/main" id="{616D8811-668E-45CE-B3AA-59EED3C2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7650EAF9-944E-4C6F-880A-80786581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4506BDC6-3648-48CD-9CF0-C0B7DAE06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68941D4F-51F4-477C-BF34-283C7BFC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D077A23-4819-4D3E-BED5-2FC6BC5FF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83ECCD5-6C79-4005-839C-45ACD2EF9900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427EFBB-6BE8-4759-8A8A-782D9DE0A1E0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FFAA22A-5741-4521-838C-A08DCBDA7048}"/>
              </a:ext>
            </a:extLst>
          </p:cNvPr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33457207-6E22-4A05-9E5E-FC8C3041D9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32" name="Picture 3">
                <a:extLst>
                  <a:ext uri="{FF2B5EF4-FFF2-40B4-BE49-F238E27FC236}">
                    <a16:creationId xmlns:a16="http://schemas.microsoft.com/office/drawing/2014/main" id="{9A7C600B-00AD-438F-B9B1-D039741B58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AutoShape 4">
                <a:extLst>
                  <a:ext uri="{FF2B5EF4-FFF2-40B4-BE49-F238E27FC236}">
                    <a16:creationId xmlns:a16="http://schemas.microsoft.com/office/drawing/2014/main" id="{8AA6693E-E894-4438-9B02-5ADB444A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A8FCA197-DB1A-4C12-B2D2-604A4183D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999CDBD9-3183-4B66-A85A-33F629B73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6BDE7763-9E5F-4D90-BBA4-8A6EB5A71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AutoShape 8">
                <a:extLst>
                  <a:ext uri="{FF2B5EF4-FFF2-40B4-BE49-F238E27FC236}">
                    <a16:creationId xmlns:a16="http://schemas.microsoft.com/office/drawing/2014/main" id="{7EE59CC1-8192-4EE6-923E-FE01E44E1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3E5216B4-3127-439A-9451-EEC059D0C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31" name="Picture 12" descr="информация вектор значок белый фон PNG , Faq, инфо, информация PNG картинки  и пнг рисунок для бесплатной загрузки">
              <a:extLst>
                <a:ext uri="{FF2B5EF4-FFF2-40B4-BE49-F238E27FC236}">
                  <a16:creationId xmlns:a16="http://schemas.microsoft.com/office/drawing/2014/main" id="{19C9B582-1D72-40B6-90CA-2A54F83F0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Рисунок 6" descr="logo_eng1.png">
            <a:extLst>
              <a:ext uri="{FF2B5EF4-FFF2-40B4-BE49-F238E27FC236}">
                <a16:creationId xmlns:a16="http://schemas.microsoft.com/office/drawing/2014/main" id="{2DDBB5D4-C2F2-45A1-A382-0EC326C022E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729F20E-CB4C-4C29-9663-7FE049E10F2C}"/>
              </a:ext>
            </a:extLst>
          </p:cNvPr>
          <p:cNvSpPr txBox="1"/>
          <p:nvPr/>
        </p:nvSpPr>
        <p:spPr>
          <a:xfrm>
            <a:off x="934409" y="4608469"/>
            <a:ext cx="31969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Презентацию подготовил</a:t>
            </a:r>
          </a:p>
          <a:p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Круглов Андрей Николаевич</a:t>
            </a:r>
          </a:p>
          <a:p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Мобильный телефон: +7(937)914-35-40</a:t>
            </a:r>
          </a:p>
          <a:p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Рабочий телефон: +7(8412)205-345</a:t>
            </a:r>
          </a:p>
          <a:p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a.kruglov@rusmolco.com</a:t>
            </a:r>
          </a:p>
        </p:txBody>
      </p:sp>
    </p:spTree>
    <p:extLst>
      <p:ext uri="{BB962C8B-B14F-4D97-AF65-F5344CB8AC3E}">
        <p14:creationId xmlns:p14="http://schemas.microsoft.com/office/powerpoint/2010/main" val="414251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72" name="Группа 2071"/>
          <p:cNvGrpSpPr/>
          <p:nvPr/>
        </p:nvGrpSpPr>
        <p:grpSpPr>
          <a:xfrm>
            <a:off x="5215138" y="106860"/>
            <a:ext cx="5448300" cy="5448300"/>
            <a:chOff x="2814797" y="234415"/>
            <a:chExt cx="5448300" cy="5448300"/>
          </a:xfrm>
        </p:grpSpPr>
        <p:pic>
          <p:nvPicPr>
            <p:cNvPr id="2059" name="Рисунок 2058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797" y="234415"/>
              <a:ext cx="5448300" cy="5448300"/>
            </a:xfrm>
            <a:prstGeom prst="rect">
              <a:avLst/>
            </a:prstGeom>
          </p:spPr>
        </p:pic>
        <p:pic>
          <p:nvPicPr>
            <p:cNvPr id="2069" name="Рисунок 206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090" y="2249547"/>
              <a:ext cx="942976" cy="94297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221" y="1278226"/>
              <a:ext cx="1295400" cy="129540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455" y="659329"/>
              <a:ext cx="883970" cy="883970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312" y="592903"/>
              <a:ext cx="912623" cy="912623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617" y="1101314"/>
              <a:ext cx="1295400" cy="1295400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275" y="2177550"/>
              <a:ext cx="1049839" cy="104983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484" y="1354893"/>
              <a:ext cx="615195" cy="61519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973" y="1992001"/>
              <a:ext cx="615195" cy="61519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AutoShape 8"/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036" name="Picture 12" descr="информация вектор значок белый фон PNG , Faq, инфо, информация PNG картинки  и пнг рисунок для бесплатной загрузки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4C66021-3A82-42D7-B667-9B2F5D54C683}"/>
              </a:ext>
            </a:extLst>
          </p:cNvPr>
          <p:cNvSpPr txBox="1"/>
          <p:nvPr/>
        </p:nvSpPr>
        <p:spPr>
          <a:xfrm>
            <a:off x="6826426" y="4906124"/>
            <a:ext cx="269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ИАБД</a:t>
            </a:r>
          </a:p>
        </p:txBody>
      </p:sp>
      <p:grpSp>
        <p:nvGrpSpPr>
          <p:cNvPr id="76" name="Group 1"/>
          <p:cNvGrpSpPr>
            <a:grpSpLocks/>
          </p:cNvGrpSpPr>
          <p:nvPr/>
        </p:nvGrpSpPr>
        <p:grpSpPr bwMode="auto">
          <a:xfrm>
            <a:off x="0" y="36246"/>
            <a:ext cx="1966503" cy="1114425"/>
            <a:chOff x="15" y="15"/>
            <a:chExt cx="5375" cy="2816"/>
          </a:xfrm>
        </p:grpSpPr>
        <p:pic>
          <p:nvPicPr>
            <p:cNvPr id="77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AutoShape 12"/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2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AutoShape 6"/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AutoShape 4"/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"/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73" name="Прямоугольник 2072"/>
          <p:cNvSpPr/>
          <p:nvPr/>
        </p:nvSpPr>
        <p:spPr>
          <a:xfrm>
            <a:off x="2271340" y="443935"/>
            <a:ext cx="2674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Цель</a:t>
            </a:r>
          </a:p>
        </p:txBody>
      </p:sp>
      <p:sp>
        <p:nvSpPr>
          <p:cNvPr id="2074" name="Прямоугольник 2073"/>
          <p:cNvSpPr/>
          <p:nvPr/>
        </p:nvSpPr>
        <p:spPr>
          <a:xfrm>
            <a:off x="36656" y="1250524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Разработка информационно-аналитической базы данных, как эффективного инструмента управления производственными процессами компании «</a:t>
            </a:r>
            <a:r>
              <a:rPr lang="ru-RU" sz="2000" b="1" dirty="0" err="1">
                <a:solidFill>
                  <a:schemeClr val="tx2"/>
                </a:solidFill>
              </a:rPr>
              <a:t>Русмолко</a:t>
            </a:r>
            <a:r>
              <a:rPr lang="ru-RU" sz="2000" b="1" dirty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91" name="Объект 2">
            <a:extLst>
              <a:ext uri="{FF2B5EF4-FFF2-40B4-BE49-F238E27FC236}">
                <a16:creationId xmlns:a16="http://schemas.microsoft.com/office/drawing/2014/main" id="{32012489-27AA-4EC3-99AF-ED87E6B49C59}"/>
              </a:ext>
            </a:extLst>
          </p:cNvPr>
          <p:cNvSpPr txBox="1">
            <a:spLocks/>
          </p:cNvSpPr>
          <p:nvPr/>
        </p:nvSpPr>
        <p:spPr>
          <a:xfrm>
            <a:off x="263352" y="2617158"/>
            <a:ext cx="595024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 i="1">
                <a:solidFill>
                  <a:schemeClr val="tx2"/>
                </a:solidFill>
              </a:defRPr>
            </a:lvl1pPr>
          </a:lstStyle>
          <a:p>
            <a:r>
              <a:rPr lang="ru-RU" sz="3200" dirty="0">
                <a:solidFill>
                  <a:srgbClr val="0070C0"/>
                </a:solidFill>
              </a:rPr>
              <a:t>Задачи дипломного проекта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b="0" i="0" dirty="0"/>
              <a:t>Проанализировать основные производственные процессы и показатели по направлениям бизнеса компании;</a:t>
            </a:r>
            <a:endParaRPr lang="en-US" sz="1800" b="0" i="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b="0" i="0" dirty="0"/>
              <a:t>Выполнить диагностику проблем, снижающих эффективность деятельности компании по данному направлению;</a:t>
            </a:r>
            <a:endParaRPr lang="en-US" sz="1800" b="0" i="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b="0" i="0" dirty="0"/>
              <a:t>Определить оптимальное решение информационно-аналитической проблемы;</a:t>
            </a:r>
            <a:endParaRPr lang="en-US" sz="1800" b="0" i="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b="0" i="0" dirty="0"/>
              <a:t>Составить план проекта «Разработка информационно-аналитической базы данных, как эффективного инструмента управления производственными процессами компании «</a:t>
            </a:r>
            <a:r>
              <a:rPr lang="ru-RU" sz="1800" b="0" i="0" dirty="0" err="1"/>
              <a:t>Русмолко</a:t>
            </a:r>
            <a:r>
              <a:rPr lang="ru-RU" sz="1800" b="0" i="0" dirty="0"/>
              <a:t>»»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59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AutoShape 8"/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036" name="Picture 12" descr="информация вектор значок белый фон PNG , Faq, инфо, информация PNG картинки  и пнг рисунок для бесплатной загруз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1"/>
          <p:cNvGrpSpPr>
            <a:grpSpLocks/>
          </p:cNvGrpSpPr>
          <p:nvPr/>
        </p:nvGrpSpPr>
        <p:grpSpPr bwMode="auto">
          <a:xfrm>
            <a:off x="0" y="36246"/>
            <a:ext cx="1966503" cy="1114425"/>
            <a:chOff x="15" y="15"/>
            <a:chExt cx="5375" cy="2816"/>
          </a:xfrm>
        </p:grpSpPr>
        <p:pic>
          <p:nvPicPr>
            <p:cNvPr id="7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AutoShape 12"/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AutoShape 6"/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AutoShape 4"/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"/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73" name="Прямоугольник 2072"/>
          <p:cNvSpPr/>
          <p:nvPr/>
        </p:nvSpPr>
        <p:spPr>
          <a:xfrm>
            <a:off x="2055163" y="200650"/>
            <a:ext cx="8508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Структура группы компаний РУСМОЛКО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3" descr="C:\Users\Екатерина Дубинина\Desktop\BukletA4_ 6-7.png">
            <a:extLst>
              <a:ext uri="{FF2B5EF4-FFF2-40B4-BE49-F238E27FC236}">
                <a16:creationId xmlns:a16="http://schemas.microsoft.com/office/drawing/2014/main" id="{90D0121C-EF9A-4A33-B517-882E844C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26" y="1698647"/>
            <a:ext cx="9476989" cy="482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Прямоугольник 14">
            <a:extLst>
              <a:ext uri="{FF2B5EF4-FFF2-40B4-BE49-F238E27FC236}">
                <a16:creationId xmlns:a16="http://schemas.microsoft.com/office/drawing/2014/main" id="{FF22334C-36A9-478C-9A77-9F61582130FD}"/>
              </a:ext>
            </a:extLst>
          </p:cNvPr>
          <p:cNvSpPr/>
          <p:nvPr/>
        </p:nvSpPr>
        <p:spPr>
          <a:xfrm>
            <a:off x="9374207" y="1446836"/>
            <a:ext cx="25993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Татарский </a:t>
            </a:r>
            <a:r>
              <a:rPr lang="ru-RU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Канадей</a:t>
            </a:r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телячья деревня на</a:t>
            </a:r>
            <a:r>
              <a:rPr lang="en-US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3100 </a:t>
            </a:r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телок</a:t>
            </a:r>
          </a:p>
        </p:txBody>
      </p:sp>
      <p:pic>
        <p:nvPicPr>
          <p:cNvPr id="90" name="Picture 26" descr="C:\Users\Екатерина Дубинина\Desktop\Рисунок5.jpg">
            <a:extLst>
              <a:ext uri="{FF2B5EF4-FFF2-40B4-BE49-F238E27FC236}">
                <a16:creationId xmlns:a16="http://schemas.microsoft.com/office/drawing/2014/main" id="{8B59EA32-2B26-4A9C-972F-9682D6A5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94" y="5049934"/>
            <a:ext cx="2233041" cy="1297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2">
            <a:extLst>
              <a:ext uri="{FF2B5EF4-FFF2-40B4-BE49-F238E27FC236}">
                <a16:creationId xmlns:a16="http://schemas.microsoft.com/office/drawing/2014/main" id="{45BF7585-2C8D-4A0D-8F2A-8C104C879083}"/>
              </a:ext>
            </a:extLst>
          </p:cNvPr>
          <p:cNvSpPr/>
          <p:nvPr/>
        </p:nvSpPr>
        <p:spPr>
          <a:xfrm>
            <a:off x="9557369" y="6368698"/>
            <a:ext cx="223304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Пионер - телячья деревня на </a:t>
            </a:r>
            <a:r>
              <a:rPr lang="en-US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 </a:t>
            </a:r>
            <a:r>
              <a:rPr 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телок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C165406D-305A-4727-B249-2A2FD1396BD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57369" y="1891650"/>
            <a:ext cx="2068230" cy="119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4" name="Line 15">
            <a:extLst>
              <a:ext uri="{FF2B5EF4-FFF2-40B4-BE49-F238E27FC236}">
                <a16:creationId xmlns:a16="http://schemas.microsoft.com/office/drawing/2014/main" id="{1F60A5EB-4426-4412-9A0A-160204C76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54026" y="3160713"/>
            <a:ext cx="334462" cy="718403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95" name="Line 15">
            <a:extLst>
              <a:ext uri="{FF2B5EF4-FFF2-40B4-BE49-F238E27FC236}">
                <a16:creationId xmlns:a16="http://schemas.microsoft.com/office/drawing/2014/main" id="{37B7F86B-8C63-4CCB-8791-065EFB9B98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2478" y="4272111"/>
            <a:ext cx="596700" cy="78546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F4FCB982-D2B8-4D46-BEE7-61A879F80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1799" y="4001175"/>
            <a:ext cx="106827" cy="1087987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97" name="Text Box 10">
            <a:extLst>
              <a:ext uri="{FF2B5EF4-FFF2-40B4-BE49-F238E27FC236}">
                <a16:creationId xmlns:a16="http://schemas.microsoft.com/office/drawing/2014/main" id="{B097CCDB-6171-43C1-9121-14230B88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05" y="6376922"/>
            <a:ext cx="1948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Семенная линия</a:t>
            </a:r>
          </a:p>
        </p:txBody>
      </p:sp>
      <p:sp>
        <p:nvSpPr>
          <p:cNvPr id="98" name="Line 15">
            <a:extLst>
              <a:ext uri="{FF2B5EF4-FFF2-40B4-BE49-F238E27FC236}">
                <a16:creationId xmlns:a16="http://schemas.microsoft.com/office/drawing/2014/main" id="{F9203386-6561-469C-83D2-C088CF83D0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96219" y="3297543"/>
            <a:ext cx="828393" cy="74691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99" name="TextBox 34">
            <a:extLst>
              <a:ext uri="{FF2B5EF4-FFF2-40B4-BE49-F238E27FC236}">
                <a16:creationId xmlns:a16="http://schemas.microsoft.com/office/drawing/2014/main" id="{AE669DFD-3420-463F-83CC-F772C26C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446" y="4226461"/>
            <a:ext cx="2542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Элеватор</a:t>
            </a:r>
          </a:p>
        </p:txBody>
      </p:sp>
      <p:sp>
        <p:nvSpPr>
          <p:cNvPr id="100" name="Line 15">
            <a:extLst>
              <a:ext uri="{FF2B5EF4-FFF2-40B4-BE49-F238E27FC236}">
                <a16:creationId xmlns:a16="http://schemas.microsoft.com/office/drawing/2014/main" id="{66848F3C-864F-4155-BC77-7AF07F03E8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6502" y="2028689"/>
            <a:ext cx="1255959" cy="87122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01" name="Line 15">
            <a:extLst>
              <a:ext uri="{FF2B5EF4-FFF2-40B4-BE49-F238E27FC236}">
                <a16:creationId xmlns:a16="http://schemas.microsoft.com/office/drawing/2014/main" id="{5AA50A6F-FE10-4619-B0F4-A6FBFF799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8885" y="2106107"/>
            <a:ext cx="949312" cy="541964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02" name="Прямоугольник 14">
            <a:extLst>
              <a:ext uri="{FF2B5EF4-FFF2-40B4-BE49-F238E27FC236}">
                <a16:creationId xmlns:a16="http://schemas.microsoft.com/office/drawing/2014/main" id="{28CA9679-5D8E-4848-97EC-9246BB77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177" y="909648"/>
            <a:ext cx="2694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</a:p>
        </p:txBody>
      </p:sp>
      <p:pic>
        <p:nvPicPr>
          <p:cNvPr id="103" name="Picture 24" descr="C:\Users\Екатерина Дубинина\Desktop\Рисунок3.jpg">
            <a:extLst>
              <a:ext uri="{FF2B5EF4-FFF2-40B4-BE49-F238E27FC236}">
                <a16:creationId xmlns:a16="http://schemas.microsoft.com/office/drawing/2014/main" id="{B2875C5F-8CE7-4E84-B936-7D177B1C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7" y="5172434"/>
            <a:ext cx="2005639" cy="119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5" descr="C:\Users\Екатерина Дубинина\Desktop\Рисунок4.jpg">
            <a:extLst>
              <a:ext uri="{FF2B5EF4-FFF2-40B4-BE49-F238E27FC236}">
                <a16:creationId xmlns:a16="http://schemas.microsoft.com/office/drawing/2014/main" id="{3E978D50-184C-4D06-BCB2-4114FB04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54" y="5158125"/>
            <a:ext cx="2068230" cy="125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 descr="C:\Users\Екатерина Дубинина\Desktop\Русконтрактор\Наровчат\IMG_02251.jpg">
            <a:extLst>
              <a:ext uri="{FF2B5EF4-FFF2-40B4-BE49-F238E27FC236}">
                <a16:creationId xmlns:a16="http://schemas.microsoft.com/office/drawing/2014/main" id="{B0901719-54B2-4173-83AC-DA05FCEF8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9" y="1299305"/>
            <a:ext cx="2013584" cy="121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6" name="Line 15">
            <a:extLst>
              <a:ext uri="{FF2B5EF4-FFF2-40B4-BE49-F238E27FC236}">
                <a16:creationId xmlns:a16="http://schemas.microsoft.com/office/drawing/2014/main" id="{79D531F4-75B0-4D4B-9BF1-D29FC77287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5006" y="1505644"/>
            <a:ext cx="849186" cy="386006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107" name="Рисунок 106" descr="rusmolco-5594.jpg">
            <a:extLst>
              <a:ext uri="{FF2B5EF4-FFF2-40B4-BE49-F238E27FC236}">
                <a16:creationId xmlns:a16="http://schemas.microsoft.com/office/drawing/2014/main" id="{B086B1E9-61F9-4E9B-942D-7E7C129164AC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02537" y="1338204"/>
            <a:ext cx="2068230" cy="1207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4CE3B4F-A2C2-454A-A571-4DDEE5FCAF3E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4126" y="2974253"/>
            <a:ext cx="2100095" cy="1205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9" name="Line 15">
            <a:extLst>
              <a:ext uri="{FF2B5EF4-FFF2-40B4-BE49-F238E27FC236}">
                <a16:creationId xmlns:a16="http://schemas.microsoft.com/office/drawing/2014/main" id="{853241CD-87D3-4D46-BB5A-6985ECDD3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4006" y="4643527"/>
            <a:ext cx="582514" cy="393021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10" name="Line 15">
            <a:extLst>
              <a:ext uri="{FF2B5EF4-FFF2-40B4-BE49-F238E27FC236}">
                <a16:creationId xmlns:a16="http://schemas.microsoft.com/office/drawing/2014/main" id="{C89245AD-7126-4E77-A31F-4459C9828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6742" y="3778762"/>
            <a:ext cx="2098617" cy="127287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pic>
        <p:nvPicPr>
          <p:cNvPr id="111" name="Рисунок 110" descr="Изображение выглядит как корова, забор, млекопитающе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5E7E2D51-2111-4D3B-BB75-82590A3CFB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45" y="5116741"/>
            <a:ext cx="2098618" cy="128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" name="Прямоугольник 1">
            <a:extLst>
              <a:ext uri="{FF2B5EF4-FFF2-40B4-BE49-F238E27FC236}">
                <a16:creationId xmlns:a16="http://schemas.microsoft.com/office/drawing/2014/main" id="{94E44D33-A9E3-4AA3-BCDD-275074C3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148" y="6444445"/>
            <a:ext cx="260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Аршиновка - молочная ферма на 4900</a:t>
            </a:r>
            <a:r>
              <a:rPr lang="en-US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дойных коров</a:t>
            </a:r>
          </a:p>
        </p:txBody>
      </p:sp>
      <p:sp>
        <p:nvSpPr>
          <p:cNvPr id="113" name="Прямоугольник 1">
            <a:extLst>
              <a:ext uri="{FF2B5EF4-FFF2-40B4-BE49-F238E27FC236}">
                <a16:creationId xmlns:a16="http://schemas.microsoft.com/office/drawing/2014/main" id="{55B1F9DD-745C-4B70-BA48-2F256050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3887" y="6431057"/>
            <a:ext cx="250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Сердобский район - молочная ферма на 7200 дойных коров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1">
            <a:extLst>
              <a:ext uri="{FF2B5EF4-FFF2-40B4-BE49-F238E27FC236}">
                <a16:creationId xmlns:a16="http://schemas.microsoft.com/office/drawing/2014/main" id="{A10FA698-E65A-4268-BD87-57994ED0F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52" y="2468883"/>
            <a:ext cx="260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altLang="ru-RU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Потодеево</a:t>
            </a: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молочная ферма на 5600</a:t>
            </a:r>
            <a:r>
              <a:rPr lang="en-US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дойных коров</a:t>
            </a:r>
          </a:p>
        </p:txBody>
      </p:sp>
      <p:sp>
        <p:nvSpPr>
          <p:cNvPr id="54" name="Line 15">
            <a:extLst>
              <a:ext uri="{FF2B5EF4-FFF2-40B4-BE49-F238E27FC236}">
                <a16:creationId xmlns:a16="http://schemas.microsoft.com/office/drawing/2014/main" id="{0A709559-5694-4AE9-9E81-79071DD597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5879" y="2317338"/>
            <a:ext cx="2887514" cy="1515617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55" name="Line 15">
            <a:extLst>
              <a:ext uri="{FF2B5EF4-FFF2-40B4-BE49-F238E27FC236}">
                <a16:creationId xmlns:a16="http://schemas.microsoft.com/office/drawing/2014/main" id="{216208BA-2AA2-478B-9CE8-A7F8B44C01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3773" y="2545621"/>
            <a:ext cx="1927007" cy="1015671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56" name="Line 15">
            <a:extLst>
              <a:ext uri="{FF2B5EF4-FFF2-40B4-BE49-F238E27FC236}">
                <a16:creationId xmlns:a16="http://schemas.microsoft.com/office/drawing/2014/main" id="{AC4B36D0-1D7A-4CB5-90F3-B6484963C6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8383" y="2648392"/>
            <a:ext cx="949312" cy="1298302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57" name="Line 15">
            <a:extLst>
              <a:ext uri="{FF2B5EF4-FFF2-40B4-BE49-F238E27FC236}">
                <a16:creationId xmlns:a16="http://schemas.microsoft.com/office/drawing/2014/main" id="{F04BF511-8848-4232-A903-8D0A9E184E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1946" y="2670297"/>
            <a:ext cx="235528" cy="1403874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58" name="Line 15">
            <a:extLst>
              <a:ext uri="{FF2B5EF4-FFF2-40B4-BE49-F238E27FC236}">
                <a16:creationId xmlns:a16="http://schemas.microsoft.com/office/drawing/2014/main" id="{02F709C9-9721-4DB2-81B0-8D2C184219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85147" y="2566066"/>
            <a:ext cx="1637656" cy="1360792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1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12"/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6"/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AutoShape 8"/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036" name="Picture 12" descr="информация вектор значок белый фон PNG , Faq, инфо, информация PNG картинки  и пнг рисунок для бесплатной загрузки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6" descr="logo_eng1.png">
            <a:extLst>
              <a:ext uri="{FF2B5EF4-FFF2-40B4-BE49-F238E27FC236}">
                <a16:creationId xmlns:a16="http://schemas.microsoft.com/office/drawing/2014/main" id="{DE77BEF6-A383-4C83-BB4E-3FC690DF87E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848594" y="78417"/>
            <a:ext cx="5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Аналитический центр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28767AD5-3DEE-4243-BBBD-1C1597421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934581"/>
              </p:ext>
            </p:extLst>
          </p:nvPr>
        </p:nvGraphicFramePr>
        <p:xfrm>
          <a:off x="177381" y="668630"/>
          <a:ext cx="10998925" cy="379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1F973F9D-A8EA-4DF4-95F4-0E76713EE47C}"/>
              </a:ext>
            </a:extLst>
          </p:cNvPr>
          <p:cNvSpPr txBox="1">
            <a:spLocks/>
          </p:cNvSpPr>
          <p:nvPr/>
        </p:nvSpPr>
        <p:spPr>
          <a:xfrm>
            <a:off x="659857" y="285701"/>
            <a:ext cx="8271040" cy="422689"/>
          </a:xfrm>
          <a:prstGeom prst="rect">
            <a:avLst/>
          </a:prstGeom>
        </p:spPr>
        <p:txBody>
          <a:bodyPr vert="horz" lIns="0" tIns="256032" rIns="182880" bIns="0" rtlCol="0" anchor="b">
            <a:noAutofit/>
          </a:bodyPr>
          <a:lstStyle>
            <a:lvl1pPr algn="l" defTabSz="711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697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697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958C44-0DED-4721-9D18-3EA0D611F85B}"/>
              </a:ext>
            </a:extLst>
          </p:cNvPr>
          <p:cNvGrpSpPr/>
          <p:nvPr/>
        </p:nvGrpSpPr>
        <p:grpSpPr>
          <a:xfrm>
            <a:off x="420970" y="4977026"/>
            <a:ext cx="3944764" cy="782793"/>
            <a:chOff x="1957108" y="2152"/>
            <a:chExt cx="6477910" cy="1301817"/>
          </a:xfrm>
        </p:grpSpPr>
        <p:sp>
          <p:nvSpPr>
            <p:cNvPr id="57" name="Стрелка: пятиугольник 9">
              <a:extLst>
                <a:ext uri="{FF2B5EF4-FFF2-40B4-BE49-F238E27FC236}">
                  <a16:creationId xmlns:a16="http://schemas.microsoft.com/office/drawing/2014/main" id="{C43241EA-E76E-4608-A13C-0BF07631A111}"/>
                </a:ext>
              </a:extLst>
            </p:cNvPr>
            <p:cNvSpPr/>
            <p:nvPr/>
          </p:nvSpPr>
          <p:spPr>
            <a:xfrm rot="10800000">
              <a:off x="1957108" y="2152"/>
              <a:ext cx="6477910" cy="1301817"/>
            </a:xfrm>
            <a:prstGeom prst="homePlate">
              <a:avLst/>
            </a:prstGeom>
            <a:solidFill>
              <a:srgbClr val="00697E">
                <a:shade val="50000"/>
                <a:hueOff val="325607"/>
                <a:satOff val="-57079"/>
                <a:lumOff val="37384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Стрелка: пятиугольник 4">
              <a:extLst>
                <a:ext uri="{FF2B5EF4-FFF2-40B4-BE49-F238E27FC236}">
                  <a16:creationId xmlns:a16="http://schemas.microsoft.com/office/drawing/2014/main" id="{DA76C734-3FC5-4297-913E-B5C016CDAF0D}"/>
                </a:ext>
              </a:extLst>
            </p:cNvPr>
            <p:cNvSpPr txBox="1"/>
            <p:nvPr/>
          </p:nvSpPr>
          <p:spPr>
            <a:xfrm rot="21600000">
              <a:off x="2282562" y="2152"/>
              <a:ext cx="6152456" cy="130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4066" tIns="91440" rIns="170688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Более 81 000 Га пахотных земель</a:t>
              </a:r>
            </a:p>
          </p:txBody>
        </p:sp>
      </p:grpSp>
      <p:sp>
        <p:nvSpPr>
          <p:cNvPr id="46" name="Овал 45">
            <a:extLst>
              <a:ext uri="{FF2B5EF4-FFF2-40B4-BE49-F238E27FC236}">
                <a16:creationId xmlns:a16="http://schemas.microsoft.com/office/drawing/2014/main" id="{F0019D5F-0084-4262-B131-13D325EA0321}"/>
              </a:ext>
            </a:extLst>
          </p:cNvPr>
          <p:cNvSpPr/>
          <p:nvPr/>
        </p:nvSpPr>
        <p:spPr>
          <a:xfrm>
            <a:off x="57033" y="4998602"/>
            <a:ext cx="792750" cy="782793"/>
          </a:xfrm>
          <a:prstGeom prst="ellipse">
            <a:avLst/>
          </a:prstGeom>
          <a:blipFill>
            <a:blip r:embed="rId14"/>
            <a:srcRect/>
            <a:stretch>
              <a:fillRect l="-30000" r="-30000"/>
            </a:stretch>
          </a:blip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DCE3E22-05C4-4C48-A011-AA2B2AC8059E}"/>
              </a:ext>
            </a:extLst>
          </p:cNvPr>
          <p:cNvGrpSpPr/>
          <p:nvPr/>
        </p:nvGrpSpPr>
        <p:grpSpPr>
          <a:xfrm>
            <a:off x="3022276" y="5863359"/>
            <a:ext cx="4585952" cy="946411"/>
            <a:chOff x="2822998" y="5463266"/>
            <a:chExt cx="4218499" cy="804048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89585820-BA37-4E52-BB4C-624A4684A99A}"/>
                </a:ext>
              </a:extLst>
            </p:cNvPr>
            <p:cNvGrpSpPr/>
            <p:nvPr/>
          </p:nvGrpSpPr>
          <p:grpSpPr>
            <a:xfrm>
              <a:off x="3427773" y="5463266"/>
              <a:ext cx="3613724" cy="782794"/>
              <a:chOff x="1957108" y="1692573"/>
              <a:chExt cx="6477910" cy="1301817"/>
            </a:xfrm>
          </p:grpSpPr>
          <p:sp>
            <p:nvSpPr>
              <p:cNvPr id="55" name="Стрелка: пятиугольник 13">
                <a:extLst>
                  <a:ext uri="{FF2B5EF4-FFF2-40B4-BE49-F238E27FC236}">
                    <a16:creationId xmlns:a16="http://schemas.microsoft.com/office/drawing/2014/main" id="{435759B6-B80A-48DD-8B5F-D86676A0174E}"/>
                  </a:ext>
                </a:extLst>
              </p:cNvPr>
              <p:cNvSpPr/>
              <p:nvPr/>
            </p:nvSpPr>
            <p:spPr>
              <a:xfrm rot="10800000">
                <a:off x="1957108" y="1692573"/>
                <a:ext cx="6477910" cy="1301817"/>
              </a:xfrm>
              <a:prstGeom prst="homePlate">
                <a:avLst/>
              </a:prstGeom>
              <a:solidFill>
                <a:srgbClr val="00697E">
                  <a:shade val="50000"/>
                  <a:hueOff val="325607"/>
                  <a:satOff val="-57079"/>
                  <a:lumOff val="37384"/>
                  <a:alphaOff val="0"/>
                </a:srgbClr>
              </a:solidFill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6" name="Стрелка: пятиугольник 4">
                <a:extLst>
                  <a:ext uri="{FF2B5EF4-FFF2-40B4-BE49-F238E27FC236}">
                    <a16:creationId xmlns:a16="http://schemas.microsoft.com/office/drawing/2014/main" id="{77DAE49C-2A20-4175-A392-01DFC89761AC}"/>
                  </a:ext>
                </a:extLst>
              </p:cNvPr>
              <p:cNvSpPr txBox="1"/>
              <p:nvPr/>
            </p:nvSpPr>
            <p:spPr>
              <a:xfrm rot="21600000">
                <a:off x="2282562" y="1692573"/>
                <a:ext cx="6152456" cy="13018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4066" tIns="91440" rIns="170688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400" kern="12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rPr>
                  <a:t>Более 600 единиц техники</a:t>
                </a:r>
              </a:p>
            </p:txBody>
          </p:sp>
        </p:grp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8241B5EB-86D4-4CE3-9AD5-22E1AD300BC6}"/>
                </a:ext>
              </a:extLst>
            </p:cNvPr>
            <p:cNvSpPr/>
            <p:nvPr/>
          </p:nvSpPr>
          <p:spPr>
            <a:xfrm>
              <a:off x="2822998" y="5484520"/>
              <a:ext cx="786331" cy="782794"/>
            </a:xfrm>
            <a:prstGeom prst="ellipse">
              <a:avLst/>
            </a:prstGeom>
            <a:blipFill>
              <a:blip r:embed="rId15"/>
              <a:srcRect/>
              <a:stretch>
                <a:fillRect l="-39000" r="-39000"/>
              </a:stretch>
            </a:blip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3E8F4F6-D48B-4969-8F67-148E5ADB4C6C}"/>
              </a:ext>
            </a:extLst>
          </p:cNvPr>
          <p:cNvGrpSpPr/>
          <p:nvPr/>
        </p:nvGrpSpPr>
        <p:grpSpPr>
          <a:xfrm>
            <a:off x="6448310" y="4878863"/>
            <a:ext cx="5225905" cy="905334"/>
            <a:chOff x="4434504" y="3187083"/>
            <a:chExt cx="5225905" cy="905334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A573054D-1A2F-42D8-93C1-3D9296B4C04F}"/>
                </a:ext>
              </a:extLst>
            </p:cNvPr>
            <p:cNvGrpSpPr/>
            <p:nvPr/>
          </p:nvGrpSpPr>
          <p:grpSpPr>
            <a:xfrm>
              <a:off x="5118995" y="3187083"/>
              <a:ext cx="4541414" cy="892826"/>
              <a:chOff x="1957108" y="3382993"/>
              <a:chExt cx="6477910" cy="1301817"/>
            </a:xfrm>
          </p:grpSpPr>
          <p:sp>
            <p:nvSpPr>
              <p:cNvPr id="51" name="Стрелка: пятиугольник 18">
                <a:extLst>
                  <a:ext uri="{FF2B5EF4-FFF2-40B4-BE49-F238E27FC236}">
                    <a16:creationId xmlns:a16="http://schemas.microsoft.com/office/drawing/2014/main" id="{0853CF43-EB31-4772-8611-A0C60888FE4B}"/>
                  </a:ext>
                </a:extLst>
              </p:cNvPr>
              <p:cNvSpPr/>
              <p:nvPr/>
            </p:nvSpPr>
            <p:spPr>
              <a:xfrm rot="10800000">
                <a:off x="1957108" y="3382993"/>
                <a:ext cx="6477910" cy="1301817"/>
              </a:xfrm>
              <a:prstGeom prst="homePlate">
                <a:avLst/>
              </a:prstGeom>
              <a:solidFill>
                <a:srgbClr val="00697E">
                  <a:shade val="50000"/>
                  <a:hueOff val="325607"/>
                  <a:satOff val="-57079"/>
                  <a:lumOff val="37384"/>
                  <a:alphaOff val="0"/>
                </a:srgbClr>
              </a:solidFill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2" name="Стрелка: пятиугольник 4">
                <a:extLst>
                  <a:ext uri="{FF2B5EF4-FFF2-40B4-BE49-F238E27FC236}">
                    <a16:creationId xmlns:a16="http://schemas.microsoft.com/office/drawing/2014/main" id="{57DAF3B4-5299-4158-B469-C3F91BD4D11F}"/>
                  </a:ext>
                </a:extLst>
              </p:cNvPr>
              <p:cNvSpPr txBox="1"/>
              <p:nvPr/>
            </p:nvSpPr>
            <p:spPr>
              <a:xfrm rot="21600000">
                <a:off x="2282562" y="3382993"/>
                <a:ext cx="6152456" cy="13018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4066" tIns="91440" rIns="170688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400" kern="12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rPr>
                  <a:t>Более 31000 голов КРС</a:t>
                </a:r>
                <a:endParaRPr lang="ru-RU" sz="2400" kern="1200" dirty="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59EEBAF1-70C1-46ED-8193-3EF0B07D93DE}"/>
                </a:ext>
              </a:extLst>
            </p:cNvPr>
            <p:cNvSpPr/>
            <p:nvPr/>
          </p:nvSpPr>
          <p:spPr>
            <a:xfrm>
              <a:off x="4434504" y="3199591"/>
              <a:ext cx="912654" cy="892826"/>
            </a:xfrm>
            <a:prstGeom prst="ellipse">
              <a:avLst/>
            </a:prstGeom>
            <a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Прямоугольник 1"/>
          <p:cNvSpPr/>
          <p:nvPr/>
        </p:nvSpPr>
        <p:spPr>
          <a:xfrm>
            <a:off x="3841820" y="4404982"/>
            <a:ext cx="3404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На ежедневном контроле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79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12"/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6"/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AutoShape 8"/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036" name="Picture 12" descr="информация вектор значок белый фон PNG , Faq, инфо, информация PNG картинки  и пнг рисунок для бесплатной загрузки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6" descr="logo_eng1.png">
            <a:extLst>
              <a:ext uri="{FF2B5EF4-FFF2-40B4-BE49-F238E27FC236}">
                <a16:creationId xmlns:a16="http://schemas.microsoft.com/office/drawing/2014/main" id="{DE77BEF6-A383-4C83-BB4E-3FC690DF87E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117874" y="12400"/>
            <a:ext cx="7321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Схема текущего бизнес-процесса «Производственная аналитика»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0629" y="3385526"/>
            <a:ext cx="2786502" cy="1354217"/>
          </a:xfrm>
          <a:prstGeom prst="rect">
            <a:avLst/>
          </a:prstGeom>
          <a:gradFill flip="none" rotWithShape="1">
            <a:gsLst>
              <a:gs pos="0">
                <a:srgbClr val="08D6E0">
                  <a:shade val="30000"/>
                  <a:satMod val="115000"/>
                </a:srgbClr>
              </a:gs>
              <a:gs pos="30000">
                <a:srgbClr val="08D6E0">
                  <a:shade val="67500"/>
                  <a:satMod val="115000"/>
                </a:srgbClr>
              </a:gs>
              <a:gs pos="100000">
                <a:srgbClr val="08D6E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18ADC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  <a:p>
            <a:pPr algn="ctr"/>
            <a:r>
              <a:rPr lang="ru-RU" b="1" dirty="0"/>
              <a:t>Бизнес-процесс</a:t>
            </a:r>
          </a:p>
          <a:p>
            <a:pPr algn="ctr"/>
            <a:r>
              <a:rPr lang="ru-RU" b="1" dirty="0"/>
              <a:t>«Производственная аналитика»</a:t>
            </a:r>
          </a:p>
          <a:p>
            <a:pPr algn="ctr"/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70629" y="1101124"/>
            <a:ext cx="2786502" cy="1754326"/>
          </a:xfrm>
          <a:prstGeom prst="rect">
            <a:avLst/>
          </a:prstGeom>
          <a:gradFill flip="none" rotWithShape="1">
            <a:gsLst>
              <a:gs pos="0">
                <a:srgbClr val="00E5C7">
                  <a:shade val="30000"/>
                  <a:satMod val="115000"/>
                </a:srgbClr>
              </a:gs>
              <a:gs pos="21000">
                <a:srgbClr val="00E5C7">
                  <a:shade val="67500"/>
                  <a:satMod val="115000"/>
                </a:srgbClr>
              </a:gs>
              <a:gs pos="100000">
                <a:srgbClr val="00E5C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18AD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Управляющие воздействия</a:t>
            </a:r>
          </a:p>
          <a:p>
            <a:pPr algn="ctr"/>
            <a:r>
              <a:rPr lang="ru-RU" dirty="0"/>
              <a:t>Сложившиеся исторически принципы производственной аналитики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49860" y="5255957"/>
            <a:ext cx="2786502" cy="1477328"/>
          </a:xfrm>
          <a:prstGeom prst="rect">
            <a:avLst/>
          </a:prstGeom>
          <a:gradFill flip="none" rotWithShape="1">
            <a:gsLst>
              <a:gs pos="0">
                <a:srgbClr val="00E5C7">
                  <a:shade val="30000"/>
                  <a:satMod val="115000"/>
                </a:srgbClr>
              </a:gs>
              <a:gs pos="17000">
                <a:srgbClr val="00E5C7">
                  <a:shade val="67500"/>
                  <a:satMod val="115000"/>
                </a:srgbClr>
              </a:gs>
              <a:gs pos="100000">
                <a:srgbClr val="00E5C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18AD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Ресурсы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автоматизированные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персонал аналитического центра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37540" y="3313992"/>
            <a:ext cx="2540576" cy="1600438"/>
          </a:xfrm>
          <a:prstGeom prst="rect">
            <a:avLst/>
          </a:prstGeom>
          <a:gradFill flip="none" rotWithShape="1">
            <a:gsLst>
              <a:gs pos="0">
                <a:srgbClr val="08D6E0">
                  <a:shade val="30000"/>
                  <a:satMod val="115000"/>
                </a:srgbClr>
              </a:gs>
              <a:gs pos="50000">
                <a:srgbClr val="08D6E0">
                  <a:shade val="67500"/>
                  <a:satMod val="115000"/>
                </a:srgbClr>
              </a:gs>
              <a:gs pos="100000">
                <a:srgbClr val="08D6E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18ADC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r>
              <a:rPr lang="ru-RU" b="1" dirty="0"/>
              <a:t>Аналитическая </a:t>
            </a:r>
          </a:p>
          <a:p>
            <a:pPr algn="ctr"/>
            <a:r>
              <a:rPr lang="ru-RU" b="1" dirty="0"/>
              <a:t>отчетность</a:t>
            </a:r>
          </a:p>
          <a:p>
            <a:pPr algn="ctr"/>
            <a:endParaRPr lang="ru-RU" sz="2000" b="1" dirty="0"/>
          </a:p>
          <a:p>
            <a:pPr algn="ctr"/>
            <a:endParaRPr lang="ru-RU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051951" y="2191197"/>
            <a:ext cx="2540576" cy="3570208"/>
          </a:xfrm>
          <a:prstGeom prst="rect">
            <a:avLst/>
          </a:prstGeom>
          <a:gradFill flip="none" rotWithShape="1">
            <a:gsLst>
              <a:gs pos="0">
                <a:srgbClr val="00E5C7">
                  <a:shade val="30000"/>
                  <a:satMod val="115000"/>
                </a:srgbClr>
              </a:gs>
              <a:gs pos="26000">
                <a:srgbClr val="00E5C7">
                  <a:shade val="67500"/>
                  <a:satMod val="115000"/>
                </a:srgbClr>
              </a:gs>
              <a:gs pos="100000">
                <a:srgbClr val="00E5C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24C0D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b="1" dirty="0"/>
          </a:p>
          <a:p>
            <a:pPr algn="ctr"/>
            <a:r>
              <a:rPr lang="ru-RU" b="1" dirty="0"/>
              <a:t>Вход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нормативные производственные показатели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утвержденные производственные протоколы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производственные планы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утвержденные нормы расхода</a:t>
            </a:r>
          </a:p>
          <a:p>
            <a:pPr algn="ctr"/>
            <a:endParaRPr lang="ru-RU" sz="1400" b="1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305703" y="2940145"/>
            <a:ext cx="510886" cy="376599"/>
            <a:chOff x="5284636" y="2357323"/>
            <a:chExt cx="510886" cy="667116"/>
          </a:xfrm>
        </p:grpSpPr>
        <p:sp>
          <p:nvSpPr>
            <p:cNvPr id="3" name="Стрелка вниз 2"/>
            <p:cNvSpPr/>
            <p:nvPr/>
          </p:nvSpPr>
          <p:spPr>
            <a:xfrm>
              <a:off x="5284636" y="2362198"/>
              <a:ext cx="76200" cy="662241"/>
            </a:xfrm>
            <a:prstGeom prst="downArrow">
              <a:avLst/>
            </a:prstGeom>
            <a:solidFill>
              <a:srgbClr val="174669"/>
            </a:solidFill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5503711" y="2362198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низ 47"/>
            <p:cNvSpPr/>
            <p:nvPr/>
          </p:nvSpPr>
          <p:spPr>
            <a:xfrm>
              <a:off x="5719322" y="2357323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305703" y="4827589"/>
            <a:ext cx="510886" cy="372737"/>
            <a:chOff x="5284636" y="4422068"/>
            <a:chExt cx="510886" cy="667116"/>
          </a:xfrm>
        </p:grpSpPr>
        <p:sp>
          <p:nvSpPr>
            <p:cNvPr id="49" name="Стрелка вниз 48"/>
            <p:cNvSpPr/>
            <p:nvPr/>
          </p:nvSpPr>
          <p:spPr>
            <a:xfrm flipV="1">
              <a:off x="5284636" y="4426943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низ 49"/>
            <p:cNvSpPr/>
            <p:nvPr/>
          </p:nvSpPr>
          <p:spPr>
            <a:xfrm flipV="1">
              <a:off x="5503711" y="4426943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низ 50"/>
            <p:cNvSpPr/>
            <p:nvPr/>
          </p:nvSpPr>
          <p:spPr>
            <a:xfrm flipV="1">
              <a:off x="5719322" y="4422068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16200000">
            <a:off x="3640291" y="3859239"/>
            <a:ext cx="510886" cy="406791"/>
            <a:chOff x="2971415" y="5351594"/>
            <a:chExt cx="510886" cy="667116"/>
          </a:xfrm>
        </p:grpSpPr>
        <p:sp>
          <p:nvSpPr>
            <p:cNvPr id="52" name="Стрелка вниз 51"/>
            <p:cNvSpPr/>
            <p:nvPr/>
          </p:nvSpPr>
          <p:spPr>
            <a:xfrm>
              <a:off x="2971415" y="5356469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трелка вниз 52"/>
            <p:cNvSpPr/>
            <p:nvPr/>
          </p:nvSpPr>
          <p:spPr>
            <a:xfrm>
              <a:off x="3190490" y="5356469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низ 53"/>
            <p:cNvSpPr/>
            <p:nvPr/>
          </p:nvSpPr>
          <p:spPr>
            <a:xfrm>
              <a:off x="3406101" y="5351594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 rot="16200000">
            <a:off x="7002786" y="3871168"/>
            <a:ext cx="510886" cy="382932"/>
            <a:chOff x="2971415" y="5351594"/>
            <a:chExt cx="510886" cy="667116"/>
          </a:xfrm>
        </p:grpSpPr>
        <p:sp>
          <p:nvSpPr>
            <p:cNvPr id="56" name="Стрелка вниз 55"/>
            <p:cNvSpPr/>
            <p:nvPr/>
          </p:nvSpPr>
          <p:spPr>
            <a:xfrm>
              <a:off x="2971415" y="5356469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трелка вниз 56"/>
            <p:cNvSpPr/>
            <p:nvPr/>
          </p:nvSpPr>
          <p:spPr>
            <a:xfrm>
              <a:off x="3190490" y="5356469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трелка вниз 57"/>
            <p:cNvSpPr/>
            <p:nvPr/>
          </p:nvSpPr>
          <p:spPr>
            <a:xfrm>
              <a:off x="3406101" y="5351594"/>
              <a:ext cx="76200" cy="662241"/>
            </a:xfrm>
            <a:prstGeom prst="downArrow">
              <a:avLst/>
            </a:prstGeom>
            <a:ln w="57150">
              <a:solidFill>
                <a:srgbClr val="3192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936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10502" y="0"/>
            <a:ext cx="2106002" cy="1153045"/>
            <a:chOff x="15" y="15"/>
            <a:chExt cx="5375" cy="2816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12"/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6"/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0957692" y="0"/>
            <a:ext cx="1234307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11198856" y="40640"/>
            <a:ext cx="930275" cy="1358900"/>
            <a:chOff x="12943" y="365"/>
            <a:chExt cx="1464" cy="2139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3" y="1139"/>
              <a:ext cx="1078" cy="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utoShape 8"/>
            <p:cNvSpPr>
              <a:spLocks/>
            </p:cNvSpPr>
            <p:nvPr/>
          </p:nvSpPr>
          <p:spPr bwMode="auto">
            <a:xfrm>
              <a:off x="13800" y="1715"/>
              <a:ext cx="600" cy="740"/>
            </a:xfrm>
            <a:custGeom>
              <a:avLst/>
              <a:gdLst>
                <a:gd name="T0" fmla="+- 0 13800 13800"/>
                <a:gd name="T1" fmla="*/ T0 w 600"/>
                <a:gd name="T2" fmla="+- 0 2085 1716"/>
                <a:gd name="T3" fmla="*/ 2085 h 740"/>
                <a:gd name="T4" fmla="+- 0 14012 13800"/>
                <a:gd name="T5" fmla="*/ T4 w 600"/>
                <a:gd name="T6" fmla="+- 0 2455 1716"/>
                <a:gd name="T7" fmla="*/ 2455 h 740"/>
                <a:gd name="T8" fmla="+- 0 14400 13800"/>
                <a:gd name="T9" fmla="*/ T8 w 600"/>
                <a:gd name="T10" fmla="+- 0 2455 1716"/>
                <a:gd name="T11" fmla="*/ 2455 h 740"/>
                <a:gd name="T12" fmla="+- 0 14400 13800"/>
                <a:gd name="T13" fmla="*/ T12 w 600"/>
                <a:gd name="T14" fmla="+- 0 1716 1716"/>
                <a:gd name="T15" fmla="*/ 1716 h 740"/>
                <a:gd name="T16" fmla="+- 0 14012 13800"/>
                <a:gd name="T17" fmla="*/ T16 w 600"/>
                <a:gd name="T18" fmla="+- 0 1716 1716"/>
                <a:gd name="T19" fmla="*/ 1716 h 740"/>
                <a:gd name="T20" fmla="+- 0 13800 13800"/>
                <a:gd name="T21" fmla="*/ T20 w 600"/>
                <a:gd name="T22" fmla="+- 0 2085 1716"/>
                <a:gd name="T23" fmla="*/ 2085 h 7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00" h="740">
                  <a:moveTo>
                    <a:pt x="0" y="369"/>
                  </a:moveTo>
                  <a:lnTo>
                    <a:pt x="212" y="739"/>
                  </a:lnTo>
                  <a:lnTo>
                    <a:pt x="600" y="739"/>
                  </a:lnTo>
                  <a:moveTo>
                    <a:pt x="600" y="0"/>
                  </a:moveTo>
                  <a:lnTo>
                    <a:pt x="212" y="0"/>
                  </a:lnTo>
                  <a:lnTo>
                    <a:pt x="0" y="369"/>
                  </a:lnTo>
                </a:path>
              </a:pathLst>
            </a:custGeom>
            <a:noFill/>
            <a:ln w="9144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3423" y="2116"/>
              <a:ext cx="447" cy="387"/>
            </a:xfrm>
            <a:custGeom>
              <a:avLst/>
              <a:gdLst>
                <a:gd name="T0" fmla="+- 0 13759 13423"/>
                <a:gd name="T1" fmla="*/ T0 w 447"/>
                <a:gd name="T2" fmla="+- 0 2117 2117"/>
                <a:gd name="T3" fmla="*/ 2117 h 387"/>
                <a:gd name="T4" fmla="+- 0 13534 13423"/>
                <a:gd name="T5" fmla="*/ T4 w 447"/>
                <a:gd name="T6" fmla="+- 0 2117 2117"/>
                <a:gd name="T7" fmla="*/ 2117 h 387"/>
                <a:gd name="T8" fmla="+- 0 13423 13423"/>
                <a:gd name="T9" fmla="*/ T8 w 447"/>
                <a:gd name="T10" fmla="+- 0 2310 2117"/>
                <a:gd name="T11" fmla="*/ 2310 h 387"/>
                <a:gd name="T12" fmla="+- 0 13534 13423"/>
                <a:gd name="T13" fmla="*/ T12 w 447"/>
                <a:gd name="T14" fmla="+- 0 2503 2117"/>
                <a:gd name="T15" fmla="*/ 2503 h 387"/>
                <a:gd name="T16" fmla="+- 0 13759 13423"/>
                <a:gd name="T17" fmla="*/ T16 w 447"/>
                <a:gd name="T18" fmla="+- 0 2503 2117"/>
                <a:gd name="T19" fmla="*/ 2503 h 387"/>
                <a:gd name="T20" fmla="+- 0 13870 13423"/>
                <a:gd name="T21" fmla="*/ T20 w 447"/>
                <a:gd name="T22" fmla="+- 0 2310 2117"/>
                <a:gd name="T23" fmla="*/ 2310 h 387"/>
                <a:gd name="T24" fmla="+- 0 13759 13423"/>
                <a:gd name="T25" fmla="*/ T24 w 447"/>
                <a:gd name="T26" fmla="+- 0 2117 2117"/>
                <a:gd name="T27" fmla="*/ 2117 h 3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47" h="387">
                  <a:moveTo>
                    <a:pt x="336" y="0"/>
                  </a:moveTo>
                  <a:lnTo>
                    <a:pt x="111" y="0"/>
                  </a:lnTo>
                  <a:lnTo>
                    <a:pt x="0" y="193"/>
                  </a:lnTo>
                  <a:lnTo>
                    <a:pt x="111" y="386"/>
                  </a:lnTo>
                  <a:lnTo>
                    <a:pt x="336" y="386"/>
                  </a:lnTo>
                  <a:lnTo>
                    <a:pt x="447" y="193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19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106" y="364"/>
              <a:ext cx="855" cy="740"/>
            </a:xfrm>
            <a:custGeom>
              <a:avLst/>
              <a:gdLst>
                <a:gd name="T0" fmla="+- 0 13749 13106"/>
                <a:gd name="T1" fmla="*/ T0 w 855"/>
                <a:gd name="T2" fmla="+- 0 365 365"/>
                <a:gd name="T3" fmla="*/ 365 h 740"/>
                <a:gd name="T4" fmla="+- 0 13318 13106"/>
                <a:gd name="T5" fmla="*/ T4 w 855"/>
                <a:gd name="T6" fmla="+- 0 365 365"/>
                <a:gd name="T7" fmla="*/ 365 h 740"/>
                <a:gd name="T8" fmla="+- 0 13106 13106"/>
                <a:gd name="T9" fmla="*/ T8 w 855"/>
                <a:gd name="T10" fmla="+- 0 734 365"/>
                <a:gd name="T11" fmla="*/ 734 h 740"/>
                <a:gd name="T12" fmla="+- 0 13318 13106"/>
                <a:gd name="T13" fmla="*/ T12 w 855"/>
                <a:gd name="T14" fmla="+- 0 1104 365"/>
                <a:gd name="T15" fmla="*/ 1104 h 740"/>
                <a:gd name="T16" fmla="+- 0 13749 13106"/>
                <a:gd name="T17" fmla="*/ T16 w 855"/>
                <a:gd name="T18" fmla="+- 0 1104 365"/>
                <a:gd name="T19" fmla="*/ 1104 h 740"/>
                <a:gd name="T20" fmla="+- 0 13961 13106"/>
                <a:gd name="T21" fmla="*/ T20 w 855"/>
                <a:gd name="T22" fmla="+- 0 734 365"/>
                <a:gd name="T23" fmla="*/ 734 h 740"/>
                <a:gd name="T24" fmla="+- 0 13749 13106"/>
                <a:gd name="T25" fmla="*/ T24 w 855"/>
                <a:gd name="T26" fmla="+- 0 365 365"/>
                <a:gd name="T27" fmla="*/ 365 h 7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855" h="740">
                  <a:moveTo>
                    <a:pt x="643" y="0"/>
                  </a:moveTo>
                  <a:lnTo>
                    <a:pt x="212" y="0"/>
                  </a:lnTo>
                  <a:lnTo>
                    <a:pt x="0" y="369"/>
                  </a:lnTo>
                  <a:lnTo>
                    <a:pt x="212" y="739"/>
                  </a:lnTo>
                  <a:lnTo>
                    <a:pt x="643" y="739"/>
                  </a:lnTo>
                  <a:lnTo>
                    <a:pt x="855" y="369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13801" y="965"/>
              <a:ext cx="375" cy="324"/>
            </a:xfrm>
            <a:custGeom>
              <a:avLst/>
              <a:gdLst>
                <a:gd name="T0" fmla="+- 0 13801 13801"/>
                <a:gd name="T1" fmla="*/ T0 w 375"/>
                <a:gd name="T2" fmla="+- 0 1128 966"/>
                <a:gd name="T3" fmla="*/ 1128 h 324"/>
                <a:gd name="T4" fmla="+- 0 13894 13801"/>
                <a:gd name="T5" fmla="*/ T4 w 375"/>
                <a:gd name="T6" fmla="+- 0 1290 966"/>
                <a:gd name="T7" fmla="*/ 1290 h 324"/>
                <a:gd name="T8" fmla="+- 0 14083 13801"/>
                <a:gd name="T9" fmla="*/ T8 w 375"/>
                <a:gd name="T10" fmla="+- 0 1290 966"/>
                <a:gd name="T11" fmla="*/ 1290 h 324"/>
                <a:gd name="T12" fmla="+- 0 14176 13801"/>
                <a:gd name="T13" fmla="*/ T12 w 375"/>
                <a:gd name="T14" fmla="+- 0 1128 966"/>
                <a:gd name="T15" fmla="*/ 1128 h 324"/>
                <a:gd name="T16" fmla="+- 0 14083 13801"/>
                <a:gd name="T17" fmla="*/ T16 w 375"/>
                <a:gd name="T18" fmla="+- 0 966 966"/>
                <a:gd name="T19" fmla="*/ 966 h 324"/>
                <a:gd name="T20" fmla="+- 0 13894 13801"/>
                <a:gd name="T21" fmla="*/ T20 w 375"/>
                <a:gd name="T22" fmla="+- 0 966 966"/>
                <a:gd name="T23" fmla="*/ 966 h 324"/>
                <a:gd name="T24" fmla="+- 0 13801 13801"/>
                <a:gd name="T25" fmla="*/ T24 w 375"/>
                <a:gd name="T26" fmla="+- 0 1128 966"/>
                <a:gd name="T27" fmla="*/ 1128 h 3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75" h="324">
                  <a:moveTo>
                    <a:pt x="0" y="162"/>
                  </a:moveTo>
                  <a:lnTo>
                    <a:pt x="93" y="324"/>
                  </a:lnTo>
                  <a:lnTo>
                    <a:pt x="282" y="324"/>
                  </a:lnTo>
                  <a:lnTo>
                    <a:pt x="375" y="162"/>
                  </a:lnTo>
                  <a:lnTo>
                    <a:pt x="282" y="0"/>
                  </a:lnTo>
                  <a:lnTo>
                    <a:pt x="93" y="0"/>
                  </a:lnTo>
                  <a:lnTo>
                    <a:pt x="0" y="162"/>
                  </a:lnTo>
                  <a:close/>
                </a:path>
              </a:pathLst>
            </a:custGeom>
            <a:noFill/>
            <a:ln w="19812">
              <a:solidFill>
                <a:srgbClr val="00E0C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2" name="AutoShape 13"/>
          <p:cNvSpPr>
            <a:spLocks/>
          </p:cNvSpPr>
          <p:nvPr/>
        </p:nvSpPr>
        <p:spPr bwMode="auto">
          <a:xfrm flipH="1">
            <a:off x="1534940" y="1638457"/>
            <a:ext cx="1838914" cy="940480"/>
          </a:xfrm>
          <a:custGeom>
            <a:avLst/>
            <a:gdLst>
              <a:gd name="T0" fmla="+- 0 10132 10082"/>
              <a:gd name="T1" fmla="*/ T0 w 1582"/>
              <a:gd name="T2" fmla="+- 0 44 -496"/>
              <a:gd name="T3" fmla="*/ 44 h 750"/>
              <a:gd name="T4" fmla="+- 0 10152 10082"/>
              <a:gd name="T5" fmla="*/ T4 w 1582"/>
              <a:gd name="T6" fmla="+- 0 124 -496"/>
              <a:gd name="T7" fmla="*/ 124 h 750"/>
              <a:gd name="T8" fmla="+- 0 10152 10082"/>
              <a:gd name="T9" fmla="*/ T8 w 1582"/>
              <a:gd name="T10" fmla="+- 0 -96 -496"/>
              <a:gd name="T11" fmla="*/ -96 h 750"/>
              <a:gd name="T12" fmla="+- 0 10132 10082"/>
              <a:gd name="T13" fmla="*/ T12 w 1582"/>
              <a:gd name="T14" fmla="+- 0 -16 -496"/>
              <a:gd name="T15" fmla="*/ -16 h 750"/>
              <a:gd name="T16" fmla="+- 0 10152 10082"/>
              <a:gd name="T17" fmla="*/ T16 w 1582"/>
              <a:gd name="T18" fmla="+- 0 -96 -496"/>
              <a:gd name="T19" fmla="*/ -96 h 750"/>
              <a:gd name="T20" fmla="+- 0 10132 10082"/>
              <a:gd name="T21" fmla="*/ T20 w 1582"/>
              <a:gd name="T22" fmla="+- 0 -236 -496"/>
              <a:gd name="T23" fmla="*/ -236 h 750"/>
              <a:gd name="T24" fmla="+- 0 10152 10082"/>
              <a:gd name="T25" fmla="*/ T24 w 1582"/>
              <a:gd name="T26" fmla="+- 0 -156 -496"/>
              <a:gd name="T27" fmla="*/ -156 h 750"/>
              <a:gd name="T28" fmla="+- 0 10152 10082"/>
              <a:gd name="T29" fmla="*/ T28 w 1582"/>
              <a:gd name="T30" fmla="+- 0 -376 -496"/>
              <a:gd name="T31" fmla="*/ -376 h 750"/>
              <a:gd name="T32" fmla="+- 0 10132 10082"/>
              <a:gd name="T33" fmla="*/ T32 w 1582"/>
              <a:gd name="T34" fmla="+- 0 -296 -496"/>
              <a:gd name="T35" fmla="*/ -296 h 750"/>
              <a:gd name="T36" fmla="+- 0 10152 10082"/>
              <a:gd name="T37" fmla="*/ T36 w 1582"/>
              <a:gd name="T38" fmla="+- 0 -376 -496"/>
              <a:gd name="T39" fmla="*/ -376 h 750"/>
              <a:gd name="T40" fmla="+- 0 10200 10082"/>
              <a:gd name="T41" fmla="*/ T40 w 1582"/>
              <a:gd name="T42" fmla="+- 0 184 -496"/>
              <a:gd name="T43" fmla="*/ 184 h 750"/>
              <a:gd name="T44" fmla="+- 0 10185 10082"/>
              <a:gd name="T45" fmla="*/ T44 w 1582"/>
              <a:gd name="T46" fmla="+- 0 152 -496"/>
              <a:gd name="T47" fmla="*/ 152 h 750"/>
              <a:gd name="T48" fmla="+- 0 10142 10082"/>
              <a:gd name="T49" fmla="*/ T48 w 1582"/>
              <a:gd name="T50" fmla="+- 0 134 -496"/>
              <a:gd name="T51" fmla="*/ 134 h 750"/>
              <a:gd name="T52" fmla="+- 0 10100 10082"/>
              <a:gd name="T53" fmla="*/ T52 w 1582"/>
              <a:gd name="T54" fmla="+- 0 152 -496"/>
              <a:gd name="T55" fmla="*/ 152 h 750"/>
              <a:gd name="T56" fmla="+- 0 10082 10082"/>
              <a:gd name="T57" fmla="*/ T56 w 1582"/>
              <a:gd name="T58" fmla="+- 0 194 -496"/>
              <a:gd name="T59" fmla="*/ 194 h 750"/>
              <a:gd name="T60" fmla="+- 0 10100 10082"/>
              <a:gd name="T61" fmla="*/ T60 w 1582"/>
              <a:gd name="T62" fmla="+- 0 236 -496"/>
              <a:gd name="T63" fmla="*/ 236 h 750"/>
              <a:gd name="T64" fmla="+- 0 10142 10082"/>
              <a:gd name="T65" fmla="*/ T64 w 1582"/>
              <a:gd name="T66" fmla="+- 0 254 -496"/>
              <a:gd name="T67" fmla="*/ 254 h 750"/>
              <a:gd name="T68" fmla="+- 0 10185 10082"/>
              <a:gd name="T69" fmla="*/ T68 w 1582"/>
              <a:gd name="T70" fmla="+- 0 236 -496"/>
              <a:gd name="T71" fmla="*/ 236 h 750"/>
              <a:gd name="T72" fmla="+- 0 10202 10082"/>
              <a:gd name="T73" fmla="*/ T72 w 1582"/>
              <a:gd name="T74" fmla="+- 0 194 -496"/>
              <a:gd name="T75" fmla="*/ 194 h 750"/>
              <a:gd name="T76" fmla="+- 0 10164 10082"/>
              <a:gd name="T77" fmla="*/ T76 w 1582"/>
              <a:gd name="T78" fmla="+- 0 -446 -496"/>
              <a:gd name="T79" fmla="*/ -446 h 750"/>
              <a:gd name="T80" fmla="+- 0 10244 10082"/>
              <a:gd name="T81" fmla="*/ T80 w 1582"/>
              <a:gd name="T82" fmla="+- 0 -426 -496"/>
              <a:gd name="T83" fmla="*/ -426 h 750"/>
              <a:gd name="T84" fmla="+- 0 10384 10082"/>
              <a:gd name="T85" fmla="*/ T84 w 1582"/>
              <a:gd name="T86" fmla="+- 0 -446 -496"/>
              <a:gd name="T87" fmla="*/ -446 h 750"/>
              <a:gd name="T88" fmla="+- 0 10304 10082"/>
              <a:gd name="T89" fmla="*/ T88 w 1582"/>
              <a:gd name="T90" fmla="+- 0 -426 -496"/>
              <a:gd name="T91" fmla="*/ -426 h 750"/>
              <a:gd name="T92" fmla="+- 0 10384 10082"/>
              <a:gd name="T93" fmla="*/ T92 w 1582"/>
              <a:gd name="T94" fmla="+- 0 -446 -496"/>
              <a:gd name="T95" fmla="*/ -446 h 750"/>
              <a:gd name="T96" fmla="+- 0 10444 10082"/>
              <a:gd name="T97" fmla="*/ T96 w 1582"/>
              <a:gd name="T98" fmla="+- 0 -446 -496"/>
              <a:gd name="T99" fmla="*/ -446 h 750"/>
              <a:gd name="T100" fmla="+- 0 10524 10082"/>
              <a:gd name="T101" fmla="*/ T100 w 1582"/>
              <a:gd name="T102" fmla="+- 0 -426 -496"/>
              <a:gd name="T103" fmla="*/ -426 h 750"/>
              <a:gd name="T104" fmla="+- 0 10664 10082"/>
              <a:gd name="T105" fmla="*/ T104 w 1582"/>
              <a:gd name="T106" fmla="+- 0 -446 -496"/>
              <a:gd name="T107" fmla="*/ -446 h 750"/>
              <a:gd name="T108" fmla="+- 0 10584 10082"/>
              <a:gd name="T109" fmla="*/ T108 w 1582"/>
              <a:gd name="T110" fmla="+- 0 -426 -496"/>
              <a:gd name="T111" fmla="*/ -426 h 750"/>
              <a:gd name="T112" fmla="+- 0 10664 10082"/>
              <a:gd name="T113" fmla="*/ T112 w 1582"/>
              <a:gd name="T114" fmla="+- 0 -446 -496"/>
              <a:gd name="T115" fmla="*/ -446 h 750"/>
              <a:gd name="T116" fmla="+- 0 10724 10082"/>
              <a:gd name="T117" fmla="*/ T116 w 1582"/>
              <a:gd name="T118" fmla="+- 0 -446 -496"/>
              <a:gd name="T119" fmla="*/ -446 h 750"/>
              <a:gd name="T120" fmla="+- 0 10804 10082"/>
              <a:gd name="T121" fmla="*/ T120 w 1582"/>
              <a:gd name="T122" fmla="+- 0 -426 -496"/>
              <a:gd name="T123" fmla="*/ -426 h 750"/>
              <a:gd name="T124" fmla="+- 0 10944 10082"/>
              <a:gd name="T125" fmla="*/ T124 w 1582"/>
              <a:gd name="T126" fmla="+- 0 -446 -496"/>
              <a:gd name="T127" fmla="*/ -446 h 750"/>
              <a:gd name="T128" fmla="+- 0 10864 10082"/>
              <a:gd name="T129" fmla="*/ T128 w 1582"/>
              <a:gd name="T130" fmla="+- 0 -426 -496"/>
              <a:gd name="T131" fmla="*/ -426 h 750"/>
              <a:gd name="T132" fmla="+- 0 10944 10082"/>
              <a:gd name="T133" fmla="*/ T132 w 1582"/>
              <a:gd name="T134" fmla="+- 0 -446 -496"/>
              <a:gd name="T135" fmla="*/ -446 h 750"/>
              <a:gd name="T136" fmla="+- 0 11004 10082"/>
              <a:gd name="T137" fmla="*/ T136 w 1582"/>
              <a:gd name="T138" fmla="+- 0 -446 -496"/>
              <a:gd name="T139" fmla="*/ -446 h 750"/>
              <a:gd name="T140" fmla="+- 0 11084 10082"/>
              <a:gd name="T141" fmla="*/ T140 w 1582"/>
              <a:gd name="T142" fmla="+- 0 -426 -496"/>
              <a:gd name="T143" fmla="*/ -426 h 750"/>
              <a:gd name="T144" fmla="+- 0 11224 10082"/>
              <a:gd name="T145" fmla="*/ T144 w 1582"/>
              <a:gd name="T146" fmla="+- 0 -446 -496"/>
              <a:gd name="T147" fmla="*/ -446 h 750"/>
              <a:gd name="T148" fmla="+- 0 11144 10082"/>
              <a:gd name="T149" fmla="*/ T148 w 1582"/>
              <a:gd name="T150" fmla="+- 0 -426 -496"/>
              <a:gd name="T151" fmla="*/ -426 h 750"/>
              <a:gd name="T152" fmla="+- 0 11224 10082"/>
              <a:gd name="T153" fmla="*/ T152 w 1582"/>
              <a:gd name="T154" fmla="+- 0 -446 -496"/>
              <a:gd name="T155" fmla="*/ -446 h 750"/>
              <a:gd name="T156" fmla="+- 0 11284 10082"/>
              <a:gd name="T157" fmla="*/ T156 w 1582"/>
              <a:gd name="T158" fmla="+- 0 -446 -496"/>
              <a:gd name="T159" fmla="*/ -446 h 750"/>
              <a:gd name="T160" fmla="+- 0 11364 10082"/>
              <a:gd name="T161" fmla="*/ T160 w 1582"/>
              <a:gd name="T162" fmla="+- 0 -426 -496"/>
              <a:gd name="T163" fmla="*/ -426 h 750"/>
              <a:gd name="T164" fmla="+- 0 11504 10082"/>
              <a:gd name="T165" fmla="*/ T164 w 1582"/>
              <a:gd name="T166" fmla="+- 0 -446 -496"/>
              <a:gd name="T167" fmla="*/ -446 h 750"/>
              <a:gd name="T168" fmla="+- 0 11424 10082"/>
              <a:gd name="T169" fmla="*/ T168 w 1582"/>
              <a:gd name="T170" fmla="+- 0 -426 -496"/>
              <a:gd name="T171" fmla="*/ -426 h 750"/>
              <a:gd name="T172" fmla="+- 0 11504 10082"/>
              <a:gd name="T173" fmla="*/ T172 w 1582"/>
              <a:gd name="T174" fmla="+- 0 -446 -496"/>
              <a:gd name="T175" fmla="*/ -446 h 750"/>
              <a:gd name="T176" fmla="+- 0 11662 10082"/>
              <a:gd name="T177" fmla="*/ T176 w 1582"/>
              <a:gd name="T178" fmla="+- 0 -446 -496"/>
              <a:gd name="T179" fmla="*/ -446 h 750"/>
              <a:gd name="T180" fmla="+- 0 11646 10082"/>
              <a:gd name="T181" fmla="*/ T180 w 1582"/>
              <a:gd name="T182" fmla="+- 0 -478 -496"/>
              <a:gd name="T183" fmla="*/ -478 h 750"/>
              <a:gd name="T184" fmla="+- 0 11604 10082"/>
              <a:gd name="T185" fmla="*/ T184 w 1582"/>
              <a:gd name="T186" fmla="+- 0 -496 -496"/>
              <a:gd name="T187" fmla="*/ -496 h 750"/>
              <a:gd name="T188" fmla="+- 0 11562 10082"/>
              <a:gd name="T189" fmla="*/ T188 w 1582"/>
              <a:gd name="T190" fmla="+- 0 -478 -496"/>
              <a:gd name="T191" fmla="*/ -478 h 750"/>
              <a:gd name="T192" fmla="+- 0 11544 10082"/>
              <a:gd name="T193" fmla="*/ T192 w 1582"/>
              <a:gd name="T194" fmla="+- 0 -436 -496"/>
              <a:gd name="T195" fmla="*/ -436 h 750"/>
              <a:gd name="T196" fmla="+- 0 11562 10082"/>
              <a:gd name="T197" fmla="*/ T196 w 1582"/>
              <a:gd name="T198" fmla="+- 0 -394 -496"/>
              <a:gd name="T199" fmla="*/ -394 h 750"/>
              <a:gd name="T200" fmla="+- 0 11604 10082"/>
              <a:gd name="T201" fmla="*/ T200 w 1582"/>
              <a:gd name="T202" fmla="+- 0 -376 -496"/>
              <a:gd name="T203" fmla="*/ -376 h 750"/>
              <a:gd name="T204" fmla="+- 0 11646 10082"/>
              <a:gd name="T205" fmla="*/ T204 w 1582"/>
              <a:gd name="T206" fmla="+- 0 -394 -496"/>
              <a:gd name="T207" fmla="*/ -394 h 750"/>
              <a:gd name="T208" fmla="+- 0 11662 10082"/>
              <a:gd name="T209" fmla="*/ T208 w 1582"/>
              <a:gd name="T210" fmla="+- 0 -426 -496"/>
              <a:gd name="T211" fmla="*/ -426 h 7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1582" h="750">
                <a:moveTo>
                  <a:pt x="70" y="540"/>
                </a:moveTo>
                <a:lnTo>
                  <a:pt x="50" y="540"/>
                </a:lnTo>
                <a:lnTo>
                  <a:pt x="50" y="620"/>
                </a:lnTo>
                <a:lnTo>
                  <a:pt x="70" y="620"/>
                </a:lnTo>
                <a:lnTo>
                  <a:pt x="70" y="540"/>
                </a:lnTo>
                <a:close/>
                <a:moveTo>
                  <a:pt x="70" y="400"/>
                </a:moveTo>
                <a:lnTo>
                  <a:pt x="50" y="400"/>
                </a:lnTo>
                <a:lnTo>
                  <a:pt x="50" y="480"/>
                </a:lnTo>
                <a:lnTo>
                  <a:pt x="70" y="480"/>
                </a:lnTo>
                <a:lnTo>
                  <a:pt x="70" y="400"/>
                </a:lnTo>
                <a:close/>
                <a:moveTo>
                  <a:pt x="70" y="260"/>
                </a:moveTo>
                <a:lnTo>
                  <a:pt x="50" y="260"/>
                </a:lnTo>
                <a:lnTo>
                  <a:pt x="50" y="340"/>
                </a:lnTo>
                <a:lnTo>
                  <a:pt x="70" y="340"/>
                </a:lnTo>
                <a:lnTo>
                  <a:pt x="70" y="260"/>
                </a:lnTo>
                <a:close/>
                <a:moveTo>
                  <a:pt x="70" y="120"/>
                </a:moveTo>
                <a:lnTo>
                  <a:pt x="50" y="120"/>
                </a:lnTo>
                <a:lnTo>
                  <a:pt x="50" y="200"/>
                </a:lnTo>
                <a:lnTo>
                  <a:pt x="70" y="200"/>
                </a:lnTo>
                <a:lnTo>
                  <a:pt x="70" y="120"/>
                </a:lnTo>
                <a:close/>
                <a:moveTo>
                  <a:pt x="120" y="690"/>
                </a:moveTo>
                <a:lnTo>
                  <a:pt x="118" y="680"/>
                </a:lnTo>
                <a:lnTo>
                  <a:pt x="116" y="667"/>
                </a:lnTo>
                <a:lnTo>
                  <a:pt x="103" y="648"/>
                </a:lnTo>
                <a:lnTo>
                  <a:pt x="84" y="635"/>
                </a:lnTo>
                <a:lnTo>
                  <a:pt x="60" y="630"/>
                </a:lnTo>
                <a:lnTo>
                  <a:pt x="37" y="635"/>
                </a:lnTo>
                <a:lnTo>
                  <a:pt x="18" y="648"/>
                </a:lnTo>
                <a:lnTo>
                  <a:pt x="5" y="667"/>
                </a:lnTo>
                <a:lnTo>
                  <a:pt x="0" y="690"/>
                </a:lnTo>
                <a:lnTo>
                  <a:pt x="5" y="713"/>
                </a:lnTo>
                <a:lnTo>
                  <a:pt x="18" y="732"/>
                </a:lnTo>
                <a:lnTo>
                  <a:pt x="37" y="745"/>
                </a:lnTo>
                <a:lnTo>
                  <a:pt x="60" y="750"/>
                </a:lnTo>
                <a:lnTo>
                  <a:pt x="84" y="745"/>
                </a:lnTo>
                <a:lnTo>
                  <a:pt x="103" y="732"/>
                </a:lnTo>
                <a:lnTo>
                  <a:pt x="116" y="713"/>
                </a:lnTo>
                <a:lnTo>
                  <a:pt x="120" y="690"/>
                </a:lnTo>
                <a:close/>
                <a:moveTo>
                  <a:pt x="162" y="50"/>
                </a:moveTo>
                <a:lnTo>
                  <a:pt x="82" y="50"/>
                </a:lnTo>
                <a:lnTo>
                  <a:pt x="82" y="70"/>
                </a:lnTo>
                <a:lnTo>
                  <a:pt x="162" y="70"/>
                </a:lnTo>
                <a:lnTo>
                  <a:pt x="162" y="50"/>
                </a:lnTo>
                <a:close/>
                <a:moveTo>
                  <a:pt x="302" y="50"/>
                </a:moveTo>
                <a:lnTo>
                  <a:pt x="222" y="50"/>
                </a:lnTo>
                <a:lnTo>
                  <a:pt x="222" y="70"/>
                </a:lnTo>
                <a:lnTo>
                  <a:pt x="302" y="70"/>
                </a:lnTo>
                <a:lnTo>
                  <a:pt x="302" y="50"/>
                </a:lnTo>
                <a:close/>
                <a:moveTo>
                  <a:pt x="442" y="50"/>
                </a:moveTo>
                <a:lnTo>
                  <a:pt x="362" y="50"/>
                </a:lnTo>
                <a:lnTo>
                  <a:pt x="362" y="70"/>
                </a:lnTo>
                <a:lnTo>
                  <a:pt x="442" y="70"/>
                </a:lnTo>
                <a:lnTo>
                  <a:pt x="442" y="50"/>
                </a:lnTo>
                <a:close/>
                <a:moveTo>
                  <a:pt x="582" y="50"/>
                </a:moveTo>
                <a:lnTo>
                  <a:pt x="502" y="50"/>
                </a:lnTo>
                <a:lnTo>
                  <a:pt x="502" y="70"/>
                </a:lnTo>
                <a:lnTo>
                  <a:pt x="582" y="70"/>
                </a:lnTo>
                <a:lnTo>
                  <a:pt x="582" y="50"/>
                </a:lnTo>
                <a:close/>
                <a:moveTo>
                  <a:pt x="722" y="50"/>
                </a:moveTo>
                <a:lnTo>
                  <a:pt x="642" y="50"/>
                </a:lnTo>
                <a:lnTo>
                  <a:pt x="642" y="70"/>
                </a:lnTo>
                <a:lnTo>
                  <a:pt x="722" y="70"/>
                </a:lnTo>
                <a:lnTo>
                  <a:pt x="722" y="50"/>
                </a:lnTo>
                <a:close/>
                <a:moveTo>
                  <a:pt x="862" y="50"/>
                </a:moveTo>
                <a:lnTo>
                  <a:pt x="782" y="50"/>
                </a:lnTo>
                <a:lnTo>
                  <a:pt x="782" y="70"/>
                </a:lnTo>
                <a:lnTo>
                  <a:pt x="862" y="70"/>
                </a:lnTo>
                <a:lnTo>
                  <a:pt x="862" y="50"/>
                </a:lnTo>
                <a:close/>
                <a:moveTo>
                  <a:pt x="1002" y="50"/>
                </a:moveTo>
                <a:lnTo>
                  <a:pt x="922" y="50"/>
                </a:lnTo>
                <a:lnTo>
                  <a:pt x="922" y="70"/>
                </a:lnTo>
                <a:lnTo>
                  <a:pt x="1002" y="70"/>
                </a:lnTo>
                <a:lnTo>
                  <a:pt x="1002" y="50"/>
                </a:lnTo>
                <a:close/>
                <a:moveTo>
                  <a:pt x="1142" y="50"/>
                </a:moveTo>
                <a:lnTo>
                  <a:pt x="1062" y="50"/>
                </a:lnTo>
                <a:lnTo>
                  <a:pt x="1062" y="70"/>
                </a:lnTo>
                <a:lnTo>
                  <a:pt x="1142" y="70"/>
                </a:lnTo>
                <a:lnTo>
                  <a:pt x="1142" y="50"/>
                </a:lnTo>
                <a:close/>
                <a:moveTo>
                  <a:pt x="1282" y="50"/>
                </a:moveTo>
                <a:lnTo>
                  <a:pt x="1202" y="50"/>
                </a:lnTo>
                <a:lnTo>
                  <a:pt x="1202" y="70"/>
                </a:lnTo>
                <a:lnTo>
                  <a:pt x="1282" y="70"/>
                </a:lnTo>
                <a:lnTo>
                  <a:pt x="1282" y="50"/>
                </a:lnTo>
                <a:close/>
                <a:moveTo>
                  <a:pt x="1422" y="50"/>
                </a:moveTo>
                <a:lnTo>
                  <a:pt x="1342" y="50"/>
                </a:lnTo>
                <a:lnTo>
                  <a:pt x="1342" y="70"/>
                </a:lnTo>
                <a:lnTo>
                  <a:pt x="1422" y="70"/>
                </a:lnTo>
                <a:lnTo>
                  <a:pt x="1422" y="50"/>
                </a:lnTo>
                <a:close/>
                <a:moveTo>
                  <a:pt x="1582" y="60"/>
                </a:moveTo>
                <a:lnTo>
                  <a:pt x="1580" y="50"/>
                </a:lnTo>
                <a:lnTo>
                  <a:pt x="1577" y="37"/>
                </a:lnTo>
                <a:lnTo>
                  <a:pt x="1564" y="18"/>
                </a:lnTo>
                <a:lnTo>
                  <a:pt x="1545" y="5"/>
                </a:lnTo>
                <a:lnTo>
                  <a:pt x="1522" y="0"/>
                </a:lnTo>
                <a:lnTo>
                  <a:pt x="1499" y="5"/>
                </a:lnTo>
                <a:lnTo>
                  <a:pt x="1480" y="18"/>
                </a:lnTo>
                <a:lnTo>
                  <a:pt x="1467" y="37"/>
                </a:lnTo>
                <a:lnTo>
                  <a:pt x="1462" y="60"/>
                </a:lnTo>
                <a:lnTo>
                  <a:pt x="1467" y="83"/>
                </a:lnTo>
                <a:lnTo>
                  <a:pt x="1480" y="102"/>
                </a:lnTo>
                <a:lnTo>
                  <a:pt x="1499" y="115"/>
                </a:lnTo>
                <a:lnTo>
                  <a:pt x="1522" y="120"/>
                </a:lnTo>
                <a:lnTo>
                  <a:pt x="1545" y="115"/>
                </a:lnTo>
                <a:lnTo>
                  <a:pt x="1564" y="102"/>
                </a:lnTo>
                <a:lnTo>
                  <a:pt x="1577" y="83"/>
                </a:lnTo>
                <a:lnTo>
                  <a:pt x="1580" y="70"/>
                </a:lnTo>
                <a:lnTo>
                  <a:pt x="1582" y="60"/>
                </a:lnTo>
                <a:close/>
              </a:path>
            </a:pathLst>
          </a:custGeom>
          <a:solidFill>
            <a:srgbClr val="7E8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27"/>
          <p:cNvSpPr>
            <a:spLocks/>
          </p:cNvSpPr>
          <p:nvPr/>
        </p:nvSpPr>
        <p:spPr bwMode="auto">
          <a:xfrm flipH="1">
            <a:off x="2866902" y="4695576"/>
            <a:ext cx="1966354" cy="929313"/>
          </a:xfrm>
          <a:custGeom>
            <a:avLst/>
            <a:gdLst>
              <a:gd name="T0" fmla="+- 0 8167 8117"/>
              <a:gd name="T1" fmla="*/ T0 w 1575"/>
              <a:gd name="T2" fmla="+- 0 1728 1108"/>
              <a:gd name="T3" fmla="*/ 1728 h 766"/>
              <a:gd name="T4" fmla="+- 0 8187 8117"/>
              <a:gd name="T5" fmla="*/ T4 w 1575"/>
              <a:gd name="T6" fmla="+- 0 1738 1108"/>
              <a:gd name="T7" fmla="*/ 1738 h 766"/>
              <a:gd name="T8" fmla="+- 0 8187 8117"/>
              <a:gd name="T9" fmla="*/ T8 w 1575"/>
              <a:gd name="T10" fmla="+- 0 1588 1108"/>
              <a:gd name="T11" fmla="*/ 1588 h 766"/>
              <a:gd name="T12" fmla="+- 0 8167 8117"/>
              <a:gd name="T13" fmla="*/ T12 w 1575"/>
              <a:gd name="T14" fmla="+- 0 1668 1108"/>
              <a:gd name="T15" fmla="*/ 1668 h 766"/>
              <a:gd name="T16" fmla="+- 0 8187 8117"/>
              <a:gd name="T17" fmla="*/ T16 w 1575"/>
              <a:gd name="T18" fmla="+- 0 1588 1108"/>
              <a:gd name="T19" fmla="*/ 1588 h 766"/>
              <a:gd name="T20" fmla="+- 0 8167 8117"/>
              <a:gd name="T21" fmla="*/ T20 w 1575"/>
              <a:gd name="T22" fmla="+- 0 1448 1108"/>
              <a:gd name="T23" fmla="*/ 1448 h 766"/>
              <a:gd name="T24" fmla="+- 0 8187 8117"/>
              <a:gd name="T25" fmla="*/ T24 w 1575"/>
              <a:gd name="T26" fmla="+- 0 1528 1108"/>
              <a:gd name="T27" fmla="*/ 1528 h 766"/>
              <a:gd name="T28" fmla="+- 0 8187 8117"/>
              <a:gd name="T29" fmla="*/ T28 w 1575"/>
              <a:gd name="T30" fmla="+- 0 1308 1108"/>
              <a:gd name="T31" fmla="*/ 1308 h 766"/>
              <a:gd name="T32" fmla="+- 0 8167 8117"/>
              <a:gd name="T33" fmla="*/ T32 w 1575"/>
              <a:gd name="T34" fmla="+- 0 1388 1108"/>
              <a:gd name="T35" fmla="*/ 1388 h 766"/>
              <a:gd name="T36" fmla="+- 0 8187 8117"/>
              <a:gd name="T37" fmla="*/ T36 w 1575"/>
              <a:gd name="T38" fmla="+- 0 1308 1108"/>
              <a:gd name="T39" fmla="*/ 1308 h 766"/>
              <a:gd name="T40" fmla="+- 0 8232 8117"/>
              <a:gd name="T41" fmla="*/ T40 w 1575"/>
              <a:gd name="T42" fmla="+- 0 1144 1108"/>
              <a:gd name="T43" fmla="*/ 1144 h 766"/>
              <a:gd name="T44" fmla="+- 0 8200 8117"/>
              <a:gd name="T45" fmla="*/ T44 w 1575"/>
              <a:gd name="T46" fmla="+- 0 1112 1108"/>
              <a:gd name="T47" fmla="*/ 1112 h 766"/>
              <a:gd name="T48" fmla="+- 0 8153 8117"/>
              <a:gd name="T49" fmla="*/ T48 w 1575"/>
              <a:gd name="T50" fmla="+- 0 1112 1108"/>
              <a:gd name="T51" fmla="*/ 1112 h 766"/>
              <a:gd name="T52" fmla="+- 0 8122 8117"/>
              <a:gd name="T53" fmla="*/ T52 w 1575"/>
              <a:gd name="T54" fmla="+- 0 1144 1108"/>
              <a:gd name="T55" fmla="*/ 1144 h 766"/>
              <a:gd name="T56" fmla="+- 0 8122 8117"/>
              <a:gd name="T57" fmla="*/ T56 w 1575"/>
              <a:gd name="T58" fmla="+- 0 1191 1108"/>
              <a:gd name="T59" fmla="*/ 1191 h 766"/>
              <a:gd name="T60" fmla="+- 0 8153 8117"/>
              <a:gd name="T61" fmla="*/ T60 w 1575"/>
              <a:gd name="T62" fmla="+- 0 1223 1108"/>
              <a:gd name="T63" fmla="*/ 1223 h 766"/>
              <a:gd name="T64" fmla="+- 0 8167 8117"/>
              <a:gd name="T65" fmla="*/ T64 w 1575"/>
              <a:gd name="T66" fmla="+- 0 1248 1108"/>
              <a:gd name="T67" fmla="*/ 1248 h 766"/>
              <a:gd name="T68" fmla="+- 0 8187 8117"/>
              <a:gd name="T69" fmla="*/ T68 w 1575"/>
              <a:gd name="T70" fmla="+- 0 1228 1108"/>
              <a:gd name="T71" fmla="*/ 1228 h 766"/>
              <a:gd name="T72" fmla="+- 0 8200 8117"/>
              <a:gd name="T73" fmla="*/ T72 w 1575"/>
              <a:gd name="T74" fmla="+- 0 1223 1108"/>
              <a:gd name="T75" fmla="*/ 1223 h 766"/>
              <a:gd name="T76" fmla="+- 0 8232 8117"/>
              <a:gd name="T77" fmla="*/ T76 w 1575"/>
              <a:gd name="T78" fmla="+- 0 1191 1108"/>
              <a:gd name="T79" fmla="*/ 1191 h 766"/>
              <a:gd name="T80" fmla="+- 0 8271 8117"/>
              <a:gd name="T81" fmla="*/ T80 w 1575"/>
              <a:gd name="T82" fmla="+- 0 1803 1108"/>
              <a:gd name="T83" fmla="*/ 1803 h 766"/>
              <a:gd name="T84" fmla="+- 0 8191 8117"/>
              <a:gd name="T85" fmla="*/ T84 w 1575"/>
              <a:gd name="T86" fmla="+- 0 1823 1108"/>
              <a:gd name="T87" fmla="*/ 1823 h 766"/>
              <a:gd name="T88" fmla="+- 0 8271 8117"/>
              <a:gd name="T89" fmla="*/ T88 w 1575"/>
              <a:gd name="T90" fmla="+- 0 1803 1108"/>
              <a:gd name="T91" fmla="*/ 1803 h 766"/>
              <a:gd name="T92" fmla="+- 0 8331 8117"/>
              <a:gd name="T93" fmla="*/ T92 w 1575"/>
              <a:gd name="T94" fmla="+- 0 1803 1108"/>
              <a:gd name="T95" fmla="*/ 1803 h 766"/>
              <a:gd name="T96" fmla="+- 0 8411 8117"/>
              <a:gd name="T97" fmla="*/ T96 w 1575"/>
              <a:gd name="T98" fmla="+- 0 1823 1108"/>
              <a:gd name="T99" fmla="*/ 1823 h 766"/>
              <a:gd name="T100" fmla="+- 0 8551 8117"/>
              <a:gd name="T101" fmla="*/ T100 w 1575"/>
              <a:gd name="T102" fmla="+- 0 1803 1108"/>
              <a:gd name="T103" fmla="*/ 1803 h 766"/>
              <a:gd name="T104" fmla="+- 0 8471 8117"/>
              <a:gd name="T105" fmla="*/ T104 w 1575"/>
              <a:gd name="T106" fmla="+- 0 1823 1108"/>
              <a:gd name="T107" fmla="*/ 1823 h 766"/>
              <a:gd name="T108" fmla="+- 0 8551 8117"/>
              <a:gd name="T109" fmla="*/ T108 w 1575"/>
              <a:gd name="T110" fmla="+- 0 1803 1108"/>
              <a:gd name="T111" fmla="*/ 1803 h 766"/>
              <a:gd name="T112" fmla="+- 0 8611 8117"/>
              <a:gd name="T113" fmla="*/ T112 w 1575"/>
              <a:gd name="T114" fmla="+- 0 1803 1108"/>
              <a:gd name="T115" fmla="*/ 1803 h 766"/>
              <a:gd name="T116" fmla="+- 0 8691 8117"/>
              <a:gd name="T117" fmla="*/ T116 w 1575"/>
              <a:gd name="T118" fmla="+- 0 1823 1108"/>
              <a:gd name="T119" fmla="*/ 1823 h 766"/>
              <a:gd name="T120" fmla="+- 0 8831 8117"/>
              <a:gd name="T121" fmla="*/ T120 w 1575"/>
              <a:gd name="T122" fmla="+- 0 1803 1108"/>
              <a:gd name="T123" fmla="*/ 1803 h 766"/>
              <a:gd name="T124" fmla="+- 0 8751 8117"/>
              <a:gd name="T125" fmla="*/ T124 w 1575"/>
              <a:gd name="T126" fmla="+- 0 1823 1108"/>
              <a:gd name="T127" fmla="*/ 1823 h 766"/>
              <a:gd name="T128" fmla="+- 0 8831 8117"/>
              <a:gd name="T129" fmla="*/ T128 w 1575"/>
              <a:gd name="T130" fmla="+- 0 1803 1108"/>
              <a:gd name="T131" fmla="*/ 1803 h 766"/>
              <a:gd name="T132" fmla="+- 0 8891 8117"/>
              <a:gd name="T133" fmla="*/ T132 w 1575"/>
              <a:gd name="T134" fmla="+- 0 1803 1108"/>
              <a:gd name="T135" fmla="*/ 1803 h 766"/>
              <a:gd name="T136" fmla="+- 0 8971 8117"/>
              <a:gd name="T137" fmla="*/ T136 w 1575"/>
              <a:gd name="T138" fmla="+- 0 1823 1108"/>
              <a:gd name="T139" fmla="*/ 1823 h 766"/>
              <a:gd name="T140" fmla="+- 0 9111 8117"/>
              <a:gd name="T141" fmla="*/ T140 w 1575"/>
              <a:gd name="T142" fmla="+- 0 1803 1108"/>
              <a:gd name="T143" fmla="*/ 1803 h 766"/>
              <a:gd name="T144" fmla="+- 0 9031 8117"/>
              <a:gd name="T145" fmla="*/ T144 w 1575"/>
              <a:gd name="T146" fmla="+- 0 1823 1108"/>
              <a:gd name="T147" fmla="*/ 1823 h 766"/>
              <a:gd name="T148" fmla="+- 0 9111 8117"/>
              <a:gd name="T149" fmla="*/ T148 w 1575"/>
              <a:gd name="T150" fmla="+- 0 1803 1108"/>
              <a:gd name="T151" fmla="*/ 1803 h 766"/>
              <a:gd name="T152" fmla="+- 0 9171 8117"/>
              <a:gd name="T153" fmla="*/ T152 w 1575"/>
              <a:gd name="T154" fmla="+- 0 1803 1108"/>
              <a:gd name="T155" fmla="*/ 1803 h 766"/>
              <a:gd name="T156" fmla="+- 0 9251 8117"/>
              <a:gd name="T157" fmla="*/ T156 w 1575"/>
              <a:gd name="T158" fmla="+- 0 1823 1108"/>
              <a:gd name="T159" fmla="*/ 1823 h 766"/>
              <a:gd name="T160" fmla="+- 0 9391 8117"/>
              <a:gd name="T161" fmla="*/ T160 w 1575"/>
              <a:gd name="T162" fmla="+- 0 1803 1108"/>
              <a:gd name="T163" fmla="*/ 1803 h 766"/>
              <a:gd name="T164" fmla="+- 0 9311 8117"/>
              <a:gd name="T165" fmla="*/ T164 w 1575"/>
              <a:gd name="T166" fmla="+- 0 1823 1108"/>
              <a:gd name="T167" fmla="*/ 1823 h 766"/>
              <a:gd name="T168" fmla="+- 0 9391 8117"/>
              <a:gd name="T169" fmla="*/ T168 w 1575"/>
              <a:gd name="T170" fmla="+- 0 1803 1108"/>
              <a:gd name="T171" fmla="*/ 1803 h 766"/>
              <a:gd name="T172" fmla="+- 0 9451 8117"/>
              <a:gd name="T173" fmla="*/ T172 w 1575"/>
              <a:gd name="T174" fmla="+- 0 1803 1108"/>
              <a:gd name="T175" fmla="*/ 1803 h 766"/>
              <a:gd name="T176" fmla="+- 0 9531 8117"/>
              <a:gd name="T177" fmla="*/ T176 w 1575"/>
              <a:gd name="T178" fmla="+- 0 1823 1108"/>
              <a:gd name="T179" fmla="*/ 1823 h 766"/>
              <a:gd name="T180" fmla="+- 0 9691 8117"/>
              <a:gd name="T181" fmla="*/ T180 w 1575"/>
              <a:gd name="T182" fmla="+- 0 1813 1108"/>
              <a:gd name="T183" fmla="*/ 1813 h 766"/>
              <a:gd name="T184" fmla="+- 0 9686 8117"/>
              <a:gd name="T185" fmla="*/ T184 w 1575"/>
              <a:gd name="T186" fmla="+- 0 1790 1108"/>
              <a:gd name="T187" fmla="*/ 1790 h 766"/>
              <a:gd name="T188" fmla="+- 0 9655 8117"/>
              <a:gd name="T189" fmla="*/ T188 w 1575"/>
              <a:gd name="T190" fmla="+- 0 1758 1108"/>
              <a:gd name="T191" fmla="*/ 1758 h 766"/>
              <a:gd name="T192" fmla="+- 0 9608 8117"/>
              <a:gd name="T193" fmla="*/ T192 w 1575"/>
              <a:gd name="T194" fmla="+- 0 1758 1108"/>
              <a:gd name="T195" fmla="*/ 1758 h 766"/>
              <a:gd name="T196" fmla="+- 0 9576 8117"/>
              <a:gd name="T197" fmla="*/ T196 w 1575"/>
              <a:gd name="T198" fmla="+- 0 1790 1108"/>
              <a:gd name="T199" fmla="*/ 1790 h 766"/>
              <a:gd name="T200" fmla="+- 0 9576 8117"/>
              <a:gd name="T201" fmla="*/ T200 w 1575"/>
              <a:gd name="T202" fmla="+- 0 1837 1108"/>
              <a:gd name="T203" fmla="*/ 1837 h 766"/>
              <a:gd name="T204" fmla="+- 0 9608 8117"/>
              <a:gd name="T205" fmla="*/ T204 w 1575"/>
              <a:gd name="T206" fmla="+- 0 1869 1108"/>
              <a:gd name="T207" fmla="*/ 1869 h 766"/>
              <a:gd name="T208" fmla="+- 0 9655 8117"/>
              <a:gd name="T209" fmla="*/ T208 w 1575"/>
              <a:gd name="T210" fmla="+- 0 1869 1108"/>
              <a:gd name="T211" fmla="*/ 1869 h 766"/>
              <a:gd name="T212" fmla="+- 0 9686 8117"/>
              <a:gd name="T213" fmla="*/ T212 w 1575"/>
              <a:gd name="T214" fmla="+- 0 1837 1108"/>
              <a:gd name="T215" fmla="*/ 1837 h 766"/>
              <a:gd name="T216" fmla="+- 0 9691 8117"/>
              <a:gd name="T217" fmla="*/ T216 w 1575"/>
              <a:gd name="T218" fmla="+- 0 1813 1108"/>
              <a:gd name="T219" fmla="*/ 1813 h 7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1575" h="766">
                <a:moveTo>
                  <a:pt x="70" y="620"/>
                </a:moveTo>
                <a:lnTo>
                  <a:pt x="50" y="620"/>
                </a:lnTo>
                <a:lnTo>
                  <a:pt x="50" y="630"/>
                </a:lnTo>
                <a:lnTo>
                  <a:pt x="70" y="630"/>
                </a:lnTo>
                <a:lnTo>
                  <a:pt x="70" y="620"/>
                </a:lnTo>
                <a:close/>
                <a:moveTo>
                  <a:pt x="70" y="480"/>
                </a:moveTo>
                <a:lnTo>
                  <a:pt x="50" y="480"/>
                </a:lnTo>
                <a:lnTo>
                  <a:pt x="50" y="560"/>
                </a:lnTo>
                <a:lnTo>
                  <a:pt x="70" y="560"/>
                </a:lnTo>
                <a:lnTo>
                  <a:pt x="70" y="480"/>
                </a:lnTo>
                <a:close/>
                <a:moveTo>
                  <a:pt x="70" y="340"/>
                </a:moveTo>
                <a:lnTo>
                  <a:pt x="50" y="340"/>
                </a:lnTo>
                <a:lnTo>
                  <a:pt x="50" y="420"/>
                </a:lnTo>
                <a:lnTo>
                  <a:pt x="70" y="420"/>
                </a:lnTo>
                <a:lnTo>
                  <a:pt x="70" y="340"/>
                </a:lnTo>
                <a:close/>
                <a:moveTo>
                  <a:pt x="70" y="200"/>
                </a:moveTo>
                <a:lnTo>
                  <a:pt x="50" y="200"/>
                </a:lnTo>
                <a:lnTo>
                  <a:pt x="50" y="280"/>
                </a:lnTo>
                <a:lnTo>
                  <a:pt x="70" y="280"/>
                </a:lnTo>
                <a:lnTo>
                  <a:pt x="70" y="200"/>
                </a:lnTo>
                <a:close/>
                <a:moveTo>
                  <a:pt x="120" y="60"/>
                </a:moveTo>
                <a:lnTo>
                  <a:pt x="115" y="36"/>
                </a:lnTo>
                <a:lnTo>
                  <a:pt x="102" y="17"/>
                </a:lnTo>
                <a:lnTo>
                  <a:pt x="83" y="4"/>
                </a:lnTo>
                <a:lnTo>
                  <a:pt x="60" y="0"/>
                </a:lnTo>
                <a:lnTo>
                  <a:pt x="36" y="4"/>
                </a:lnTo>
                <a:lnTo>
                  <a:pt x="17" y="17"/>
                </a:lnTo>
                <a:lnTo>
                  <a:pt x="5" y="36"/>
                </a:lnTo>
                <a:lnTo>
                  <a:pt x="0" y="60"/>
                </a:lnTo>
                <a:lnTo>
                  <a:pt x="5" y="83"/>
                </a:lnTo>
                <a:lnTo>
                  <a:pt x="17" y="102"/>
                </a:lnTo>
                <a:lnTo>
                  <a:pt x="36" y="115"/>
                </a:lnTo>
                <a:lnTo>
                  <a:pt x="50" y="118"/>
                </a:lnTo>
                <a:lnTo>
                  <a:pt x="50" y="140"/>
                </a:lnTo>
                <a:lnTo>
                  <a:pt x="70" y="140"/>
                </a:lnTo>
                <a:lnTo>
                  <a:pt x="70" y="120"/>
                </a:lnTo>
                <a:lnTo>
                  <a:pt x="70" y="118"/>
                </a:lnTo>
                <a:lnTo>
                  <a:pt x="83" y="115"/>
                </a:lnTo>
                <a:lnTo>
                  <a:pt x="102" y="102"/>
                </a:lnTo>
                <a:lnTo>
                  <a:pt x="115" y="83"/>
                </a:lnTo>
                <a:lnTo>
                  <a:pt x="120" y="60"/>
                </a:lnTo>
                <a:close/>
                <a:moveTo>
                  <a:pt x="154" y="695"/>
                </a:moveTo>
                <a:lnTo>
                  <a:pt x="74" y="695"/>
                </a:lnTo>
                <a:lnTo>
                  <a:pt x="74" y="715"/>
                </a:lnTo>
                <a:lnTo>
                  <a:pt x="154" y="715"/>
                </a:lnTo>
                <a:lnTo>
                  <a:pt x="154" y="695"/>
                </a:lnTo>
                <a:close/>
                <a:moveTo>
                  <a:pt x="294" y="695"/>
                </a:moveTo>
                <a:lnTo>
                  <a:pt x="214" y="695"/>
                </a:lnTo>
                <a:lnTo>
                  <a:pt x="214" y="715"/>
                </a:lnTo>
                <a:lnTo>
                  <a:pt x="294" y="715"/>
                </a:lnTo>
                <a:lnTo>
                  <a:pt x="294" y="695"/>
                </a:lnTo>
                <a:close/>
                <a:moveTo>
                  <a:pt x="434" y="695"/>
                </a:moveTo>
                <a:lnTo>
                  <a:pt x="354" y="695"/>
                </a:lnTo>
                <a:lnTo>
                  <a:pt x="354" y="715"/>
                </a:lnTo>
                <a:lnTo>
                  <a:pt x="434" y="715"/>
                </a:lnTo>
                <a:lnTo>
                  <a:pt x="434" y="695"/>
                </a:lnTo>
                <a:close/>
                <a:moveTo>
                  <a:pt x="574" y="695"/>
                </a:moveTo>
                <a:lnTo>
                  <a:pt x="494" y="695"/>
                </a:lnTo>
                <a:lnTo>
                  <a:pt x="494" y="715"/>
                </a:lnTo>
                <a:lnTo>
                  <a:pt x="574" y="715"/>
                </a:lnTo>
                <a:lnTo>
                  <a:pt x="574" y="695"/>
                </a:lnTo>
                <a:close/>
                <a:moveTo>
                  <a:pt x="714" y="695"/>
                </a:moveTo>
                <a:lnTo>
                  <a:pt x="634" y="695"/>
                </a:lnTo>
                <a:lnTo>
                  <a:pt x="634" y="715"/>
                </a:lnTo>
                <a:lnTo>
                  <a:pt x="714" y="715"/>
                </a:lnTo>
                <a:lnTo>
                  <a:pt x="714" y="695"/>
                </a:lnTo>
                <a:close/>
                <a:moveTo>
                  <a:pt x="854" y="695"/>
                </a:moveTo>
                <a:lnTo>
                  <a:pt x="774" y="695"/>
                </a:lnTo>
                <a:lnTo>
                  <a:pt x="774" y="715"/>
                </a:lnTo>
                <a:lnTo>
                  <a:pt x="854" y="715"/>
                </a:lnTo>
                <a:lnTo>
                  <a:pt x="854" y="695"/>
                </a:lnTo>
                <a:close/>
                <a:moveTo>
                  <a:pt x="994" y="695"/>
                </a:moveTo>
                <a:lnTo>
                  <a:pt x="914" y="695"/>
                </a:lnTo>
                <a:lnTo>
                  <a:pt x="914" y="715"/>
                </a:lnTo>
                <a:lnTo>
                  <a:pt x="994" y="715"/>
                </a:lnTo>
                <a:lnTo>
                  <a:pt x="994" y="695"/>
                </a:lnTo>
                <a:close/>
                <a:moveTo>
                  <a:pt x="1134" y="695"/>
                </a:moveTo>
                <a:lnTo>
                  <a:pt x="1054" y="695"/>
                </a:lnTo>
                <a:lnTo>
                  <a:pt x="1054" y="715"/>
                </a:lnTo>
                <a:lnTo>
                  <a:pt x="1134" y="715"/>
                </a:lnTo>
                <a:lnTo>
                  <a:pt x="1134" y="695"/>
                </a:lnTo>
                <a:close/>
                <a:moveTo>
                  <a:pt x="1274" y="695"/>
                </a:moveTo>
                <a:lnTo>
                  <a:pt x="1194" y="695"/>
                </a:lnTo>
                <a:lnTo>
                  <a:pt x="1194" y="715"/>
                </a:lnTo>
                <a:lnTo>
                  <a:pt x="1274" y="715"/>
                </a:lnTo>
                <a:lnTo>
                  <a:pt x="1274" y="695"/>
                </a:lnTo>
                <a:close/>
                <a:moveTo>
                  <a:pt x="1414" y="695"/>
                </a:moveTo>
                <a:lnTo>
                  <a:pt x="1334" y="695"/>
                </a:lnTo>
                <a:lnTo>
                  <a:pt x="1334" y="715"/>
                </a:lnTo>
                <a:lnTo>
                  <a:pt x="1414" y="715"/>
                </a:lnTo>
                <a:lnTo>
                  <a:pt x="1414" y="695"/>
                </a:lnTo>
                <a:close/>
                <a:moveTo>
                  <a:pt x="1574" y="705"/>
                </a:moveTo>
                <a:lnTo>
                  <a:pt x="1572" y="695"/>
                </a:lnTo>
                <a:lnTo>
                  <a:pt x="1569" y="682"/>
                </a:lnTo>
                <a:lnTo>
                  <a:pt x="1557" y="663"/>
                </a:lnTo>
                <a:lnTo>
                  <a:pt x="1538" y="650"/>
                </a:lnTo>
                <a:lnTo>
                  <a:pt x="1514" y="645"/>
                </a:lnTo>
                <a:lnTo>
                  <a:pt x="1491" y="650"/>
                </a:lnTo>
                <a:lnTo>
                  <a:pt x="1472" y="663"/>
                </a:lnTo>
                <a:lnTo>
                  <a:pt x="1459" y="682"/>
                </a:lnTo>
                <a:lnTo>
                  <a:pt x="1454" y="705"/>
                </a:lnTo>
                <a:lnTo>
                  <a:pt x="1459" y="729"/>
                </a:lnTo>
                <a:lnTo>
                  <a:pt x="1472" y="748"/>
                </a:lnTo>
                <a:lnTo>
                  <a:pt x="1491" y="761"/>
                </a:lnTo>
                <a:lnTo>
                  <a:pt x="1514" y="765"/>
                </a:lnTo>
                <a:lnTo>
                  <a:pt x="1538" y="761"/>
                </a:lnTo>
                <a:lnTo>
                  <a:pt x="1557" y="748"/>
                </a:lnTo>
                <a:lnTo>
                  <a:pt x="1569" y="729"/>
                </a:lnTo>
                <a:lnTo>
                  <a:pt x="1572" y="715"/>
                </a:lnTo>
                <a:lnTo>
                  <a:pt x="1574" y="705"/>
                </a:lnTo>
                <a:close/>
              </a:path>
            </a:pathLst>
          </a:custGeom>
          <a:solidFill>
            <a:srgbClr val="7E8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482143" y="2657441"/>
            <a:ext cx="5970752" cy="1959631"/>
            <a:chOff x="3068528" y="3201332"/>
            <a:chExt cx="5970752" cy="1959631"/>
          </a:xfrm>
        </p:grpSpPr>
        <p:pic>
          <p:nvPicPr>
            <p:cNvPr id="3086" name="image2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528" y="3201332"/>
              <a:ext cx="5970752" cy="195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5" name="Rectangle 41"/>
            <p:cNvSpPr>
              <a:spLocks noChangeArrowheads="1"/>
            </p:cNvSpPr>
            <p:nvPr/>
          </p:nvSpPr>
          <p:spPr bwMode="auto">
            <a:xfrm>
              <a:off x="3602486" y="3738295"/>
              <a:ext cx="4769254" cy="1400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4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4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4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4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4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4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4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4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4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4150" algn="l"/>
                </a:tabLst>
              </a:pPr>
              <a:r>
                <a:rPr kumimoji="0" lang="ru-RU" altLang="ru-RU" sz="4800" b="1" i="0" u="none" strike="noStrike" cap="none" normalizeH="0" baseline="0" dirty="0">
                  <a:ln>
                    <a:noFill/>
                  </a:ln>
                  <a:solidFill>
                    <a:srgbClr val="585858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S     </a:t>
              </a:r>
              <a:r>
                <a:rPr kumimoji="0" lang="ru-RU" altLang="ru-RU" sz="4800" b="1" i="0" u="none" strike="noStrike" cap="none" normalizeH="0" baseline="0" dirty="0">
                  <a:ln>
                    <a:noFill/>
                  </a:ln>
                  <a:solidFill>
                    <a:srgbClr val="00E0C5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	</a:t>
              </a:r>
              <a:r>
                <a:rPr kumimoji="0" lang="ru-RU" altLang="ru-RU" sz="4800" b="1" i="0" u="none" strike="noStrike" cap="none" normalizeH="0" baseline="0" dirty="0">
                  <a:ln>
                    <a:noFill/>
                  </a:ln>
                  <a:solidFill>
                    <a:srgbClr val="585858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О	   </a:t>
              </a:r>
              <a:r>
                <a:rPr kumimoji="0" lang="ru-RU" altLang="ru-RU" sz="4800" b="1" i="0" u="none" strike="noStrike" cap="none" normalizeH="0" baseline="0" dirty="0">
                  <a:ln>
                    <a:noFill/>
                  </a:ln>
                  <a:solidFill>
                    <a:srgbClr val="00E0C5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T</a:t>
              </a:r>
              <a:endPara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F1F1F1"/>
                </a:solidFill>
                <a:effectLst/>
                <a:ea typeface="Microsoft Sans Serif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4150" algn="l"/>
                </a:tabLst>
              </a:pPr>
              <a:br>
                <a:rPr kumimoji="0" lang="ru-RU" altLang="ru-RU" sz="1100" b="0" i="0" u="none" strike="noStrike" cap="none" normalizeH="0" baseline="0" dirty="0">
                  <a:ln>
                    <a:noFill/>
                  </a:ln>
                  <a:solidFill>
                    <a:srgbClr val="F1F1F1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</a:rPr>
              </a:b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4150" algn="l"/>
                </a:tabLst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73" name="Rectangle 45"/>
          <p:cNvSpPr>
            <a:spLocks noChangeArrowheads="1"/>
          </p:cNvSpPr>
          <p:nvPr/>
        </p:nvSpPr>
        <p:spPr bwMode="auto">
          <a:xfrm>
            <a:off x="152400" y="882134"/>
            <a:ext cx="11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538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527" y="1229576"/>
            <a:ext cx="1994832" cy="369332"/>
          </a:xfrm>
          <a:prstGeom prst="rect">
            <a:avLst/>
          </a:prstGeom>
          <a:solidFill>
            <a:srgbClr val="585858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Сильные стороны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60941" y="4354945"/>
            <a:ext cx="1994832" cy="369332"/>
          </a:xfrm>
          <a:prstGeom prst="rect">
            <a:avLst/>
          </a:prstGeom>
          <a:solidFill>
            <a:srgbClr val="5858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Возможности</a:t>
            </a:r>
          </a:p>
        </p:txBody>
      </p:sp>
      <p:sp>
        <p:nvSpPr>
          <p:cNvPr id="51" name="AutoShape 27"/>
          <p:cNvSpPr>
            <a:spLocks/>
          </p:cNvSpPr>
          <p:nvPr/>
        </p:nvSpPr>
        <p:spPr bwMode="auto">
          <a:xfrm>
            <a:off x="6189379" y="4689723"/>
            <a:ext cx="1962150" cy="907028"/>
          </a:xfrm>
          <a:custGeom>
            <a:avLst/>
            <a:gdLst>
              <a:gd name="T0" fmla="+- 0 8167 8117"/>
              <a:gd name="T1" fmla="*/ T0 w 1575"/>
              <a:gd name="T2" fmla="+- 0 1728 1108"/>
              <a:gd name="T3" fmla="*/ 1728 h 766"/>
              <a:gd name="T4" fmla="+- 0 8187 8117"/>
              <a:gd name="T5" fmla="*/ T4 w 1575"/>
              <a:gd name="T6" fmla="+- 0 1738 1108"/>
              <a:gd name="T7" fmla="*/ 1738 h 766"/>
              <a:gd name="T8" fmla="+- 0 8187 8117"/>
              <a:gd name="T9" fmla="*/ T8 w 1575"/>
              <a:gd name="T10" fmla="+- 0 1588 1108"/>
              <a:gd name="T11" fmla="*/ 1588 h 766"/>
              <a:gd name="T12" fmla="+- 0 8167 8117"/>
              <a:gd name="T13" fmla="*/ T12 w 1575"/>
              <a:gd name="T14" fmla="+- 0 1668 1108"/>
              <a:gd name="T15" fmla="*/ 1668 h 766"/>
              <a:gd name="T16" fmla="+- 0 8187 8117"/>
              <a:gd name="T17" fmla="*/ T16 w 1575"/>
              <a:gd name="T18" fmla="+- 0 1588 1108"/>
              <a:gd name="T19" fmla="*/ 1588 h 766"/>
              <a:gd name="T20" fmla="+- 0 8167 8117"/>
              <a:gd name="T21" fmla="*/ T20 w 1575"/>
              <a:gd name="T22" fmla="+- 0 1448 1108"/>
              <a:gd name="T23" fmla="*/ 1448 h 766"/>
              <a:gd name="T24" fmla="+- 0 8187 8117"/>
              <a:gd name="T25" fmla="*/ T24 w 1575"/>
              <a:gd name="T26" fmla="+- 0 1528 1108"/>
              <a:gd name="T27" fmla="*/ 1528 h 766"/>
              <a:gd name="T28" fmla="+- 0 8187 8117"/>
              <a:gd name="T29" fmla="*/ T28 w 1575"/>
              <a:gd name="T30" fmla="+- 0 1308 1108"/>
              <a:gd name="T31" fmla="*/ 1308 h 766"/>
              <a:gd name="T32" fmla="+- 0 8167 8117"/>
              <a:gd name="T33" fmla="*/ T32 w 1575"/>
              <a:gd name="T34" fmla="+- 0 1388 1108"/>
              <a:gd name="T35" fmla="*/ 1388 h 766"/>
              <a:gd name="T36" fmla="+- 0 8187 8117"/>
              <a:gd name="T37" fmla="*/ T36 w 1575"/>
              <a:gd name="T38" fmla="+- 0 1308 1108"/>
              <a:gd name="T39" fmla="*/ 1308 h 766"/>
              <a:gd name="T40" fmla="+- 0 8232 8117"/>
              <a:gd name="T41" fmla="*/ T40 w 1575"/>
              <a:gd name="T42" fmla="+- 0 1144 1108"/>
              <a:gd name="T43" fmla="*/ 1144 h 766"/>
              <a:gd name="T44" fmla="+- 0 8200 8117"/>
              <a:gd name="T45" fmla="*/ T44 w 1575"/>
              <a:gd name="T46" fmla="+- 0 1112 1108"/>
              <a:gd name="T47" fmla="*/ 1112 h 766"/>
              <a:gd name="T48" fmla="+- 0 8153 8117"/>
              <a:gd name="T49" fmla="*/ T48 w 1575"/>
              <a:gd name="T50" fmla="+- 0 1112 1108"/>
              <a:gd name="T51" fmla="*/ 1112 h 766"/>
              <a:gd name="T52" fmla="+- 0 8122 8117"/>
              <a:gd name="T53" fmla="*/ T52 w 1575"/>
              <a:gd name="T54" fmla="+- 0 1144 1108"/>
              <a:gd name="T55" fmla="*/ 1144 h 766"/>
              <a:gd name="T56" fmla="+- 0 8122 8117"/>
              <a:gd name="T57" fmla="*/ T56 w 1575"/>
              <a:gd name="T58" fmla="+- 0 1191 1108"/>
              <a:gd name="T59" fmla="*/ 1191 h 766"/>
              <a:gd name="T60" fmla="+- 0 8153 8117"/>
              <a:gd name="T61" fmla="*/ T60 w 1575"/>
              <a:gd name="T62" fmla="+- 0 1223 1108"/>
              <a:gd name="T63" fmla="*/ 1223 h 766"/>
              <a:gd name="T64" fmla="+- 0 8167 8117"/>
              <a:gd name="T65" fmla="*/ T64 w 1575"/>
              <a:gd name="T66" fmla="+- 0 1248 1108"/>
              <a:gd name="T67" fmla="*/ 1248 h 766"/>
              <a:gd name="T68" fmla="+- 0 8187 8117"/>
              <a:gd name="T69" fmla="*/ T68 w 1575"/>
              <a:gd name="T70" fmla="+- 0 1228 1108"/>
              <a:gd name="T71" fmla="*/ 1228 h 766"/>
              <a:gd name="T72" fmla="+- 0 8200 8117"/>
              <a:gd name="T73" fmla="*/ T72 w 1575"/>
              <a:gd name="T74" fmla="+- 0 1223 1108"/>
              <a:gd name="T75" fmla="*/ 1223 h 766"/>
              <a:gd name="T76" fmla="+- 0 8232 8117"/>
              <a:gd name="T77" fmla="*/ T76 w 1575"/>
              <a:gd name="T78" fmla="+- 0 1191 1108"/>
              <a:gd name="T79" fmla="*/ 1191 h 766"/>
              <a:gd name="T80" fmla="+- 0 8271 8117"/>
              <a:gd name="T81" fmla="*/ T80 w 1575"/>
              <a:gd name="T82" fmla="+- 0 1803 1108"/>
              <a:gd name="T83" fmla="*/ 1803 h 766"/>
              <a:gd name="T84" fmla="+- 0 8191 8117"/>
              <a:gd name="T85" fmla="*/ T84 w 1575"/>
              <a:gd name="T86" fmla="+- 0 1823 1108"/>
              <a:gd name="T87" fmla="*/ 1823 h 766"/>
              <a:gd name="T88" fmla="+- 0 8271 8117"/>
              <a:gd name="T89" fmla="*/ T88 w 1575"/>
              <a:gd name="T90" fmla="+- 0 1803 1108"/>
              <a:gd name="T91" fmla="*/ 1803 h 766"/>
              <a:gd name="T92" fmla="+- 0 8331 8117"/>
              <a:gd name="T93" fmla="*/ T92 w 1575"/>
              <a:gd name="T94" fmla="+- 0 1803 1108"/>
              <a:gd name="T95" fmla="*/ 1803 h 766"/>
              <a:gd name="T96" fmla="+- 0 8411 8117"/>
              <a:gd name="T97" fmla="*/ T96 w 1575"/>
              <a:gd name="T98" fmla="+- 0 1823 1108"/>
              <a:gd name="T99" fmla="*/ 1823 h 766"/>
              <a:gd name="T100" fmla="+- 0 8551 8117"/>
              <a:gd name="T101" fmla="*/ T100 w 1575"/>
              <a:gd name="T102" fmla="+- 0 1803 1108"/>
              <a:gd name="T103" fmla="*/ 1803 h 766"/>
              <a:gd name="T104" fmla="+- 0 8471 8117"/>
              <a:gd name="T105" fmla="*/ T104 w 1575"/>
              <a:gd name="T106" fmla="+- 0 1823 1108"/>
              <a:gd name="T107" fmla="*/ 1823 h 766"/>
              <a:gd name="T108" fmla="+- 0 8551 8117"/>
              <a:gd name="T109" fmla="*/ T108 w 1575"/>
              <a:gd name="T110" fmla="+- 0 1803 1108"/>
              <a:gd name="T111" fmla="*/ 1803 h 766"/>
              <a:gd name="T112" fmla="+- 0 8611 8117"/>
              <a:gd name="T113" fmla="*/ T112 w 1575"/>
              <a:gd name="T114" fmla="+- 0 1803 1108"/>
              <a:gd name="T115" fmla="*/ 1803 h 766"/>
              <a:gd name="T116" fmla="+- 0 8691 8117"/>
              <a:gd name="T117" fmla="*/ T116 w 1575"/>
              <a:gd name="T118" fmla="+- 0 1823 1108"/>
              <a:gd name="T119" fmla="*/ 1823 h 766"/>
              <a:gd name="T120" fmla="+- 0 8831 8117"/>
              <a:gd name="T121" fmla="*/ T120 w 1575"/>
              <a:gd name="T122" fmla="+- 0 1803 1108"/>
              <a:gd name="T123" fmla="*/ 1803 h 766"/>
              <a:gd name="T124" fmla="+- 0 8751 8117"/>
              <a:gd name="T125" fmla="*/ T124 w 1575"/>
              <a:gd name="T126" fmla="+- 0 1823 1108"/>
              <a:gd name="T127" fmla="*/ 1823 h 766"/>
              <a:gd name="T128" fmla="+- 0 8831 8117"/>
              <a:gd name="T129" fmla="*/ T128 w 1575"/>
              <a:gd name="T130" fmla="+- 0 1803 1108"/>
              <a:gd name="T131" fmla="*/ 1803 h 766"/>
              <a:gd name="T132" fmla="+- 0 8891 8117"/>
              <a:gd name="T133" fmla="*/ T132 w 1575"/>
              <a:gd name="T134" fmla="+- 0 1803 1108"/>
              <a:gd name="T135" fmla="*/ 1803 h 766"/>
              <a:gd name="T136" fmla="+- 0 8971 8117"/>
              <a:gd name="T137" fmla="*/ T136 w 1575"/>
              <a:gd name="T138" fmla="+- 0 1823 1108"/>
              <a:gd name="T139" fmla="*/ 1823 h 766"/>
              <a:gd name="T140" fmla="+- 0 9111 8117"/>
              <a:gd name="T141" fmla="*/ T140 w 1575"/>
              <a:gd name="T142" fmla="+- 0 1803 1108"/>
              <a:gd name="T143" fmla="*/ 1803 h 766"/>
              <a:gd name="T144" fmla="+- 0 9031 8117"/>
              <a:gd name="T145" fmla="*/ T144 w 1575"/>
              <a:gd name="T146" fmla="+- 0 1823 1108"/>
              <a:gd name="T147" fmla="*/ 1823 h 766"/>
              <a:gd name="T148" fmla="+- 0 9111 8117"/>
              <a:gd name="T149" fmla="*/ T148 w 1575"/>
              <a:gd name="T150" fmla="+- 0 1803 1108"/>
              <a:gd name="T151" fmla="*/ 1803 h 766"/>
              <a:gd name="T152" fmla="+- 0 9171 8117"/>
              <a:gd name="T153" fmla="*/ T152 w 1575"/>
              <a:gd name="T154" fmla="+- 0 1803 1108"/>
              <a:gd name="T155" fmla="*/ 1803 h 766"/>
              <a:gd name="T156" fmla="+- 0 9251 8117"/>
              <a:gd name="T157" fmla="*/ T156 w 1575"/>
              <a:gd name="T158" fmla="+- 0 1823 1108"/>
              <a:gd name="T159" fmla="*/ 1823 h 766"/>
              <a:gd name="T160" fmla="+- 0 9391 8117"/>
              <a:gd name="T161" fmla="*/ T160 w 1575"/>
              <a:gd name="T162" fmla="+- 0 1803 1108"/>
              <a:gd name="T163" fmla="*/ 1803 h 766"/>
              <a:gd name="T164" fmla="+- 0 9311 8117"/>
              <a:gd name="T165" fmla="*/ T164 w 1575"/>
              <a:gd name="T166" fmla="+- 0 1823 1108"/>
              <a:gd name="T167" fmla="*/ 1823 h 766"/>
              <a:gd name="T168" fmla="+- 0 9391 8117"/>
              <a:gd name="T169" fmla="*/ T168 w 1575"/>
              <a:gd name="T170" fmla="+- 0 1803 1108"/>
              <a:gd name="T171" fmla="*/ 1803 h 766"/>
              <a:gd name="T172" fmla="+- 0 9451 8117"/>
              <a:gd name="T173" fmla="*/ T172 w 1575"/>
              <a:gd name="T174" fmla="+- 0 1803 1108"/>
              <a:gd name="T175" fmla="*/ 1803 h 766"/>
              <a:gd name="T176" fmla="+- 0 9531 8117"/>
              <a:gd name="T177" fmla="*/ T176 w 1575"/>
              <a:gd name="T178" fmla="+- 0 1823 1108"/>
              <a:gd name="T179" fmla="*/ 1823 h 766"/>
              <a:gd name="T180" fmla="+- 0 9691 8117"/>
              <a:gd name="T181" fmla="*/ T180 w 1575"/>
              <a:gd name="T182" fmla="+- 0 1813 1108"/>
              <a:gd name="T183" fmla="*/ 1813 h 766"/>
              <a:gd name="T184" fmla="+- 0 9686 8117"/>
              <a:gd name="T185" fmla="*/ T184 w 1575"/>
              <a:gd name="T186" fmla="+- 0 1790 1108"/>
              <a:gd name="T187" fmla="*/ 1790 h 766"/>
              <a:gd name="T188" fmla="+- 0 9655 8117"/>
              <a:gd name="T189" fmla="*/ T188 w 1575"/>
              <a:gd name="T190" fmla="+- 0 1758 1108"/>
              <a:gd name="T191" fmla="*/ 1758 h 766"/>
              <a:gd name="T192" fmla="+- 0 9608 8117"/>
              <a:gd name="T193" fmla="*/ T192 w 1575"/>
              <a:gd name="T194" fmla="+- 0 1758 1108"/>
              <a:gd name="T195" fmla="*/ 1758 h 766"/>
              <a:gd name="T196" fmla="+- 0 9576 8117"/>
              <a:gd name="T197" fmla="*/ T196 w 1575"/>
              <a:gd name="T198" fmla="+- 0 1790 1108"/>
              <a:gd name="T199" fmla="*/ 1790 h 766"/>
              <a:gd name="T200" fmla="+- 0 9576 8117"/>
              <a:gd name="T201" fmla="*/ T200 w 1575"/>
              <a:gd name="T202" fmla="+- 0 1837 1108"/>
              <a:gd name="T203" fmla="*/ 1837 h 766"/>
              <a:gd name="T204" fmla="+- 0 9608 8117"/>
              <a:gd name="T205" fmla="*/ T204 w 1575"/>
              <a:gd name="T206" fmla="+- 0 1869 1108"/>
              <a:gd name="T207" fmla="*/ 1869 h 766"/>
              <a:gd name="T208" fmla="+- 0 9655 8117"/>
              <a:gd name="T209" fmla="*/ T208 w 1575"/>
              <a:gd name="T210" fmla="+- 0 1869 1108"/>
              <a:gd name="T211" fmla="*/ 1869 h 766"/>
              <a:gd name="T212" fmla="+- 0 9686 8117"/>
              <a:gd name="T213" fmla="*/ T212 w 1575"/>
              <a:gd name="T214" fmla="+- 0 1837 1108"/>
              <a:gd name="T215" fmla="*/ 1837 h 766"/>
              <a:gd name="T216" fmla="+- 0 9691 8117"/>
              <a:gd name="T217" fmla="*/ T216 w 1575"/>
              <a:gd name="T218" fmla="+- 0 1813 1108"/>
              <a:gd name="T219" fmla="*/ 1813 h 7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1575" h="766">
                <a:moveTo>
                  <a:pt x="70" y="620"/>
                </a:moveTo>
                <a:lnTo>
                  <a:pt x="50" y="620"/>
                </a:lnTo>
                <a:lnTo>
                  <a:pt x="50" y="630"/>
                </a:lnTo>
                <a:lnTo>
                  <a:pt x="70" y="630"/>
                </a:lnTo>
                <a:lnTo>
                  <a:pt x="70" y="620"/>
                </a:lnTo>
                <a:close/>
                <a:moveTo>
                  <a:pt x="70" y="480"/>
                </a:moveTo>
                <a:lnTo>
                  <a:pt x="50" y="480"/>
                </a:lnTo>
                <a:lnTo>
                  <a:pt x="50" y="560"/>
                </a:lnTo>
                <a:lnTo>
                  <a:pt x="70" y="560"/>
                </a:lnTo>
                <a:lnTo>
                  <a:pt x="70" y="480"/>
                </a:lnTo>
                <a:close/>
                <a:moveTo>
                  <a:pt x="70" y="340"/>
                </a:moveTo>
                <a:lnTo>
                  <a:pt x="50" y="340"/>
                </a:lnTo>
                <a:lnTo>
                  <a:pt x="50" y="420"/>
                </a:lnTo>
                <a:lnTo>
                  <a:pt x="70" y="420"/>
                </a:lnTo>
                <a:lnTo>
                  <a:pt x="70" y="340"/>
                </a:lnTo>
                <a:close/>
                <a:moveTo>
                  <a:pt x="70" y="200"/>
                </a:moveTo>
                <a:lnTo>
                  <a:pt x="50" y="200"/>
                </a:lnTo>
                <a:lnTo>
                  <a:pt x="50" y="280"/>
                </a:lnTo>
                <a:lnTo>
                  <a:pt x="70" y="280"/>
                </a:lnTo>
                <a:lnTo>
                  <a:pt x="70" y="200"/>
                </a:lnTo>
                <a:close/>
                <a:moveTo>
                  <a:pt x="120" y="60"/>
                </a:moveTo>
                <a:lnTo>
                  <a:pt x="115" y="36"/>
                </a:lnTo>
                <a:lnTo>
                  <a:pt x="102" y="17"/>
                </a:lnTo>
                <a:lnTo>
                  <a:pt x="83" y="4"/>
                </a:lnTo>
                <a:lnTo>
                  <a:pt x="60" y="0"/>
                </a:lnTo>
                <a:lnTo>
                  <a:pt x="36" y="4"/>
                </a:lnTo>
                <a:lnTo>
                  <a:pt x="17" y="17"/>
                </a:lnTo>
                <a:lnTo>
                  <a:pt x="5" y="36"/>
                </a:lnTo>
                <a:lnTo>
                  <a:pt x="0" y="60"/>
                </a:lnTo>
                <a:lnTo>
                  <a:pt x="5" y="83"/>
                </a:lnTo>
                <a:lnTo>
                  <a:pt x="17" y="102"/>
                </a:lnTo>
                <a:lnTo>
                  <a:pt x="36" y="115"/>
                </a:lnTo>
                <a:lnTo>
                  <a:pt x="50" y="118"/>
                </a:lnTo>
                <a:lnTo>
                  <a:pt x="50" y="140"/>
                </a:lnTo>
                <a:lnTo>
                  <a:pt x="70" y="140"/>
                </a:lnTo>
                <a:lnTo>
                  <a:pt x="70" y="120"/>
                </a:lnTo>
                <a:lnTo>
                  <a:pt x="70" y="118"/>
                </a:lnTo>
                <a:lnTo>
                  <a:pt x="83" y="115"/>
                </a:lnTo>
                <a:lnTo>
                  <a:pt x="102" y="102"/>
                </a:lnTo>
                <a:lnTo>
                  <a:pt x="115" y="83"/>
                </a:lnTo>
                <a:lnTo>
                  <a:pt x="120" y="60"/>
                </a:lnTo>
                <a:close/>
                <a:moveTo>
                  <a:pt x="154" y="695"/>
                </a:moveTo>
                <a:lnTo>
                  <a:pt x="74" y="695"/>
                </a:lnTo>
                <a:lnTo>
                  <a:pt x="74" y="715"/>
                </a:lnTo>
                <a:lnTo>
                  <a:pt x="154" y="715"/>
                </a:lnTo>
                <a:lnTo>
                  <a:pt x="154" y="695"/>
                </a:lnTo>
                <a:close/>
                <a:moveTo>
                  <a:pt x="294" y="695"/>
                </a:moveTo>
                <a:lnTo>
                  <a:pt x="214" y="695"/>
                </a:lnTo>
                <a:lnTo>
                  <a:pt x="214" y="715"/>
                </a:lnTo>
                <a:lnTo>
                  <a:pt x="294" y="715"/>
                </a:lnTo>
                <a:lnTo>
                  <a:pt x="294" y="695"/>
                </a:lnTo>
                <a:close/>
                <a:moveTo>
                  <a:pt x="434" y="695"/>
                </a:moveTo>
                <a:lnTo>
                  <a:pt x="354" y="695"/>
                </a:lnTo>
                <a:lnTo>
                  <a:pt x="354" y="715"/>
                </a:lnTo>
                <a:lnTo>
                  <a:pt x="434" y="715"/>
                </a:lnTo>
                <a:lnTo>
                  <a:pt x="434" y="695"/>
                </a:lnTo>
                <a:close/>
                <a:moveTo>
                  <a:pt x="574" y="695"/>
                </a:moveTo>
                <a:lnTo>
                  <a:pt x="494" y="695"/>
                </a:lnTo>
                <a:lnTo>
                  <a:pt x="494" y="715"/>
                </a:lnTo>
                <a:lnTo>
                  <a:pt x="574" y="715"/>
                </a:lnTo>
                <a:lnTo>
                  <a:pt x="574" y="695"/>
                </a:lnTo>
                <a:close/>
                <a:moveTo>
                  <a:pt x="714" y="695"/>
                </a:moveTo>
                <a:lnTo>
                  <a:pt x="634" y="695"/>
                </a:lnTo>
                <a:lnTo>
                  <a:pt x="634" y="715"/>
                </a:lnTo>
                <a:lnTo>
                  <a:pt x="714" y="715"/>
                </a:lnTo>
                <a:lnTo>
                  <a:pt x="714" y="695"/>
                </a:lnTo>
                <a:close/>
                <a:moveTo>
                  <a:pt x="854" y="695"/>
                </a:moveTo>
                <a:lnTo>
                  <a:pt x="774" y="695"/>
                </a:lnTo>
                <a:lnTo>
                  <a:pt x="774" y="715"/>
                </a:lnTo>
                <a:lnTo>
                  <a:pt x="854" y="715"/>
                </a:lnTo>
                <a:lnTo>
                  <a:pt x="854" y="695"/>
                </a:lnTo>
                <a:close/>
                <a:moveTo>
                  <a:pt x="994" y="695"/>
                </a:moveTo>
                <a:lnTo>
                  <a:pt x="914" y="695"/>
                </a:lnTo>
                <a:lnTo>
                  <a:pt x="914" y="715"/>
                </a:lnTo>
                <a:lnTo>
                  <a:pt x="994" y="715"/>
                </a:lnTo>
                <a:lnTo>
                  <a:pt x="994" y="695"/>
                </a:lnTo>
                <a:close/>
                <a:moveTo>
                  <a:pt x="1134" y="695"/>
                </a:moveTo>
                <a:lnTo>
                  <a:pt x="1054" y="695"/>
                </a:lnTo>
                <a:lnTo>
                  <a:pt x="1054" y="715"/>
                </a:lnTo>
                <a:lnTo>
                  <a:pt x="1134" y="715"/>
                </a:lnTo>
                <a:lnTo>
                  <a:pt x="1134" y="695"/>
                </a:lnTo>
                <a:close/>
                <a:moveTo>
                  <a:pt x="1274" y="695"/>
                </a:moveTo>
                <a:lnTo>
                  <a:pt x="1194" y="695"/>
                </a:lnTo>
                <a:lnTo>
                  <a:pt x="1194" y="715"/>
                </a:lnTo>
                <a:lnTo>
                  <a:pt x="1274" y="715"/>
                </a:lnTo>
                <a:lnTo>
                  <a:pt x="1274" y="695"/>
                </a:lnTo>
                <a:close/>
                <a:moveTo>
                  <a:pt x="1414" y="695"/>
                </a:moveTo>
                <a:lnTo>
                  <a:pt x="1334" y="695"/>
                </a:lnTo>
                <a:lnTo>
                  <a:pt x="1334" y="715"/>
                </a:lnTo>
                <a:lnTo>
                  <a:pt x="1414" y="715"/>
                </a:lnTo>
                <a:lnTo>
                  <a:pt x="1414" y="695"/>
                </a:lnTo>
                <a:close/>
                <a:moveTo>
                  <a:pt x="1574" y="705"/>
                </a:moveTo>
                <a:lnTo>
                  <a:pt x="1572" y="695"/>
                </a:lnTo>
                <a:lnTo>
                  <a:pt x="1569" y="682"/>
                </a:lnTo>
                <a:lnTo>
                  <a:pt x="1557" y="663"/>
                </a:lnTo>
                <a:lnTo>
                  <a:pt x="1538" y="650"/>
                </a:lnTo>
                <a:lnTo>
                  <a:pt x="1514" y="645"/>
                </a:lnTo>
                <a:lnTo>
                  <a:pt x="1491" y="650"/>
                </a:lnTo>
                <a:lnTo>
                  <a:pt x="1472" y="663"/>
                </a:lnTo>
                <a:lnTo>
                  <a:pt x="1459" y="682"/>
                </a:lnTo>
                <a:lnTo>
                  <a:pt x="1454" y="705"/>
                </a:lnTo>
                <a:lnTo>
                  <a:pt x="1459" y="729"/>
                </a:lnTo>
                <a:lnTo>
                  <a:pt x="1472" y="748"/>
                </a:lnTo>
                <a:lnTo>
                  <a:pt x="1491" y="761"/>
                </a:lnTo>
                <a:lnTo>
                  <a:pt x="1514" y="765"/>
                </a:lnTo>
                <a:lnTo>
                  <a:pt x="1538" y="761"/>
                </a:lnTo>
                <a:lnTo>
                  <a:pt x="1557" y="748"/>
                </a:lnTo>
                <a:lnTo>
                  <a:pt x="1569" y="729"/>
                </a:lnTo>
                <a:lnTo>
                  <a:pt x="1572" y="715"/>
                </a:lnTo>
                <a:lnTo>
                  <a:pt x="1574" y="705"/>
                </a:lnTo>
                <a:close/>
              </a:path>
            </a:pathLst>
          </a:custGeom>
          <a:solidFill>
            <a:srgbClr val="7E8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8358310" y="1249981"/>
            <a:ext cx="1994832" cy="369332"/>
          </a:xfrm>
          <a:prstGeom prst="rect">
            <a:avLst/>
          </a:prstGeom>
          <a:solidFill>
            <a:srgbClr val="00E3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Угрозы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4527" y="4250049"/>
            <a:ext cx="1919999" cy="369332"/>
          </a:xfrm>
          <a:prstGeom prst="rect">
            <a:avLst/>
          </a:prstGeom>
          <a:solidFill>
            <a:srgbClr val="00E3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0202"/>
                </a:solidFill>
              </a:rPr>
              <a:t>Недостатки</a:t>
            </a:r>
          </a:p>
        </p:txBody>
      </p:sp>
      <p:sp>
        <p:nvSpPr>
          <p:cNvPr id="54" name="AutoShape 13"/>
          <p:cNvSpPr>
            <a:spLocks/>
          </p:cNvSpPr>
          <p:nvPr/>
        </p:nvSpPr>
        <p:spPr bwMode="auto">
          <a:xfrm>
            <a:off x="7485146" y="1698449"/>
            <a:ext cx="1685584" cy="880488"/>
          </a:xfrm>
          <a:custGeom>
            <a:avLst/>
            <a:gdLst>
              <a:gd name="T0" fmla="+- 0 10132 10082"/>
              <a:gd name="T1" fmla="*/ T0 w 1582"/>
              <a:gd name="T2" fmla="+- 0 44 -496"/>
              <a:gd name="T3" fmla="*/ 44 h 750"/>
              <a:gd name="T4" fmla="+- 0 10152 10082"/>
              <a:gd name="T5" fmla="*/ T4 w 1582"/>
              <a:gd name="T6" fmla="+- 0 124 -496"/>
              <a:gd name="T7" fmla="*/ 124 h 750"/>
              <a:gd name="T8" fmla="+- 0 10152 10082"/>
              <a:gd name="T9" fmla="*/ T8 w 1582"/>
              <a:gd name="T10" fmla="+- 0 -96 -496"/>
              <a:gd name="T11" fmla="*/ -96 h 750"/>
              <a:gd name="T12" fmla="+- 0 10132 10082"/>
              <a:gd name="T13" fmla="*/ T12 w 1582"/>
              <a:gd name="T14" fmla="+- 0 -16 -496"/>
              <a:gd name="T15" fmla="*/ -16 h 750"/>
              <a:gd name="T16" fmla="+- 0 10152 10082"/>
              <a:gd name="T17" fmla="*/ T16 w 1582"/>
              <a:gd name="T18" fmla="+- 0 -96 -496"/>
              <a:gd name="T19" fmla="*/ -96 h 750"/>
              <a:gd name="T20" fmla="+- 0 10132 10082"/>
              <a:gd name="T21" fmla="*/ T20 w 1582"/>
              <a:gd name="T22" fmla="+- 0 -236 -496"/>
              <a:gd name="T23" fmla="*/ -236 h 750"/>
              <a:gd name="T24" fmla="+- 0 10152 10082"/>
              <a:gd name="T25" fmla="*/ T24 w 1582"/>
              <a:gd name="T26" fmla="+- 0 -156 -496"/>
              <a:gd name="T27" fmla="*/ -156 h 750"/>
              <a:gd name="T28" fmla="+- 0 10152 10082"/>
              <a:gd name="T29" fmla="*/ T28 w 1582"/>
              <a:gd name="T30" fmla="+- 0 -376 -496"/>
              <a:gd name="T31" fmla="*/ -376 h 750"/>
              <a:gd name="T32" fmla="+- 0 10132 10082"/>
              <a:gd name="T33" fmla="*/ T32 w 1582"/>
              <a:gd name="T34" fmla="+- 0 -296 -496"/>
              <a:gd name="T35" fmla="*/ -296 h 750"/>
              <a:gd name="T36" fmla="+- 0 10152 10082"/>
              <a:gd name="T37" fmla="*/ T36 w 1582"/>
              <a:gd name="T38" fmla="+- 0 -376 -496"/>
              <a:gd name="T39" fmla="*/ -376 h 750"/>
              <a:gd name="T40" fmla="+- 0 10200 10082"/>
              <a:gd name="T41" fmla="*/ T40 w 1582"/>
              <a:gd name="T42" fmla="+- 0 184 -496"/>
              <a:gd name="T43" fmla="*/ 184 h 750"/>
              <a:gd name="T44" fmla="+- 0 10185 10082"/>
              <a:gd name="T45" fmla="*/ T44 w 1582"/>
              <a:gd name="T46" fmla="+- 0 152 -496"/>
              <a:gd name="T47" fmla="*/ 152 h 750"/>
              <a:gd name="T48" fmla="+- 0 10142 10082"/>
              <a:gd name="T49" fmla="*/ T48 w 1582"/>
              <a:gd name="T50" fmla="+- 0 134 -496"/>
              <a:gd name="T51" fmla="*/ 134 h 750"/>
              <a:gd name="T52" fmla="+- 0 10100 10082"/>
              <a:gd name="T53" fmla="*/ T52 w 1582"/>
              <a:gd name="T54" fmla="+- 0 152 -496"/>
              <a:gd name="T55" fmla="*/ 152 h 750"/>
              <a:gd name="T56" fmla="+- 0 10082 10082"/>
              <a:gd name="T57" fmla="*/ T56 w 1582"/>
              <a:gd name="T58" fmla="+- 0 194 -496"/>
              <a:gd name="T59" fmla="*/ 194 h 750"/>
              <a:gd name="T60" fmla="+- 0 10100 10082"/>
              <a:gd name="T61" fmla="*/ T60 w 1582"/>
              <a:gd name="T62" fmla="+- 0 236 -496"/>
              <a:gd name="T63" fmla="*/ 236 h 750"/>
              <a:gd name="T64" fmla="+- 0 10142 10082"/>
              <a:gd name="T65" fmla="*/ T64 w 1582"/>
              <a:gd name="T66" fmla="+- 0 254 -496"/>
              <a:gd name="T67" fmla="*/ 254 h 750"/>
              <a:gd name="T68" fmla="+- 0 10185 10082"/>
              <a:gd name="T69" fmla="*/ T68 w 1582"/>
              <a:gd name="T70" fmla="+- 0 236 -496"/>
              <a:gd name="T71" fmla="*/ 236 h 750"/>
              <a:gd name="T72" fmla="+- 0 10202 10082"/>
              <a:gd name="T73" fmla="*/ T72 w 1582"/>
              <a:gd name="T74" fmla="+- 0 194 -496"/>
              <a:gd name="T75" fmla="*/ 194 h 750"/>
              <a:gd name="T76" fmla="+- 0 10164 10082"/>
              <a:gd name="T77" fmla="*/ T76 w 1582"/>
              <a:gd name="T78" fmla="+- 0 -446 -496"/>
              <a:gd name="T79" fmla="*/ -446 h 750"/>
              <a:gd name="T80" fmla="+- 0 10244 10082"/>
              <a:gd name="T81" fmla="*/ T80 w 1582"/>
              <a:gd name="T82" fmla="+- 0 -426 -496"/>
              <a:gd name="T83" fmla="*/ -426 h 750"/>
              <a:gd name="T84" fmla="+- 0 10384 10082"/>
              <a:gd name="T85" fmla="*/ T84 w 1582"/>
              <a:gd name="T86" fmla="+- 0 -446 -496"/>
              <a:gd name="T87" fmla="*/ -446 h 750"/>
              <a:gd name="T88" fmla="+- 0 10304 10082"/>
              <a:gd name="T89" fmla="*/ T88 w 1582"/>
              <a:gd name="T90" fmla="+- 0 -426 -496"/>
              <a:gd name="T91" fmla="*/ -426 h 750"/>
              <a:gd name="T92" fmla="+- 0 10384 10082"/>
              <a:gd name="T93" fmla="*/ T92 w 1582"/>
              <a:gd name="T94" fmla="+- 0 -446 -496"/>
              <a:gd name="T95" fmla="*/ -446 h 750"/>
              <a:gd name="T96" fmla="+- 0 10444 10082"/>
              <a:gd name="T97" fmla="*/ T96 w 1582"/>
              <a:gd name="T98" fmla="+- 0 -446 -496"/>
              <a:gd name="T99" fmla="*/ -446 h 750"/>
              <a:gd name="T100" fmla="+- 0 10524 10082"/>
              <a:gd name="T101" fmla="*/ T100 w 1582"/>
              <a:gd name="T102" fmla="+- 0 -426 -496"/>
              <a:gd name="T103" fmla="*/ -426 h 750"/>
              <a:gd name="T104" fmla="+- 0 10664 10082"/>
              <a:gd name="T105" fmla="*/ T104 w 1582"/>
              <a:gd name="T106" fmla="+- 0 -446 -496"/>
              <a:gd name="T107" fmla="*/ -446 h 750"/>
              <a:gd name="T108" fmla="+- 0 10584 10082"/>
              <a:gd name="T109" fmla="*/ T108 w 1582"/>
              <a:gd name="T110" fmla="+- 0 -426 -496"/>
              <a:gd name="T111" fmla="*/ -426 h 750"/>
              <a:gd name="T112" fmla="+- 0 10664 10082"/>
              <a:gd name="T113" fmla="*/ T112 w 1582"/>
              <a:gd name="T114" fmla="+- 0 -446 -496"/>
              <a:gd name="T115" fmla="*/ -446 h 750"/>
              <a:gd name="T116" fmla="+- 0 10724 10082"/>
              <a:gd name="T117" fmla="*/ T116 w 1582"/>
              <a:gd name="T118" fmla="+- 0 -446 -496"/>
              <a:gd name="T119" fmla="*/ -446 h 750"/>
              <a:gd name="T120" fmla="+- 0 10804 10082"/>
              <a:gd name="T121" fmla="*/ T120 w 1582"/>
              <a:gd name="T122" fmla="+- 0 -426 -496"/>
              <a:gd name="T123" fmla="*/ -426 h 750"/>
              <a:gd name="T124" fmla="+- 0 10944 10082"/>
              <a:gd name="T125" fmla="*/ T124 w 1582"/>
              <a:gd name="T126" fmla="+- 0 -446 -496"/>
              <a:gd name="T127" fmla="*/ -446 h 750"/>
              <a:gd name="T128" fmla="+- 0 10864 10082"/>
              <a:gd name="T129" fmla="*/ T128 w 1582"/>
              <a:gd name="T130" fmla="+- 0 -426 -496"/>
              <a:gd name="T131" fmla="*/ -426 h 750"/>
              <a:gd name="T132" fmla="+- 0 10944 10082"/>
              <a:gd name="T133" fmla="*/ T132 w 1582"/>
              <a:gd name="T134" fmla="+- 0 -446 -496"/>
              <a:gd name="T135" fmla="*/ -446 h 750"/>
              <a:gd name="T136" fmla="+- 0 11004 10082"/>
              <a:gd name="T137" fmla="*/ T136 w 1582"/>
              <a:gd name="T138" fmla="+- 0 -446 -496"/>
              <a:gd name="T139" fmla="*/ -446 h 750"/>
              <a:gd name="T140" fmla="+- 0 11084 10082"/>
              <a:gd name="T141" fmla="*/ T140 w 1582"/>
              <a:gd name="T142" fmla="+- 0 -426 -496"/>
              <a:gd name="T143" fmla="*/ -426 h 750"/>
              <a:gd name="T144" fmla="+- 0 11224 10082"/>
              <a:gd name="T145" fmla="*/ T144 w 1582"/>
              <a:gd name="T146" fmla="+- 0 -446 -496"/>
              <a:gd name="T147" fmla="*/ -446 h 750"/>
              <a:gd name="T148" fmla="+- 0 11144 10082"/>
              <a:gd name="T149" fmla="*/ T148 w 1582"/>
              <a:gd name="T150" fmla="+- 0 -426 -496"/>
              <a:gd name="T151" fmla="*/ -426 h 750"/>
              <a:gd name="T152" fmla="+- 0 11224 10082"/>
              <a:gd name="T153" fmla="*/ T152 w 1582"/>
              <a:gd name="T154" fmla="+- 0 -446 -496"/>
              <a:gd name="T155" fmla="*/ -446 h 750"/>
              <a:gd name="T156" fmla="+- 0 11284 10082"/>
              <a:gd name="T157" fmla="*/ T156 w 1582"/>
              <a:gd name="T158" fmla="+- 0 -446 -496"/>
              <a:gd name="T159" fmla="*/ -446 h 750"/>
              <a:gd name="T160" fmla="+- 0 11364 10082"/>
              <a:gd name="T161" fmla="*/ T160 w 1582"/>
              <a:gd name="T162" fmla="+- 0 -426 -496"/>
              <a:gd name="T163" fmla="*/ -426 h 750"/>
              <a:gd name="T164" fmla="+- 0 11504 10082"/>
              <a:gd name="T165" fmla="*/ T164 w 1582"/>
              <a:gd name="T166" fmla="+- 0 -446 -496"/>
              <a:gd name="T167" fmla="*/ -446 h 750"/>
              <a:gd name="T168" fmla="+- 0 11424 10082"/>
              <a:gd name="T169" fmla="*/ T168 w 1582"/>
              <a:gd name="T170" fmla="+- 0 -426 -496"/>
              <a:gd name="T171" fmla="*/ -426 h 750"/>
              <a:gd name="T172" fmla="+- 0 11504 10082"/>
              <a:gd name="T173" fmla="*/ T172 w 1582"/>
              <a:gd name="T174" fmla="+- 0 -446 -496"/>
              <a:gd name="T175" fmla="*/ -446 h 750"/>
              <a:gd name="T176" fmla="+- 0 11662 10082"/>
              <a:gd name="T177" fmla="*/ T176 w 1582"/>
              <a:gd name="T178" fmla="+- 0 -446 -496"/>
              <a:gd name="T179" fmla="*/ -446 h 750"/>
              <a:gd name="T180" fmla="+- 0 11646 10082"/>
              <a:gd name="T181" fmla="*/ T180 w 1582"/>
              <a:gd name="T182" fmla="+- 0 -478 -496"/>
              <a:gd name="T183" fmla="*/ -478 h 750"/>
              <a:gd name="T184" fmla="+- 0 11604 10082"/>
              <a:gd name="T185" fmla="*/ T184 w 1582"/>
              <a:gd name="T186" fmla="+- 0 -496 -496"/>
              <a:gd name="T187" fmla="*/ -496 h 750"/>
              <a:gd name="T188" fmla="+- 0 11562 10082"/>
              <a:gd name="T189" fmla="*/ T188 w 1582"/>
              <a:gd name="T190" fmla="+- 0 -478 -496"/>
              <a:gd name="T191" fmla="*/ -478 h 750"/>
              <a:gd name="T192" fmla="+- 0 11544 10082"/>
              <a:gd name="T193" fmla="*/ T192 w 1582"/>
              <a:gd name="T194" fmla="+- 0 -436 -496"/>
              <a:gd name="T195" fmla="*/ -436 h 750"/>
              <a:gd name="T196" fmla="+- 0 11562 10082"/>
              <a:gd name="T197" fmla="*/ T196 w 1582"/>
              <a:gd name="T198" fmla="+- 0 -394 -496"/>
              <a:gd name="T199" fmla="*/ -394 h 750"/>
              <a:gd name="T200" fmla="+- 0 11604 10082"/>
              <a:gd name="T201" fmla="*/ T200 w 1582"/>
              <a:gd name="T202" fmla="+- 0 -376 -496"/>
              <a:gd name="T203" fmla="*/ -376 h 750"/>
              <a:gd name="T204" fmla="+- 0 11646 10082"/>
              <a:gd name="T205" fmla="*/ T204 w 1582"/>
              <a:gd name="T206" fmla="+- 0 -394 -496"/>
              <a:gd name="T207" fmla="*/ -394 h 750"/>
              <a:gd name="T208" fmla="+- 0 11662 10082"/>
              <a:gd name="T209" fmla="*/ T208 w 1582"/>
              <a:gd name="T210" fmla="+- 0 -426 -496"/>
              <a:gd name="T211" fmla="*/ -426 h 7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1582" h="750">
                <a:moveTo>
                  <a:pt x="70" y="540"/>
                </a:moveTo>
                <a:lnTo>
                  <a:pt x="50" y="540"/>
                </a:lnTo>
                <a:lnTo>
                  <a:pt x="50" y="620"/>
                </a:lnTo>
                <a:lnTo>
                  <a:pt x="70" y="620"/>
                </a:lnTo>
                <a:lnTo>
                  <a:pt x="70" y="540"/>
                </a:lnTo>
                <a:close/>
                <a:moveTo>
                  <a:pt x="70" y="400"/>
                </a:moveTo>
                <a:lnTo>
                  <a:pt x="50" y="400"/>
                </a:lnTo>
                <a:lnTo>
                  <a:pt x="50" y="480"/>
                </a:lnTo>
                <a:lnTo>
                  <a:pt x="70" y="480"/>
                </a:lnTo>
                <a:lnTo>
                  <a:pt x="70" y="400"/>
                </a:lnTo>
                <a:close/>
                <a:moveTo>
                  <a:pt x="70" y="260"/>
                </a:moveTo>
                <a:lnTo>
                  <a:pt x="50" y="260"/>
                </a:lnTo>
                <a:lnTo>
                  <a:pt x="50" y="340"/>
                </a:lnTo>
                <a:lnTo>
                  <a:pt x="70" y="340"/>
                </a:lnTo>
                <a:lnTo>
                  <a:pt x="70" y="260"/>
                </a:lnTo>
                <a:close/>
                <a:moveTo>
                  <a:pt x="70" y="120"/>
                </a:moveTo>
                <a:lnTo>
                  <a:pt x="50" y="120"/>
                </a:lnTo>
                <a:lnTo>
                  <a:pt x="50" y="200"/>
                </a:lnTo>
                <a:lnTo>
                  <a:pt x="70" y="200"/>
                </a:lnTo>
                <a:lnTo>
                  <a:pt x="70" y="120"/>
                </a:lnTo>
                <a:close/>
                <a:moveTo>
                  <a:pt x="120" y="690"/>
                </a:moveTo>
                <a:lnTo>
                  <a:pt x="118" y="680"/>
                </a:lnTo>
                <a:lnTo>
                  <a:pt x="116" y="667"/>
                </a:lnTo>
                <a:lnTo>
                  <a:pt x="103" y="648"/>
                </a:lnTo>
                <a:lnTo>
                  <a:pt x="84" y="635"/>
                </a:lnTo>
                <a:lnTo>
                  <a:pt x="60" y="630"/>
                </a:lnTo>
                <a:lnTo>
                  <a:pt x="37" y="635"/>
                </a:lnTo>
                <a:lnTo>
                  <a:pt x="18" y="648"/>
                </a:lnTo>
                <a:lnTo>
                  <a:pt x="5" y="667"/>
                </a:lnTo>
                <a:lnTo>
                  <a:pt x="0" y="690"/>
                </a:lnTo>
                <a:lnTo>
                  <a:pt x="5" y="713"/>
                </a:lnTo>
                <a:lnTo>
                  <a:pt x="18" y="732"/>
                </a:lnTo>
                <a:lnTo>
                  <a:pt x="37" y="745"/>
                </a:lnTo>
                <a:lnTo>
                  <a:pt x="60" y="750"/>
                </a:lnTo>
                <a:lnTo>
                  <a:pt x="84" y="745"/>
                </a:lnTo>
                <a:lnTo>
                  <a:pt x="103" y="732"/>
                </a:lnTo>
                <a:lnTo>
                  <a:pt x="116" y="713"/>
                </a:lnTo>
                <a:lnTo>
                  <a:pt x="120" y="690"/>
                </a:lnTo>
                <a:close/>
                <a:moveTo>
                  <a:pt x="162" y="50"/>
                </a:moveTo>
                <a:lnTo>
                  <a:pt x="82" y="50"/>
                </a:lnTo>
                <a:lnTo>
                  <a:pt x="82" y="70"/>
                </a:lnTo>
                <a:lnTo>
                  <a:pt x="162" y="70"/>
                </a:lnTo>
                <a:lnTo>
                  <a:pt x="162" y="50"/>
                </a:lnTo>
                <a:close/>
                <a:moveTo>
                  <a:pt x="302" y="50"/>
                </a:moveTo>
                <a:lnTo>
                  <a:pt x="222" y="50"/>
                </a:lnTo>
                <a:lnTo>
                  <a:pt x="222" y="70"/>
                </a:lnTo>
                <a:lnTo>
                  <a:pt x="302" y="70"/>
                </a:lnTo>
                <a:lnTo>
                  <a:pt x="302" y="50"/>
                </a:lnTo>
                <a:close/>
                <a:moveTo>
                  <a:pt x="442" y="50"/>
                </a:moveTo>
                <a:lnTo>
                  <a:pt x="362" y="50"/>
                </a:lnTo>
                <a:lnTo>
                  <a:pt x="362" y="70"/>
                </a:lnTo>
                <a:lnTo>
                  <a:pt x="442" y="70"/>
                </a:lnTo>
                <a:lnTo>
                  <a:pt x="442" y="50"/>
                </a:lnTo>
                <a:close/>
                <a:moveTo>
                  <a:pt x="582" y="50"/>
                </a:moveTo>
                <a:lnTo>
                  <a:pt x="502" y="50"/>
                </a:lnTo>
                <a:lnTo>
                  <a:pt x="502" y="70"/>
                </a:lnTo>
                <a:lnTo>
                  <a:pt x="582" y="70"/>
                </a:lnTo>
                <a:lnTo>
                  <a:pt x="582" y="50"/>
                </a:lnTo>
                <a:close/>
                <a:moveTo>
                  <a:pt x="722" y="50"/>
                </a:moveTo>
                <a:lnTo>
                  <a:pt x="642" y="50"/>
                </a:lnTo>
                <a:lnTo>
                  <a:pt x="642" y="70"/>
                </a:lnTo>
                <a:lnTo>
                  <a:pt x="722" y="70"/>
                </a:lnTo>
                <a:lnTo>
                  <a:pt x="722" y="50"/>
                </a:lnTo>
                <a:close/>
                <a:moveTo>
                  <a:pt x="862" y="50"/>
                </a:moveTo>
                <a:lnTo>
                  <a:pt x="782" y="50"/>
                </a:lnTo>
                <a:lnTo>
                  <a:pt x="782" y="70"/>
                </a:lnTo>
                <a:lnTo>
                  <a:pt x="862" y="70"/>
                </a:lnTo>
                <a:lnTo>
                  <a:pt x="862" y="50"/>
                </a:lnTo>
                <a:close/>
                <a:moveTo>
                  <a:pt x="1002" y="50"/>
                </a:moveTo>
                <a:lnTo>
                  <a:pt x="922" y="50"/>
                </a:lnTo>
                <a:lnTo>
                  <a:pt x="922" y="70"/>
                </a:lnTo>
                <a:lnTo>
                  <a:pt x="1002" y="70"/>
                </a:lnTo>
                <a:lnTo>
                  <a:pt x="1002" y="50"/>
                </a:lnTo>
                <a:close/>
                <a:moveTo>
                  <a:pt x="1142" y="50"/>
                </a:moveTo>
                <a:lnTo>
                  <a:pt x="1062" y="50"/>
                </a:lnTo>
                <a:lnTo>
                  <a:pt x="1062" y="70"/>
                </a:lnTo>
                <a:lnTo>
                  <a:pt x="1142" y="70"/>
                </a:lnTo>
                <a:lnTo>
                  <a:pt x="1142" y="50"/>
                </a:lnTo>
                <a:close/>
                <a:moveTo>
                  <a:pt x="1282" y="50"/>
                </a:moveTo>
                <a:lnTo>
                  <a:pt x="1202" y="50"/>
                </a:lnTo>
                <a:lnTo>
                  <a:pt x="1202" y="70"/>
                </a:lnTo>
                <a:lnTo>
                  <a:pt x="1282" y="70"/>
                </a:lnTo>
                <a:lnTo>
                  <a:pt x="1282" y="50"/>
                </a:lnTo>
                <a:close/>
                <a:moveTo>
                  <a:pt x="1422" y="50"/>
                </a:moveTo>
                <a:lnTo>
                  <a:pt x="1342" y="50"/>
                </a:lnTo>
                <a:lnTo>
                  <a:pt x="1342" y="70"/>
                </a:lnTo>
                <a:lnTo>
                  <a:pt x="1422" y="70"/>
                </a:lnTo>
                <a:lnTo>
                  <a:pt x="1422" y="50"/>
                </a:lnTo>
                <a:close/>
                <a:moveTo>
                  <a:pt x="1582" y="60"/>
                </a:moveTo>
                <a:lnTo>
                  <a:pt x="1580" y="50"/>
                </a:lnTo>
                <a:lnTo>
                  <a:pt x="1577" y="37"/>
                </a:lnTo>
                <a:lnTo>
                  <a:pt x="1564" y="18"/>
                </a:lnTo>
                <a:lnTo>
                  <a:pt x="1545" y="5"/>
                </a:lnTo>
                <a:lnTo>
                  <a:pt x="1522" y="0"/>
                </a:lnTo>
                <a:lnTo>
                  <a:pt x="1499" y="5"/>
                </a:lnTo>
                <a:lnTo>
                  <a:pt x="1480" y="18"/>
                </a:lnTo>
                <a:lnTo>
                  <a:pt x="1467" y="37"/>
                </a:lnTo>
                <a:lnTo>
                  <a:pt x="1462" y="60"/>
                </a:lnTo>
                <a:lnTo>
                  <a:pt x="1467" y="83"/>
                </a:lnTo>
                <a:lnTo>
                  <a:pt x="1480" y="102"/>
                </a:lnTo>
                <a:lnTo>
                  <a:pt x="1499" y="115"/>
                </a:lnTo>
                <a:lnTo>
                  <a:pt x="1522" y="120"/>
                </a:lnTo>
                <a:lnTo>
                  <a:pt x="1545" y="115"/>
                </a:lnTo>
                <a:lnTo>
                  <a:pt x="1564" y="102"/>
                </a:lnTo>
                <a:lnTo>
                  <a:pt x="1577" y="83"/>
                </a:lnTo>
                <a:lnTo>
                  <a:pt x="1580" y="70"/>
                </a:lnTo>
                <a:lnTo>
                  <a:pt x="1582" y="60"/>
                </a:lnTo>
                <a:close/>
              </a:path>
            </a:pathLst>
          </a:custGeom>
          <a:solidFill>
            <a:srgbClr val="7E8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848594" y="78417"/>
            <a:ext cx="5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SWOT</a:t>
            </a: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-анализ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381" y="1952681"/>
            <a:ext cx="3017244" cy="203132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Широкое применение в производстве автоматизированных систем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Высокая компетенция аналитиков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Централизация аналитики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Отсутствие влияния заинтересованных лиц на достоверность аналитики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381" y="4724277"/>
            <a:ext cx="3017244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Разрозненная информация из различных источников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Отсутствие автоматизации аналитики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Скорость предоставления аналитической отчетности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Ограниченная доступность аналитической информации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04357" y="1947351"/>
            <a:ext cx="2270180" cy="160043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Угроза потери информации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Угроза сбоя автоматизированных систем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Угроза потери функционала ИАБД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52895" y="4831481"/>
            <a:ext cx="2270180" cy="160043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Создание ИАБД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Неограниченный функционал ИАБД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Частичное исключение человеческого фактора</a:t>
            </a:r>
          </a:p>
        </p:txBody>
      </p:sp>
    </p:spTree>
    <p:extLst>
      <p:ext uri="{BB962C8B-B14F-4D97-AF65-F5344CB8AC3E}">
        <p14:creationId xmlns:p14="http://schemas.microsoft.com/office/powerpoint/2010/main" val="311202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12"/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6"/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/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AutoShape 4"/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AutoShape 8"/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1036" name="Picture 12" descr="информация вектор значок белый фон PNG , Faq, инфо, информация PNG картинки  и пнг рисунок для бесплатной загрузки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6" descr="logo_eng1.png">
            <a:extLst>
              <a:ext uri="{FF2B5EF4-FFF2-40B4-BE49-F238E27FC236}">
                <a16:creationId xmlns:a16="http://schemas.microsoft.com/office/drawing/2014/main" id="{DE77BEF6-A383-4C83-BB4E-3FC690DF87E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052115" y="78417"/>
            <a:ext cx="8732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Схема причинно-следственного анализа (</a:t>
            </a:r>
            <a:r>
              <a:rPr lang="ru-RU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Исикавы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проблемы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своевременности принятия управленческих решений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2350845" y="950713"/>
            <a:ext cx="7191375" cy="5600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17466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 flipH="1">
            <a:off x="984082" y="2393750"/>
            <a:ext cx="1362075" cy="2714625"/>
          </a:xfrm>
          <a:prstGeom prst="mo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17466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1660890" y="3751063"/>
            <a:ext cx="7191375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7568294" y="1297703"/>
            <a:ext cx="809625" cy="241935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4769150" y="1173878"/>
            <a:ext cx="895350" cy="2562225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7961994" y="3269378"/>
            <a:ext cx="265113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7744507" y="2454990"/>
            <a:ext cx="204787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>
            <a:off x="7231744" y="1659653"/>
            <a:ext cx="441325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5242607" y="3293190"/>
            <a:ext cx="265112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4961619" y="2497853"/>
            <a:ext cx="265113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2"/>
          <p:cNvCxnSpPr>
            <a:cxnSpLocks noChangeShapeType="1"/>
          </p:cNvCxnSpPr>
          <p:nvPr/>
        </p:nvCxnSpPr>
        <p:spPr bwMode="auto">
          <a:xfrm>
            <a:off x="4771119" y="1721565"/>
            <a:ext cx="177800" cy="158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7615919" y="3750390"/>
            <a:ext cx="938213" cy="277653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8" name="AutoShape 14"/>
          <p:cNvCxnSpPr>
            <a:cxnSpLocks noChangeShapeType="1"/>
          </p:cNvCxnSpPr>
          <p:nvPr/>
        </p:nvCxnSpPr>
        <p:spPr bwMode="auto">
          <a:xfrm flipV="1">
            <a:off x="5133069" y="3750390"/>
            <a:ext cx="939800" cy="277653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V="1">
            <a:off x="2877232" y="3766265"/>
            <a:ext cx="938212" cy="277653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>
            <a:off x="8190594" y="4190128"/>
            <a:ext cx="198438" cy="158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7949294" y="4739403"/>
            <a:ext cx="260350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7758794" y="5323603"/>
            <a:ext cx="260350" cy="158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 flipV="1">
            <a:off x="7638144" y="5980828"/>
            <a:ext cx="171450" cy="635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5737907" y="4039315"/>
            <a:ext cx="225425" cy="158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5" name="AutoShape 21"/>
          <p:cNvCxnSpPr>
            <a:cxnSpLocks noChangeShapeType="1"/>
          </p:cNvCxnSpPr>
          <p:nvPr/>
        </p:nvCxnSpPr>
        <p:spPr bwMode="auto">
          <a:xfrm>
            <a:off x="5458273" y="4729983"/>
            <a:ext cx="278732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>
            <a:off x="5288978" y="5382340"/>
            <a:ext cx="218741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7" name="AutoShape 23"/>
          <p:cNvCxnSpPr>
            <a:cxnSpLocks noChangeShapeType="1"/>
          </p:cNvCxnSpPr>
          <p:nvPr/>
        </p:nvCxnSpPr>
        <p:spPr bwMode="auto">
          <a:xfrm>
            <a:off x="3493182" y="4131390"/>
            <a:ext cx="187325" cy="158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8" name="AutoShape 24"/>
          <p:cNvCxnSpPr>
            <a:cxnSpLocks noChangeShapeType="1"/>
          </p:cNvCxnSpPr>
          <p:nvPr/>
        </p:nvCxnSpPr>
        <p:spPr bwMode="auto">
          <a:xfrm>
            <a:off x="3174094" y="4698128"/>
            <a:ext cx="331788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9" name="AutoShape 25"/>
          <p:cNvCxnSpPr>
            <a:cxnSpLocks noChangeShapeType="1"/>
          </p:cNvCxnSpPr>
          <p:nvPr/>
        </p:nvCxnSpPr>
        <p:spPr bwMode="auto">
          <a:xfrm>
            <a:off x="2918507" y="5288678"/>
            <a:ext cx="366712" cy="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Прямоугольник 28"/>
          <p:cNvSpPr/>
          <p:nvPr/>
        </p:nvSpPr>
        <p:spPr>
          <a:xfrm>
            <a:off x="3116293" y="893564"/>
            <a:ext cx="1661176" cy="580973"/>
          </a:xfrm>
          <a:prstGeom prst="rect">
            <a:avLst/>
          </a:prstGeom>
          <a:solidFill>
            <a:srgbClr val="00E9CC"/>
          </a:solidFill>
          <a:ln>
            <a:solidFill>
              <a:srgbClr val="17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Оборудование и инструментарий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902253" y="905185"/>
            <a:ext cx="1661176" cy="580973"/>
          </a:xfrm>
          <a:prstGeom prst="rect">
            <a:avLst/>
          </a:prstGeom>
          <a:solidFill>
            <a:srgbClr val="00E9CC"/>
          </a:solidFill>
          <a:ln>
            <a:solidFill>
              <a:srgbClr val="17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Человек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318397" y="6036476"/>
            <a:ext cx="1661176" cy="580973"/>
          </a:xfrm>
          <a:prstGeom prst="rect">
            <a:avLst/>
          </a:prstGeom>
          <a:solidFill>
            <a:srgbClr val="00E9CC"/>
          </a:solidFill>
          <a:ln>
            <a:solidFill>
              <a:srgbClr val="17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Среда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466610" y="6186513"/>
            <a:ext cx="1661176" cy="580973"/>
          </a:xfrm>
          <a:prstGeom prst="rect">
            <a:avLst/>
          </a:prstGeom>
          <a:solidFill>
            <a:srgbClr val="00E9CC"/>
          </a:solidFill>
          <a:ln>
            <a:solidFill>
              <a:srgbClr val="17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Входные данные для аналитики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948552" y="6187927"/>
            <a:ext cx="1661176" cy="580973"/>
          </a:xfrm>
          <a:prstGeom prst="rect">
            <a:avLst/>
          </a:prstGeom>
          <a:solidFill>
            <a:srgbClr val="00E9CC"/>
          </a:solidFill>
          <a:ln>
            <a:solidFill>
              <a:srgbClr val="17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Технология и методы</a:t>
            </a:r>
          </a:p>
        </p:txBody>
      </p:sp>
      <p:sp>
        <p:nvSpPr>
          <p:cNvPr id="58" name="Прямоугольник 57"/>
          <p:cNvSpPr/>
          <p:nvPr/>
        </p:nvSpPr>
        <p:spPr>
          <a:xfrm rot="16200000">
            <a:off x="7733595" y="3407814"/>
            <a:ext cx="2939686" cy="677573"/>
          </a:xfrm>
          <a:prstGeom prst="rect">
            <a:avLst/>
          </a:prstGeom>
          <a:solidFill>
            <a:srgbClr val="00E9CC"/>
          </a:solidFill>
          <a:ln>
            <a:solidFill>
              <a:srgbClr val="17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66"/>
                </a:solidFill>
              </a:rPr>
              <a:t>Несвоевременность принятия управленческих решений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574770" y="1571453"/>
            <a:ext cx="1661176" cy="5809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Человеческий фактор оказывает влияние на точность информации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574770" y="2229862"/>
            <a:ext cx="2156406" cy="7278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Скорость предоставления информации зависит от производительности сотрудников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792888" y="3023730"/>
            <a:ext cx="2156406" cy="5809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Человеческий фактор влияет на сохранность архивной информации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234397" y="1541264"/>
            <a:ext cx="2512797" cy="5809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Использование программы </a:t>
            </a:r>
            <a:r>
              <a:rPr lang="ru-RU" sz="1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Microsoft</a:t>
            </a:r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Excel</a:t>
            </a:r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 для формирования аналитических отчетов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057825" y="2228943"/>
            <a:ext cx="1920470" cy="5809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Отсутствие автоматизации аналитики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116293" y="3000509"/>
            <a:ext cx="2109854" cy="5809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Стабильность работы автоматизированных систем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094777" y="3988687"/>
            <a:ext cx="2090500" cy="40613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Отсутствие стандартов аналитики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865588" y="4531315"/>
            <a:ext cx="2090500" cy="40613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Низкая эффективность обработки информации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672025" y="5113152"/>
            <a:ext cx="2090500" cy="40613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Различные методы и подходы в аналитике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52418" y="5712109"/>
            <a:ext cx="2090500" cy="39799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Трудоемкость процесса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889207" y="3813539"/>
            <a:ext cx="1847798" cy="56828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Сложность обработки больших массивов данных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609669" y="4482816"/>
            <a:ext cx="1847798" cy="53069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Большое количество источников информации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441180" y="5167565"/>
            <a:ext cx="1847798" cy="4537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Сложность с доступом к данным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136600" y="3840215"/>
            <a:ext cx="1362074" cy="5809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Многократная передача информации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616246" y="4463933"/>
            <a:ext cx="1538548" cy="49751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Нет инновационных решений в процессе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649731" y="5043151"/>
            <a:ext cx="1285781" cy="49751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Изменчивость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80044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22864-9E8B-4A0B-B539-FE99D4EA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824" y="-37844"/>
            <a:ext cx="8601600" cy="914477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Схема новой структуры бизнес-процессов производственной аналитики </a:t>
            </a:r>
            <a:endParaRPr lang="ru-RU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758C137F-420C-451C-A417-E9908DA51542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4" name="Picture 13">
              <a:extLst>
                <a:ext uri="{FF2B5EF4-FFF2-40B4-BE49-F238E27FC236}">
                  <a16:creationId xmlns:a16="http://schemas.microsoft.com/office/drawing/2014/main" id="{5F24D571-40C1-47A7-AA61-579A9FE86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utoShape 12">
              <a:extLst>
                <a:ext uri="{FF2B5EF4-FFF2-40B4-BE49-F238E27FC236}">
                  <a16:creationId xmlns:a16="http://schemas.microsoft.com/office/drawing/2014/main" id="{5C0FC1D1-30AE-4A47-BA75-010D5B55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DC72FFA3-544E-4926-98C1-C6729B698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E3CA94A-12E4-44E9-BFAD-876ECA88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C789147-57DB-4767-9922-250925F34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DD3C9E-E86A-4AB0-96AF-FB5695A77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F799AAC-938B-41A8-8077-E3B105463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4A5513E6-7F9D-4FB1-9C22-843A68830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D54DCE81-2313-460E-B42D-44829A2E9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0BC4E91B-F937-40FA-94CB-DC0FE0F8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A510747-0422-4447-A795-33B1CE17C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33E1FA3-B3CD-48B0-B213-54E6BBC76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DC96D46-CBBB-4C72-A194-96CEE27E9D41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25734F-54C4-401F-9E20-AC4A1531CE08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6" name="Группа 135"/>
          <p:cNvGrpSpPr/>
          <p:nvPr/>
        </p:nvGrpSpPr>
        <p:grpSpPr>
          <a:xfrm>
            <a:off x="852368" y="837426"/>
            <a:ext cx="9324575" cy="5970507"/>
            <a:chOff x="118943" y="837426"/>
            <a:chExt cx="9324575" cy="5970507"/>
          </a:xfrm>
        </p:grpSpPr>
        <p:sp>
          <p:nvSpPr>
            <p:cNvPr id="51" name="TextBox 50"/>
            <p:cNvSpPr txBox="1"/>
            <p:nvPr/>
          </p:nvSpPr>
          <p:spPr>
            <a:xfrm>
              <a:off x="118943" y="3019686"/>
              <a:ext cx="1411858" cy="1015663"/>
            </a:xfrm>
            <a:prstGeom prst="rec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6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rgbClr val="24C0D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Вход процесса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данные из автоматизирован-</a:t>
              </a:r>
              <a:r>
                <a:rPr lang="ru-RU" sz="1000" dirty="0" err="1"/>
                <a:t>ных</a:t>
              </a:r>
              <a:r>
                <a:rPr lang="ru-RU" sz="1000" dirty="0"/>
                <a:t> систем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производственные отчеты и сводки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40859" y="3249502"/>
              <a:ext cx="1411858" cy="553998"/>
            </a:xfrm>
            <a:prstGeom prst="rect">
              <a:avLst/>
            </a:prstGeom>
            <a:gradFill flip="none" rotWithShape="1">
              <a:gsLst>
                <a:gs pos="0">
                  <a:srgbClr val="08D6E0">
                    <a:shade val="30000"/>
                    <a:satMod val="115000"/>
                  </a:srgbClr>
                </a:gs>
                <a:gs pos="30000">
                  <a:srgbClr val="08D6E0">
                    <a:shade val="67500"/>
                    <a:satMod val="115000"/>
                  </a:srgbClr>
                </a:gs>
                <a:gs pos="100000">
                  <a:srgbClr val="08D6E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/>
              </a:lvl1pPr>
            </a:lstStyle>
            <a:p>
              <a:r>
                <a:rPr lang="ru-RU" sz="1000" dirty="0"/>
                <a:t>Формирование аналитической отчетности</a:t>
              </a: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1548898" y="3415665"/>
              <a:ext cx="180000" cy="210848"/>
              <a:chOff x="1791785" y="2834640"/>
              <a:chExt cx="180000" cy="210848"/>
            </a:xfrm>
          </p:grpSpPr>
          <p:cxnSp>
            <p:nvCxnSpPr>
              <p:cNvPr id="45" name="Прямая со стрелкой 44"/>
              <p:cNvCxnSpPr/>
              <p:nvPr/>
            </p:nvCxnSpPr>
            <p:spPr>
              <a:xfrm>
                <a:off x="1791785" y="2834640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>
                <a:off x="1791785" y="2945476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 стрелкой 57"/>
              <p:cNvCxnSpPr/>
              <p:nvPr/>
            </p:nvCxnSpPr>
            <p:spPr>
              <a:xfrm>
                <a:off x="1791785" y="3045488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Группа 59"/>
            <p:cNvGrpSpPr/>
            <p:nvPr/>
          </p:nvGrpSpPr>
          <p:grpSpPr>
            <a:xfrm rot="16200000">
              <a:off x="2356788" y="3822975"/>
              <a:ext cx="180000" cy="210848"/>
              <a:chOff x="1791785" y="2834640"/>
              <a:chExt cx="180000" cy="210848"/>
            </a:xfrm>
          </p:grpSpPr>
          <p:cxnSp>
            <p:nvCxnSpPr>
              <p:cNvPr id="61" name="Прямая со стрелкой 60"/>
              <p:cNvCxnSpPr/>
              <p:nvPr/>
            </p:nvCxnSpPr>
            <p:spPr>
              <a:xfrm>
                <a:off x="1791785" y="2834640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>
                <a:off x="1791785" y="2945476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>
                <a:off x="1791785" y="3045488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Группа 63"/>
            <p:cNvGrpSpPr/>
            <p:nvPr/>
          </p:nvGrpSpPr>
          <p:grpSpPr>
            <a:xfrm rot="5400000">
              <a:off x="2356788" y="3027328"/>
              <a:ext cx="180000" cy="210848"/>
              <a:chOff x="1791785" y="2834640"/>
              <a:chExt cx="180000" cy="210848"/>
            </a:xfrm>
          </p:grpSpPr>
          <p:cxnSp>
            <p:nvCxnSpPr>
              <p:cNvPr id="65" name="Прямая со стрелкой 64"/>
              <p:cNvCxnSpPr/>
              <p:nvPr/>
            </p:nvCxnSpPr>
            <p:spPr>
              <a:xfrm>
                <a:off x="1791785" y="2834640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>
                <a:off x="1791785" y="2945476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>
                <a:off x="1791785" y="3045488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1735446" y="1551745"/>
              <a:ext cx="1455727" cy="1477328"/>
            </a:xfrm>
            <a:prstGeom prst="rec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6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rgbClr val="24C0D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Управленческие воздействия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производственные регламенты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бюджетные показатели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стандарты и регламенты аналитики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35446" y="4041515"/>
              <a:ext cx="1455727" cy="1938992"/>
            </a:xfrm>
            <a:prstGeom prst="rec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6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rgbClr val="24C0D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Ресурсы процесса</a:t>
              </a:r>
            </a:p>
            <a:p>
              <a:r>
                <a:rPr lang="ru-RU" sz="1000" dirty="0"/>
                <a:t>Автоматизированные системы: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000" dirty="0" err="1"/>
                <a:t>DairyComp</a:t>
              </a:r>
              <a:endParaRPr lang="en-US" sz="1000" dirty="0"/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000" dirty="0" err="1"/>
                <a:t>SmartDairy</a:t>
              </a:r>
              <a:endParaRPr lang="en-US" sz="1000" dirty="0"/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000" dirty="0"/>
                <a:t>DTM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000" dirty="0"/>
                <a:t>FW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000" dirty="0" err="1"/>
                <a:t>Heatime</a:t>
              </a:r>
              <a:endParaRPr lang="en-US" sz="1000" dirty="0"/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000" dirty="0" err="1"/>
                <a:t>GlobalVision</a:t>
              </a:r>
              <a:endParaRPr lang="en-US" sz="1000" dirty="0"/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000" dirty="0" err="1"/>
                <a:t>CropwiseOperations</a:t>
              </a:r>
              <a:endParaRPr lang="en-US" sz="1000" dirty="0"/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000" dirty="0"/>
                <a:t>1C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000" dirty="0"/>
                <a:t>TRASSIR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8944" y="6407823"/>
              <a:ext cx="9324574" cy="400110"/>
            </a:xfrm>
            <a:prstGeom prst="rect">
              <a:avLst/>
            </a:prstGeom>
            <a:noFill/>
            <a:ln w="19050">
              <a:solidFill>
                <a:srgbClr val="24C0D5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Единая информационно-аналитическая база данных</a:t>
              </a:r>
            </a:p>
            <a:p>
              <a:pPr algn="ctr"/>
              <a:r>
                <a:rPr lang="ru-RU" sz="1000" b="1" dirty="0"/>
                <a:t>Полная интеграция с производственными автоматизированными системами и бухгалтерским учетом</a:t>
              </a:r>
            </a:p>
          </p:txBody>
        </p:sp>
        <p:cxnSp>
          <p:nvCxnSpPr>
            <p:cNvPr id="72" name="Прямая со стрелкой 71"/>
            <p:cNvCxnSpPr/>
            <p:nvPr/>
          </p:nvCxnSpPr>
          <p:spPr>
            <a:xfrm>
              <a:off x="804440" y="4086225"/>
              <a:ext cx="0" cy="229553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2407616" y="6029325"/>
              <a:ext cx="0" cy="35944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381529" y="3249349"/>
              <a:ext cx="1411858" cy="553998"/>
            </a:xfrm>
            <a:prstGeom prst="rect">
              <a:avLst/>
            </a:prstGeom>
            <a:gradFill flip="none" rotWithShape="1">
              <a:gsLst>
                <a:gs pos="0">
                  <a:srgbClr val="08D6E0">
                    <a:shade val="30000"/>
                    <a:satMod val="115000"/>
                  </a:srgbClr>
                </a:gs>
                <a:gs pos="30000">
                  <a:srgbClr val="08D6E0">
                    <a:shade val="67500"/>
                    <a:satMod val="115000"/>
                  </a:srgbClr>
                </a:gs>
                <a:gs pos="100000">
                  <a:srgbClr val="08D6E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/>
                <a:t>Выход процесса</a:t>
              </a:r>
            </a:p>
            <a:p>
              <a:r>
                <a:rPr lang="ru-RU" b="0" i="1" dirty="0"/>
                <a:t>Аналитическая отчетность</a:t>
              </a:r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3172531" y="3415665"/>
              <a:ext cx="180000" cy="210848"/>
              <a:chOff x="1791785" y="2834640"/>
              <a:chExt cx="180000" cy="210848"/>
            </a:xfrm>
          </p:grpSpPr>
          <p:cxnSp>
            <p:nvCxnSpPr>
              <p:cNvPr id="78" name="Прямая со стрелкой 77"/>
              <p:cNvCxnSpPr/>
              <p:nvPr/>
            </p:nvCxnSpPr>
            <p:spPr>
              <a:xfrm>
                <a:off x="1791785" y="2834640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 стрелкой 78"/>
              <p:cNvCxnSpPr/>
              <p:nvPr/>
            </p:nvCxnSpPr>
            <p:spPr>
              <a:xfrm>
                <a:off x="1791785" y="2945476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 стрелкой 79"/>
              <p:cNvCxnSpPr/>
              <p:nvPr/>
            </p:nvCxnSpPr>
            <p:spPr>
              <a:xfrm>
                <a:off x="1791785" y="3045488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3381529" y="3000336"/>
              <a:ext cx="1411858" cy="246221"/>
            </a:xfrm>
            <a:prstGeom prst="rec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6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rgbClr val="24C0D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Вход процесса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81529" y="3803345"/>
              <a:ext cx="1411858" cy="1323439"/>
            </a:xfrm>
            <a:prstGeom prst="rec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6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rgbClr val="24C0D5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целевые производственные и технические показатели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изменения производственных планов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внешние факторы</a:t>
              </a:r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>
              <a:off x="4007816" y="5179174"/>
              <a:ext cx="0" cy="1197816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621226" y="1620765"/>
              <a:ext cx="1636084" cy="553998"/>
            </a:xfrm>
            <a:prstGeom prst="rect">
              <a:avLst/>
            </a:prstGeom>
            <a:gradFill flip="none" rotWithShape="1">
              <a:gsLst>
                <a:gs pos="0">
                  <a:srgbClr val="08D6E0">
                    <a:shade val="30000"/>
                    <a:satMod val="115000"/>
                  </a:srgbClr>
                </a:gs>
                <a:gs pos="30000">
                  <a:srgbClr val="08D6E0">
                    <a:shade val="67500"/>
                    <a:satMod val="115000"/>
                  </a:srgbClr>
                </a:gs>
                <a:gs pos="100000">
                  <a:srgbClr val="08D6E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/>
              </a:lvl1pPr>
            </a:lstStyle>
            <a:p>
              <a:r>
                <a:rPr lang="ru-RU" sz="1000" dirty="0"/>
                <a:t>Формирование и принятие управленческих решений</a:t>
              </a:r>
            </a:p>
          </p:txBody>
        </p:sp>
        <p:grpSp>
          <p:nvGrpSpPr>
            <p:cNvPr id="87" name="Группа 86"/>
            <p:cNvGrpSpPr/>
            <p:nvPr/>
          </p:nvGrpSpPr>
          <p:grpSpPr>
            <a:xfrm rot="16200000">
              <a:off x="6349268" y="2190165"/>
              <a:ext cx="180000" cy="210848"/>
              <a:chOff x="1791785" y="2834640"/>
              <a:chExt cx="180000" cy="210848"/>
            </a:xfrm>
          </p:grpSpPr>
          <p:cxnSp>
            <p:nvCxnSpPr>
              <p:cNvPr id="88" name="Прямая со стрелкой 87"/>
              <p:cNvCxnSpPr/>
              <p:nvPr/>
            </p:nvCxnSpPr>
            <p:spPr>
              <a:xfrm>
                <a:off x="1791785" y="2834640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 стрелкой 88"/>
              <p:cNvCxnSpPr/>
              <p:nvPr/>
            </p:nvCxnSpPr>
            <p:spPr>
              <a:xfrm>
                <a:off x="1791785" y="2945476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 стрелкой 89"/>
              <p:cNvCxnSpPr/>
              <p:nvPr/>
            </p:nvCxnSpPr>
            <p:spPr>
              <a:xfrm>
                <a:off x="1791785" y="3045488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Группа 90"/>
            <p:cNvGrpSpPr/>
            <p:nvPr/>
          </p:nvGrpSpPr>
          <p:grpSpPr>
            <a:xfrm rot="5400000">
              <a:off x="6340202" y="1396334"/>
              <a:ext cx="180000" cy="210848"/>
              <a:chOff x="1791785" y="2834640"/>
              <a:chExt cx="180000" cy="210848"/>
            </a:xfrm>
          </p:grpSpPr>
          <p:cxnSp>
            <p:nvCxnSpPr>
              <p:cNvPr id="92" name="Прямая со стрелкой 91"/>
              <p:cNvCxnSpPr/>
              <p:nvPr/>
            </p:nvCxnSpPr>
            <p:spPr>
              <a:xfrm>
                <a:off x="1791785" y="2834640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 стрелкой 92"/>
              <p:cNvCxnSpPr/>
              <p:nvPr/>
            </p:nvCxnSpPr>
            <p:spPr>
              <a:xfrm>
                <a:off x="1791785" y="2945476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1791785" y="3045488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5615813" y="837426"/>
              <a:ext cx="1641497" cy="553998"/>
            </a:xfrm>
            <a:prstGeom prst="rec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6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rgbClr val="24C0D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Управленческие воздействия</a:t>
              </a:r>
            </a:p>
            <a:p>
              <a:pPr algn="ctr"/>
              <a:r>
                <a:rPr lang="ru-RU" sz="1000" dirty="0"/>
                <a:t>топ менеджмент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15813" y="2412778"/>
              <a:ext cx="1641497" cy="1015663"/>
            </a:xfrm>
            <a:prstGeom prst="rec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6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rgbClr val="24C0D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Ресурсы процесса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менеджеры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специалисты профильных подразделений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консультанты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626638" y="4591570"/>
              <a:ext cx="1636084" cy="553998"/>
            </a:xfrm>
            <a:prstGeom prst="rect">
              <a:avLst/>
            </a:prstGeom>
            <a:gradFill flip="none" rotWithShape="1">
              <a:gsLst>
                <a:gs pos="0">
                  <a:srgbClr val="08D6E0">
                    <a:shade val="30000"/>
                    <a:satMod val="115000"/>
                  </a:srgbClr>
                </a:gs>
                <a:gs pos="30000">
                  <a:srgbClr val="08D6E0">
                    <a:shade val="67500"/>
                    <a:satMod val="115000"/>
                  </a:srgbClr>
                </a:gs>
                <a:gs pos="100000">
                  <a:srgbClr val="08D6E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/>
              </a:lvl1pPr>
            </a:lstStyle>
            <a:p>
              <a:r>
                <a:rPr lang="ru-RU" sz="1000" dirty="0"/>
                <a:t>Контроль производственных процессов</a:t>
              </a:r>
            </a:p>
          </p:txBody>
        </p:sp>
        <p:grpSp>
          <p:nvGrpSpPr>
            <p:cNvPr id="98" name="Группа 97"/>
            <p:cNvGrpSpPr/>
            <p:nvPr/>
          </p:nvGrpSpPr>
          <p:grpSpPr>
            <a:xfrm rot="16200000">
              <a:off x="6354680" y="5160970"/>
              <a:ext cx="180000" cy="210848"/>
              <a:chOff x="1791785" y="2834640"/>
              <a:chExt cx="180000" cy="210848"/>
            </a:xfrm>
          </p:grpSpPr>
          <p:cxnSp>
            <p:nvCxnSpPr>
              <p:cNvPr id="99" name="Прямая со стрелкой 98"/>
              <p:cNvCxnSpPr/>
              <p:nvPr/>
            </p:nvCxnSpPr>
            <p:spPr>
              <a:xfrm>
                <a:off x="1791785" y="2834640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 стрелкой 99"/>
              <p:cNvCxnSpPr/>
              <p:nvPr/>
            </p:nvCxnSpPr>
            <p:spPr>
              <a:xfrm>
                <a:off x="1791785" y="2945476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 стрелкой 100"/>
              <p:cNvCxnSpPr/>
              <p:nvPr/>
            </p:nvCxnSpPr>
            <p:spPr>
              <a:xfrm>
                <a:off x="1791785" y="3045488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Группа 101"/>
            <p:cNvGrpSpPr/>
            <p:nvPr/>
          </p:nvGrpSpPr>
          <p:grpSpPr>
            <a:xfrm rot="5400000">
              <a:off x="6345614" y="4367139"/>
              <a:ext cx="180000" cy="210848"/>
              <a:chOff x="1791785" y="2834640"/>
              <a:chExt cx="180000" cy="210848"/>
            </a:xfrm>
          </p:grpSpPr>
          <p:cxnSp>
            <p:nvCxnSpPr>
              <p:cNvPr id="103" name="Прямая со стрелкой 102"/>
              <p:cNvCxnSpPr/>
              <p:nvPr/>
            </p:nvCxnSpPr>
            <p:spPr>
              <a:xfrm>
                <a:off x="1791785" y="2834640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 стрелкой 103"/>
              <p:cNvCxnSpPr/>
              <p:nvPr/>
            </p:nvCxnSpPr>
            <p:spPr>
              <a:xfrm>
                <a:off x="1791785" y="2945476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 стрелкой 104"/>
              <p:cNvCxnSpPr/>
              <p:nvPr/>
            </p:nvCxnSpPr>
            <p:spPr>
              <a:xfrm>
                <a:off x="1791785" y="3045488"/>
                <a:ext cx="180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/>
            <p:cNvSpPr txBox="1"/>
            <p:nvPr/>
          </p:nvSpPr>
          <p:spPr>
            <a:xfrm>
              <a:off x="5621225" y="3493906"/>
              <a:ext cx="1641497" cy="861774"/>
            </a:xfrm>
            <a:prstGeom prst="rec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6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rgbClr val="24C0D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Управленческие воздействия</a:t>
              </a:r>
            </a:p>
            <a:p>
              <a:pPr algn="ctr"/>
              <a:r>
                <a:rPr lang="ru-RU" sz="1000" dirty="0"/>
                <a:t>Информационно-аналитическая база данных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21225" y="5383583"/>
              <a:ext cx="1641497" cy="861774"/>
            </a:xfrm>
            <a:prstGeom prst="rect">
              <a:avLst/>
            </a:prstGeom>
            <a:gradFill flip="none" rotWithShape="1">
              <a:gsLst>
                <a:gs pos="0">
                  <a:srgbClr val="00E5C7">
                    <a:shade val="30000"/>
                    <a:satMod val="115000"/>
                  </a:srgbClr>
                </a:gs>
                <a:gs pos="26000">
                  <a:srgbClr val="00E5C7">
                    <a:shade val="67500"/>
                    <a:satMod val="115000"/>
                  </a:srgbClr>
                </a:gs>
                <a:gs pos="100000">
                  <a:srgbClr val="00E5C7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rgbClr val="24C0D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Ресурсы процесса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Менеджеры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000" dirty="0"/>
                <a:t>Специалисты профильных подразделений</a:t>
              </a:r>
            </a:p>
          </p:txBody>
        </p:sp>
        <p:cxnSp>
          <p:nvCxnSpPr>
            <p:cNvPr id="108" name="Прямая со стрелкой 107"/>
            <p:cNvCxnSpPr/>
            <p:nvPr/>
          </p:nvCxnSpPr>
          <p:spPr>
            <a:xfrm>
              <a:off x="6424790" y="6266664"/>
              <a:ext cx="0" cy="131633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8031659" y="3095461"/>
              <a:ext cx="1411858" cy="861774"/>
            </a:xfrm>
            <a:prstGeom prst="rect">
              <a:avLst/>
            </a:prstGeom>
            <a:gradFill flip="none" rotWithShape="1">
              <a:gsLst>
                <a:gs pos="0">
                  <a:srgbClr val="08D6E0">
                    <a:shade val="30000"/>
                    <a:satMod val="115000"/>
                  </a:srgbClr>
                </a:gs>
                <a:gs pos="30000">
                  <a:srgbClr val="08D6E0">
                    <a:shade val="67500"/>
                    <a:satMod val="115000"/>
                  </a:srgbClr>
                </a:gs>
                <a:gs pos="100000">
                  <a:srgbClr val="08D6E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>
              <a:solidFill>
                <a:srgbClr val="18ADCF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dirty="0"/>
                <a:t>Выход процесса</a:t>
              </a:r>
            </a:p>
            <a:p>
              <a:r>
                <a:rPr lang="ru-RU" b="0" dirty="0"/>
                <a:t>Своевременные, эффективные управленческие решения</a:t>
              </a: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5153387" y="1885950"/>
              <a:ext cx="452433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4793387" y="3305175"/>
              <a:ext cx="360000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5154828" y="1885396"/>
              <a:ext cx="0" cy="141977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4793387" y="3645563"/>
              <a:ext cx="360000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153387" y="3645563"/>
              <a:ext cx="0" cy="122300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5158618" y="4868569"/>
              <a:ext cx="452433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7257310" y="1885396"/>
              <a:ext cx="360000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7256388" y="4868569"/>
              <a:ext cx="360000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616388" y="3645557"/>
              <a:ext cx="0" cy="122300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7616388" y="1885396"/>
              <a:ext cx="0" cy="141977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7616388" y="3645557"/>
              <a:ext cx="389375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7616387" y="3305175"/>
              <a:ext cx="389375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>
              <a:off x="8757815" y="4018399"/>
              <a:ext cx="0" cy="237989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039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4">
            <a:extLst>
              <a:ext uri="{FF2B5EF4-FFF2-40B4-BE49-F238E27FC236}">
                <a16:creationId xmlns:a16="http://schemas.microsoft.com/office/drawing/2014/main" id="{CB5BBA58-B29C-4A24-9A33-9B9C260DB327}"/>
              </a:ext>
            </a:extLst>
          </p:cNvPr>
          <p:cNvSpPr>
            <a:spLocks/>
          </p:cNvSpPr>
          <p:nvPr/>
        </p:nvSpPr>
        <p:spPr bwMode="auto">
          <a:xfrm>
            <a:off x="565621" y="1699340"/>
            <a:ext cx="9217528" cy="3512055"/>
          </a:xfrm>
          <a:custGeom>
            <a:avLst/>
            <a:gdLst>
              <a:gd name="T0" fmla="+- 0 5277 106"/>
              <a:gd name="T1" fmla="*/ T0 w 13174"/>
              <a:gd name="T2" fmla="+- 0 2496 1795"/>
              <a:gd name="T3" fmla="*/ 2496 h 4713"/>
              <a:gd name="T4" fmla="+- 0 5136 106"/>
              <a:gd name="T5" fmla="*/ T4 w 13174"/>
              <a:gd name="T6" fmla="+- 0 2529 1795"/>
              <a:gd name="T7" fmla="*/ 2529 h 4713"/>
              <a:gd name="T8" fmla="+- 0 5000 106"/>
              <a:gd name="T9" fmla="*/ T8 w 13174"/>
              <a:gd name="T10" fmla="+- 0 2594 1795"/>
              <a:gd name="T11" fmla="*/ 2594 h 4713"/>
              <a:gd name="T12" fmla="+- 0 346 106"/>
              <a:gd name="T13" fmla="*/ T12 w 13174"/>
              <a:gd name="T14" fmla="+- 0 5528 1795"/>
              <a:gd name="T15" fmla="*/ 5528 h 4713"/>
              <a:gd name="T16" fmla="+- 0 241 106"/>
              <a:gd name="T17" fmla="*/ T16 w 13174"/>
              <a:gd name="T18" fmla="+- 0 5632 1795"/>
              <a:gd name="T19" fmla="*/ 5632 h 4713"/>
              <a:gd name="T20" fmla="+- 0 165 106"/>
              <a:gd name="T21" fmla="*/ T20 w 13174"/>
              <a:gd name="T22" fmla="+- 0 5752 1795"/>
              <a:gd name="T23" fmla="*/ 5752 h 4713"/>
              <a:gd name="T24" fmla="+- 0 120 106"/>
              <a:gd name="T25" fmla="*/ T24 w 13174"/>
              <a:gd name="T26" fmla="+- 0 5881 1795"/>
              <a:gd name="T27" fmla="*/ 5881 h 4713"/>
              <a:gd name="T28" fmla="+- 0 106 106"/>
              <a:gd name="T29" fmla="*/ T28 w 13174"/>
              <a:gd name="T30" fmla="+- 0 6014 1795"/>
              <a:gd name="T31" fmla="*/ 6014 h 4713"/>
              <a:gd name="T32" fmla="+- 0 126 106"/>
              <a:gd name="T33" fmla="*/ T32 w 13174"/>
              <a:gd name="T34" fmla="+- 0 6145 1795"/>
              <a:gd name="T35" fmla="*/ 6145 h 4713"/>
              <a:gd name="T36" fmla="+- 0 182 106"/>
              <a:gd name="T37" fmla="*/ T36 w 13174"/>
              <a:gd name="T38" fmla="+- 0 6269 1795"/>
              <a:gd name="T39" fmla="*/ 6269 h 4713"/>
              <a:gd name="T40" fmla="+- 0 269 106"/>
              <a:gd name="T41" fmla="*/ T40 w 13174"/>
              <a:gd name="T42" fmla="+- 0 6372 1795"/>
              <a:gd name="T43" fmla="*/ 6372 h 4713"/>
              <a:gd name="T44" fmla="+- 0 379 106"/>
              <a:gd name="T45" fmla="*/ T44 w 13174"/>
              <a:gd name="T46" fmla="+- 0 6447 1795"/>
              <a:gd name="T47" fmla="*/ 6447 h 4713"/>
              <a:gd name="T48" fmla="+- 0 504 106"/>
              <a:gd name="T49" fmla="*/ T48 w 13174"/>
              <a:gd name="T50" fmla="+- 0 6492 1795"/>
              <a:gd name="T51" fmla="*/ 6492 h 4713"/>
              <a:gd name="T52" fmla="+- 0 641 106"/>
              <a:gd name="T53" fmla="*/ T52 w 13174"/>
              <a:gd name="T54" fmla="+- 0 6507 1795"/>
              <a:gd name="T55" fmla="*/ 6507 h 4713"/>
              <a:gd name="T56" fmla="+- 0 781 106"/>
              <a:gd name="T57" fmla="*/ T56 w 13174"/>
              <a:gd name="T58" fmla="+- 0 6491 1795"/>
              <a:gd name="T59" fmla="*/ 6491 h 4713"/>
              <a:gd name="T60" fmla="+- 0 920 106"/>
              <a:gd name="T61" fmla="*/ T60 w 13174"/>
              <a:gd name="T62" fmla="+- 0 6441 1795"/>
              <a:gd name="T63" fmla="*/ 6441 h 4713"/>
              <a:gd name="T64" fmla="+- 0 5064 106"/>
              <a:gd name="T65" fmla="*/ T64 w 13174"/>
              <a:gd name="T66" fmla="+- 0 3839 1795"/>
              <a:gd name="T67" fmla="*/ 3839 h 4713"/>
              <a:gd name="T68" fmla="+- 0 5805 106"/>
              <a:gd name="T69" fmla="*/ T68 w 13174"/>
              <a:gd name="T70" fmla="+- 0 2730 1795"/>
              <a:gd name="T71" fmla="*/ 2730 h 4713"/>
              <a:gd name="T72" fmla="+- 0 5718 106"/>
              <a:gd name="T73" fmla="*/ T72 w 13174"/>
              <a:gd name="T74" fmla="+- 0 2627 1795"/>
              <a:gd name="T75" fmla="*/ 2627 h 4713"/>
              <a:gd name="T76" fmla="+- 0 5609 106"/>
              <a:gd name="T77" fmla="*/ T76 w 13174"/>
              <a:gd name="T78" fmla="+- 0 2552 1795"/>
              <a:gd name="T79" fmla="*/ 2552 h 4713"/>
              <a:gd name="T80" fmla="+- 0 5483 106"/>
              <a:gd name="T81" fmla="*/ T80 w 13174"/>
              <a:gd name="T82" fmla="+- 0 2506 1795"/>
              <a:gd name="T83" fmla="*/ 2506 h 4713"/>
              <a:gd name="T84" fmla="+- 0 5347 106"/>
              <a:gd name="T85" fmla="*/ T84 w 13174"/>
              <a:gd name="T86" fmla="+- 0 2492 1795"/>
              <a:gd name="T87" fmla="*/ 2492 h 4713"/>
              <a:gd name="T88" fmla="+- 0 5064 106"/>
              <a:gd name="T89" fmla="*/ T88 w 13174"/>
              <a:gd name="T90" fmla="+- 0 3839 1795"/>
              <a:gd name="T91" fmla="*/ 3839 h 4713"/>
              <a:gd name="T92" fmla="+- 0 6582 106"/>
              <a:gd name="T93" fmla="*/ T92 w 13174"/>
              <a:gd name="T94" fmla="+- 0 6243 1795"/>
              <a:gd name="T95" fmla="*/ 6243 h 4713"/>
              <a:gd name="T96" fmla="+- 0 6681 106"/>
              <a:gd name="T97" fmla="*/ T96 w 13174"/>
              <a:gd name="T98" fmla="+- 0 6332 1795"/>
              <a:gd name="T99" fmla="*/ 6332 h 4713"/>
              <a:gd name="T100" fmla="+- 0 6799 106"/>
              <a:gd name="T101" fmla="*/ T100 w 13174"/>
              <a:gd name="T102" fmla="+- 0 6393 1795"/>
              <a:gd name="T103" fmla="*/ 6393 h 4713"/>
              <a:gd name="T104" fmla="+- 0 6931 106"/>
              <a:gd name="T105" fmla="*/ T104 w 13174"/>
              <a:gd name="T106" fmla="+- 0 6423 1795"/>
              <a:gd name="T107" fmla="*/ 6423 h 4713"/>
              <a:gd name="T108" fmla="+- 0 7070 106"/>
              <a:gd name="T109" fmla="*/ T108 w 13174"/>
              <a:gd name="T110" fmla="+- 0 6422 1795"/>
              <a:gd name="T111" fmla="*/ 6422 h 4713"/>
              <a:gd name="T112" fmla="+- 0 7211 106"/>
              <a:gd name="T113" fmla="*/ T112 w 13174"/>
              <a:gd name="T114" fmla="+- 0 6389 1795"/>
              <a:gd name="T115" fmla="*/ 6389 h 4713"/>
              <a:gd name="T116" fmla="+- 0 7347 106"/>
              <a:gd name="T117" fmla="*/ T116 w 13174"/>
              <a:gd name="T118" fmla="+- 0 6324 1795"/>
              <a:gd name="T119" fmla="*/ 6324 h 4713"/>
              <a:gd name="T120" fmla="+- 0 7283 106"/>
              <a:gd name="T121" fmla="*/ T120 w 13174"/>
              <a:gd name="T122" fmla="+- 0 5079 1795"/>
              <a:gd name="T123" fmla="*/ 5079 h 4713"/>
              <a:gd name="T124" fmla="+- 0 11286 106"/>
              <a:gd name="T125" fmla="*/ T124 w 13174"/>
              <a:gd name="T126" fmla="+- 0 1795 1795"/>
              <a:gd name="T127" fmla="*/ 1795 h 4713"/>
              <a:gd name="T128" fmla="+- 0 11246 106"/>
              <a:gd name="T129" fmla="*/ T128 w 13174"/>
              <a:gd name="T130" fmla="+- 0 1798 1795"/>
              <a:gd name="T131" fmla="*/ 1798 h 4713"/>
              <a:gd name="T132" fmla="+- 0 11210 106"/>
              <a:gd name="T133" fmla="*/ T132 w 13174"/>
              <a:gd name="T134" fmla="+- 0 1809 1795"/>
              <a:gd name="T135" fmla="*/ 1809 h 4713"/>
              <a:gd name="T136" fmla="+- 0 11131 106"/>
              <a:gd name="T137" fmla="*/ T136 w 13174"/>
              <a:gd name="T138" fmla="+- 0 1884 1795"/>
              <a:gd name="T139" fmla="*/ 1884 h 4713"/>
              <a:gd name="T140" fmla="+- 0 11110 106"/>
              <a:gd name="T141" fmla="*/ T140 w 13174"/>
              <a:gd name="T142" fmla="+- 0 2002 1795"/>
              <a:gd name="T143" fmla="*/ 2002 h 4713"/>
              <a:gd name="T144" fmla="+- 0 11116 106"/>
              <a:gd name="T145" fmla="*/ T144 w 13174"/>
              <a:gd name="T146" fmla="+- 0 2035 1795"/>
              <a:gd name="T147" fmla="*/ 2035 h 4713"/>
              <a:gd name="T148" fmla="+- 0 11118 106"/>
              <a:gd name="T149" fmla="*/ T148 w 13174"/>
              <a:gd name="T150" fmla="+- 0 2045 1795"/>
              <a:gd name="T151" fmla="*/ 2045 h 4713"/>
              <a:gd name="T152" fmla="+- 0 11129 106"/>
              <a:gd name="T153" fmla="*/ T152 w 13174"/>
              <a:gd name="T154" fmla="+- 0 2076 1795"/>
              <a:gd name="T155" fmla="*/ 2076 h 4713"/>
              <a:gd name="T156" fmla="+- 0 11138 106"/>
              <a:gd name="T157" fmla="*/ T156 w 13174"/>
              <a:gd name="T158" fmla="+- 0 2097 1795"/>
              <a:gd name="T159" fmla="*/ 2097 h 4713"/>
              <a:gd name="T160" fmla="+- 0 11149 106"/>
              <a:gd name="T161" fmla="*/ T160 w 13174"/>
              <a:gd name="T162" fmla="+- 0 2116 1795"/>
              <a:gd name="T163" fmla="*/ 2116 h 4713"/>
              <a:gd name="T164" fmla="+- 0 11360 106"/>
              <a:gd name="T165" fmla="*/ T164 w 13174"/>
              <a:gd name="T166" fmla="+- 0 2514 1795"/>
              <a:gd name="T167" fmla="*/ 2514 h 4713"/>
              <a:gd name="T168" fmla="+- 0 9325 106"/>
              <a:gd name="T169" fmla="*/ T168 w 13174"/>
              <a:gd name="T170" fmla="+- 0 5079 1795"/>
              <a:gd name="T171" fmla="*/ 5079 h 4713"/>
              <a:gd name="T172" fmla="+- 0 11966 106"/>
              <a:gd name="T173" fmla="*/ T172 w 13174"/>
              <a:gd name="T174" fmla="+- 0 3414 1795"/>
              <a:gd name="T175" fmla="*/ 3414 h 4713"/>
              <a:gd name="T176" fmla="+- 0 13264 106"/>
              <a:gd name="T177" fmla="*/ T176 w 13174"/>
              <a:gd name="T178" fmla="+- 0 2192 1795"/>
              <a:gd name="T179" fmla="*/ 2192 h 4713"/>
              <a:gd name="T180" fmla="+- 0 13280 106"/>
              <a:gd name="T181" fmla="*/ T180 w 13174"/>
              <a:gd name="T182" fmla="+- 0 2092 1795"/>
              <a:gd name="T183" fmla="*/ 2092 h 4713"/>
              <a:gd name="T184" fmla="+- 0 13249 106"/>
              <a:gd name="T185" fmla="*/ T184 w 13174"/>
              <a:gd name="T186" fmla="+- 0 1992 1795"/>
              <a:gd name="T187" fmla="*/ 1992 h 4713"/>
              <a:gd name="T188" fmla="+- 0 13244 106"/>
              <a:gd name="T189" fmla="*/ T188 w 13174"/>
              <a:gd name="T190" fmla="+- 0 1984 1795"/>
              <a:gd name="T191" fmla="*/ 1984 h 4713"/>
              <a:gd name="T192" fmla="+- 0 13233 106"/>
              <a:gd name="T193" fmla="*/ T192 w 13174"/>
              <a:gd name="T194" fmla="+- 0 1965 1795"/>
              <a:gd name="T195" fmla="*/ 1965 h 4713"/>
              <a:gd name="T196" fmla="+- 0 13192 106"/>
              <a:gd name="T197" fmla="*/ T196 w 13174"/>
              <a:gd name="T198" fmla="+- 0 1917 1795"/>
              <a:gd name="T199" fmla="*/ 1917 h 4713"/>
              <a:gd name="T200" fmla="+- 0 13103 106"/>
              <a:gd name="T201" fmla="*/ T200 w 13174"/>
              <a:gd name="T202" fmla="+- 0 1865 1795"/>
              <a:gd name="T203" fmla="*/ 1865 h 4713"/>
              <a:gd name="T204" fmla="+- 0 11286 106"/>
              <a:gd name="T205" fmla="*/ T204 w 13174"/>
              <a:gd name="T206" fmla="+- 0 1795 1795"/>
              <a:gd name="T207" fmla="*/ 1795 h 4713"/>
              <a:gd name="T208" fmla="+- 0 11966 106"/>
              <a:gd name="T209" fmla="*/ T208 w 13174"/>
              <a:gd name="T210" fmla="+- 0 3414 1795"/>
              <a:gd name="T211" fmla="*/ 3414 h 4713"/>
              <a:gd name="T212" fmla="+- 0 12220 106"/>
              <a:gd name="T213" fmla="*/ T212 w 13174"/>
              <a:gd name="T214" fmla="+- 0 3817 1795"/>
              <a:gd name="T215" fmla="*/ 3817 h 4713"/>
              <a:gd name="T216" fmla="+- 0 12250 106"/>
              <a:gd name="T217" fmla="*/ T216 w 13174"/>
              <a:gd name="T218" fmla="+- 0 3849 1795"/>
              <a:gd name="T219" fmla="*/ 3849 h 4713"/>
              <a:gd name="T220" fmla="+- 0 12285 106"/>
              <a:gd name="T221" fmla="*/ T220 w 13174"/>
              <a:gd name="T222" fmla="+- 0 3876 1795"/>
              <a:gd name="T223" fmla="*/ 3876 h 4713"/>
              <a:gd name="T224" fmla="+- 0 12296 106"/>
              <a:gd name="T225" fmla="*/ T224 w 13174"/>
              <a:gd name="T226" fmla="+- 0 3883 1795"/>
              <a:gd name="T227" fmla="*/ 3883 h 4713"/>
              <a:gd name="T228" fmla="+- 0 12311 106"/>
              <a:gd name="T229" fmla="*/ T228 w 13174"/>
              <a:gd name="T230" fmla="+- 0 3890 1795"/>
              <a:gd name="T231" fmla="*/ 3890 h 4713"/>
              <a:gd name="T232" fmla="+- 0 12399 106"/>
              <a:gd name="T233" fmla="*/ T232 w 13174"/>
              <a:gd name="T234" fmla="+- 0 3913 1795"/>
              <a:gd name="T235" fmla="*/ 3913 h 4713"/>
              <a:gd name="T236" fmla="+- 0 12516 106"/>
              <a:gd name="T237" fmla="*/ T236 w 13174"/>
              <a:gd name="T238" fmla="+- 0 3868 1795"/>
              <a:gd name="T239" fmla="*/ 3868 h 4713"/>
              <a:gd name="T240" fmla="+- 0 12729 106"/>
              <a:gd name="T241" fmla="*/ T240 w 13174"/>
              <a:gd name="T242" fmla="+- 0 3414 1795"/>
              <a:gd name="T243" fmla="*/ 3414 h 47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13174" h="4713">
                <a:moveTo>
                  <a:pt x="5241" y="697"/>
                </a:moveTo>
                <a:lnTo>
                  <a:pt x="5171" y="701"/>
                </a:lnTo>
                <a:lnTo>
                  <a:pt x="5100" y="713"/>
                </a:lnTo>
                <a:lnTo>
                  <a:pt x="5030" y="734"/>
                </a:lnTo>
                <a:lnTo>
                  <a:pt x="4961" y="762"/>
                </a:lnTo>
                <a:lnTo>
                  <a:pt x="4894" y="799"/>
                </a:lnTo>
                <a:lnTo>
                  <a:pt x="302" y="3689"/>
                </a:lnTo>
                <a:lnTo>
                  <a:pt x="240" y="3733"/>
                </a:lnTo>
                <a:lnTo>
                  <a:pt x="184" y="3783"/>
                </a:lnTo>
                <a:lnTo>
                  <a:pt x="135" y="3837"/>
                </a:lnTo>
                <a:lnTo>
                  <a:pt x="94" y="3895"/>
                </a:lnTo>
                <a:lnTo>
                  <a:pt x="59" y="3957"/>
                </a:lnTo>
                <a:lnTo>
                  <a:pt x="33" y="4021"/>
                </a:lnTo>
                <a:lnTo>
                  <a:pt x="14" y="4086"/>
                </a:lnTo>
                <a:lnTo>
                  <a:pt x="3" y="4153"/>
                </a:lnTo>
                <a:lnTo>
                  <a:pt x="0" y="4219"/>
                </a:lnTo>
                <a:lnTo>
                  <a:pt x="6" y="4285"/>
                </a:lnTo>
                <a:lnTo>
                  <a:pt x="20" y="4350"/>
                </a:lnTo>
                <a:lnTo>
                  <a:pt x="44" y="4413"/>
                </a:lnTo>
                <a:lnTo>
                  <a:pt x="76" y="4474"/>
                </a:lnTo>
                <a:lnTo>
                  <a:pt x="116" y="4529"/>
                </a:lnTo>
                <a:lnTo>
                  <a:pt x="163" y="4577"/>
                </a:lnTo>
                <a:lnTo>
                  <a:pt x="215" y="4618"/>
                </a:lnTo>
                <a:lnTo>
                  <a:pt x="273" y="4652"/>
                </a:lnTo>
                <a:lnTo>
                  <a:pt x="334" y="4678"/>
                </a:lnTo>
                <a:lnTo>
                  <a:pt x="398" y="4697"/>
                </a:lnTo>
                <a:lnTo>
                  <a:pt x="466" y="4709"/>
                </a:lnTo>
                <a:lnTo>
                  <a:pt x="535" y="4712"/>
                </a:lnTo>
                <a:lnTo>
                  <a:pt x="605" y="4708"/>
                </a:lnTo>
                <a:lnTo>
                  <a:pt x="675" y="4696"/>
                </a:lnTo>
                <a:lnTo>
                  <a:pt x="745" y="4675"/>
                </a:lnTo>
                <a:lnTo>
                  <a:pt x="814" y="4646"/>
                </a:lnTo>
                <a:lnTo>
                  <a:pt x="881" y="4609"/>
                </a:lnTo>
                <a:lnTo>
                  <a:pt x="4958" y="2044"/>
                </a:lnTo>
                <a:lnTo>
                  <a:pt x="6397" y="2044"/>
                </a:lnTo>
                <a:lnTo>
                  <a:pt x="5699" y="935"/>
                </a:lnTo>
                <a:lnTo>
                  <a:pt x="5659" y="880"/>
                </a:lnTo>
                <a:lnTo>
                  <a:pt x="5612" y="832"/>
                </a:lnTo>
                <a:lnTo>
                  <a:pt x="5560" y="791"/>
                </a:lnTo>
                <a:lnTo>
                  <a:pt x="5503" y="757"/>
                </a:lnTo>
                <a:lnTo>
                  <a:pt x="5442" y="730"/>
                </a:lnTo>
                <a:lnTo>
                  <a:pt x="5377" y="711"/>
                </a:lnTo>
                <a:lnTo>
                  <a:pt x="5310" y="700"/>
                </a:lnTo>
                <a:lnTo>
                  <a:pt x="5241" y="697"/>
                </a:lnTo>
                <a:close/>
                <a:moveTo>
                  <a:pt x="6397" y="2044"/>
                </a:moveTo>
                <a:lnTo>
                  <a:pt x="4958" y="2044"/>
                </a:lnTo>
                <a:lnTo>
                  <a:pt x="6436" y="4393"/>
                </a:lnTo>
                <a:lnTo>
                  <a:pt x="6476" y="4448"/>
                </a:lnTo>
                <a:lnTo>
                  <a:pt x="6523" y="4496"/>
                </a:lnTo>
                <a:lnTo>
                  <a:pt x="6575" y="4537"/>
                </a:lnTo>
                <a:lnTo>
                  <a:pt x="6632" y="4571"/>
                </a:lnTo>
                <a:lnTo>
                  <a:pt x="6693" y="4598"/>
                </a:lnTo>
                <a:lnTo>
                  <a:pt x="6758" y="4617"/>
                </a:lnTo>
                <a:lnTo>
                  <a:pt x="6825" y="4628"/>
                </a:lnTo>
                <a:lnTo>
                  <a:pt x="6894" y="4631"/>
                </a:lnTo>
                <a:lnTo>
                  <a:pt x="6964" y="4627"/>
                </a:lnTo>
                <a:lnTo>
                  <a:pt x="7035" y="4615"/>
                </a:lnTo>
                <a:lnTo>
                  <a:pt x="7105" y="4594"/>
                </a:lnTo>
                <a:lnTo>
                  <a:pt x="7174" y="4566"/>
                </a:lnTo>
                <a:lnTo>
                  <a:pt x="7241" y="4529"/>
                </a:lnTo>
                <a:lnTo>
                  <a:pt x="9219" y="3284"/>
                </a:lnTo>
                <a:lnTo>
                  <a:pt x="7177" y="3284"/>
                </a:lnTo>
                <a:lnTo>
                  <a:pt x="6397" y="2044"/>
                </a:lnTo>
                <a:close/>
                <a:moveTo>
                  <a:pt x="11180" y="0"/>
                </a:moveTo>
                <a:lnTo>
                  <a:pt x="11159" y="0"/>
                </a:lnTo>
                <a:lnTo>
                  <a:pt x="11140" y="3"/>
                </a:lnTo>
                <a:lnTo>
                  <a:pt x="11121" y="7"/>
                </a:lnTo>
                <a:lnTo>
                  <a:pt x="11104" y="14"/>
                </a:lnTo>
                <a:lnTo>
                  <a:pt x="11059" y="44"/>
                </a:lnTo>
                <a:lnTo>
                  <a:pt x="11025" y="89"/>
                </a:lnTo>
                <a:lnTo>
                  <a:pt x="11006" y="144"/>
                </a:lnTo>
                <a:lnTo>
                  <a:pt x="11004" y="207"/>
                </a:lnTo>
                <a:lnTo>
                  <a:pt x="11009" y="232"/>
                </a:lnTo>
                <a:lnTo>
                  <a:pt x="11010" y="240"/>
                </a:lnTo>
                <a:lnTo>
                  <a:pt x="11011" y="245"/>
                </a:lnTo>
                <a:lnTo>
                  <a:pt x="11012" y="250"/>
                </a:lnTo>
                <a:lnTo>
                  <a:pt x="11015" y="258"/>
                </a:lnTo>
                <a:lnTo>
                  <a:pt x="11023" y="281"/>
                </a:lnTo>
                <a:lnTo>
                  <a:pt x="11027" y="292"/>
                </a:lnTo>
                <a:lnTo>
                  <a:pt x="11032" y="302"/>
                </a:lnTo>
                <a:lnTo>
                  <a:pt x="11037" y="312"/>
                </a:lnTo>
                <a:lnTo>
                  <a:pt x="11043" y="321"/>
                </a:lnTo>
                <a:lnTo>
                  <a:pt x="11284" y="703"/>
                </a:lnTo>
                <a:lnTo>
                  <a:pt x="11254" y="719"/>
                </a:lnTo>
                <a:lnTo>
                  <a:pt x="7177" y="3284"/>
                </a:lnTo>
                <a:lnTo>
                  <a:pt x="9219" y="3284"/>
                </a:lnTo>
                <a:lnTo>
                  <a:pt x="11833" y="1639"/>
                </a:lnTo>
                <a:lnTo>
                  <a:pt x="11860" y="1619"/>
                </a:lnTo>
                <a:lnTo>
                  <a:pt x="12623" y="1619"/>
                </a:lnTo>
                <a:lnTo>
                  <a:pt x="13158" y="397"/>
                </a:lnTo>
                <a:lnTo>
                  <a:pt x="13172" y="348"/>
                </a:lnTo>
                <a:lnTo>
                  <a:pt x="13174" y="297"/>
                </a:lnTo>
                <a:lnTo>
                  <a:pt x="13164" y="246"/>
                </a:lnTo>
                <a:lnTo>
                  <a:pt x="13143" y="197"/>
                </a:lnTo>
                <a:lnTo>
                  <a:pt x="13139" y="190"/>
                </a:lnTo>
                <a:lnTo>
                  <a:pt x="13138" y="189"/>
                </a:lnTo>
                <a:lnTo>
                  <a:pt x="13133" y="180"/>
                </a:lnTo>
                <a:lnTo>
                  <a:pt x="13127" y="170"/>
                </a:lnTo>
                <a:lnTo>
                  <a:pt x="13121" y="162"/>
                </a:lnTo>
                <a:lnTo>
                  <a:pt x="13086" y="122"/>
                </a:lnTo>
                <a:lnTo>
                  <a:pt x="13044" y="91"/>
                </a:lnTo>
                <a:lnTo>
                  <a:pt x="12997" y="70"/>
                </a:lnTo>
                <a:lnTo>
                  <a:pt x="12947" y="62"/>
                </a:lnTo>
                <a:lnTo>
                  <a:pt x="11180" y="0"/>
                </a:lnTo>
                <a:close/>
                <a:moveTo>
                  <a:pt x="12623" y="1619"/>
                </a:moveTo>
                <a:lnTo>
                  <a:pt x="11860" y="1619"/>
                </a:lnTo>
                <a:lnTo>
                  <a:pt x="12101" y="2003"/>
                </a:lnTo>
                <a:lnTo>
                  <a:pt x="12114" y="2022"/>
                </a:lnTo>
                <a:lnTo>
                  <a:pt x="12129" y="2039"/>
                </a:lnTo>
                <a:lnTo>
                  <a:pt x="12144" y="2054"/>
                </a:lnTo>
                <a:lnTo>
                  <a:pt x="12160" y="2068"/>
                </a:lnTo>
                <a:lnTo>
                  <a:pt x="12179" y="2081"/>
                </a:lnTo>
                <a:lnTo>
                  <a:pt x="12186" y="2086"/>
                </a:lnTo>
                <a:lnTo>
                  <a:pt x="12190" y="2088"/>
                </a:lnTo>
                <a:lnTo>
                  <a:pt x="12195" y="2091"/>
                </a:lnTo>
                <a:lnTo>
                  <a:pt x="12205" y="2095"/>
                </a:lnTo>
                <a:lnTo>
                  <a:pt x="12225" y="2105"/>
                </a:lnTo>
                <a:lnTo>
                  <a:pt x="12293" y="2118"/>
                </a:lnTo>
                <a:lnTo>
                  <a:pt x="12356" y="2107"/>
                </a:lnTo>
                <a:lnTo>
                  <a:pt x="12410" y="2073"/>
                </a:lnTo>
                <a:lnTo>
                  <a:pt x="12449" y="2017"/>
                </a:lnTo>
                <a:lnTo>
                  <a:pt x="12623" y="1619"/>
                </a:lnTo>
                <a:close/>
              </a:path>
            </a:pathLst>
          </a:custGeom>
          <a:solidFill>
            <a:srgbClr val="18BA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163418-45FC-4338-84A2-8F8BC17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168" y="248952"/>
            <a:ext cx="6669505" cy="58777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этапы работ</a:t>
            </a:r>
            <a:endParaRPr lang="ru-RU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F809733D-8D01-4B9F-9428-6973EC4FDAD2}"/>
              </a:ext>
            </a:extLst>
          </p:cNvPr>
          <p:cNvGrpSpPr>
            <a:grpSpLocks/>
          </p:cNvGrpSpPr>
          <p:nvPr/>
        </p:nvGrpSpPr>
        <p:grpSpPr bwMode="auto">
          <a:xfrm>
            <a:off x="-32928" y="0"/>
            <a:ext cx="1966503" cy="1114425"/>
            <a:chOff x="15" y="15"/>
            <a:chExt cx="5375" cy="2816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FE279FAC-432A-4A74-AF5F-0F285A7AB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" y="73"/>
              <a:ext cx="2775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12">
              <a:extLst>
                <a:ext uri="{FF2B5EF4-FFF2-40B4-BE49-F238E27FC236}">
                  <a16:creationId xmlns:a16="http://schemas.microsoft.com/office/drawing/2014/main" id="{F984BFD9-D3AE-42C2-A1D5-763FB7734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5"/>
              <a:ext cx="1750" cy="1245"/>
            </a:xfrm>
            <a:custGeom>
              <a:avLst/>
              <a:gdLst>
                <a:gd name="T0" fmla="+- 0 16 16"/>
                <a:gd name="T1" fmla="*/ T0 w 1750"/>
                <a:gd name="T2" fmla="+- 0 503 16"/>
                <a:gd name="T3" fmla="*/ 503 h 1245"/>
                <a:gd name="T4" fmla="+- 0 450 16"/>
                <a:gd name="T5" fmla="*/ T4 w 1750"/>
                <a:gd name="T6" fmla="+- 0 1260 16"/>
                <a:gd name="T7" fmla="*/ 1260 h 1245"/>
                <a:gd name="T8" fmla="+- 0 1331 16"/>
                <a:gd name="T9" fmla="*/ T8 w 1750"/>
                <a:gd name="T10" fmla="+- 0 1260 16"/>
                <a:gd name="T11" fmla="*/ 1260 h 1245"/>
                <a:gd name="T12" fmla="+- 0 1765 16"/>
                <a:gd name="T13" fmla="*/ T12 w 1750"/>
                <a:gd name="T14" fmla="+- 0 503 16"/>
                <a:gd name="T15" fmla="*/ 503 h 1245"/>
                <a:gd name="T16" fmla="+- 0 1486 16"/>
                <a:gd name="T17" fmla="*/ T16 w 1750"/>
                <a:gd name="T18" fmla="+- 0 16 16"/>
                <a:gd name="T19" fmla="*/ 16 h 1245"/>
                <a:gd name="T20" fmla="+- 0 295 16"/>
                <a:gd name="T21" fmla="*/ T20 w 1750"/>
                <a:gd name="T22" fmla="+- 0 16 16"/>
                <a:gd name="T23" fmla="*/ 16 h 1245"/>
                <a:gd name="T24" fmla="+- 0 16 16"/>
                <a:gd name="T25" fmla="*/ T24 w 1750"/>
                <a:gd name="T26" fmla="+- 0 503 16"/>
                <a:gd name="T27" fmla="*/ 503 h 12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750" h="1245">
                  <a:moveTo>
                    <a:pt x="0" y="487"/>
                  </a:moveTo>
                  <a:lnTo>
                    <a:pt x="434" y="1244"/>
                  </a:lnTo>
                  <a:lnTo>
                    <a:pt x="1315" y="1244"/>
                  </a:lnTo>
                  <a:lnTo>
                    <a:pt x="1749" y="487"/>
                  </a:lnTo>
                  <a:lnTo>
                    <a:pt x="1470" y="0"/>
                  </a:lnTo>
                  <a:moveTo>
                    <a:pt x="279" y="0"/>
                  </a:moveTo>
                  <a:lnTo>
                    <a:pt x="0" y="487"/>
                  </a:lnTo>
                </a:path>
              </a:pathLst>
            </a:custGeom>
            <a:noFill/>
            <a:ln w="19812">
              <a:solidFill>
                <a:srgbClr val="18BA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148ADFF5-28C4-49C4-AF2D-AE8440E76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156"/>
              <a:ext cx="778" cy="675"/>
            </a:xfrm>
            <a:custGeom>
              <a:avLst/>
              <a:gdLst>
                <a:gd name="T0" fmla="+- 0 1847 1262"/>
                <a:gd name="T1" fmla="*/ T0 w 778"/>
                <a:gd name="T2" fmla="+- 0 2156 2156"/>
                <a:gd name="T3" fmla="*/ 2156 h 675"/>
                <a:gd name="T4" fmla="+- 0 1456 1262"/>
                <a:gd name="T5" fmla="*/ T4 w 778"/>
                <a:gd name="T6" fmla="+- 0 2156 2156"/>
                <a:gd name="T7" fmla="*/ 2156 h 675"/>
                <a:gd name="T8" fmla="+- 0 1262 1262"/>
                <a:gd name="T9" fmla="*/ T8 w 778"/>
                <a:gd name="T10" fmla="+- 0 2494 2156"/>
                <a:gd name="T11" fmla="*/ 2494 h 675"/>
                <a:gd name="T12" fmla="+- 0 1456 1262"/>
                <a:gd name="T13" fmla="*/ T12 w 778"/>
                <a:gd name="T14" fmla="+- 0 2831 2156"/>
                <a:gd name="T15" fmla="*/ 2831 h 675"/>
                <a:gd name="T16" fmla="+- 0 1847 1262"/>
                <a:gd name="T17" fmla="*/ T16 w 778"/>
                <a:gd name="T18" fmla="+- 0 2831 2156"/>
                <a:gd name="T19" fmla="*/ 2831 h 675"/>
                <a:gd name="T20" fmla="+- 0 2040 1262"/>
                <a:gd name="T21" fmla="*/ T20 w 778"/>
                <a:gd name="T22" fmla="+- 0 2494 2156"/>
                <a:gd name="T23" fmla="*/ 2494 h 675"/>
                <a:gd name="T24" fmla="+- 0 1847 1262"/>
                <a:gd name="T25" fmla="*/ T24 w 778"/>
                <a:gd name="T26" fmla="+- 0 2156 2156"/>
                <a:gd name="T27" fmla="*/ 2156 h 6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5">
                  <a:moveTo>
                    <a:pt x="585" y="0"/>
                  </a:moveTo>
                  <a:lnTo>
                    <a:pt x="194" y="0"/>
                  </a:lnTo>
                  <a:lnTo>
                    <a:pt x="0" y="338"/>
                  </a:lnTo>
                  <a:lnTo>
                    <a:pt x="194" y="675"/>
                  </a:lnTo>
                  <a:lnTo>
                    <a:pt x="585" y="675"/>
                  </a:lnTo>
                  <a:lnTo>
                    <a:pt x="778" y="338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34E12C5-72F5-4913-877D-7798BA6C1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1362"/>
              <a:ext cx="1488" cy="1289"/>
            </a:xfrm>
            <a:custGeom>
              <a:avLst/>
              <a:gdLst>
                <a:gd name="T0" fmla="+- 0 3902 3902"/>
                <a:gd name="T1" fmla="*/ T0 w 1488"/>
                <a:gd name="T2" fmla="+- 0 2006 1362"/>
                <a:gd name="T3" fmla="*/ 2006 h 1289"/>
                <a:gd name="T4" fmla="+- 0 4272 3902"/>
                <a:gd name="T5" fmla="*/ T4 w 1488"/>
                <a:gd name="T6" fmla="+- 0 2651 1362"/>
                <a:gd name="T7" fmla="*/ 2651 h 1289"/>
                <a:gd name="T8" fmla="+- 0 5021 3902"/>
                <a:gd name="T9" fmla="*/ T8 w 1488"/>
                <a:gd name="T10" fmla="+- 0 2651 1362"/>
                <a:gd name="T11" fmla="*/ 2651 h 1289"/>
                <a:gd name="T12" fmla="+- 0 5390 3902"/>
                <a:gd name="T13" fmla="*/ T12 w 1488"/>
                <a:gd name="T14" fmla="+- 0 2006 1362"/>
                <a:gd name="T15" fmla="*/ 2006 h 1289"/>
                <a:gd name="T16" fmla="+- 0 5021 3902"/>
                <a:gd name="T17" fmla="*/ T16 w 1488"/>
                <a:gd name="T18" fmla="+- 0 1362 1362"/>
                <a:gd name="T19" fmla="*/ 1362 h 1289"/>
                <a:gd name="T20" fmla="+- 0 4272 3902"/>
                <a:gd name="T21" fmla="*/ T20 w 1488"/>
                <a:gd name="T22" fmla="+- 0 1362 1362"/>
                <a:gd name="T23" fmla="*/ 1362 h 1289"/>
                <a:gd name="T24" fmla="+- 0 3902 3902"/>
                <a:gd name="T25" fmla="*/ T24 w 1488"/>
                <a:gd name="T26" fmla="+- 0 2006 1362"/>
                <a:gd name="T27" fmla="*/ 2006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88" h="1289">
                  <a:moveTo>
                    <a:pt x="0" y="644"/>
                  </a:moveTo>
                  <a:lnTo>
                    <a:pt x="370" y="1289"/>
                  </a:lnTo>
                  <a:lnTo>
                    <a:pt x="1119" y="1289"/>
                  </a:lnTo>
                  <a:lnTo>
                    <a:pt x="1488" y="644"/>
                  </a:lnTo>
                  <a:lnTo>
                    <a:pt x="1119" y="0"/>
                  </a:lnTo>
                  <a:lnTo>
                    <a:pt x="370" y="0"/>
                  </a:lnTo>
                  <a:lnTo>
                    <a:pt x="0" y="644"/>
                  </a:lnTo>
                  <a:close/>
                </a:path>
              </a:pathLst>
            </a:custGeom>
            <a:noFill/>
            <a:ln w="76200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84A1793-7EAC-4C32-BCAA-566E2714E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570"/>
              <a:ext cx="778" cy="672"/>
            </a:xfrm>
            <a:custGeom>
              <a:avLst/>
              <a:gdLst>
                <a:gd name="T0" fmla="+- 0 4624 4039"/>
                <a:gd name="T1" fmla="*/ T0 w 778"/>
                <a:gd name="T2" fmla="+- 0 570 570"/>
                <a:gd name="T3" fmla="*/ 570 h 672"/>
                <a:gd name="T4" fmla="+- 0 4232 4039"/>
                <a:gd name="T5" fmla="*/ T4 w 778"/>
                <a:gd name="T6" fmla="+- 0 570 570"/>
                <a:gd name="T7" fmla="*/ 570 h 672"/>
                <a:gd name="T8" fmla="+- 0 4039 4039"/>
                <a:gd name="T9" fmla="*/ T8 w 778"/>
                <a:gd name="T10" fmla="+- 0 906 570"/>
                <a:gd name="T11" fmla="*/ 906 h 672"/>
                <a:gd name="T12" fmla="+- 0 4232 4039"/>
                <a:gd name="T13" fmla="*/ T12 w 778"/>
                <a:gd name="T14" fmla="+- 0 1242 570"/>
                <a:gd name="T15" fmla="*/ 1242 h 672"/>
                <a:gd name="T16" fmla="+- 0 4624 4039"/>
                <a:gd name="T17" fmla="*/ T16 w 778"/>
                <a:gd name="T18" fmla="+- 0 1242 570"/>
                <a:gd name="T19" fmla="*/ 1242 h 672"/>
                <a:gd name="T20" fmla="+- 0 4817 4039"/>
                <a:gd name="T21" fmla="*/ T20 w 778"/>
                <a:gd name="T22" fmla="+- 0 906 570"/>
                <a:gd name="T23" fmla="*/ 906 h 672"/>
                <a:gd name="T24" fmla="+- 0 4624 4039"/>
                <a:gd name="T25" fmla="*/ T24 w 778"/>
                <a:gd name="T26" fmla="+- 0 570 570"/>
                <a:gd name="T27" fmla="*/ 570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778" h="672">
                  <a:moveTo>
                    <a:pt x="585" y="0"/>
                  </a:moveTo>
                  <a:lnTo>
                    <a:pt x="193" y="0"/>
                  </a:lnTo>
                  <a:lnTo>
                    <a:pt x="0" y="336"/>
                  </a:lnTo>
                  <a:lnTo>
                    <a:pt x="193" y="672"/>
                  </a:lnTo>
                  <a:lnTo>
                    <a:pt x="585" y="672"/>
                  </a:lnTo>
                  <a:lnTo>
                    <a:pt x="778" y="336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E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09DAB912-D590-481D-8F04-20B19F495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" y="1861"/>
              <a:ext cx="14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90A7F6F-3B05-412A-B584-E990C62F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1638"/>
              <a:ext cx="466" cy="588"/>
            </a:xfrm>
            <a:custGeom>
              <a:avLst/>
              <a:gdLst>
                <a:gd name="T0" fmla="+- 0 4740 4500"/>
                <a:gd name="T1" fmla="*/ T0 w 466"/>
                <a:gd name="T2" fmla="+- 0 1638 1638"/>
                <a:gd name="T3" fmla="*/ 1638 h 588"/>
                <a:gd name="T4" fmla="+- 0 4689 4500"/>
                <a:gd name="T5" fmla="*/ T4 w 466"/>
                <a:gd name="T6" fmla="+- 0 1693 1638"/>
                <a:gd name="T7" fmla="*/ 1693 h 588"/>
                <a:gd name="T8" fmla="+- 0 4681 4500"/>
                <a:gd name="T9" fmla="*/ T8 w 466"/>
                <a:gd name="T10" fmla="+- 0 1715 1638"/>
                <a:gd name="T11" fmla="*/ 1715 h 588"/>
                <a:gd name="T12" fmla="+- 0 4647 4500"/>
                <a:gd name="T13" fmla="*/ T12 w 466"/>
                <a:gd name="T14" fmla="+- 0 1787 1638"/>
                <a:gd name="T15" fmla="*/ 1787 h 588"/>
                <a:gd name="T16" fmla="+- 0 4595 4500"/>
                <a:gd name="T17" fmla="*/ T16 w 466"/>
                <a:gd name="T18" fmla="+- 0 1837 1638"/>
                <a:gd name="T19" fmla="*/ 1837 h 588"/>
                <a:gd name="T20" fmla="+- 0 4555 4500"/>
                <a:gd name="T21" fmla="*/ T20 w 466"/>
                <a:gd name="T22" fmla="+- 0 1874 1638"/>
                <a:gd name="T23" fmla="*/ 1874 h 588"/>
                <a:gd name="T24" fmla="+- 0 4500 4500"/>
                <a:gd name="T25" fmla="*/ T24 w 466"/>
                <a:gd name="T26" fmla="+- 0 1874 1638"/>
                <a:gd name="T27" fmla="*/ 1874 h 588"/>
                <a:gd name="T28" fmla="+- 0 4500 4500"/>
                <a:gd name="T29" fmla="*/ T28 w 466"/>
                <a:gd name="T30" fmla="+- 0 2146 1638"/>
                <a:gd name="T31" fmla="*/ 2146 h 588"/>
                <a:gd name="T32" fmla="+- 0 4557 4500"/>
                <a:gd name="T33" fmla="*/ T32 w 466"/>
                <a:gd name="T34" fmla="+- 0 2146 1638"/>
                <a:gd name="T35" fmla="*/ 2146 h 588"/>
                <a:gd name="T36" fmla="+- 0 4576 4500"/>
                <a:gd name="T37" fmla="*/ T36 w 466"/>
                <a:gd name="T38" fmla="+- 0 2156 1638"/>
                <a:gd name="T39" fmla="*/ 2156 h 588"/>
                <a:gd name="T40" fmla="+- 0 4602 4500"/>
                <a:gd name="T41" fmla="*/ T40 w 466"/>
                <a:gd name="T42" fmla="+- 0 2167 1638"/>
                <a:gd name="T43" fmla="*/ 2167 h 588"/>
                <a:gd name="T44" fmla="+- 0 4672 4500"/>
                <a:gd name="T45" fmla="*/ T44 w 466"/>
                <a:gd name="T46" fmla="+- 0 2194 1638"/>
                <a:gd name="T47" fmla="*/ 2194 h 588"/>
                <a:gd name="T48" fmla="+- 0 4732 4500"/>
                <a:gd name="T49" fmla="*/ T48 w 466"/>
                <a:gd name="T50" fmla="+- 0 2211 1638"/>
                <a:gd name="T51" fmla="*/ 2211 h 588"/>
                <a:gd name="T52" fmla="+- 0 4792 4500"/>
                <a:gd name="T53" fmla="*/ T52 w 466"/>
                <a:gd name="T54" fmla="+- 0 2223 1638"/>
                <a:gd name="T55" fmla="*/ 2223 h 588"/>
                <a:gd name="T56" fmla="+- 0 4827 4500"/>
                <a:gd name="T57" fmla="*/ T56 w 466"/>
                <a:gd name="T58" fmla="+- 0 2226 1638"/>
                <a:gd name="T59" fmla="*/ 2226 h 588"/>
                <a:gd name="T60" fmla="+- 0 4856 4500"/>
                <a:gd name="T61" fmla="*/ T60 w 466"/>
                <a:gd name="T62" fmla="+- 0 2226 1638"/>
                <a:gd name="T63" fmla="*/ 2226 h 588"/>
                <a:gd name="T64" fmla="+- 0 4916 4500"/>
                <a:gd name="T65" fmla="*/ T64 w 466"/>
                <a:gd name="T66" fmla="+- 0 2213 1638"/>
                <a:gd name="T67" fmla="*/ 2213 h 588"/>
                <a:gd name="T68" fmla="+- 0 4926 4500"/>
                <a:gd name="T69" fmla="*/ T68 w 466"/>
                <a:gd name="T70" fmla="+- 0 2174 1638"/>
                <a:gd name="T71" fmla="*/ 2174 h 588"/>
                <a:gd name="T72" fmla="+- 0 4925 4500"/>
                <a:gd name="T73" fmla="*/ T72 w 466"/>
                <a:gd name="T74" fmla="+- 0 2168 1638"/>
                <a:gd name="T75" fmla="*/ 2168 h 588"/>
                <a:gd name="T76" fmla="+- 0 4923 4500"/>
                <a:gd name="T77" fmla="*/ T76 w 466"/>
                <a:gd name="T78" fmla="+- 0 2162 1638"/>
                <a:gd name="T79" fmla="*/ 2162 h 588"/>
                <a:gd name="T80" fmla="+- 0 4919 4500"/>
                <a:gd name="T81" fmla="*/ T80 w 466"/>
                <a:gd name="T82" fmla="+- 0 2157 1638"/>
                <a:gd name="T83" fmla="*/ 2157 h 588"/>
                <a:gd name="T84" fmla="+- 0 4914 4500"/>
                <a:gd name="T85" fmla="*/ T84 w 466"/>
                <a:gd name="T86" fmla="+- 0 2152 1638"/>
                <a:gd name="T87" fmla="*/ 2152 h 588"/>
                <a:gd name="T88" fmla="+- 0 4918 4500"/>
                <a:gd name="T89" fmla="*/ T88 w 466"/>
                <a:gd name="T90" fmla="+- 0 2151 1638"/>
                <a:gd name="T91" fmla="*/ 2151 h 588"/>
                <a:gd name="T92" fmla="+- 0 4942 4500"/>
                <a:gd name="T93" fmla="*/ T92 w 466"/>
                <a:gd name="T94" fmla="+- 0 2092 1638"/>
                <a:gd name="T95" fmla="*/ 2092 h 588"/>
                <a:gd name="T96" fmla="+- 0 4942 4500"/>
                <a:gd name="T97" fmla="*/ T96 w 466"/>
                <a:gd name="T98" fmla="+- 0 2084 1638"/>
                <a:gd name="T99" fmla="*/ 2084 h 588"/>
                <a:gd name="T100" fmla="+- 0 4942 4500"/>
                <a:gd name="T101" fmla="*/ T100 w 466"/>
                <a:gd name="T102" fmla="+- 0 2079 1638"/>
                <a:gd name="T103" fmla="*/ 2079 h 588"/>
                <a:gd name="T104" fmla="+- 0 4940 4500"/>
                <a:gd name="T105" fmla="*/ T104 w 466"/>
                <a:gd name="T106" fmla="+- 0 2075 1638"/>
                <a:gd name="T107" fmla="*/ 2075 h 588"/>
                <a:gd name="T108" fmla="+- 0 4935 4500"/>
                <a:gd name="T109" fmla="*/ T108 w 466"/>
                <a:gd name="T110" fmla="+- 0 2069 1638"/>
                <a:gd name="T111" fmla="*/ 2069 h 588"/>
                <a:gd name="T112" fmla="+- 0 4929 4500"/>
                <a:gd name="T113" fmla="*/ T112 w 466"/>
                <a:gd name="T114" fmla="+- 0 2063 1638"/>
                <a:gd name="T115" fmla="*/ 2063 h 588"/>
                <a:gd name="T116" fmla="+- 0 4934 4500"/>
                <a:gd name="T117" fmla="*/ T116 w 466"/>
                <a:gd name="T118" fmla="+- 0 2062 1638"/>
                <a:gd name="T119" fmla="*/ 2062 h 588"/>
                <a:gd name="T120" fmla="+- 0 4955 4500"/>
                <a:gd name="T121" fmla="*/ T120 w 466"/>
                <a:gd name="T122" fmla="+- 0 2004 1638"/>
                <a:gd name="T123" fmla="*/ 2004 h 588"/>
                <a:gd name="T124" fmla="+- 0 4955 4500"/>
                <a:gd name="T125" fmla="*/ T124 w 466"/>
                <a:gd name="T126" fmla="+- 0 1995 1638"/>
                <a:gd name="T127" fmla="*/ 1995 h 588"/>
                <a:gd name="T128" fmla="+- 0 4954 4500"/>
                <a:gd name="T129" fmla="*/ T128 w 466"/>
                <a:gd name="T130" fmla="+- 0 1990 1638"/>
                <a:gd name="T131" fmla="*/ 1990 h 588"/>
                <a:gd name="T132" fmla="+- 0 4951 4500"/>
                <a:gd name="T133" fmla="*/ T132 w 466"/>
                <a:gd name="T134" fmla="+- 0 1983 1638"/>
                <a:gd name="T135" fmla="*/ 1983 h 588"/>
                <a:gd name="T136" fmla="+- 0 4945 4500"/>
                <a:gd name="T137" fmla="*/ T136 w 466"/>
                <a:gd name="T138" fmla="+- 0 1977 1638"/>
                <a:gd name="T139" fmla="*/ 1977 h 588"/>
                <a:gd name="T140" fmla="+- 0 4942 4500"/>
                <a:gd name="T141" fmla="*/ T140 w 466"/>
                <a:gd name="T142" fmla="+- 0 1975 1638"/>
                <a:gd name="T143" fmla="*/ 1975 h 588"/>
                <a:gd name="T144" fmla="+- 0 4945 4500"/>
                <a:gd name="T145" fmla="*/ T144 w 466"/>
                <a:gd name="T146" fmla="+- 0 1974 1638"/>
                <a:gd name="T147" fmla="*/ 1974 h 588"/>
                <a:gd name="T148" fmla="+- 0 4966 4500"/>
                <a:gd name="T149" fmla="*/ T148 w 466"/>
                <a:gd name="T150" fmla="+- 0 1915 1638"/>
                <a:gd name="T151" fmla="*/ 1915 h 588"/>
                <a:gd name="T152" fmla="+- 0 4964 4500"/>
                <a:gd name="T153" fmla="*/ T152 w 466"/>
                <a:gd name="T154" fmla="+- 0 1906 1638"/>
                <a:gd name="T155" fmla="*/ 1906 h 588"/>
                <a:gd name="T156" fmla="+- 0 4875 4500"/>
                <a:gd name="T157" fmla="*/ T156 w 466"/>
                <a:gd name="T158" fmla="+- 0 1870 1638"/>
                <a:gd name="T159" fmla="*/ 1870 h 588"/>
                <a:gd name="T160" fmla="+- 0 4740 4500"/>
                <a:gd name="T161" fmla="*/ T160 w 466"/>
                <a:gd name="T162" fmla="+- 0 1861 1638"/>
                <a:gd name="T163" fmla="*/ 1861 h 588"/>
                <a:gd name="T164" fmla="+- 0 4746 4500"/>
                <a:gd name="T165" fmla="*/ T164 w 466"/>
                <a:gd name="T166" fmla="+- 0 1850 1638"/>
                <a:gd name="T167" fmla="*/ 1850 h 588"/>
                <a:gd name="T168" fmla="+- 0 4768 4500"/>
                <a:gd name="T169" fmla="*/ T168 w 466"/>
                <a:gd name="T170" fmla="+- 0 1778 1638"/>
                <a:gd name="T171" fmla="*/ 1778 h 588"/>
                <a:gd name="T172" fmla="+- 0 4777 4500"/>
                <a:gd name="T173" fmla="*/ T172 w 466"/>
                <a:gd name="T174" fmla="+- 0 1696 1638"/>
                <a:gd name="T175" fmla="*/ 1696 h 588"/>
                <a:gd name="T176" fmla="+- 0 4777 4500"/>
                <a:gd name="T177" fmla="*/ T176 w 466"/>
                <a:gd name="T178" fmla="+- 0 1669 1638"/>
                <a:gd name="T179" fmla="*/ 1669 h 588"/>
                <a:gd name="T180" fmla="+- 0 4747 4500"/>
                <a:gd name="T181" fmla="*/ T180 w 466"/>
                <a:gd name="T182" fmla="+- 0 1639 1638"/>
                <a:gd name="T183" fmla="*/ 1639 h 588"/>
                <a:gd name="T184" fmla="+- 0 4740 4500"/>
                <a:gd name="T185" fmla="*/ T184 w 466"/>
                <a:gd name="T186" fmla="+- 0 1638 1638"/>
                <a:gd name="T187" fmla="*/ 1638 h 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66" h="588">
                  <a:moveTo>
                    <a:pt x="240" y="0"/>
                  </a:moveTo>
                  <a:lnTo>
                    <a:pt x="189" y="55"/>
                  </a:lnTo>
                  <a:lnTo>
                    <a:pt x="181" y="77"/>
                  </a:lnTo>
                  <a:lnTo>
                    <a:pt x="147" y="149"/>
                  </a:lnTo>
                  <a:lnTo>
                    <a:pt x="95" y="199"/>
                  </a:lnTo>
                  <a:lnTo>
                    <a:pt x="55" y="236"/>
                  </a:lnTo>
                  <a:lnTo>
                    <a:pt x="0" y="236"/>
                  </a:lnTo>
                  <a:lnTo>
                    <a:pt x="0" y="508"/>
                  </a:lnTo>
                  <a:lnTo>
                    <a:pt x="57" y="508"/>
                  </a:lnTo>
                  <a:lnTo>
                    <a:pt x="76" y="518"/>
                  </a:lnTo>
                  <a:lnTo>
                    <a:pt x="102" y="529"/>
                  </a:lnTo>
                  <a:lnTo>
                    <a:pt x="172" y="556"/>
                  </a:lnTo>
                  <a:lnTo>
                    <a:pt x="232" y="573"/>
                  </a:lnTo>
                  <a:lnTo>
                    <a:pt x="292" y="585"/>
                  </a:lnTo>
                  <a:lnTo>
                    <a:pt x="327" y="588"/>
                  </a:lnTo>
                  <a:lnTo>
                    <a:pt x="356" y="588"/>
                  </a:lnTo>
                  <a:lnTo>
                    <a:pt x="416" y="575"/>
                  </a:lnTo>
                  <a:lnTo>
                    <a:pt x="426" y="536"/>
                  </a:lnTo>
                  <a:lnTo>
                    <a:pt x="425" y="530"/>
                  </a:lnTo>
                  <a:lnTo>
                    <a:pt x="423" y="524"/>
                  </a:lnTo>
                  <a:lnTo>
                    <a:pt x="419" y="519"/>
                  </a:lnTo>
                  <a:lnTo>
                    <a:pt x="414" y="514"/>
                  </a:lnTo>
                  <a:lnTo>
                    <a:pt x="418" y="513"/>
                  </a:lnTo>
                  <a:lnTo>
                    <a:pt x="442" y="454"/>
                  </a:lnTo>
                  <a:lnTo>
                    <a:pt x="442" y="446"/>
                  </a:lnTo>
                  <a:lnTo>
                    <a:pt x="442" y="441"/>
                  </a:lnTo>
                  <a:lnTo>
                    <a:pt x="440" y="437"/>
                  </a:lnTo>
                  <a:lnTo>
                    <a:pt x="435" y="431"/>
                  </a:lnTo>
                  <a:lnTo>
                    <a:pt x="429" y="425"/>
                  </a:lnTo>
                  <a:lnTo>
                    <a:pt x="434" y="424"/>
                  </a:lnTo>
                  <a:lnTo>
                    <a:pt x="455" y="366"/>
                  </a:lnTo>
                  <a:lnTo>
                    <a:pt x="455" y="357"/>
                  </a:lnTo>
                  <a:lnTo>
                    <a:pt x="454" y="352"/>
                  </a:lnTo>
                  <a:lnTo>
                    <a:pt x="451" y="345"/>
                  </a:lnTo>
                  <a:lnTo>
                    <a:pt x="445" y="339"/>
                  </a:lnTo>
                  <a:lnTo>
                    <a:pt x="442" y="337"/>
                  </a:lnTo>
                  <a:lnTo>
                    <a:pt x="445" y="336"/>
                  </a:lnTo>
                  <a:lnTo>
                    <a:pt x="466" y="277"/>
                  </a:lnTo>
                  <a:lnTo>
                    <a:pt x="464" y="268"/>
                  </a:lnTo>
                  <a:lnTo>
                    <a:pt x="375" y="232"/>
                  </a:lnTo>
                  <a:lnTo>
                    <a:pt x="240" y="223"/>
                  </a:lnTo>
                  <a:lnTo>
                    <a:pt x="246" y="212"/>
                  </a:lnTo>
                  <a:lnTo>
                    <a:pt x="268" y="140"/>
                  </a:lnTo>
                  <a:lnTo>
                    <a:pt x="277" y="58"/>
                  </a:lnTo>
                  <a:lnTo>
                    <a:pt x="277" y="31"/>
                  </a:lnTo>
                  <a:lnTo>
                    <a:pt x="247" y="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7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F5026E4F-87CA-450D-98D3-AE8969D8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93"/>
              <a:ext cx="353" cy="615"/>
            </a:xfrm>
            <a:custGeom>
              <a:avLst/>
              <a:gdLst>
                <a:gd name="T0" fmla="+- 0 751 713"/>
                <a:gd name="T1" fmla="*/ T0 w 353"/>
                <a:gd name="T2" fmla="+- 0 193 193"/>
                <a:gd name="T3" fmla="*/ 193 h 615"/>
                <a:gd name="T4" fmla="+- 0 736 713"/>
                <a:gd name="T5" fmla="*/ T4 w 353"/>
                <a:gd name="T6" fmla="+- 0 196 193"/>
                <a:gd name="T7" fmla="*/ 196 h 615"/>
                <a:gd name="T8" fmla="+- 0 724 713"/>
                <a:gd name="T9" fmla="*/ T8 w 353"/>
                <a:gd name="T10" fmla="+- 0 204 193"/>
                <a:gd name="T11" fmla="*/ 204 h 615"/>
                <a:gd name="T12" fmla="+- 0 716 713"/>
                <a:gd name="T13" fmla="*/ T12 w 353"/>
                <a:gd name="T14" fmla="+- 0 217 193"/>
                <a:gd name="T15" fmla="*/ 217 h 615"/>
                <a:gd name="T16" fmla="+- 0 713 713"/>
                <a:gd name="T17" fmla="*/ T16 w 353"/>
                <a:gd name="T18" fmla="+- 0 231 193"/>
                <a:gd name="T19" fmla="*/ 231 h 615"/>
                <a:gd name="T20" fmla="+- 0 714 713"/>
                <a:gd name="T21" fmla="*/ T20 w 353"/>
                <a:gd name="T22" fmla="+- 0 777 193"/>
                <a:gd name="T23" fmla="*/ 777 h 615"/>
                <a:gd name="T24" fmla="+- 0 719 713"/>
                <a:gd name="T25" fmla="*/ T24 w 353"/>
                <a:gd name="T26" fmla="+- 0 791 193"/>
                <a:gd name="T27" fmla="*/ 791 h 615"/>
                <a:gd name="T28" fmla="+- 0 730 713"/>
                <a:gd name="T29" fmla="*/ T28 w 353"/>
                <a:gd name="T30" fmla="+- 0 801 193"/>
                <a:gd name="T31" fmla="*/ 801 h 615"/>
                <a:gd name="T32" fmla="+- 0 743 713"/>
                <a:gd name="T33" fmla="*/ T32 w 353"/>
                <a:gd name="T34" fmla="+- 0 807 193"/>
                <a:gd name="T35" fmla="*/ 807 h 615"/>
                <a:gd name="T36" fmla="+- 0 1027 713"/>
                <a:gd name="T37" fmla="*/ T36 w 353"/>
                <a:gd name="T38" fmla="+- 0 808 193"/>
                <a:gd name="T39" fmla="*/ 808 h 615"/>
                <a:gd name="T40" fmla="+- 0 1042 713"/>
                <a:gd name="T41" fmla="*/ T40 w 353"/>
                <a:gd name="T42" fmla="+- 0 805 193"/>
                <a:gd name="T43" fmla="*/ 805 h 615"/>
                <a:gd name="T44" fmla="+- 0 1055 713"/>
                <a:gd name="T45" fmla="*/ T44 w 353"/>
                <a:gd name="T46" fmla="+- 0 797 193"/>
                <a:gd name="T47" fmla="*/ 797 h 615"/>
                <a:gd name="T48" fmla="+- 0 1063 713"/>
                <a:gd name="T49" fmla="*/ T48 w 353"/>
                <a:gd name="T50" fmla="+- 0 784 193"/>
                <a:gd name="T51" fmla="*/ 784 h 615"/>
                <a:gd name="T52" fmla="+- 0 1065 713"/>
                <a:gd name="T53" fmla="*/ T52 w 353"/>
                <a:gd name="T54" fmla="+- 0 775 193"/>
                <a:gd name="T55" fmla="*/ 775 h 615"/>
                <a:gd name="T56" fmla="+- 0 884 713"/>
                <a:gd name="T57" fmla="*/ T56 w 353"/>
                <a:gd name="T58" fmla="+- 0 775 193"/>
                <a:gd name="T59" fmla="*/ 775 h 615"/>
                <a:gd name="T60" fmla="+- 0 875 713"/>
                <a:gd name="T61" fmla="*/ T60 w 353"/>
                <a:gd name="T62" fmla="+- 0 771 193"/>
                <a:gd name="T63" fmla="*/ 771 h 615"/>
                <a:gd name="T64" fmla="+- 0 868 713"/>
                <a:gd name="T65" fmla="*/ T64 w 353"/>
                <a:gd name="T66" fmla="+- 0 765 193"/>
                <a:gd name="T67" fmla="*/ 765 h 615"/>
                <a:gd name="T68" fmla="+- 0 865 713"/>
                <a:gd name="T69" fmla="*/ T68 w 353"/>
                <a:gd name="T70" fmla="+- 0 755 193"/>
                <a:gd name="T71" fmla="*/ 755 h 615"/>
                <a:gd name="T72" fmla="+- 0 865 713"/>
                <a:gd name="T73" fmla="*/ T72 w 353"/>
                <a:gd name="T74" fmla="+- 0 745 193"/>
                <a:gd name="T75" fmla="*/ 745 h 615"/>
                <a:gd name="T76" fmla="+- 0 868 713"/>
                <a:gd name="T77" fmla="*/ T76 w 353"/>
                <a:gd name="T78" fmla="+- 0 735 193"/>
                <a:gd name="T79" fmla="*/ 735 h 615"/>
                <a:gd name="T80" fmla="+- 0 875 713"/>
                <a:gd name="T81" fmla="*/ T80 w 353"/>
                <a:gd name="T82" fmla="+- 0 729 193"/>
                <a:gd name="T83" fmla="*/ 729 h 615"/>
                <a:gd name="T84" fmla="+- 0 884 713"/>
                <a:gd name="T85" fmla="*/ T84 w 353"/>
                <a:gd name="T86" fmla="+- 0 725 193"/>
                <a:gd name="T87" fmla="*/ 725 h 615"/>
                <a:gd name="T88" fmla="+- 0 1066 713"/>
                <a:gd name="T89" fmla="*/ T88 w 353"/>
                <a:gd name="T90" fmla="+- 0 724 193"/>
                <a:gd name="T91" fmla="*/ 724 h 615"/>
                <a:gd name="T92" fmla="+- 0 751 713"/>
                <a:gd name="T93" fmla="*/ T92 w 353"/>
                <a:gd name="T94" fmla="+- 0 692 193"/>
                <a:gd name="T95" fmla="*/ 692 h 615"/>
                <a:gd name="T96" fmla="+- 0 1066 713"/>
                <a:gd name="T97" fmla="*/ T96 w 353"/>
                <a:gd name="T98" fmla="+- 0 270 193"/>
                <a:gd name="T99" fmla="*/ 270 h 615"/>
                <a:gd name="T100" fmla="+- 0 878 713"/>
                <a:gd name="T101" fmla="*/ T100 w 353"/>
                <a:gd name="T102" fmla="+- 0 239 193"/>
                <a:gd name="T103" fmla="*/ 239 h 615"/>
                <a:gd name="T104" fmla="+- 0 872 713"/>
                <a:gd name="T105" fmla="*/ T104 w 353"/>
                <a:gd name="T106" fmla="+- 0 237 193"/>
                <a:gd name="T107" fmla="*/ 237 h 615"/>
                <a:gd name="T108" fmla="+- 0 870 713"/>
                <a:gd name="T109" fmla="*/ T108 w 353"/>
                <a:gd name="T110" fmla="+- 0 231 193"/>
                <a:gd name="T111" fmla="*/ 231 h 615"/>
                <a:gd name="T112" fmla="+- 0 875 713"/>
                <a:gd name="T113" fmla="*/ T112 w 353"/>
                <a:gd name="T114" fmla="+- 0 223 193"/>
                <a:gd name="T115" fmla="*/ 223 h 615"/>
                <a:gd name="T116" fmla="+- 0 1064 713"/>
                <a:gd name="T117" fmla="*/ T116 w 353"/>
                <a:gd name="T118" fmla="+- 0 222 193"/>
                <a:gd name="T119" fmla="*/ 222 h 615"/>
                <a:gd name="T120" fmla="+- 0 1059 713"/>
                <a:gd name="T121" fmla="*/ T120 w 353"/>
                <a:gd name="T122" fmla="+- 0 210 193"/>
                <a:gd name="T123" fmla="*/ 210 h 615"/>
                <a:gd name="T124" fmla="+- 0 1049 713"/>
                <a:gd name="T125" fmla="*/ T124 w 353"/>
                <a:gd name="T126" fmla="+- 0 200 193"/>
                <a:gd name="T127" fmla="*/ 200 h 615"/>
                <a:gd name="T128" fmla="+- 0 1035 713"/>
                <a:gd name="T129" fmla="*/ T128 w 353"/>
                <a:gd name="T130" fmla="+- 0 194 193"/>
                <a:gd name="T131" fmla="*/ 194 h 615"/>
                <a:gd name="T132" fmla="+- 0 1066 713"/>
                <a:gd name="T133" fmla="*/ T132 w 353"/>
                <a:gd name="T134" fmla="+- 0 724 193"/>
                <a:gd name="T135" fmla="*/ 724 h 615"/>
                <a:gd name="T136" fmla="+- 0 894 713"/>
                <a:gd name="T137" fmla="*/ T136 w 353"/>
                <a:gd name="T138" fmla="+- 0 725 193"/>
                <a:gd name="T139" fmla="*/ 725 h 615"/>
                <a:gd name="T140" fmla="+- 0 904 713"/>
                <a:gd name="T141" fmla="*/ T140 w 353"/>
                <a:gd name="T142" fmla="+- 0 729 193"/>
                <a:gd name="T143" fmla="*/ 729 h 615"/>
                <a:gd name="T144" fmla="+- 0 910 713"/>
                <a:gd name="T145" fmla="*/ T144 w 353"/>
                <a:gd name="T146" fmla="+- 0 735 193"/>
                <a:gd name="T147" fmla="*/ 735 h 615"/>
                <a:gd name="T148" fmla="+- 0 914 713"/>
                <a:gd name="T149" fmla="*/ T148 w 353"/>
                <a:gd name="T150" fmla="+- 0 745 193"/>
                <a:gd name="T151" fmla="*/ 745 h 615"/>
                <a:gd name="T152" fmla="+- 0 914 713"/>
                <a:gd name="T153" fmla="*/ T152 w 353"/>
                <a:gd name="T154" fmla="+- 0 755 193"/>
                <a:gd name="T155" fmla="*/ 755 h 615"/>
                <a:gd name="T156" fmla="+- 0 910 713"/>
                <a:gd name="T157" fmla="*/ T156 w 353"/>
                <a:gd name="T158" fmla="+- 0 765 193"/>
                <a:gd name="T159" fmla="*/ 765 h 615"/>
                <a:gd name="T160" fmla="+- 0 904 713"/>
                <a:gd name="T161" fmla="*/ T160 w 353"/>
                <a:gd name="T162" fmla="+- 0 771 193"/>
                <a:gd name="T163" fmla="*/ 771 h 615"/>
                <a:gd name="T164" fmla="+- 0 894 713"/>
                <a:gd name="T165" fmla="*/ T164 w 353"/>
                <a:gd name="T166" fmla="+- 0 775 193"/>
                <a:gd name="T167" fmla="*/ 775 h 615"/>
                <a:gd name="T168" fmla="+- 0 1065 713"/>
                <a:gd name="T169" fmla="*/ T168 w 353"/>
                <a:gd name="T170" fmla="+- 0 775 193"/>
                <a:gd name="T171" fmla="*/ 775 h 615"/>
                <a:gd name="T172" fmla="+- 0 1066 713"/>
                <a:gd name="T173" fmla="*/ T172 w 353"/>
                <a:gd name="T174" fmla="+- 0 724 193"/>
                <a:gd name="T175" fmla="*/ 724 h 615"/>
                <a:gd name="T176" fmla="+- 0 1027 713"/>
                <a:gd name="T177" fmla="*/ T176 w 353"/>
                <a:gd name="T178" fmla="+- 0 270 193"/>
                <a:gd name="T179" fmla="*/ 270 h 615"/>
                <a:gd name="T180" fmla="+- 0 1066 713"/>
                <a:gd name="T181" fmla="*/ T180 w 353"/>
                <a:gd name="T182" fmla="+- 0 692 193"/>
                <a:gd name="T183" fmla="*/ 692 h 615"/>
                <a:gd name="T184" fmla="+- 0 1064 713"/>
                <a:gd name="T185" fmla="*/ T184 w 353"/>
                <a:gd name="T186" fmla="+- 0 222 193"/>
                <a:gd name="T187" fmla="*/ 222 h 615"/>
                <a:gd name="T188" fmla="+- 0 904 713"/>
                <a:gd name="T189" fmla="*/ T188 w 353"/>
                <a:gd name="T190" fmla="+- 0 223 193"/>
                <a:gd name="T191" fmla="*/ 223 h 615"/>
                <a:gd name="T192" fmla="+- 0 909 713"/>
                <a:gd name="T193" fmla="*/ T192 w 353"/>
                <a:gd name="T194" fmla="+- 0 231 193"/>
                <a:gd name="T195" fmla="*/ 231 h 615"/>
                <a:gd name="T196" fmla="+- 0 906 713"/>
                <a:gd name="T197" fmla="*/ T196 w 353"/>
                <a:gd name="T198" fmla="+- 0 237 193"/>
                <a:gd name="T199" fmla="*/ 237 h 615"/>
                <a:gd name="T200" fmla="+- 0 900 713"/>
                <a:gd name="T201" fmla="*/ T200 w 353"/>
                <a:gd name="T202" fmla="+- 0 239 193"/>
                <a:gd name="T203" fmla="*/ 239 h 615"/>
                <a:gd name="T204" fmla="+- 0 1066 713"/>
                <a:gd name="T205" fmla="*/ T204 w 353"/>
                <a:gd name="T206" fmla="+- 0 231 193"/>
                <a:gd name="T207" fmla="*/ 231 h 615"/>
                <a:gd name="T208" fmla="+- 0 1064 713"/>
                <a:gd name="T209" fmla="*/ T208 w 353"/>
                <a:gd name="T210" fmla="+- 0 222 193"/>
                <a:gd name="T211" fmla="*/ 222 h 6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3" h="615">
                  <a:moveTo>
                    <a:pt x="314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578"/>
                  </a:lnTo>
                  <a:lnTo>
                    <a:pt x="1" y="584"/>
                  </a:lnTo>
                  <a:lnTo>
                    <a:pt x="3" y="591"/>
                  </a:lnTo>
                  <a:lnTo>
                    <a:pt x="6" y="598"/>
                  </a:lnTo>
                  <a:lnTo>
                    <a:pt x="11" y="604"/>
                  </a:lnTo>
                  <a:lnTo>
                    <a:pt x="17" y="608"/>
                  </a:lnTo>
                  <a:lnTo>
                    <a:pt x="23" y="612"/>
                  </a:lnTo>
                  <a:lnTo>
                    <a:pt x="30" y="614"/>
                  </a:lnTo>
                  <a:lnTo>
                    <a:pt x="38" y="615"/>
                  </a:lnTo>
                  <a:lnTo>
                    <a:pt x="314" y="615"/>
                  </a:lnTo>
                  <a:lnTo>
                    <a:pt x="322" y="614"/>
                  </a:lnTo>
                  <a:lnTo>
                    <a:pt x="329" y="612"/>
                  </a:lnTo>
                  <a:lnTo>
                    <a:pt x="336" y="608"/>
                  </a:lnTo>
                  <a:lnTo>
                    <a:pt x="342" y="604"/>
                  </a:lnTo>
                  <a:lnTo>
                    <a:pt x="346" y="598"/>
                  </a:lnTo>
                  <a:lnTo>
                    <a:pt x="350" y="591"/>
                  </a:lnTo>
                  <a:lnTo>
                    <a:pt x="352" y="584"/>
                  </a:lnTo>
                  <a:lnTo>
                    <a:pt x="352" y="582"/>
                  </a:lnTo>
                  <a:lnTo>
                    <a:pt x="176" y="582"/>
                  </a:lnTo>
                  <a:lnTo>
                    <a:pt x="171" y="582"/>
                  </a:lnTo>
                  <a:lnTo>
                    <a:pt x="166" y="580"/>
                  </a:lnTo>
                  <a:lnTo>
                    <a:pt x="162" y="578"/>
                  </a:lnTo>
                  <a:lnTo>
                    <a:pt x="158" y="575"/>
                  </a:lnTo>
                  <a:lnTo>
                    <a:pt x="155" y="572"/>
                  </a:lnTo>
                  <a:lnTo>
                    <a:pt x="153" y="567"/>
                  </a:lnTo>
                  <a:lnTo>
                    <a:pt x="152" y="562"/>
                  </a:lnTo>
                  <a:lnTo>
                    <a:pt x="151" y="557"/>
                  </a:lnTo>
                  <a:lnTo>
                    <a:pt x="152" y="552"/>
                  </a:lnTo>
                  <a:lnTo>
                    <a:pt x="153" y="547"/>
                  </a:lnTo>
                  <a:lnTo>
                    <a:pt x="155" y="542"/>
                  </a:lnTo>
                  <a:lnTo>
                    <a:pt x="158" y="539"/>
                  </a:lnTo>
                  <a:lnTo>
                    <a:pt x="162" y="536"/>
                  </a:lnTo>
                  <a:lnTo>
                    <a:pt x="166" y="534"/>
                  </a:lnTo>
                  <a:lnTo>
                    <a:pt x="171" y="532"/>
                  </a:lnTo>
                  <a:lnTo>
                    <a:pt x="176" y="531"/>
                  </a:lnTo>
                  <a:lnTo>
                    <a:pt x="353" y="531"/>
                  </a:lnTo>
                  <a:lnTo>
                    <a:pt x="353" y="499"/>
                  </a:lnTo>
                  <a:lnTo>
                    <a:pt x="38" y="499"/>
                  </a:lnTo>
                  <a:lnTo>
                    <a:pt x="38" y="77"/>
                  </a:lnTo>
                  <a:lnTo>
                    <a:pt x="353" y="77"/>
                  </a:lnTo>
                  <a:lnTo>
                    <a:pt x="353" y="46"/>
                  </a:lnTo>
                  <a:lnTo>
                    <a:pt x="165" y="46"/>
                  </a:lnTo>
                  <a:lnTo>
                    <a:pt x="162" y="45"/>
                  </a:lnTo>
                  <a:lnTo>
                    <a:pt x="159" y="44"/>
                  </a:lnTo>
                  <a:lnTo>
                    <a:pt x="157" y="41"/>
                  </a:lnTo>
                  <a:lnTo>
                    <a:pt x="157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5" y="29"/>
                  </a:lnTo>
                  <a:lnTo>
                    <a:pt x="351" y="29"/>
                  </a:lnTo>
                  <a:lnTo>
                    <a:pt x="350" y="24"/>
                  </a:lnTo>
                  <a:lnTo>
                    <a:pt x="346" y="17"/>
                  </a:lnTo>
                  <a:lnTo>
                    <a:pt x="342" y="11"/>
                  </a:lnTo>
                  <a:lnTo>
                    <a:pt x="336" y="7"/>
                  </a:lnTo>
                  <a:lnTo>
                    <a:pt x="329" y="3"/>
                  </a:lnTo>
                  <a:lnTo>
                    <a:pt x="322" y="1"/>
                  </a:lnTo>
                  <a:lnTo>
                    <a:pt x="314" y="0"/>
                  </a:lnTo>
                  <a:close/>
                  <a:moveTo>
                    <a:pt x="353" y="531"/>
                  </a:moveTo>
                  <a:lnTo>
                    <a:pt x="176" y="531"/>
                  </a:lnTo>
                  <a:lnTo>
                    <a:pt x="181" y="532"/>
                  </a:lnTo>
                  <a:lnTo>
                    <a:pt x="186" y="534"/>
                  </a:lnTo>
                  <a:lnTo>
                    <a:pt x="191" y="536"/>
                  </a:lnTo>
                  <a:lnTo>
                    <a:pt x="194" y="539"/>
                  </a:lnTo>
                  <a:lnTo>
                    <a:pt x="197" y="542"/>
                  </a:lnTo>
                  <a:lnTo>
                    <a:pt x="199" y="547"/>
                  </a:lnTo>
                  <a:lnTo>
                    <a:pt x="201" y="552"/>
                  </a:lnTo>
                  <a:lnTo>
                    <a:pt x="202" y="557"/>
                  </a:lnTo>
                  <a:lnTo>
                    <a:pt x="201" y="562"/>
                  </a:lnTo>
                  <a:lnTo>
                    <a:pt x="199" y="567"/>
                  </a:lnTo>
                  <a:lnTo>
                    <a:pt x="197" y="572"/>
                  </a:lnTo>
                  <a:lnTo>
                    <a:pt x="194" y="575"/>
                  </a:lnTo>
                  <a:lnTo>
                    <a:pt x="191" y="578"/>
                  </a:lnTo>
                  <a:lnTo>
                    <a:pt x="186" y="580"/>
                  </a:lnTo>
                  <a:lnTo>
                    <a:pt x="181" y="582"/>
                  </a:lnTo>
                  <a:lnTo>
                    <a:pt x="176" y="582"/>
                  </a:lnTo>
                  <a:lnTo>
                    <a:pt x="352" y="582"/>
                  </a:lnTo>
                  <a:lnTo>
                    <a:pt x="352" y="578"/>
                  </a:lnTo>
                  <a:lnTo>
                    <a:pt x="353" y="531"/>
                  </a:lnTo>
                  <a:close/>
                  <a:moveTo>
                    <a:pt x="353" y="77"/>
                  </a:moveTo>
                  <a:lnTo>
                    <a:pt x="314" y="77"/>
                  </a:lnTo>
                  <a:lnTo>
                    <a:pt x="314" y="499"/>
                  </a:lnTo>
                  <a:lnTo>
                    <a:pt x="353" y="499"/>
                  </a:lnTo>
                  <a:lnTo>
                    <a:pt x="353" y="77"/>
                  </a:lnTo>
                  <a:close/>
                  <a:moveTo>
                    <a:pt x="351" y="29"/>
                  </a:moveTo>
                  <a:lnTo>
                    <a:pt x="187" y="29"/>
                  </a:lnTo>
                  <a:lnTo>
                    <a:pt x="191" y="30"/>
                  </a:lnTo>
                  <a:lnTo>
                    <a:pt x="195" y="34"/>
                  </a:lnTo>
                  <a:lnTo>
                    <a:pt x="196" y="38"/>
                  </a:lnTo>
                  <a:lnTo>
                    <a:pt x="195" y="41"/>
                  </a:lnTo>
                  <a:lnTo>
                    <a:pt x="193" y="44"/>
                  </a:lnTo>
                  <a:lnTo>
                    <a:pt x="191" y="45"/>
                  </a:lnTo>
                  <a:lnTo>
                    <a:pt x="187" y="46"/>
                  </a:lnTo>
                  <a:lnTo>
                    <a:pt x="353" y="46"/>
                  </a:lnTo>
                  <a:lnTo>
                    <a:pt x="353" y="38"/>
                  </a:lnTo>
                  <a:lnTo>
                    <a:pt x="352" y="31"/>
                  </a:lnTo>
                  <a:lnTo>
                    <a:pt x="351" y="29"/>
                  </a:lnTo>
                  <a:close/>
                </a:path>
              </a:pathLst>
            </a:custGeom>
            <a:solidFill>
              <a:srgbClr val="18B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B6C05265-55F0-4AEA-8117-E5C4483E2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" y="1597"/>
              <a:ext cx="260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93057837-17AD-42E1-B45B-FFBE515CF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826"/>
              <a:ext cx="605" cy="728"/>
            </a:xfrm>
            <a:custGeom>
              <a:avLst/>
              <a:gdLst>
                <a:gd name="T0" fmla="+- 0 2726 2486"/>
                <a:gd name="T1" fmla="*/ T0 w 605"/>
                <a:gd name="T2" fmla="+- 0 1549 827"/>
                <a:gd name="T3" fmla="*/ 1549 h 728"/>
                <a:gd name="T4" fmla="+- 0 2642 2486"/>
                <a:gd name="T5" fmla="*/ T4 w 605"/>
                <a:gd name="T6" fmla="+- 0 1158 827"/>
                <a:gd name="T7" fmla="*/ 1158 h 728"/>
                <a:gd name="T8" fmla="+- 0 2909 2486"/>
                <a:gd name="T9" fmla="*/ T8 w 605"/>
                <a:gd name="T10" fmla="+- 0 1549 827"/>
                <a:gd name="T11" fmla="*/ 1549 h 728"/>
                <a:gd name="T12" fmla="+- 0 2926 2486"/>
                <a:gd name="T13" fmla="*/ T12 w 605"/>
                <a:gd name="T14" fmla="+- 0 1488 827"/>
                <a:gd name="T15" fmla="*/ 1488 h 728"/>
                <a:gd name="T16" fmla="+- 0 2951 2486"/>
                <a:gd name="T17" fmla="*/ T16 w 605"/>
                <a:gd name="T18" fmla="+- 0 1433 827"/>
                <a:gd name="T19" fmla="*/ 1433 h 728"/>
                <a:gd name="T20" fmla="+- 0 2979 2486"/>
                <a:gd name="T21" fmla="*/ T20 w 605"/>
                <a:gd name="T22" fmla="+- 0 1385 827"/>
                <a:gd name="T23" fmla="*/ 1385 h 728"/>
                <a:gd name="T24" fmla="+- 0 3027 2486"/>
                <a:gd name="T25" fmla="*/ T24 w 605"/>
                <a:gd name="T26" fmla="+- 0 1316 827"/>
                <a:gd name="T27" fmla="*/ 1316 h 728"/>
                <a:gd name="T28" fmla="+- 0 3054 2486"/>
                <a:gd name="T29" fmla="*/ T28 w 605"/>
                <a:gd name="T30" fmla="+- 0 1270 827"/>
                <a:gd name="T31" fmla="*/ 1270 h 728"/>
                <a:gd name="T32" fmla="+- 0 3077 2486"/>
                <a:gd name="T33" fmla="*/ T32 w 605"/>
                <a:gd name="T34" fmla="+- 0 1219 827"/>
                <a:gd name="T35" fmla="*/ 1219 h 728"/>
                <a:gd name="T36" fmla="+- 0 3088 2486"/>
                <a:gd name="T37" fmla="*/ T36 w 605"/>
                <a:gd name="T38" fmla="+- 0 1160 827"/>
                <a:gd name="T39" fmla="*/ 1160 h 728"/>
                <a:gd name="T40" fmla="+- 0 3091 2486"/>
                <a:gd name="T41" fmla="*/ T40 w 605"/>
                <a:gd name="T42" fmla="+- 0 1129 827"/>
                <a:gd name="T43" fmla="*/ 1129 h 728"/>
                <a:gd name="T44" fmla="+- 0 3088 2486"/>
                <a:gd name="T45" fmla="*/ T44 w 605"/>
                <a:gd name="T46" fmla="+- 0 1097 827"/>
                <a:gd name="T47" fmla="*/ 1097 h 728"/>
                <a:gd name="T48" fmla="+- 0 3077 2486"/>
                <a:gd name="T49" fmla="*/ T48 w 605"/>
                <a:gd name="T50" fmla="+- 0 1039 827"/>
                <a:gd name="T51" fmla="*/ 1039 h 728"/>
                <a:gd name="T52" fmla="+- 0 3054 2486"/>
                <a:gd name="T53" fmla="*/ T52 w 605"/>
                <a:gd name="T54" fmla="+- 0 984 827"/>
                <a:gd name="T55" fmla="*/ 984 h 728"/>
                <a:gd name="T56" fmla="+- 0 3021 2486"/>
                <a:gd name="T57" fmla="*/ T56 w 605"/>
                <a:gd name="T58" fmla="+- 0 937 827"/>
                <a:gd name="T59" fmla="*/ 937 h 728"/>
                <a:gd name="T60" fmla="+- 0 2981 2486"/>
                <a:gd name="T61" fmla="*/ T60 w 605"/>
                <a:gd name="T62" fmla="+- 0 896 827"/>
                <a:gd name="T63" fmla="*/ 896 h 728"/>
                <a:gd name="T64" fmla="+- 0 2932 2486"/>
                <a:gd name="T65" fmla="*/ T64 w 605"/>
                <a:gd name="T66" fmla="+- 0 864 827"/>
                <a:gd name="T67" fmla="*/ 864 h 728"/>
                <a:gd name="T68" fmla="+- 0 2879 2486"/>
                <a:gd name="T69" fmla="*/ T68 w 605"/>
                <a:gd name="T70" fmla="+- 0 841 827"/>
                <a:gd name="T71" fmla="*/ 841 h 728"/>
                <a:gd name="T72" fmla="+- 0 2820 2486"/>
                <a:gd name="T73" fmla="*/ T72 w 605"/>
                <a:gd name="T74" fmla="+- 0 828 827"/>
                <a:gd name="T75" fmla="*/ 828 h 728"/>
                <a:gd name="T76" fmla="+- 0 2789 2486"/>
                <a:gd name="T77" fmla="*/ T76 w 605"/>
                <a:gd name="T78" fmla="+- 0 827 827"/>
                <a:gd name="T79" fmla="*/ 827 h 728"/>
                <a:gd name="T80" fmla="+- 0 2729 2486"/>
                <a:gd name="T81" fmla="*/ T80 w 605"/>
                <a:gd name="T82" fmla="+- 0 833 827"/>
                <a:gd name="T83" fmla="*/ 833 h 728"/>
                <a:gd name="T84" fmla="+- 0 2671 2486"/>
                <a:gd name="T85" fmla="*/ T84 w 605"/>
                <a:gd name="T86" fmla="+- 0 851 827"/>
                <a:gd name="T87" fmla="*/ 851 h 728"/>
                <a:gd name="T88" fmla="+- 0 2620 2486"/>
                <a:gd name="T89" fmla="*/ T88 w 605"/>
                <a:gd name="T90" fmla="+- 0 878 827"/>
                <a:gd name="T91" fmla="*/ 878 h 728"/>
                <a:gd name="T92" fmla="+- 0 2575 2486"/>
                <a:gd name="T93" fmla="*/ T92 w 605"/>
                <a:gd name="T94" fmla="+- 0 916 827"/>
                <a:gd name="T95" fmla="*/ 916 h 728"/>
                <a:gd name="T96" fmla="+- 0 2538 2486"/>
                <a:gd name="T97" fmla="*/ T96 w 605"/>
                <a:gd name="T98" fmla="+- 0 960 827"/>
                <a:gd name="T99" fmla="*/ 960 h 728"/>
                <a:gd name="T100" fmla="+- 0 2511 2486"/>
                <a:gd name="T101" fmla="*/ T100 w 605"/>
                <a:gd name="T102" fmla="+- 0 1011 827"/>
                <a:gd name="T103" fmla="*/ 1011 h 728"/>
                <a:gd name="T104" fmla="+- 0 2494 2486"/>
                <a:gd name="T105" fmla="*/ T104 w 605"/>
                <a:gd name="T106" fmla="+- 0 1067 827"/>
                <a:gd name="T107" fmla="*/ 1067 h 728"/>
                <a:gd name="T108" fmla="+- 0 2486 2486"/>
                <a:gd name="T109" fmla="*/ T108 w 605"/>
                <a:gd name="T110" fmla="+- 0 1129 827"/>
                <a:gd name="T111" fmla="*/ 1129 h 728"/>
                <a:gd name="T112" fmla="+- 0 2488 2486"/>
                <a:gd name="T113" fmla="*/ T112 w 605"/>
                <a:gd name="T114" fmla="+- 0 1144 827"/>
                <a:gd name="T115" fmla="*/ 1144 h 728"/>
                <a:gd name="T116" fmla="+- 0 2494 2486"/>
                <a:gd name="T117" fmla="*/ T116 w 605"/>
                <a:gd name="T118" fmla="+- 0 1190 827"/>
                <a:gd name="T119" fmla="*/ 1190 h 728"/>
                <a:gd name="T120" fmla="+- 0 2511 2486"/>
                <a:gd name="T121" fmla="*/ T120 w 605"/>
                <a:gd name="T122" fmla="+- 0 1245 827"/>
                <a:gd name="T123" fmla="*/ 1245 h 728"/>
                <a:gd name="T124" fmla="+- 0 2537 2486"/>
                <a:gd name="T125" fmla="*/ T124 w 605"/>
                <a:gd name="T126" fmla="+- 0 1293 827"/>
                <a:gd name="T127" fmla="*/ 1293 h 728"/>
                <a:gd name="T128" fmla="+- 0 2567 2486"/>
                <a:gd name="T129" fmla="*/ T128 w 605"/>
                <a:gd name="T130" fmla="+- 0 1339 827"/>
                <a:gd name="T131" fmla="*/ 1339 h 728"/>
                <a:gd name="T132" fmla="+- 0 2613 2486"/>
                <a:gd name="T133" fmla="*/ T132 w 605"/>
                <a:gd name="T134" fmla="+- 0 1409 827"/>
                <a:gd name="T135" fmla="*/ 1409 h 728"/>
                <a:gd name="T136" fmla="+- 0 2640 2486"/>
                <a:gd name="T137" fmla="*/ T136 w 605"/>
                <a:gd name="T138" fmla="+- 0 1459 827"/>
                <a:gd name="T139" fmla="*/ 1459 h 728"/>
                <a:gd name="T140" fmla="+- 0 2661 2486"/>
                <a:gd name="T141" fmla="*/ T140 w 605"/>
                <a:gd name="T142" fmla="+- 0 1518 827"/>
                <a:gd name="T143" fmla="*/ 1518 h 728"/>
                <a:gd name="T144" fmla="+- 0 2935 2486"/>
                <a:gd name="T145" fmla="*/ T144 w 605"/>
                <a:gd name="T146" fmla="+- 0 1158 827"/>
                <a:gd name="T147" fmla="*/ 1158 h 728"/>
                <a:gd name="T148" fmla="+- 0 2900 2486"/>
                <a:gd name="T149" fmla="*/ T148 w 605"/>
                <a:gd name="T150" fmla="+- 0 1325 827"/>
                <a:gd name="T151" fmla="*/ 1325 h 728"/>
                <a:gd name="T152" fmla="+- 0 2683 2486"/>
                <a:gd name="T153" fmla="*/ T152 w 605"/>
                <a:gd name="T154" fmla="+- 0 1148 827"/>
                <a:gd name="T155" fmla="*/ 1148 h 728"/>
                <a:gd name="T156" fmla="+- 0 2780 2486"/>
                <a:gd name="T157" fmla="*/ T156 w 605"/>
                <a:gd name="T158" fmla="+- 0 1148 827"/>
                <a:gd name="T159" fmla="*/ 1148 h 728"/>
                <a:gd name="T160" fmla="+- 0 2785 2486"/>
                <a:gd name="T161" fmla="*/ T160 w 605"/>
                <a:gd name="T162" fmla="+- 0 1145 827"/>
                <a:gd name="T163" fmla="*/ 1145 h 728"/>
                <a:gd name="T164" fmla="+- 0 2793 2486"/>
                <a:gd name="T165" fmla="*/ T164 w 605"/>
                <a:gd name="T166" fmla="+- 0 1145 827"/>
                <a:gd name="T167" fmla="*/ 1145 h 728"/>
                <a:gd name="T168" fmla="+- 0 2846 2486"/>
                <a:gd name="T169" fmla="*/ T168 w 605"/>
                <a:gd name="T170" fmla="+- 0 1189 827"/>
                <a:gd name="T171" fmla="*/ 1189 h 728"/>
                <a:gd name="T172" fmla="+- 0 2669 2486"/>
                <a:gd name="T173" fmla="*/ T172 w 605"/>
                <a:gd name="T174" fmla="+- 0 1554 827"/>
                <a:gd name="T175" fmla="*/ 1554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05" h="728">
                  <a:moveTo>
                    <a:pt x="240" y="722"/>
                  </a:moveTo>
                  <a:lnTo>
                    <a:pt x="240" y="722"/>
                  </a:lnTo>
                  <a:lnTo>
                    <a:pt x="191" y="498"/>
                  </a:lnTo>
                  <a:lnTo>
                    <a:pt x="156" y="331"/>
                  </a:lnTo>
                  <a:moveTo>
                    <a:pt x="423" y="722"/>
                  </a:moveTo>
                  <a:lnTo>
                    <a:pt x="423" y="722"/>
                  </a:lnTo>
                  <a:lnTo>
                    <a:pt x="430" y="691"/>
                  </a:lnTo>
                  <a:lnTo>
                    <a:pt x="440" y="661"/>
                  </a:lnTo>
                  <a:lnTo>
                    <a:pt x="452" y="632"/>
                  </a:lnTo>
                  <a:lnTo>
                    <a:pt x="465" y="606"/>
                  </a:lnTo>
                  <a:lnTo>
                    <a:pt x="479" y="582"/>
                  </a:lnTo>
                  <a:lnTo>
                    <a:pt x="493" y="558"/>
                  </a:lnTo>
                  <a:lnTo>
                    <a:pt x="525" y="512"/>
                  </a:lnTo>
                  <a:lnTo>
                    <a:pt x="541" y="489"/>
                  </a:lnTo>
                  <a:lnTo>
                    <a:pt x="555" y="466"/>
                  </a:lnTo>
                  <a:lnTo>
                    <a:pt x="568" y="443"/>
                  </a:lnTo>
                  <a:lnTo>
                    <a:pt x="581" y="418"/>
                  </a:lnTo>
                  <a:lnTo>
                    <a:pt x="591" y="392"/>
                  </a:lnTo>
                  <a:lnTo>
                    <a:pt x="598" y="363"/>
                  </a:lnTo>
                  <a:lnTo>
                    <a:pt x="602" y="333"/>
                  </a:lnTo>
                  <a:lnTo>
                    <a:pt x="604" y="317"/>
                  </a:lnTo>
                  <a:lnTo>
                    <a:pt x="605" y="302"/>
                  </a:lnTo>
                  <a:lnTo>
                    <a:pt x="602" y="270"/>
                  </a:lnTo>
                  <a:lnTo>
                    <a:pt x="598" y="240"/>
                  </a:lnTo>
                  <a:lnTo>
                    <a:pt x="591" y="212"/>
                  </a:lnTo>
                  <a:lnTo>
                    <a:pt x="581" y="184"/>
                  </a:lnTo>
                  <a:lnTo>
                    <a:pt x="568" y="157"/>
                  </a:lnTo>
                  <a:lnTo>
                    <a:pt x="554" y="133"/>
                  </a:lnTo>
                  <a:lnTo>
                    <a:pt x="535" y="110"/>
                  </a:lnTo>
                  <a:lnTo>
                    <a:pt x="516" y="89"/>
                  </a:lnTo>
                  <a:lnTo>
                    <a:pt x="495" y="69"/>
                  </a:lnTo>
                  <a:lnTo>
                    <a:pt x="472" y="51"/>
                  </a:lnTo>
                  <a:lnTo>
                    <a:pt x="446" y="37"/>
                  </a:lnTo>
                  <a:lnTo>
                    <a:pt x="420" y="24"/>
                  </a:lnTo>
                  <a:lnTo>
                    <a:pt x="393" y="14"/>
                  </a:lnTo>
                  <a:lnTo>
                    <a:pt x="363" y="6"/>
                  </a:lnTo>
                  <a:lnTo>
                    <a:pt x="334" y="1"/>
                  </a:lnTo>
                  <a:lnTo>
                    <a:pt x="303" y="0"/>
                  </a:lnTo>
                  <a:lnTo>
                    <a:pt x="271" y="1"/>
                  </a:lnTo>
                  <a:lnTo>
                    <a:pt x="243" y="6"/>
                  </a:lnTo>
                  <a:lnTo>
                    <a:pt x="213" y="14"/>
                  </a:lnTo>
                  <a:lnTo>
                    <a:pt x="185" y="24"/>
                  </a:lnTo>
                  <a:lnTo>
                    <a:pt x="159" y="37"/>
                  </a:lnTo>
                  <a:lnTo>
                    <a:pt x="134" y="51"/>
                  </a:lnTo>
                  <a:lnTo>
                    <a:pt x="111" y="69"/>
                  </a:lnTo>
                  <a:lnTo>
                    <a:pt x="89" y="89"/>
                  </a:lnTo>
                  <a:lnTo>
                    <a:pt x="71" y="110"/>
                  </a:lnTo>
                  <a:lnTo>
                    <a:pt x="52" y="133"/>
                  </a:lnTo>
                  <a:lnTo>
                    <a:pt x="38" y="157"/>
                  </a:lnTo>
                  <a:lnTo>
                    <a:pt x="25" y="184"/>
                  </a:lnTo>
                  <a:lnTo>
                    <a:pt x="15" y="212"/>
                  </a:lnTo>
                  <a:lnTo>
                    <a:pt x="8" y="240"/>
                  </a:lnTo>
                  <a:lnTo>
                    <a:pt x="3" y="270"/>
                  </a:lnTo>
                  <a:lnTo>
                    <a:pt x="0" y="302"/>
                  </a:lnTo>
                  <a:lnTo>
                    <a:pt x="2" y="317"/>
                  </a:lnTo>
                  <a:lnTo>
                    <a:pt x="3" y="333"/>
                  </a:lnTo>
                  <a:lnTo>
                    <a:pt x="8" y="363"/>
                  </a:lnTo>
                  <a:lnTo>
                    <a:pt x="15" y="392"/>
                  </a:lnTo>
                  <a:lnTo>
                    <a:pt x="25" y="418"/>
                  </a:lnTo>
                  <a:lnTo>
                    <a:pt x="38" y="443"/>
                  </a:lnTo>
                  <a:lnTo>
                    <a:pt x="51" y="466"/>
                  </a:lnTo>
                  <a:lnTo>
                    <a:pt x="65" y="489"/>
                  </a:lnTo>
                  <a:lnTo>
                    <a:pt x="81" y="512"/>
                  </a:lnTo>
                  <a:lnTo>
                    <a:pt x="112" y="558"/>
                  </a:lnTo>
                  <a:lnTo>
                    <a:pt x="127" y="582"/>
                  </a:lnTo>
                  <a:lnTo>
                    <a:pt x="141" y="606"/>
                  </a:lnTo>
                  <a:lnTo>
                    <a:pt x="154" y="632"/>
                  </a:lnTo>
                  <a:lnTo>
                    <a:pt x="165" y="661"/>
                  </a:lnTo>
                  <a:lnTo>
                    <a:pt x="175" y="691"/>
                  </a:lnTo>
                  <a:lnTo>
                    <a:pt x="182" y="722"/>
                  </a:lnTo>
                  <a:moveTo>
                    <a:pt x="449" y="331"/>
                  </a:moveTo>
                  <a:lnTo>
                    <a:pt x="449" y="331"/>
                  </a:lnTo>
                  <a:lnTo>
                    <a:pt x="414" y="498"/>
                  </a:lnTo>
                  <a:lnTo>
                    <a:pt x="365" y="722"/>
                  </a:lnTo>
                  <a:moveTo>
                    <a:pt x="197" y="321"/>
                  </a:moveTo>
                  <a:lnTo>
                    <a:pt x="246" y="362"/>
                  </a:lnTo>
                  <a:lnTo>
                    <a:pt x="294" y="321"/>
                  </a:lnTo>
                  <a:lnTo>
                    <a:pt x="299" y="318"/>
                  </a:lnTo>
                  <a:lnTo>
                    <a:pt x="303" y="317"/>
                  </a:lnTo>
                  <a:lnTo>
                    <a:pt x="307" y="318"/>
                  </a:lnTo>
                  <a:lnTo>
                    <a:pt x="311" y="321"/>
                  </a:lnTo>
                  <a:lnTo>
                    <a:pt x="360" y="362"/>
                  </a:lnTo>
                  <a:lnTo>
                    <a:pt x="408" y="321"/>
                  </a:lnTo>
                  <a:moveTo>
                    <a:pt x="183" y="727"/>
                  </a:moveTo>
                  <a:lnTo>
                    <a:pt x="423" y="727"/>
                  </a:lnTo>
                </a:path>
              </a:pathLst>
            </a:custGeom>
            <a:noFill/>
            <a:ln w="12192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F0C1A9EB-9255-424C-B146-B953F463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437"/>
              <a:ext cx="480" cy="483"/>
            </a:xfrm>
            <a:custGeom>
              <a:avLst/>
              <a:gdLst>
                <a:gd name="T0" fmla="+- 0 855 628"/>
                <a:gd name="T1" fmla="*/ T0 w 480"/>
                <a:gd name="T2" fmla="+- 0 1439 1438"/>
                <a:gd name="T3" fmla="*/ 1439 h 483"/>
                <a:gd name="T4" fmla="+- 0 831 628"/>
                <a:gd name="T5" fmla="*/ T4 w 480"/>
                <a:gd name="T6" fmla="+- 0 1440 1438"/>
                <a:gd name="T7" fmla="*/ 1440 h 483"/>
                <a:gd name="T8" fmla="+- 0 808 628"/>
                <a:gd name="T9" fmla="*/ T8 w 480"/>
                <a:gd name="T10" fmla="+- 0 1446 1438"/>
                <a:gd name="T11" fmla="*/ 1446 h 483"/>
                <a:gd name="T12" fmla="+- 0 733 628"/>
                <a:gd name="T13" fmla="*/ T12 w 480"/>
                <a:gd name="T14" fmla="+- 0 1479 1438"/>
                <a:gd name="T15" fmla="*/ 1479 h 483"/>
                <a:gd name="T16" fmla="+- 0 656 628"/>
                <a:gd name="T17" fmla="*/ T16 w 480"/>
                <a:gd name="T18" fmla="+- 0 1565 1438"/>
                <a:gd name="T19" fmla="*/ 1565 h 483"/>
                <a:gd name="T20" fmla="+- 0 646 628"/>
                <a:gd name="T21" fmla="*/ T20 w 480"/>
                <a:gd name="T22" fmla="+- 0 1585 1438"/>
                <a:gd name="T23" fmla="*/ 1585 h 483"/>
                <a:gd name="T24" fmla="+- 0 639 628"/>
                <a:gd name="T25" fmla="*/ T24 w 480"/>
                <a:gd name="T26" fmla="+- 0 1607 1438"/>
                <a:gd name="T27" fmla="*/ 1607 h 483"/>
                <a:gd name="T28" fmla="+- 0 632 628"/>
                <a:gd name="T29" fmla="*/ T28 w 480"/>
                <a:gd name="T30" fmla="+- 0 1631 1438"/>
                <a:gd name="T31" fmla="*/ 1631 h 483"/>
                <a:gd name="T32" fmla="+- 0 629 628"/>
                <a:gd name="T33" fmla="*/ T32 w 480"/>
                <a:gd name="T34" fmla="+- 0 1654 1438"/>
                <a:gd name="T35" fmla="*/ 1654 h 483"/>
                <a:gd name="T36" fmla="+- 0 628 628"/>
                <a:gd name="T37" fmla="*/ T36 w 480"/>
                <a:gd name="T38" fmla="+- 0 1679 1438"/>
                <a:gd name="T39" fmla="*/ 1679 h 483"/>
                <a:gd name="T40" fmla="+- 0 629 628"/>
                <a:gd name="T41" fmla="*/ T40 w 480"/>
                <a:gd name="T42" fmla="+- 0 1704 1438"/>
                <a:gd name="T43" fmla="*/ 1704 h 483"/>
                <a:gd name="T44" fmla="+- 0 632 628"/>
                <a:gd name="T45" fmla="*/ T44 w 480"/>
                <a:gd name="T46" fmla="+- 0 1728 1438"/>
                <a:gd name="T47" fmla="*/ 1728 h 483"/>
                <a:gd name="T48" fmla="+- 0 662 628"/>
                <a:gd name="T49" fmla="*/ T48 w 480"/>
                <a:gd name="T50" fmla="+- 0 1804 1438"/>
                <a:gd name="T51" fmla="*/ 1804 h 483"/>
                <a:gd name="T52" fmla="+- 0 753 628"/>
                <a:gd name="T53" fmla="*/ T52 w 480"/>
                <a:gd name="T54" fmla="+- 0 1891 1438"/>
                <a:gd name="T55" fmla="*/ 1891 h 483"/>
                <a:gd name="T56" fmla="+- 0 774 628"/>
                <a:gd name="T57" fmla="*/ T56 w 480"/>
                <a:gd name="T58" fmla="+- 0 1901 1438"/>
                <a:gd name="T59" fmla="*/ 1901 h 483"/>
                <a:gd name="T60" fmla="+- 0 797 628"/>
                <a:gd name="T61" fmla="*/ T60 w 480"/>
                <a:gd name="T62" fmla="+- 0 1909 1438"/>
                <a:gd name="T63" fmla="*/ 1909 h 483"/>
                <a:gd name="T64" fmla="+- 0 867 628"/>
                <a:gd name="T65" fmla="*/ T64 w 480"/>
                <a:gd name="T66" fmla="+- 0 1920 1438"/>
                <a:gd name="T67" fmla="*/ 1920 h 483"/>
                <a:gd name="T68" fmla="+- 0 892 628"/>
                <a:gd name="T69" fmla="*/ T68 w 480"/>
                <a:gd name="T70" fmla="+- 0 1919 1438"/>
                <a:gd name="T71" fmla="*/ 1919 h 483"/>
                <a:gd name="T72" fmla="+- 0 961 628"/>
                <a:gd name="T73" fmla="*/ T72 w 480"/>
                <a:gd name="T74" fmla="+- 0 1901 1438"/>
                <a:gd name="T75" fmla="*/ 1901 h 483"/>
                <a:gd name="T76" fmla="+- 0 981 628"/>
                <a:gd name="T77" fmla="*/ T76 w 480"/>
                <a:gd name="T78" fmla="+- 0 1891 1438"/>
                <a:gd name="T79" fmla="*/ 1891 h 483"/>
                <a:gd name="T80" fmla="+- 0 1053 628"/>
                <a:gd name="T81" fmla="*/ T80 w 480"/>
                <a:gd name="T82" fmla="+- 0 1832 1438"/>
                <a:gd name="T83" fmla="*/ 1832 h 483"/>
                <a:gd name="T84" fmla="+- 0 1083 628"/>
                <a:gd name="T85" fmla="*/ T84 w 480"/>
                <a:gd name="T86" fmla="+- 0 1784 1438"/>
                <a:gd name="T87" fmla="*/ 1784 h 483"/>
                <a:gd name="T88" fmla="+- 0 1093 628"/>
                <a:gd name="T89" fmla="*/ T88 w 480"/>
                <a:gd name="T90" fmla="+- 0 1762 1438"/>
                <a:gd name="T91" fmla="*/ 1762 h 483"/>
                <a:gd name="T92" fmla="+- 0 1100 628"/>
                <a:gd name="T93" fmla="*/ T92 w 480"/>
                <a:gd name="T94" fmla="+- 0 1739 1438"/>
                <a:gd name="T95" fmla="*/ 1739 h 483"/>
                <a:gd name="T96" fmla="+- 0 1105 628"/>
                <a:gd name="T97" fmla="*/ T96 w 480"/>
                <a:gd name="T98" fmla="+- 0 1716 1438"/>
                <a:gd name="T99" fmla="*/ 1716 h 483"/>
                <a:gd name="T100" fmla="+- 0 1107 628"/>
                <a:gd name="T101" fmla="*/ T100 w 480"/>
                <a:gd name="T102" fmla="+- 0 1691 1438"/>
                <a:gd name="T103" fmla="*/ 1691 h 483"/>
                <a:gd name="T104" fmla="+- 0 1107 628"/>
                <a:gd name="T105" fmla="*/ T104 w 480"/>
                <a:gd name="T106" fmla="+- 0 1666 1438"/>
                <a:gd name="T107" fmla="*/ 1666 h 483"/>
                <a:gd name="T108" fmla="+- 0 1105 628"/>
                <a:gd name="T109" fmla="*/ T108 w 480"/>
                <a:gd name="T110" fmla="+- 0 1642 1438"/>
                <a:gd name="T111" fmla="*/ 1642 h 483"/>
                <a:gd name="T112" fmla="+- 0 1100 628"/>
                <a:gd name="T113" fmla="*/ T112 w 480"/>
                <a:gd name="T114" fmla="+- 0 1619 1438"/>
                <a:gd name="T115" fmla="*/ 1619 h 483"/>
                <a:gd name="T116" fmla="+- 0 1093 628"/>
                <a:gd name="T117" fmla="*/ T116 w 480"/>
                <a:gd name="T118" fmla="+- 0 1596 1438"/>
                <a:gd name="T119" fmla="*/ 1596 h 483"/>
                <a:gd name="T120" fmla="+- 0 1083 628"/>
                <a:gd name="T121" fmla="*/ T120 w 480"/>
                <a:gd name="T122" fmla="+- 0 1575 1438"/>
                <a:gd name="T123" fmla="*/ 1575 h 483"/>
                <a:gd name="T124" fmla="+- 0 1072 628"/>
                <a:gd name="T125" fmla="*/ T124 w 480"/>
                <a:gd name="T126" fmla="+- 0 1554 1438"/>
                <a:gd name="T127" fmla="*/ 1554 h 483"/>
                <a:gd name="T128" fmla="+- 0 992 628"/>
                <a:gd name="T129" fmla="*/ T128 w 480"/>
                <a:gd name="T130" fmla="+- 0 1473 1438"/>
                <a:gd name="T131" fmla="*/ 1473 h 483"/>
                <a:gd name="T132" fmla="+- 0 915 628"/>
                <a:gd name="T133" fmla="*/ T132 w 480"/>
                <a:gd name="T134" fmla="+- 0 1443 1438"/>
                <a:gd name="T135" fmla="*/ 1443 h 483"/>
                <a:gd name="T136" fmla="+- 0 892 628"/>
                <a:gd name="T137" fmla="*/ T136 w 480"/>
                <a:gd name="T138" fmla="+- 0 1439 1438"/>
                <a:gd name="T139" fmla="*/ 1439 h 483"/>
                <a:gd name="T140" fmla="+- 0 867 628"/>
                <a:gd name="T141" fmla="*/ T140 w 480"/>
                <a:gd name="T142" fmla="+- 0 1438 1438"/>
                <a:gd name="T143" fmla="*/ 1438 h 4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480" h="483">
                  <a:moveTo>
                    <a:pt x="239" y="0"/>
                  </a:moveTo>
                  <a:lnTo>
                    <a:pt x="227" y="1"/>
                  </a:lnTo>
                  <a:lnTo>
                    <a:pt x="215" y="1"/>
                  </a:lnTo>
                  <a:lnTo>
                    <a:pt x="203" y="2"/>
                  </a:lnTo>
                  <a:lnTo>
                    <a:pt x="191" y="5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05" y="41"/>
                  </a:lnTo>
                  <a:lnTo>
                    <a:pt x="54" y="87"/>
                  </a:lnTo>
                  <a:lnTo>
                    <a:pt x="28" y="127"/>
                  </a:lnTo>
                  <a:lnTo>
                    <a:pt x="23" y="137"/>
                  </a:lnTo>
                  <a:lnTo>
                    <a:pt x="18" y="147"/>
                  </a:lnTo>
                  <a:lnTo>
                    <a:pt x="14" y="158"/>
                  </a:lnTo>
                  <a:lnTo>
                    <a:pt x="11" y="169"/>
                  </a:lnTo>
                  <a:lnTo>
                    <a:pt x="7" y="181"/>
                  </a:lnTo>
                  <a:lnTo>
                    <a:pt x="4" y="193"/>
                  </a:lnTo>
                  <a:lnTo>
                    <a:pt x="2" y="204"/>
                  </a:lnTo>
                  <a:lnTo>
                    <a:pt x="1" y="216"/>
                  </a:lnTo>
                  <a:lnTo>
                    <a:pt x="0" y="228"/>
                  </a:lnTo>
                  <a:lnTo>
                    <a:pt x="0" y="241"/>
                  </a:lnTo>
                  <a:lnTo>
                    <a:pt x="0" y="253"/>
                  </a:lnTo>
                  <a:lnTo>
                    <a:pt x="1" y="266"/>
                  </a:lnTo>
                  <a:lnTo>
                    <a:pt x="2" y="278"/>
                  </a:lnTo>
                  <a:lnTo>
                    <a:pt x="4" y="290"/>
                  </a:lnTo>
                  <a:lnTo>
                    <a:pt x="28" y="356"/>
                  </a:lnTo>
                  <a:lnTo>
                    <a:pt x="34" y="366"/>
                  </a:lnTo>
                  <a:lnTo>
                    <a:pt x="87" y="427"/>
                  </a:lnTo>
                  <a:lnTo>
                    <a:pt x="125" y="453"/>
                  </a:lnTo>
                  <a:lnTo>
                    <a:pt x="135" y="459"/>
                  </a:lnTo>
                  <a:lnTo>
                    <a:pt x="146" y="463"/>
                  </a:lnTo>
                  <a:lnTo>
                    <a:pt x="157" y="467"/>
                  </a:lnTo>
                  <a:lnTo>
                    <a:pt x="169" y="471"/>
                  </a:lnTo>
                  <a:lnTo>
                    <a:pt x="227" y="482"/>
                  </a:lnTo>
                  <a:lnTo>
                    <a:pt x="239" y="482"/>
                  </a:lnTo>
                  <a:lnTo>
                    <a:pt x="252" y="482"/>
                  </a:lnTo>
                  <a:lnTo>
                    <a:pt x="264" y="481"/>
                  </a:lnTo>
                  <a:lnTo>
                    <a:pt x="322" y="467"/>
                  </a:lnTo>
                  <a:lnTo>
                    <a:pt x="333" y="463"/>
                  </a:lnTo>
                  <a:lnTo>
                    <a:pt x="343" y="459"/>
                  </a:lnTo>
                  <a:lnTo>
                    <a:pt x="353" y="453"/>
                  </a:lnTo>
                  <a:lnTo>
                    <a:pt x="364" y="447"/>
                  </a:lnTo>
                  <a:lnTo>
                    <a:pt x="425" y="394"/>
                  </a:lnTo>
                  <a:lnTo>
                    <a:pt x="450" y="356"/>
                  </a:lnTo>
                  <a:lnTo>
                    <a:pt x="455" y="346"/>
                  </a:lnTo>
                  <a:lnTo>
                    <a:pt x="460" y="335"/>
                  </a:lnTo>
                  <a:lnTo>
                    <a:pt x="465" y="324"/>
                  </a:lnTo>
                  <a:lnTo>
                    <a:pt x="468" y="313"/>
                  </a:lnTo>
                  <a:lnTo>
                    <a:pt x="472" y="301"/>
                  </a:lnTo>
                  <a:lnTo>
                    <a:pt x="474" y="290"/>
                  </a:lnTo>
                  <a:lnTo>
                    <a:pt x="477" y="278"/>
                  </a:lnTo>
                  <a:lnTo>
                    <a:pt x="478" y="266"/>
                  </a:lnTo>
                  <a:lnTo>
                    <a:pt x="479" y="253"/>
                  </a:lnTo>
                  <a:lnTo>
                    <a:pt x="480" y="241"/>
                  </a:lnTo>
                  <a:lnTo>
                    <a:pt x="479" y="228"/>
                  </a:lnTo>
                  <a:lnTo>
                    <a:pt x="478" y="216"/>
                  </a:lnTo>
                  <a:lnTo>
                    <a:pt x="477" y="204"/>
                  </a:lnTo>
                  <a:lnTo>
                    <a:pt x="474" y="193"/>
                  </a:lnTo>
                  <a:lnTo>
                    <a:pt x="472" y="181"/>
                  </a:lnTo>
                  <a:lnTo>
                    <a:pt x="468" y="169"/>
                  </a:lnTo>
                  <a:lnTo>
                    <a:pt x="465" y="158"/>
                  </a:lnTo>
                  <a:lnTo>
                    <a:pt x="460" y="147"/>
                  </a:lnTo>
                  <a:lnTo>
                    <a:pt x="455" y="137"/>
                  </a:lnTo>
                  <a:lnTo>
                    <a:pt x="450" y="127"/>
                  </a:lnTo>
                  <a:lnTo>
                    <a:pt x="444" y="116"/>
                  </a:lnTo>
                  <a:lnTo>
                    <a:pt x="392" y="55"/>
                  </a:lnTo>
                  <a:lnTo>
                    <a:pt x="364" y="35"/>
                  </a:lnTo>
                  <a:lnTo>
                    <a:pt x="353" y="29"/>
                  </a:lnTo>
                  <a:lnTo>
                    <a:pt x="287" y="5"/>
                  </a:lnTo>
                  <a:lnTo>
                    <a:pt x="276" y="2"/>
                  </a:lnTo>
                  <a:lnTo>
                    <a:pt x="264" y="1"/>
                  </a:lnTo>
                  <a:lnTo>
                    <a:pt x="252" y="1"/>
                  </a:lnTo>
                  <a:lnTo>
                    <a:pt x="239" y="0"/>
                  </a:lnTo>
                  <a:close/>
                </a:path>
              </a:pathLst>
            </a:custGeom>
            <a:noFill/>
            <a:ln w="19812">
              <a:solidFill>
                <a:srgbClr val="1746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FF50DB9-F724-4145-B202-0D6A0AD3C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1479"/>
              <a:ext cx="598" cy="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F8993C-DA7F-488B-AA0D-DE64A2CEE66D}"/>
              </a:ext>
            </a:extLst>
          </p:cNvPr>
          <p:cNvSpPr/>
          <p:nvPr/>
        </p:nvSpPr>
        <p:spPr>
          <a:xfrm>
            <a:off x="10939549" y="0"/>
            <a:ext cx="1252451" cy="6858000"/>
          </a:xfrm>
          <a:prstGeom prst="rect">
            <a:avLst/>
          </a:prstGeom>
          <a:gradFill flip="none" rotWithShape="1">
            <a:gsLst>
              <a:gs pos="0">
                <a:srgbClr val="28B7D7">
                  <a:shade val="30000"/>
                  <a:satMod val="115000"/>
                </a:srgbClr>
              </a:gs>
              <a:gs pos="50000">
                <a:srgbClr val="28B7D7">
                  <a:shade val="67500"/>
                  <a:satMod val="115000"/>
                </a:srgbClr>
              </a:gs>
              <a:gs pos="100000">
                <a:srgbClr val="28B7D7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EE350F7-EACF-450C-A634-330C6E9B0581}"/>
              </a:ext>
            </a:extLst>
          </p:cNvPr>
          <p:cNvSpPr/>
          <p:nvPr/>
        </p:nvSpPr>
        <p:spPr>
          <a:xfrm>
            <a:off x="10763250" y="2168689"/>
            <a:ext cx="295275" cy="4394036"/>
          </a:xfrm>
          <a:prstGeom prst="rect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F1F4F9F-5F6D-42A5-8B4E-080CF3F5E51D}"/>
              </a:ext>
            </a:extLst>
          </p:cNvPr>
          <p:cNvGrpSpPr/>
          <p:nvPr/>
        </p:nvGrpSpPr>
        <p:grpSpPr>
          <a:xfrm>
            <a:off x="8840788" y="5334952"/>
            <a:ext cx="3244215" cy="1512894"/>
            <a:chOff x="8840788" y="5334952"/>
            <a:chExt cx="3244215" cy="1512894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AB9390A7-471B-4B15-A967-F63154E29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0788" y="5334952"/>
              <a:ext cx="3244215" cy="1512894"/>
              <a:chOff x="4884" y="50"/>
              <a:chExt cx="5109" cy="2384"/>
            </a:xfrm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3E4E1BF8-4144-479D-B858-A83B457248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" y="598"/>
                <a:ext cx="205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AutoShape 4">
                <a:extLst>
                  <a:ext uri="{FF2B5EF4-FFF2-40B4-BE49-F238E27FC236}">
                    <a16:creationId xmlns:a16="http://schemas.microsoft.com/office/drawing/2014/main" id="{680EDBE2-A0CA-4456-8C0E-C3389F5D1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" y="1542"/>
                <a:ext cx="1628" cy="892"/>
              </a:xfrm>
              <a:custGeom>
                <a:avLst/>
                <a:gdLst>
                  <a:gd name="T0" fmla="+- 0 7892 7892"/>
                  <a:gd name="T1" fmla="*/ T0 w 1628"/>
                  <a:gd name="T2" fmla="+- 0 2247 1542"/>
                  <a:gd name="T3" fmla="*/ 2247 h 892"/>
                  <a:gd name="T4" fmla="+- 0 8000 7892"/>
                  <a:gd name="T5" fmla="*/ T4 w 1628"/>
                  <a:gd name="T6" fmla="+- 0 2434 1542"/>
                  <a:gd name="T7" fmla="*/ 2434 h 892"/>
                  <a:gd name="T8" fmla="+- 0 9412 7892"/>
                  <a:gd name="T9" fmla="*/ T8 w 1628"/>
                  <a:gd name="T10" fmla="+- 0 2434 1542"/>
                  <a:gd name="T11" fmla="*/ 2434 h 892"/>
                  <a:gd name="T12" fmla="+- 0 9520 7892"/>
                  <a:gd name="T13" fmla="*/ T12 w 1628"/>
                  <a:gd name="T14" fmla="+- 0 2247 1542"/>
                  <a:gd name="T15" fmla="*/ 2247 h 892"/>
                  <a:gd name="T16" fmla="+- 0 9116 7892"/>
                  <a:gd name="T17" fmla="*/ T16 w 1628"/>
                  <a:gd name="T18" fmla="+- 0 1542 1542"/>
                  <a:gd name="T19" fmla="*/ 1542 h 892"/>
                  <a:gd name="T20" fmla="+- 0 8296 7892"/>
                  <a:gd name="T21" fmla="*/ T20 w 1628"/>
                  <a:gd name="T22" fmla="+- 0 1542 1542"/>
                  <a:gd name="T23" fmla="*/ 1542 h 892"/>
                  <a:gd name="T24" fmla="+- 0 7892 7892"/>
                  <a:gd name="T25" fmla="*/ T24 w 1628"/>
                  <a:gd name="T26" fmla="+- 0 2247 1542"/>
                  <a:gd name="T27" fmla="*/ 2247 h 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892">
                    <a:moveTo>
                      <a:pt x="0" y="705"/>
                    </a:moveTo>
                    <a:lnTo>
                      <a:pt x="108" y="892"/>
                    </a:lnTo>
                    <a:moveTo>
                      <a:pt x="1520" y="892"/>
                    </a:moveTo>
                    <a:lnTo>
                      <a:pt x="1628" y="705"/>
                    </a:lnTo>
                    <a:lnTo>
                      <a:pt x="1224" y="0"/>
                    </a:lnTo>
                    <a:lnTo>
                      <a:pt x="404" y="0"/>
                    </a:lnTo>
                    <a:lnTo>
                      <a:pt x="0" y="705"/>
                    </a:lnTo>
                  </a:path>
                </a:pathLst>
              </a:custGeom>
              <a:noFill/>
              <a:ln w="19812">
                <a:solidFill>
                  <a:srgbClr val="17466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6AD70B78-7E26-4F31-A7F0-7C8E5CAD5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" y="722"/>
                <a:ext cx="850" cy="735"/>
              </a:xfrm>
              <a:custGeom>
                <a:avLst/>
                <a:gdLst>
                  <a:gd name="T0" fmla="+- 0 8725 8086"/>
                  <a:gd name="T1" fmla="*/ T0 w 850"/>
                  <a:gd name="T2" fmla="+- 0 723 723"/>
                  <a:gd name="T3" fmla="*/ 723 h 735"/>
                  <a:gd name="T4" fmla="+- 0 8296 8086"/>
                  <a:gd name="T5" fmla="*/ T4 w 850"/>
                  <a:gd name="T6" fmla="+- 0 723 723"/>
                  <a:gd name="T7" fmla="*/ 723 h 735"/>
                  <a:gd name="T8" fmla="+- 0 8086 8086"/>
                  <a:gd name="T9" fmla="*/ T8 w 850"/>
                  <a:gd name="T10" fmla="+- 0 1090 723"/>
                  <a:gd name="T11" fmla="*/ 1090 h 735"/>
                  <a:gd name="T12" fmla="+- 0 8296 8086"/>
                  <a:gd name="T13" fmla="*/ T12 w 850"/>
                  <a:gd name="T14" fmla="+- 0 1457 723"/>
                  <a:gd name="T15" fmla="*/ 1457 h 735"/>
                  <a:gd name="T16" fmla="+- 0 8725 8086"/>
                  <a:gd name="T17" fmla="*/ T16 w 850"/>
                  <a:gd name="T18" fmla="+- 0 1457 723"/>
                  <a:gd name="T19" fmla="*/ 1457 h 735"/>
                  <a:gd name="T20" fmla="+- 0 8935 8086"/>
                  <a:gd name="T21" fmla="*/ T20 w 850"/>
                  <a:gd name="T22" fmla="+- 0 1090 723"/>
                  <a:gd name="T23" fmla="*/ 1090 h 735"/>
                  <a:gd name="T24" fmla="+- 0 8725 8086"/>
                  <a:gd name="T25" fmla="*/ T24 w 850"/>
                  <a:gd name="T26" fmla="+- 0 723 723"/>
                  <a:gd name="T27" fmla="*/ 723 h 7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50" h="735">
                    <a:moveTo>
                      <a:pt x="639" y="0"/>
                    </a:moveTo>
                    <a:lnTo>
                      <a:pt x="210" y="0"/>
                    </a:lnTo>
                    <a:lnTo>
                      <a:pt x="0" y="367"/>
                    </a:lnTo>
                    <a:lnTo>
                      <a:pt x="210" y="734"/>
                    </a:lnTo>
                    <a:lnTo>
                      <a:pt x="639" y="734"/>
                    </a:lnTo>
                    <a:lnTo>
                      <a:pt x="849" y="367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154851F-74D9-410B-A5D3-3B85F574B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50"/>
                <a:ext cx="1628" cy="1407"/>
              </a:xfrm>
              <a:custGeom>
                <a:avLst/>
                <a:gdLst>
                  <a:gd name="T0" fmla="+- 0 6108 4884"/>
                  <a:gd name="T1" fmla="*/ T0 w 1628"/>
                  <a:gd name="T2" fmla="+- 0 51 51"/>
                  <a:gd name="T3" fmla="*/ 51 h 1407"/>
                  <a:gd name="T4" fmla="+- 0 5287 4884"/>
                  <a:gd name="T5" fmla="*/ T4 w 1628"/>
                  <a:gd name="T6" fmla="+- 0 51 51"/>
                  <a:gd name="T7" fmla="*/ 51 h 1407"/>
                  <a:gd name="T8" fmla="+- 0 4884 4884"/>
                  <a:gd name="T9" fmla="*/ T8 w 1628"/>
                  <a:gd name="T10" fmla="+- 0 754 51"/>
                  <a:gd name="T11" fmla="*/ 754 h 1407"/>
                  <a:gd name="T12" fmla="+- 0 5287 4884"/>
                  <a:gd name="T13" fmla="*/ T12 w 1628"/>
                  <a:gd name="T14" fmla="+- 0 1457 51"/>
                  <a:gd name="T15" fmla="*/ 1457 h 1407"/>
                  <a:gd name="T16" fmla="+- 0 6108 4884"/>
                  <a:gd name="T17" fmla="*/ T16 w 1628"/>
                  <a:gd name="T18" fmla="+- 0 1457 51"/>
                  <a:gd name="T19" fmla="*/ 1457 h 1407"/>
                  <a:gd name="T20" fmla="+- 0 6511 4884"/>
                  <a:gd name="T21" fmla="*/ T20 w 1628"/>
                  <a:gd name="T22" fmla="+- 0 754 51"/>
                  <a:gd name="T23" fmla="*/ 754 h 1407"/>
                  <a:gd name="T24" fmla="+- 0 6108 4884"/>
                  <a:gd name="T25" fmla="*/ T24 w 1628"/>
                  <a:gd name="T26" fmla="+- 0 51 51"/>
                  <a:gd name="T27" fmla="*/ 51 h 14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8" h="1407">
                    <a:moveTo>
                      <a:pt x="1224" y="0"/>
                    </a:moveTo>
                    <a:lnTo>
                      <a:pt x="403" y="0"/>
                    </a:lnTo>
                    <a:lnTo>
                      <a:pt x="0" y="703"/>
                    </a:lnTo>
                    <a:lnTo>
                      <a:pt x="403" y="1406"/>
                    </a:lnTo>
                    <a:lnTo>
                      <a:pt x="1224" y="1406"/>
                    </a:lnTo>
                    <a:lnTo>
                      <a:pt x="1627" y="70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D251696E-8D62-42DA-BE3B-F00899785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1542"/>
                <a:ext cx="711" cy="617"/>
              </a:xfrm>
              <a:custGeom>
                <a:avLst/>
                <a:gdLst>
                  <a:gd name="T0" fmla="+- 0 5562 5562"/>
                  <a:gd name="T1" fmla="*/ T0 w 711"/>
                  <a:gd name="T2" fmla="+- 0 1851 1542"/>
                  <a:gd name="T3" fmla="*/ 1851 h 617"/>
                  <a:gd name="T4" fmla="+- 0 5739 5562"/>
                  <a:gd name="T5" fmla="*/ T4 w 711"/>
                  <a:gd name="T6" fmla="+- 0 2159 1542"/>
                  <a:gd name="T7" fmla="*/ 2159 h 617"/>
                  <a:gd name="T8" fmla="+- 0 6096 5562"/>
                  <a:gd name="T9" fmla="*/ T8 w 711"/>
                  <a:gd name="T10" fmla="+- 0 2159 1542"/>
                  <a:gd name="T11" fmla="*/ 2159 h 617"/>
                  <a:gd name="T12" fmla="+- 0 6272 5562"/>
                  <a:gd name="T13" fmla="*/ T12 w 711"/>
                  <a:gd name="T14" fmla="+- 0 1851 1542"/>
                  <a:gd name="T15" fmla="*/ 1851 h 617"/>
                  <a:gd name="T16" fmla="+- 0 6096 5562"/>
                  <a:gd name="T17" fmla="*/ T16 w 711"/>
                  <a:gd name="T18" fmla="+- 0 1542 1542"/>
                  <a:gd name="T19" fmla="*/ 1542 h 617"/>
                  <a:gd name="T20" fmla="+- 0 5739 5562"/>
                  <a:gd name="T21" fmla="*/ T20 w 711"/>
                  <a:gd name="T22" fmla="+- 0 1542 1542"/>
                  <a:gd name="T23" fmla="*/ 1542 h 617"/>
                  <a:gd name="T24" fmla="+- 0 5562 5562"/>
                  <a:gd name="T25" fmla="*/ T24 w 711"/>
                  <a:gd name="T26" fmla="+- 0 1851 1542"/>
                  <a:gd name="T27" fmla="*/ 1851 h 6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11" h="617">
                    <a:moveTo>
                      <a:pt x="0" y="309"/>
                    </a:moveTo>
                    <a:lnTo>
                      <a:pt x="177" y="617"/>
                    </a:lnTo>
                    <a:lnTo>
                      <a:pt x="534" y="617"/>
                    </a:lnTo>
                    <a:lnTo>
                      <a:pt x="710" y="309"/>
                    </a:lnTo>
                    <a:lnTo>
                      <a:pt x="534" y="0"/>
                    </a:lnTo>
                    <a:lnTo>
                      <a:pt x="177" y="0"/>
                    </a:lnTo>
                    <a:lnTo>
                      <a:pt x="0" y="309"/>
                    </a:lnTo>
                    <a:close/>
                  </a:path>
                </a:pathLst>
              </a:custGeom>
              <a:noFill/>
              <a:ln w="19812">
                <a:solidFill>
                  <a:srgbClr val="00E0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AutoShape 8">
                <a:extLst>
                  <a:ext uri="{FF2B5EF4-FFF2-40B4-BE49-F238E27FC236}">
                    <a16:creationId xmlns:a16="http://schemas.microsoft.com/office/drawing/2014/main" id="{CE560548-2F48-48BE-8C68-72A8EDC23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7" y="722"/>
                <a:ext cx="1536" cy="1712"/>
              </a:xfrm>
              <a:custGeom>
                <a:avLst/>
                <a:gdLst>
                  <a:gd name="T0" fmla="+- 0 8927 8458"/>
                  <a:gd name="T1" fmla="*/ T0 w 1536"/>
                  <a:gd name="T2" fmla="+- 0 2203 723"/>
                  <a:gd name="T3" fmla="*/ 2203 h 1712"/>
                  <a:gd name="T4" fmla="+- 0 8894 8458"/>
                  <a:gd name="T5" fmla="*/ T4 w 1536"/>
                  <a:gd name="T6" fmla="+- 0 2113 723"/>
                  <a:gd name="T7" fmla="*/ 2113 h 1712"/>
                  <a:gd name="T8" fmla="+- 0 8865 8458"/>
                  <a:gd name="T9" fmla="*/ T8 w 1536"/>
                  <a:gd name="T10" fmla="+- 0 2060 723"/>
                  <a:gd name="T11" fmla="*/ 2060 h 1712"/>
                  <a:gd name="T12" fmla="+- 0 8792 8458"/>
                  <a:gd name="T13" fmla="*/ T12 w 1536"/>
                  <a:gd name="T14" fmla="+- 0 2089 723"/>
                  <a:gd name="T15" fmla="*/ 2089 h 1712"/>
                  <a:gd name="T16" fmla="+- 0 8760 8458"/>
                  <a:gd name="T17" fmla="*/ T16 w 1536"/>
                  <a:gd name="T18" fmla="+- 0 2302 723"/>
                  <a:gd name="T19" fmla="*/ 2302 h 1712"/>
                  <a:gd name="T20" fmla="+- 0 8688 8458"/>
                  <a:gd name="T21" fmla="*/ T20 w 1536"/>
                  <a:gd name="T22" fmla="+- 0 2324 723"/>
                  <a:gd name="T23" fmla="*/ 2324 h 1712"/>
                  <a:gd name="T24" fmla="+- 0 8629 8458"/>
                  <a:gd name="T25" fmla="*/ T24 w 1536"/>
                  <a:gd name="T26" fmla="+- 0 2276 723"/>
                  <a:gd name="T27" fmla="*/ 2276 h 1712"/>
                  <a:gd name="T28" fmla="+- 0 8647 8458"/>
                  <a:gd name="T29" fmla="*/ T28 w 1536"/>
                  <a:gd name="T30" fmla="+- 0 2189 723"/>
                  <a:gd name="T31" fmla="*/ 2189 h 1712"/>
                  <a:gd name="T32" fmla="+- 0 8719 8458"/>
                  <a:gd name="T33" fmla="*/ T32 w 1536"/>
                  <a:gd name="T34" fmla="+- 0 2167 723"/>
                  <a:gd name="T35" fmla="*/ 2167 h 1712"/>
                  <a:gd name="T36" fmla="+- 0 8778 8458"/>
                  <a:gd name="T37" fmla="*/ T36 w 1536"/>
                  <a:gd name="T38" fmla="+- 0 2215 723"/>
                  <a:gd name="T39" fmla="*/ 2215 h 1712"/>
                  <a:gd name="T40" fmla="+- 0 8746 8458"/>
                  <a:gd name="T41" fmla="*/ T40 w 1536"/>
                  <a:gd name="T42" fmla="+- 0 2022 723"/>
                  <a:gd name="T43" fmla="*/ 2022 h 1712"/>
                  <a:gd name="T44" fmla="+- 0 8682 8458"/>
                  <a:gd name="T45" fmla="*/ T44 w 1536"/>
                  <a:gd name="T46" fmla="+- 0 2000 723"/>
                  <a:gd name="T47" fmla="*/ 2000 h 1712"/>
                  <a:gd name="T48" fmla="+- 0 8635 8458"/>
                  <a:gd name="T49" fmla="*/ T48 w 1536"/>
                  <a:gd name="T50" fmla="+- 0 2080 723"/>
                  <a:gd name="T51" fmla="*/ 2080 h 1712"/>
                  <a:gd name="T52" fmla="+- 0 8550 8458"/>
                  <a:gd name="T53" fmla="*/ T52 w 1536"/>
                  <a:gd name="T54" fmla="+- 0 2055 723"/>
                  <a:gd name="T55" fmla="*/ 2055 h 1712"/>
                  <a:gd name="T56" fmla="+- 0 8511 8458"/>
                  <a:gd name="T57" fmla="*/ T56 w 1536"/>
                  <a:gd name="T58" fmla="+- 0 2105 723"/>
                  <a:gd name="T59" fmla="*/ 2105 h 1712"/>
                  <a:gd name="T60" fmla="+- 0 8480 8458"/>
                  <a:gd name="T61" fmla="*/ T60 w 1536"/>
                  <a:gd name="T62" fmla="+- 0 2203 723"/>
                  <a:gd name="T63" fmla="*/ 2203 h 1712"/>
                  <a:gd name="T64" fmla="+- 0 8458 8458"/>
                  <a:gd name="T65" fmla="*/ T64 w 1536"/>
                  <a:gd name="T66" fmla="+- 0 2263 723"/>
                  <a:gd name="T67" fmla="*/ 2263 h 1712"/>
                  <a:gd name="T68" fmla="+- 0 8531 8458"/>
                  <a:gd name="T69" fmla="*/ T68 w 1536"/>
                  <a:gd name="T70" fmla="+- 0 2294 723"/>
                  <a:gd name="T71" fmla="*/ 2294 h 1712"/>
                  <a:gd name="T72" fmla="+- 0 8511 8458"/>
                  <a:gd name="T73" fmla="*/ T72 w 1536"/>
                  <a:gd name="T74" fmla="+- 0 2391 723"/>
                  <a:gd name="T75" fmla="*/ 2391 h 1712"/>
                  <a:gd name="T76" fmla="+- 0 8576 8458"/>
                  <a:gd name="T77" fmla="*/ T76 w 1536"/>
                  <a:gd name="T78" fmla="+- 0 2434 723"/>
                  <a:gd name="T79" fmla="*/ 2434 h 1712"/>
                  <a:gd name="T80" fmla="+- 0 8752 8458"/>
                  <a:gd name="T81" fmla="*/ T80 w 1536"/>
                  <a:gd name="T82" fmla="+- 0 2418 723"/>
                  <a:gd name="T83" fmla="*/ 2418 h 1712"/>
                  <a:gd name="T84" fmla="+- 0 8865 8458"/>
                  <a:gd name="T85" fmla="*/ T84 w 1536"/>
                  <a:gd name="T86" fmla="+- 0 2432 723"/>
                  <a:gd name="T87" fmla="*/ 2432 h 1712"/>
                  <a:gd name="T88" fmla="+- 0 8894 8458"/>
                  <a:gd name="T89" fmla="*/ T88 w 1536"/>
                  <a:gd name="T90" fmla="+- 0 2378 723"/>
                  <a:gd name="T91" fmla="*/ 2378 h 1712"/>
                  <a:gd name="T92" fmla="+- 0 8927 8458"/>
                  <a:gd name="T93" fmla="*/ T92 w 1536"/>
                  <a:gd name="T94" fmla="+- 0 2288 723"/>
                  <a:gd name="T95" fmla="*/ 2288 h 1712"/>
                  <a:gd name="T96" fmla="+- 0 8950 8458"/>
                  <a:gd name="T97" fmla="*/ T96 w 1536"/>
                  <a:gd name="T98" fmla="+- 0 2229 723"/>
                  <a:gd name="T99" fmla="*/ 2229 h 1712"/>
                  <a:gd name="T100" fmla="+- 0 9181 8458"/>
                  <a:gd name="T101" fmla="*/ T100 w 1536"/>
                  <a:gd name="T102" fmla="+- 0 1230 723"/>
                  <a:gd name="T103" fmla="*/ 1230 h 1712"/>
                  <a:gd name="T104" fmla="+- 0 9103 8458"/>
                  <a:gd name="T105" fmla="*/ T104 w 1536"/>
                  <a:gd name="T106" fmla="+- 0 1259 723"/>
                  <a:gd name="T107" fmla="*/ 1259 h 1712"/>
                  <a:gd name="T108" fmla="+- 0 9094 8458"/>
                  <a:gd name="T109" fmla="*/ T108 w 1536"/>
                  <a:gd name="T110" fmla="+- 0 1329 723"/>
                  <a:gd name="T111" fmla="*/ 1329 h 1712"/>
                  <a:gd name="T112" fmla="+- 0 9140 8458"/>
                  <a:gd name="T113" fmla="*/ T112 w 1536"/>
                  <a:gd name="T114" fmla="+- 0 1374 723"/>
                  <a:gd name="T115" fmla="*/ 1374 h 1712"/>
                  <a:gd name="T116" fmla="+- 0 9225 8458"/>
                  <a:gd name="T117" fmla="*/ T116 w 1536"/>
                  <a:gd name="T118" fmla="+- 0 1347 723"/>
                  <a:gd name="T119" fmla="*/ 1347 h 1712"/>
                  <a:gd name="T120" fmla="+- 0 9375 8458"/>
                  <a:gd name="T121" fmla="*/ T120 w 1536"/>
                  <a:gd name="T122" fmla="+- 0 886 723"/>
                  <a:gd name="T123" fmla="*/ 886 h 1712"/>
                  <a:gd name="T124" fmla="+- 0 9381 8458"/>
                  <a:gd name="T125" fmla="*/ T124 w 1536"/>
                  <a:gd name="T126" fmla="+- 0 804 723"/>
                  <a:gd name="T127" fmla="*/ 804 h 1712"/>
                  <a:gd name="T128" fmla="+- 0 9306 8458"/>
                  <a:gd name="T129" fmla="*/ T128 w 1536"/>
                  <a:gd name="T130" fmla="+- 0 766 723"/>
                  <a:gd name="T131" fmla="*/ 766 h 1712"/>
                  <a:gd name="T132" fmla="+- 0 9248 8458"/>
                  <a:gd name="T133" fmla="*/ T132 w 1536"/>
                  <a:gd name="T134" fmla="+- 0 806 723"/>
                  <a:gd name="T135" fmla="*/ 806 h 1712"/>
                  <a:gd name="T136" fmla="+- 0 9249 8458"/>
                  <a:gd name="T137" fmla="*/ T136 w 1536"/>
                  <a:gd name="T138" fmla="+- 0 878 723"/>
                  <a:gd name="T139" fmla="*/ 878 h 1712"/>
                  <a:gd name="T140" fmla="+- 0 9323 8458"/>
                  <a:gd name="T141" fmla="*/ T140 w 1536"/>
                  <a:gd name="T142" fmla="+- 0 916 723"/>
                  <a:gd name="T143" fmla="*/ 916 h 1712"/>
                  <a:gd name="T144" fmla="+- 0 9604 8458"/>
                  <a:gd name="T145" fmla="*/ T144 w 1536"/>
                  <a:gd name="T146" fmla="+- 0 1492 723"/>
                  <a:gd name="T147" fmla="*/ 1492 h 1712"/>
                  <a:gd name="T148" fmla="+- 0 9559 8458"/>
                  <a:gd name="T149" fmla="*/ T148 w 1536"/>
                  <a:gd name="T150" fmla="+- 0 1323 723"/>
                  <a:gd name="T151" fmla="*/ 1323 h 1712"/>
                  <a:gd name="T152" fmla="+- 0 9479 8458"/>
                  <a:gd name="T153" fmla="*/ T152 w 1536"/>
                  <a:gd name="T154" fmla="+- 0 1461 723"/>
                  <a:gd name="T155" fmla="*/ 1461 h 1712"/>
                  <a:gd name="T156" fmla="+- 0 9459 8458"/>
                  <a:gd name="T157" fmla="*/ T156 w 1536"/>
                  <a:gd name="T158" fmla="+- 0 1529 723"/>
                  <a:gd name="T159" fmla="*/ 1529 h 1712"/>
                  <a:gd name="T160" fmla="+- 0 9492 8458"/>
                  <a:gd name="T161" fmla="*/ T160 w 1536"/>
                  <a:gd name="T162" fmla="+- 0 1577 723"/>
                  <a:gd name="T163" fmla="*/ 1577 h 1712"/>
                  <a:gd name="T164" fmla="+- 0 9547 8458"/>
                  <a:gd name="T165" fmla="*/ T164 w 1536"/>
                  <a:gd name="T166" fmla="+- 0 1587 723"/>
                  <a:gd name="T167" fmla="*/ 1587 h 1712"/>
                  <a:gd name="T168" fmla="+- 0 9599 8458"/>
                  <a:gd name="T169" fmla="*/ T168 w 1536"/>
                  <a:gd name="T170" fmla="+- 0 1548 723"/>
                  <a:gd name="T171" fmla="*/ 1548 h 1712"/>
                  <a:gd name="T172" fmla="+- 0 9687 8458"/>
                  <a:gd name="T173" fmla="*/ T172 w 1536"/>
                  <a:gd name="T174" fmla="+- 0 1068 723"/>
                  <a:gd name="T175" fmla="*/ 1068 h 1712"/>
                  <a:gd name="T176" fmla="+- 0 9594 8458"/>
                  <a:gd name="T177" fmla="*/ T176 w 1536"/>
                  <a:gd name="T178" fmla="+- 0 992 723"/>
                  <a:gd name="T179" fmla="*/ 992 h 1712"/>
                  <a:gd name="T180" fmla="+- 0 9472 8458"/>
                  <a:gd name="T181" fmla="*/ T180 w 1536"/>
                  <a:gd name="T182" fmla="+- 0 1004 723"/>
                  <a:gd name="T183" fmla="*/ 1004 h 1712"/>
                  <a:gd name="T184" fmla="+- 0 9396 8458"/>
                  <a:gd name="T185" fmla="*/ T184 w 1536"/>
                  <a:gd name="T186" fmla="+- 0 1096 723"/>
                  <a:gd name="T187" fmla="*/ 1096 h 1712"/>
                  <a:gd name="T188" fmla="+- 0 9408 8458"/>
                  <a:gd name="T189" fmla="*/ T188 w 1536"/>
                  <a:gd name="T190" fmla="+- 0 1219 723"/>
                  <a:gd name="T191" fmla="*/ 1219 h 1712"/>
                  <a:gd name="T192" fmla="+- 0 9531 8458"/>
                  <a:gd name="T193" fmla="*/ T192 w 1536"/>
                  <a:gd name="T194" fmla="+- 0 1303 723"/>
                  <a:gd name="T195" fmla="*/ 1303 h 1712"/>
                  <a:gd name="T196" fmla="+- 0 9660 8458"/>
                  <a:gd name="T197" fmla="*/ T196 w 1536"/>
                  <a:gd name="T198" fmla="+- 0 1256 723"/>
                  <a:gd name="T199" fmla="*/ 1256 h 1712"/>
                  <a:gd name="T200" fmla="+- 0 9919 8458"/>
                  <a:gd name="T201" fmla="*/ T200 w 1536"/>
                  <a:gd name="T202" fmla="+- 0 798 723"/>
                  <a:gd name="T203" fmla="*/ 798 h 1712"/>
                  <a:gd name="T204" fmla="+- 0 9859 8458"/>
                  <a:gd name="T205" fmla="*/ T204 w 1536"/>
                  <a:gd name="T206" fmla="+- 0 725 723"/>
                  <a:gd name="T207" fmla="*/ 725 h 1712"/>
                  <a:gd name="T208" fmla="+- 0 9777 8458"/>
                  <a:gd name="T209" fmla="*/ T208 w 1536"/>
                  <a:gd name="T210" fmla="+- 0 763 723"/>
                  <a:gd name="T211" fmla="*/ 763 h 1712"/>
                  <a:gd name="T212" fmla="+- 0 9663 8458"/>
                  <a:gd name="T213" fmla="*/ T212 w 1536"/>
                  <a:gd name="T214" fmla="+- 0 1007 723"/>
                  <a:gd name="T215" fmla="*/ 1007 h 1712"/>
                  <a:gd name="T216" fmla="+- 0 9891 8458"/>
                  <a:gd name="T217" fmla="*/ T216 w 1536"/>
                  <a:gd name="T218" fmla="+- 0 855 723"/>
                  <a:gd name="T219" fmla="*/ 855 h 1712"/>
                  <a:gd name="T220" fmla="+- 0 9992 8458"/>
                  <a:gd name="T221" fmla="*/ T220 w 1536"/>
                  <a:gd name="T222" fmla="+- 0 1173 723"/>
                  <a:gd name="T223" fmla="*/ 1173 h 1712"/>
                  <a:gd name="T224" fmla="+- 0 9915 8458"/>
                  <a:gd name="T225" fmla="*/ T224 w 1536"/>
                  <a:gd name="T226" fmla="+- 0 1116 723"/>
                  <a:gd name="T227" fmla="*/ 1116 h 1712"/>
                  <a:gd name="T228" fmla="+- 0 9852 8458"/>
                  <a:gd name="T229" fmla="*/ T228 w 1536"/>
                  <a:gd name="T230" fmla="+- 0 1156 723"/>
                  <a:gd name="T231" fmla="*/ 1156 h 1712"/>
                  <a:gd name="T232" fmla="+- 0 9851 8458"/>
                  <a:gd name="T233" fmla="*/ T232 w 1536"/>
                  <a:gd name="T234" fmla="+- 0 1223 723"/>
                  <a:gd name="T235" fmla="*/ 1223 h 1712"/>
                  <a:gd name="T236" fmla="+- 0 9922 8458"/>
                  <a:gd name="T237" fmla="*/ T236 w 1536"/>
                  <a:gd name="T238" fmla="+- 0 1265 723"/>
                  <a:gd name="T239" fmla="*/ 1265 h 1712"/>
                  <a:gd name="T240" fmla="+- 0 9986 8458"/>
                  <a:gd name="T241" fmla="*/ T240 w 1536"/>
                  <a:gd name="T242" fmla="+- 0 1223 723"/>
                  <a:gd name="T243" fmla="*/ 1223 h 1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712">
                    <a:moveTo>
                      <a:pt x="492" y="1506"/>
                    </a:moveTo>
                    <a:lnTo>
                      <a:pt x="491" y="1501"/>
                    </a:lnTo>
                    <a:lnTo>
                      <a:pt x="489" y="1496"/>
                    </a:lnTo>
                    <a:lnTo>
                      <a:pt x="487" y="1493"/>
                    </a:lnTo>
                    <a:lnTo>
                      <a:pt x="485" y="1489"/>
                    </a:lnTo>
                    <a:lnTo>
                      <a:pt x="482" y="1486"/>
                    </a:lnTo>
                    <a:lnTo>
                      <a:pt x="477" y="1483"/>
                    </a:lnTo>
                    <a:lnTo>
                      <a:pt x="469" y="1480"/>
                    </a:lnTo>
                    <a:lnTo>
                      <a:pt x="418" y="1475"/>
                    </a:lnTo>
                    <a:lnTo>
                      <a:pt x="415" y="1465"/>
                    </a:lnTo>
                    <a:lnTo>
                      <a:pt x="411" y="1454"/>
                    </a:lnTo>
                    <a:lnTo>
                      <a:pt x="407" y="1444"/>
                    </a:lnTo>
                    <a:lnTo>
                      <a:pt x="406" y="1443"/>
                    </a:lnTo>
                    <a:lnTo>
                      <a:pt x="402" y="1434"/>
                    </a:lnTo>
                    <a:lnTo>
                      <a:pt x="434" y="1395"/>
                    </a:lnTo>
                    <a:lnTo>
                      <a:pt x="436" y="1390"/>
                    </a:lnTo>
                    <a:lnTo>
                      <a:pt x="439" y="1382"/>
                    </a:lnTo>
                    <a:lnTo>
                      <a:pt x="439" y="1378"/>
                    </a:lnTo>
                    <a:lnTo>
                      <a:pt x="438" y="1373"/>
                    </a:lnTo>
                    <a:lnTo>
                      <a:pt x="436" y="1369"/>
                    </a:lnTo>
                    <a:lnTo>
                      <a:pt x="435" y="1366"/>
                    </a:lnTo>
                    <a:lnTo>
                      <a:pt x="434" y="1364"/>
                    </a:lnTo>
                    <a:lnTo>
                      <a:pt x="431" y="1361"/>
                    </a:lnTo>
                    <a:lnTo>
                      <a:pt x="407" y="1337"/>
                    </a:lnTo>
                    <a:lnTo>
                      <a:pt x="404" y="1334"/>
                    </a:lnTo>
                    <a:lnTo>
                      <a:pt x="400" y="1332"/>
                    </a:lnTo>
                    <a:lnTo>
                      <a:pt x="395" y="1330"/>
                    </a:lnTo>
                    <a:lnTo>
                      <a:pt x="391" y="1330"/>
                    </a:lnTo>
                    <a:lnTo>
                      <a:pt x="386" y="1330"/>
                    </a:lnTo>
                    <a:lnTo>
                      <a:pt x="378" y="1333"/>
                    </a:lnTo>
                    <a:lnTo>
                      <a:pt x="374" y="1335"/>
                    </a:lnTo>
                    <a:lnTo>
                      <a:pt x="334" y="1366"/>
                    </a:lnTo>
                    <a:lnTo>
                      <a:pt x="325" y="1362"/>
                    </a:lnTo>
                    <a:lnTo>
                      <a:pt x="325" y="1515"/>
                    </a:lnTo>
                    <a:lnTo>
                      <a:pt x="325" y="1530"/>
                    </a:lnTo>
                    <a:lnTo>
                      <a:pt x="324" y="1538"/>
                    </a:lnTo>
                    <a:lnTo>
                      <a:pt x="320" y="1553"/>
                    </a:lnTo>
                    <a:lnTo>
                      <a:pt x="316" y="1560"/>
                    </a:lnTo>
                    <a:lnTo>
                      <a:pt x="308" y="1573"/>
                    </a:lnTo>
                    <a:lnTo>
                      <a:pt x="302" y="1579"/>
                    </a:lnTo>
                    <a:lnTo>
                      <a:pt x="296" y="1585"/>
                    </a:lnTo>
                    <a:lnTo>
                      <a:pt x="283" y="1593"/>
                    </a:lnTo>
                    <a:lnTo>
                      <a:pt x="276" y="1597"/>
                    </a:lnTo>
                    <a:lnTo>
                      <a:pt x="268" y="1599"/>
                    </a:lnTo>
                    <a:lnTo>
                      <a:pt x="261" y="1601"/>
                    </a:lnTo>
                    <a:lnTo>
                      <a:pt x="253" y="1603"/>
                    </a:lnTo>
                    <a:lnTo>
                      <a:pt x="238" y="1603"/>
                    </a:lnTo>
                    <a:lnTo>
                      <a:pt x="230" y="1601"/>
                    </a:lnTo>
                    <a:lnTo>
                      <a:pt x="223" y="1599"/>
                    </a:lnTo>
                    <a:lnTo>
                      <a:pt x="215" y="1597"/>
                    </a:lnTo>
                    <a:lnTo>
                      <a:pt x="208" y="1593"/>
                    </a:lnTo>
                    <a:lnTo>
                      <a:pt x="195" y="1585"/>
                    </a:lnTo>
                    <a:lnTo>
                      <a:pt x="189" y="1579"/>
                    </a:lnTo>
                    <a:lnTo>
                      <a:pt x="183" y="1573"/>
                    </a:lnTo>
                    <a:lnTo>
                      <a:pt x="175" y="1560"/>
                    </a:lnTo>
                    <a:lnTo>
                      <a:pt x="171" y="1553"/>
                    </a:lnTo>
                    <a:lnTo>
                      <a:pt x="167" y="1538"/>
                    </a:lnTo>
                    <a:lnTo>
                      <a:pt x="166" y="1530"/>
                    </a:lnTo>
                    <a:lnTo>
                      <a:pt x="166" y="1515"/>
                    </a:lnTo>
                    <a:lnTo>
                      <a:pt x="167" y="1507"/>
                    </a:lnTo>
                    <a:lnTo>
                      <a:pt x="171" y="1492"/>
                    </a:lnTo>
                    <a:lnTo>
                      <a:pt x="175" y="1485"/>
                    </a:lnTo>
                    <a:lnTo>
                      <a:pt x="183" y="1472"/>
                    </a:lnTo>
                    <a:lnTo>
                      <a:pt x="189" y="1466"/>
                    </a:lnTo>
                    <a:lnTo>
                      <a:pt x="195" y="1460"/>
                    </a:lnTo>
                    <a:lnTo>
                      <a:pt x="208" y="1452"/>
                    </a:lnTo>
                    <a:lnTo>
                      <a:pt x="215" y="1448"/>
                    </a:lnTo>
                    <a:lnTo>
                      <a:pt x="223" y="1446"/>
                    </a:lnTo>
                    <a:lnTo>
                      <a:pt x="230" y="1444"/>
                    </a:lnTo>
                    <a:lnTo>
                      <a:pt x="238" y="1443"/>
                    </a:lnTo>
                    <a:lnTo>
                      <a:pt x="253" y="1443"/>
                    </a:lnTo>
                    <a:lnTo>
                      <a:pt x="261" y="1444"/>
                    </a:lnTo>
                    <a:lnTo>
                      <a:pt x="268" y="1446"/>
                    </a:lnTo>
                    <a:lnTo>
                      <a:pt x="276" y="1448"/>
                    </a:lnTo>
                    <a:lnTo>
                      <a:pt x="283" y="1452"/>
                    </a:lnTo>
                    <a:lnTo>
                      <a:pt x="296" y="1460"/>
                    </a:lnTo>
                    <a:lnTo>
                      <a:pt x="302" y="1466"/>
                    </a:lnTo>
                    <a:lnTo>
                      <a:pt x="308" y="1472"/>
                    </a:lnTo>
                    <a:lnTo>
                      <a:pt x="316" y="1485"/>
                    </a:lnTo>
                    <a:lnTo>
                      <a:pt x="320" y="1492"/>
                    </a:lnTo>
                    <a:lnTo>
                      <a:pt x="324" y="1507"/>
                    </a:lnTo>
                    <a:lnTo>
                      <a:pt x="325" y="1515"/>
                    </a:lnTo>
                    <a:lnTo>
                      <a:pt x="325" y="1362"/>
                    </a:lnTo>
                    <a:lnTo>
                      <a:pt x="324" y="1361"/>
                    </a:lnTo>
                    <a:lnTo>
                      <a:pt x="314" y="1357"/>
                    </a:lnTo>
                    <a:lnTo>
                      <a:pt x="304" y="1353"/>
                    </a:lnTo>
                    <a:lnTo>
                      <a:pt x="294" y="1350"/>
                    </a:lnTo>
                    <a:lnTo>
                      <a:pt x="288" y="1299"/>
                    </a:lnTo>
                    <a:lnTo>
                      <a:pt x="285" y="1291"/>
                    </a:lnTo>
                    <a:lnTo>
                      <a:pt x="282" y="1287"/>
                    </a:lnTo>
                    <a:lnTo>
                      <a:pt x="280" y="1284"/>
                    </a:lnTo>
                    <a:lnTo>
                      <a:pt x="272" y="1279"/>
                    </a:lnTo>
                    <a:lnTo>
                      <a:pt x="268" y="1277"/>
                    </a:lnTo>
                    <a:lnTo>
                      <a:pt x="263" y="1277"/>
                    </a:lnTo>
                    <a:lnTo>
                      <a:pt x="229" y="1277"/>
                    </a:lnTo>
                    <a:lnTo>
                      <a:pt x="224" y="1277"/>
                    </a:lnTo>
                    <a:lnTo>
                      <a:pt x="219" y="1279"/>
                    </a:lnTo>
                    <a:lnTo>
                      <a:pt x="212" y="1284"/>
                    </a:lnTo>
                    <a:lnTo>
                      <a:pt x="209" y="1287"/>
                    </a:lnTo>
                    <a:lnTo>
                      <a:pt x="206" y="1291"/>
                    </a:lnTo>
                    <a:lnTo>
                      <a:pt x="203" y="1299"/>
                    </a:lnTo>
                    <a:lnTo>
                      <a:pt x="198" y="1350"/>
                    </a:lnTo>
                    <a:lnTo>
                      <a:pt x="188" y="1353"/>
                    </a:lnTo>
                    <a:lnTo>
                      <a:pt x="177" y="1357"/>
                    </a:lnTo>
                    <a:lnTo>
                      <a:pt x="167" y="1361"/>
                    </a:lnTo>
                    <a:lnTo>
                      <a:pt x="157" y="1366"/>
                    </a:lnTo>
                    <a:lnTo>
                      <a:pt x="118" y="1335"/>
                    </a:lnTo>
                    <a:lnTo>
                      <a:pt x="113" y="1333"/>
                    </a:lnTo>
                    <a:lnTo>
                      <a:pt x="105" y="1330"/>
                    </a:lnTo>
                    <a:lnTo>
                      <a:pt x="101" y="1330"/>
                    </a:lnTo>
                    <a:lnTo>
                      <a:pt x="96" y="1330"/>
                    </a:lnTo>
                    <a:lnTo>
                      <a:pt x="92" y="1332"/>
                    </a:lnTo>
                    <a:lnTo>
                      <a:pt x="87" y="1334"/>
                    </a:lnTo>
                    <a:lnTo>
                      <a:pt x="84" y="1337"/>
                    </a:lnTo>
                    <a:lnTo>
                      <a:pt x="60" y="1361"/>
                    </a:lnTo>
                    <a:lnTo>
                      <a:pt x="57" y="1364"/>
                    </a:lnTo>
                    <a:lnTo>
                      <a:pt x="55" y="1369"/>
                    </a:lnTo>
                    <a:lnTo>
                      <a:pt x="53" y="1373"/>
                    </a:lnTo>
                    <a:lnTo>
                      <a:pt x="53" y="1378"/>
                    </a:lnTo>
                    <a:lnTo>
                      <a:pt x="53" y="1382"/>
                    </a:lnTo>
                    <a:lnTo>
                      <a:pt x="55" y="1390"/>
                    </a:lnTo>
                    <a:lnTo>
                      <a:pt x="58" y="1395"/>
                    </a:lnTo>
                    <a:lnTo>
                      <a:pt x="89" y="1434"/>
                    </a:lnTo>
                    <a:lnTo>
                      <a:pt x="84" y="1444"/>
                    </a:lnTo>
                    <a:lnTo>
                      <a:pt x="80" y="1454"/>
                    </a:lnTo>
                    <a:lnTo>
                      <a:pt x="76" y="1465"/>
                    </a:lnTo>
                    <a:lnTo>
                      <a:pt x="73" y="1475"/>
                    </a:lnTo>
                    <a:lnTo>
                      <a:pt x="22" y="1480"/>
                    </a:lnTo>
                    <a:lnTo>
                      <a:pt x="14" y="1483"/>
                    </a:lnTo>
                    <a:lnTo>
                      <a:pt x="10" y="1486"/>
                    </a:lnTo>
                    <a:lnTo>
                      <a:pt x="7" y="1489"/>
                    </a:lnTo>
                    <a:lnTo>
                      <a:pt x="4" y="1493"/>
                    </a:lnTo>
                    <a:lnTo>
                      <a:pt x="2" y="1496"/>
                    </a:lnTo>
                    <a:lnTo>
                      <a:pt x="0" y="1501"/>
                    </a:lnTo>
                    <a:lnTo>
                      <a:pt x="0" y="1506"/>
                    </a:lnTo>
                    <a:lnTo>
                      <a:pt x="0" y="1540"/>
                    </a:lnTo>
                    <a:lnTo>
                      <a:pt x="0" y="1545"/>
                    </a:lnTo>
                    <a:lnTo>
                      <a:pt x="2" y="1549"/>
                    </a:lnTo>
                    <a:lnTo>
                      <a:pt x="4" y="1552"/>
                    </a:lnTo>
                    <a:lnTo>
                      <a:pt x="7" y="1557"/>
                    </a:lnTo>
                    <a:lnTo>
                      <a:pt x="10" y="1559"/>
                    </a:lnTo>
                    <a:lnTo>
                      <a:pt x="14" y="1562"/>
                    </a:lnTo>
                    <a:lnTo>
                      <a:pt x="22" y="1565"/>
                    </a:lnTo>
                    <a:lnTo>
                      <a:pt x="73" y="1571"/>
                    </a:lnTo>
                    <a:lnTo>
                      <a:pt x="76" y="1581"/>
                    </a:lnTo>
                    <a:lnTo>
                      <a:pt x="80" y="1591"/>
                    </a:lnTo>
                    <a:lnTo>
                      <a:pt x="84" y="1601"/>
                    </a:lnTo>
                    <a:lnTo>
                      <a:pt x="89" y="1611"/>
                    </a:lnTo>
                    <a:lnTo>
                      <a:pt x="58" y="1651"/>
                    </a:lnTo>
                    <a:lnTo>
                      <a:pt x="55" y="1655"/>
                    </a:lnTo>
                    <a:lnTo>
                      <a:pt x="53" y="1663"/>
                    </a:lnTo>
                    <a:lnTo>
                      <a:pt x="53" y="1668"/>
                    </a:lnTo>
                    <a:lnTo>
                      <a:pt x="53" y="1673"/>
                    </a:lnTo>
                    <a:lnTo>
                      <a:pt x="55" y="1677"/>
                    </a:lnTo>
                    <a:lnTo>
                      <a:pt x="57" y="1681"/>
                    </a:lnTo>
                    <a:lnTo>
                      <a:pt x="60" y="1685"/>
                    </a:lnTo>
                    <a:lnTo>
                      <a:pt x="84" y="1709"/>
                    </a:lnTo>
                    <a:lnTo>
                      <a:pt x="87" y="1711"/>
                    </a:lnTo>
                    <a:lnTo>
                      <a:pt x="117" y="1711"/>
                    </a:lnTo>
                    <a:lnTo>
                      <a:pt x="118" y="1711"/>
                    </a:lnTo>
                    <a:lnTo>
                      <a:pt x="157" y="1679"/>
                    </a:lnTo>
                    <a:lnTo>
                      <a:pt x="167" y="1684"/>
                    </a:lnTo>
                    <a:lnTo>
                      <a:pt x="177" y="1688"/>
                    </a:lnTo>
                    <a:lnTo>
                      <a:pt x="188" y="1692"/>
                    </a:lnTo>
                    <a:lnTo>
                      <a:pt x="198" y="1695"/>
                    </a:lnTo>
                    <a:lnTo>
                      <a:pt x="199" y="1711"/>
                    </a:lnTo>
                    <a:lnTo>
                      <a:pt x="292" y="1711"/>
                    </a:lnTo>
                    <a:lnTo>
                      <a:pt x="294" y="1695"/>
                    </a:lnTo>
                    <a:lnTo>
                      <a:pt x="304" y="1692"/>
                    </a:lnTo>
                    <a:lnTo>
                      <a:pt x="314" y="1688"/>
                    </a:lnTo>
                    <a:lnTo>
                      <a:pt x="324" y="1684"/>
                    </a:lnTo>
                    <a:lnTo>
                      <a:pt x="334" y="1679"/>
                    </a:lnTo>
                    <a:lnTo>
                      <a:pt x="374" y="1711"/>
                    </a:lnTo>
                    <a:lnTo>
                      <a:pt x="404" y="1711"/>
                    </a:lnTo>
                    <a:lnTo>
                      <a:pt x="407" y="1709"/>
                    </a:lnTo>
                    <a:lnTo>
                      <a:pt x="431" y="1685"/>
                    </a:lnTo>
                    <a:lnTo>
                      <a:pt x="434" y="1681"/>
                    </a:lnTo>
                    <a:lnTo>
                      <a:pt x="435" y="1679"/>
                    </a:lnTo>
                    <a:lnTo>
                      <a:pt x="436" y="1677"/>
                    </a:lnTo>
                    <a:lnTo>
                      <a:pt x="438" y="1673"/>
                    </a:lnTo>
                    <a:lnTo>
                      <a:pt x="439" y="1668"/>
                    </a:lnTo>
                    <a:lnTo>
                      <a:pt x="439" y="1663"/>
                    </a:lnTo>
                    <a:lnTo>
                      <a:pt x="436" y="1655"/>
                    </a:lnTo>
                    <a:lnTo>
                      <a:pt x="434" y="1651"/>
                    </a:lnTo>
                    <a:lnTo>
                      <a:pt x="402" y="1611"/>
                    </a:lnTo>
                    <a:lnTo>
                      <a:pt x="406" y="1603"/>
                    </a:lnTo>
                    <a:lnTo>
                      <a:pt x="407" y="1601"/>
                    </a:lnTo>
                    <a:lnTo>
                      <a:pt x="411" y="1591"/>
                    </a:lnTo>
                    <a:lnTo>
                      <a:pt x="415" y="1581"/>
                    </a:lnTo>
                    <a:lnTo>
                      <a:pt x="418" y="1571"/>
                    </a:lnTo>
                    <a:lnTo>
                      <a:pt x="469" y="1565"/>
                    </a:lnTo>
                    <a:lnTo>
                      <a:pt x="477" y="1562"/>
                    </a:lnTo>
                    <a:lnTo>
                      <a:pt x="482" y="1559"/>
                    </a:lnTo>
                    <a:lnTo>
                      <a:pt x="485" y="1557"/>
                    </a:lnTo>
                    <a:lnTo>
                      <a:pt x="487" y="1552"/>
                    </a:lnTo>
                    <a:lnTo>
                      <a:pt x="489" y="1549"/>
                    </a:lnTo>
                    <a:lnTo>
                      <a:pt x="491" y="1545"/>
                    </a:lnTo>
                    <a:lnTo>
                      <a:pt x="492" y="1540"/>
                    </a:lnTo>
                    <a:lnTo>
                      <a:pt x="492" y="1506"/>
                    </a:lnTo>
                    <a:close/>
                    <a:moveTo>
                      <a:pt x="933" y="508"/>
                    </a:moveTo>
                    <a:lnTo>
                      <a:pt x="924" y="491"/>
                    </a:lnTo>
                    <a:lnTo>
                      <a:pt x="918" y="473"/>
                    </a:lnTo>
                    <a:lnTo>
                      <a:pt x="766" y="535"/>
                    </a:lnTo>
                    <a:lnTo>
                      <a:pt x="751" y="520"/>
                    </a:lnTo>
                    <a:lnTo>
                      <a:pt x="744" y="515"/>
                    </a:lnTo>
                    <a:lnTo>
                      <a:pt x="730" y="509"/>
                    </a:lnTo>
                    <a:lnTo>
                      <a:pt x="723" y="507"/>
                    </a:lnTo>
                    <a:lnTo>
                      <a:pt x="709" y="505"/>
                    </a:lnTo>
                    <a:lnTo>
                      <a:pt x="702" y="506"/>
                    </a:lnTo>
                    <a:lnTo>
                      <a:pt x="694" y="506"/>
                    </a:lnTo>
                    <a:lnTo>
                      <a:pt x="680" y="510"/>
                    </a:lnTo>
                    <a:lnTo>
                      <a:pt x="668" y="516"/>
                    </a:lnTo>
                    <a:lnTo>
                      <a:pt x="662" y="521"/>
                    </a:lnTo>
                    <a:lnTo>
                      <a:pt x="655" y="526"/>
                    </a:lnTo>
                    <a:lnTo>
                      <a:pt x="645" y="536"/>
                    </a:lnTo>
                    <a:lnTo>
                      <a:pt x="641" y="543"/>
                    </a:lnTo>
                    <a:lnTo>
                      <a:pt x="638" y="549"/>
                    </a:lnTo>
                    <a:lnTo>
                      <a:pt x="635" y="556"/>
                    </a:lnTo>
                    <a:lnTo>
                      <a:pt x="633" y="563"/>
                    </a:lnTo>
                    <a:lnTo>
                      <a:pt x="631" y="578"/>
                    </a:lnTo>
                    <a:lnTo>
                      <a:pt x="631" y="585"/>
                    </a:lnTo>
                    <a:lnTo>
                      <a:pt x="632" y="592"/>
                    </a:lnTo>
                    <a:lnTo>
                      <a:pt x="636" y="606"/>
                    </a:lnTo>
                    <a:lnTo>
                      <a:pt x="639" y="612"/>
                    </a:lnTo>
                    <a:lnTo>
                      <a:pt x="642" y="619"/>
                    </a:lnTo>
                    <a:lnTo>
                      <a:pt x="646" y="624"/>
                    </a:lnTo>
                    <a:lnTo>
                      <a:pt x="650" y="631"/>
                    </a:lnTo>
                    <a:lnTo>
                      <a:pt x="656" y="636"/>
                    </a:lnTo>
                    <a:lnTo>
                      <a:pt x="662" y="641"/>
                    </a:lnTo>
                    <a:lnTo>
                      <a:pt x="675" y="648"/>
                    </a:lnTo>
                    <a:lnTo>
                      <a:pt x="682" y="651"/>
                    </a:lnTo>
                    <a:lnTo>
                      <a:pt x="689" y="653"/>
                    </a:lnTo>
                    <a:lnTo>
                      <a:pt x="704" y="655"/>
                    </a:lnTo>
                    <a:lnTo>
                      <a:pt x="711" y="655"/>
                    </a:lnTo>
                    <a:lnTo>
                      <a:pt x="718" y="654"/>
                    </a:lnTo>
                    <a:lnTo>
                      <a:pt x="738" y="648"/>
                    </a:lnTo>
                    <a:lnTo>
                      <a:pt x="757" y="636"/>
                    </a:lnTo>
                    <a:lnTo>
                      <a:pt x="762" y="631"/>
                    </a:lnTo>
                    <a:lnTo>
                      <a:pt x="767" y="624"/>
                    </a:lnTo>
                    <a:lnTo>
                      <a:pt x="771" y="618"/>
                    </a:lnTo>
                    <a:lnTo>
                      <a:pt x="776" y="606"/>
                    </a:lnTo>
                    <a:lnTo>
                      <a:pt x="779" y="595"/>
                    </a:lnTo>
                    <a:lnTo>
                      <a:pt x="781" y="583"/>
                    </a:lnTo>
                    <a:lnTo>
                      <a:pt x="780" y="570"/>
                    </a:lnTo>
                    <a:lnTo>
                      <a:pt x="933" y="508"/>
                    </a:lnTo>
                    <a:close/>
                    <a:moveTo>
                      <a:pt x="998" y="269"/>
                    </a:moveTo>
                    <a:lnTo>
                      <a:pt x="917" y="163"/>
                    </a:lnTo>
                    <a:lnTo>
                      <a:pt x="922" y="156"/>
                    </a:lnTo>
                    <a:lnTo>
                      <a:pt x="926" y="149"/>
                    </a:lnTo>
                    <a:lnTo>
                      <a:pt x="929" y="141"/>
                    </a:lnTo>
                    <a:lnTo>
                      <a:pt x="931" y="131"/>
                    </a:lnTo>
                    <a:lnTo>
                      <a:pt x="932" y="124"/>
                    </a:lnTo>
                    <a:lnTo>
                      <a:pt x="932" y="109"/>
                    </a:lnTo>
                    <a:lnTo>
                      <a:pt x="926" y="88"/>
                    </a:lnTo>
                    <a:lnTo>
                      <a:pt x="923" y="81"/>
                    </a:lnTo>
                    <a:lnTo>
                      <a:pt x="919" y="75"/>
                    </a:lnTo>
                    <a:lnTo>
                      <a:pt x="915" y="70"/>
                    </a:lnTo>
                    <a:lnTo>
                      <a:pt x="904" y="59"/>
                    </a:lnTo>
                    <a:lnTo>
                      <a:pt x="892" y="51"/>
                    </a:lnTo>
                    <a:lnTo>
                      <a:pt x="885" y="48"/>
                    </a:lnTo>
                    <a:lnTo>
                      <a:pt x="870" y="44"/>
                    </a:lnTo>
                    <a:lnTo>
                      <a:pt x="863" y="43"/>
                    </a:lnTo>
                    <a:lnTo>
                      <a:pt x="848" y="43"/>
                    </a:lnTo>
                    <a:lnTo>
                      <a:pt x="841" y="44"/>
                    </a:lnTo>
                    <a:lnTo>
                      <a:pt x="833" y="46"/>
                    </a:lnTo>
                    <a:lnTo>
                      <a:pt x="827" y="49"/>
                    </a:lnTo>
                    <a:lnTo>
                      <a:pt x="820" y="52"/>
                    </a:lnTo>
                    <a:lnTo>
                      <a:pt x="814" y="56"/>
                    </a:lnTo>
                    <a:lnTo>
                      <a:pt x="809" y="61"/>
                    </a:lnTo>
                    <a:lnTo>
                      <a:pt x="798" y="71"/>
                    </a:lnTo>
                    <a:lnTo>
                      <a:pt x="790" y="83"/>
                    </a:lnTo>
                    <a:lnTo>
                      <a:pt x="787" y="89"/>
                    </a:lnTo>
                    <a:lnTo>
                      <a:pt x="783" y="105"/>
                    </a:lnTo>
                    <a:lnTo>
                      <a:pt x="782" y="112"/>
                    </a:lnTo>
                    <a:lnTo>
                      <a:pt x="782" y="127"/>
                    </a:lnTo>
                    <a:lnTo>
                      <a:pt x="783" y="134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91" y="155"/>
                    </a:lnTo>
                    <a:lnTo>
                      <a:pt x="795" y="160"/>
                    </a:lnTo>
                    <a:lnTo>
                      <a:pt x="799" y="166"/>
                    </a:lnTo>
                    <a:lnTo>
                      <a:pt x="810" y="177"/>
                    </a:lnTo>
                    <a:lnTo>
                      <a:pt x="822" y="185"/>
                    </a:lnTo>
                    <a:lnTo>
                      <a:pt x="828" y="188"/>
                    </a:lnTo>
                    <a:lnTo>
                      <a:pt x="844" y="192"/>
                    </a:lnTo>
                    <a:lnTo>
                      <a:pt x="854" y="193"/>
                    </a:lnTo>
                    <a:lnTo>
                      <a:pt x="865" y="193"/>
                    </a:lnTo>
                    <a:lnTo>
                      <a:pt x="876" y="191"/>
                    </a:lnTo>
                    <a:lnTo>
                      <a:pt x="886" y="188"/>
                    </a:lnTo>
                    <a:lnTo>
                      <a:pt x="967" y="293"/>
                    </a:lnTo>
                    <a:lnTo>
                      <a:pt x="981" y="280"/>
                    </a:lnTo>
                    <a:lnTo>
                      <a:pt x="998" y="269"/>
                    </a:lnTo>
                    <a:close/>
                    <a:moveTo>
                      <a:pt x="1149" y="783"/>
                    </a:moveTo>
                    <a:lnTo>
                      <a:pt x="1148" y="776"/>
                    </a:lnTo>
                    <a:lnTo>
                      <a:pt x="1146" y="769"/>
                    </a:lnTo>
                    <a:lnTo>
                      <a:pt x="1143" y="762"/>
                    </a:lnTo>
                    <a:lnTo>
                      <a:pt x="1137" y="749"/>
                    </a:lnTo>
                    <a:lnTo>
                      <a:pt x="1132" y="743"/>
                    </a:lnTo>
                    <a:lnTo>
                      <a:pt x="1125" y="735"/>
                    </a:lnTo>
                    <a:lnTo>
                      <a:pt x="1116" y="728"/>
                    </a:lnTo>
                    <a:lnTo>
                      <a:pt x="1106" y="723"/>
                    </a:lnTo>
                    <a:lnTo>
                      <a:pt x="1097" y="720"/>
                    </a:lnTo>
                    <a:lnTo>
                      <a:pt x="1101" y="600"/>
                    </a:lnTo>
                    <a:lnTo>
                      <a:pt x="1101" y="598"/>
                    </a:lnTo>
                    <a:lnTo>
                      <a:pt x="1089" y="600"/>
                    </a:lnTo>
                    <a:lnTo>
                      <a:pt x="1063" y="597"/>
                    </a:lnTo>
                    <a:lnTo>
                      <a:pt x="1059" y="718"/>
                    </a:lnTo>
                    <a:lnTo>
                      <a:pt x="1050" y="720"/>
                    </a:lnTo>
                    <a:lnTo>
                      <a:pt x="1034" y="728"/>
                    </a:lnTo>
                    <a:lnTo>
                      <a:pt x="1027" y="733"/>
                    </a:lnTo>
                    <a:lnTo>
                      <a:pt x="1021" y="738"/>
                    </a:lnTo>
                    <a:lnTo>
                      <a:pt x="1017" y="744"/>
                    </a:lnTo>
                    <a:lnTo>
                      <a:pt x="1012" y="750"/>
                    </a:lnTo>
                    <a:lnTo>
                      <a:pt x="1006" y="763"/>
                    </a:lnTo>
                    <a:lnTo>
                      <a:pt x="1003" y="770"/>
                    </a:lnTo>
                    <a:lnTo>
                      <a:pt x="1001" y="777"/>
                    </a:lnTo>
                    <a:lnTo>
                      <a:pt x="1001" y="783"/>
                    </a:lnTo>
                    <a:lnTo>
                      <a:pt x="1000" y="799"/>
                    </a:lnTo>
                    <a:lnTo>
                      <a:pt x="1001" y="806"/>
                    </a:lnTo>
                    <a:lnTo>
                      <a:pt x="1003" y="813"/>
                    </a:lnTo>
                    <a:lnTo>
                      <a:pt x="1006" y="819"/>
                    </a:lnTo>
                    <a:lnTo>
                      <a:pt x="1009" y="826"/>
                    </a:lnTo>
                    <a:lnTo>
                      <a:pt x="1013" y="832"/>
                    </a:lnTo>
                    <a:lnTo>
                      <a:pt x="1018" y="839"/>
                    </a:lnTo>
                    <a:lnTo>
                      <a:pt x="1023" y="845"/>
                    </a:lnTo>
                    <a:lnTo>
                      <a:pt x="1028" y="850"/>
                    </a:lnTo>
                    <a:lnTo>
                      <a:pt x="1034" y="854"/>
                    </a:lnTo>
                    <a:lnTo>
                      <a:pt x="1040" y="857"/>
                    </a:lnTo>
                    <a:lnTo>
                      <a:pt x="1047" y="860"/>
                    </a:lnTo>
                    <a:lnTo>
                      <a:pt x="1053" y="863"/>
                    </a:lnTo>
                    <a:lnTo>
                      <a:pt x="1061" y="864"/>
                    </a:lnTo>
                    <a:lnTo>
                      <a:pt x="1068" y="865"/>
                    </a:lnTo>
                    <a:lnTo>
                      <a:pt x="1075" y="866"/>
                    </a:lnTo>
                    <a:lnTo>
                      <a:pt x="1082" y="865"/>
                    </a:lnTo>
                    <a:lnTo>
                      <a:pt x="1089" y="864"/>
                    </a:lnTo>
                    <a:lnTo>
                      <a:pt x="1103" y="860"/>
                    </a:lnTo>
                    <a:lnTo>
                      <a:pt x="1109" y="857"/>
                    </a:lnTo>
                    <a:lnTo>
                      <a:pt x="1117" y="853"/>
                    </a:lnTo>
                    <a:lnTo>
                      <a:pt x="1123" y="849"/>
                    </a:lnTo>
                    <a:lnTo>
                      <a:pt x="1128" y="844"/>
                    </a:lnTo>
                    <a:lnTo>
                      <a:pt x="1133" y="838"/>
                    </a:lnTo>
                    <a:lnTo>
                      <a:pt x="1137" y="831"/>
                    </a:lnTo>
                    <a:lnTo>
                      <a:pt x="1141" y="825"/>
                    </a:lnTo>
                    <a:lnTo>
                      <a:pt x="1144" y="819"/>
                    </a:lnTo>
                    <a:lnTo>
                      <a:pt x="1146" y="812"/>
                    </a:lnTo>
                    <a:lnTo>
                      <a:pt x="1148" y="805"/>
                    </a:lnTo>
                    <a:lnTo>
                      <a:pt x="1149" y="799"/>
                    </a:lnTo>
                    <a:lnTo>
                      <a:pt x="1149" y="783"/>
                    </a:lnTo>
                    <a:close/>
                    <a:moveTo>
                      <a:pt x="1248" y="405"/>
                    </a:moveTo>
                    <a:lnTo>
                      <a:pt x="1241" y="373"/>
                    </a:lnTo>
                    <a:lnTo>
                      <a:pt x="1229" y="345"/>
                    </a:lnTo>
                    <a:lnTo>
                      <a:pt x="1221" y="332"/>
                    </a:lnTo>
                    <a:lnTo>
                      <a:pt x="1212" y="320"/>
                    </a:lnTo>
                    <a:lnTo>
                      <a:pt x="1202" y="309"/>
                    </a:lnTo>
                    <a:lnTo>
                      <a:pt x="1190" y="298"/>
                    </a:lnTo>
                    <a:lnTo>
                      <a:pt x="1178" y="289"/>
                    </a:lnTo>
                    <a:lnTo>
                      <a:pt x="1165" y="281"/>
                    </a:lnTo>
                    <a:lnTo>
                      <a:pt x="1151" y="274"/>
                    </a:lnTo>
                    <a:lnTo>
                      <a:pt x="1136" y="269"/>
                    </a:lnTo>
                    <a:lnTo>
                      <a:pt x="1122" y="265"/>
                    </a:lnTo>
                    <a:lnTo>
                      <a:pt x="1106" y="263"/>
                    </a:lnTo>
                    <a:lnTo>
                      <a:pt x="1089" y="261"/>
                    </a:lnTo>
                    <a:lnTo>
                      <a:pt x="1073" y="263"/>
                    </a:lnTo>
                    <a:lnTo>
                      <a:pt x="1057" y="265"/>
                    </a:lnTo>
                    <a:lnTo>
                      <a:pt x="1042" y="269"/>
                    </a:lnTo>
                    <a:lnTo>
                      <a:pt x="1028" y="274"/>
                    </a:lnTo>
                    <a:lnTo>
                      <a:pt x="1014" y="281"/>
                    </a:lnTo>
                    <a:lnTo>
                      <a:pt x="1000" y="289"/>
                    </a:lnTo>
                    <a:lnTo>
                      <a:pt x="989" y="298"/>
                    </a:lnTo>
                    <a:lnTo>
                      <a:pt x="978" y="309"/>
                    </a:lnTo>
                    <a:lnTo>
                      <a:pt x="968" y="320"/>
                    </a:lnTo>
                    <a:lnTo>
                      <a:pt x="958" y="332"/>
                    </a:lnTo>
                    <a:lnTo>
                      <a:pt x="950" y="345"/>
                    </a:lnTo>
                    <a:lnTo>
                      <a:pt x="943" y="359"/>
                    </a:lnTo>
                    <a:lnTo>
                      <a:pt x="938" y="373"/>
                    </a:lnTo>
                    <a:lnTo>
                      <a:pt x="934" y="389"/>
                    </a:lnTo>
                    <a:lnTo>
                      <a:pt x="932" y="405"/>
                    </a:lnTo>
                    <a:lnTo>
                      <a:pt x="931" y="421"/>
                    </a:lnTo>
                    <a:lnTo>
                      <a:pt x="932" y="437"/>
                    </a:lnTo>
                    <a:lnTo>
                      <a:pt x="934" y="453"/>
                    </a:lnTo>
                    <a:lnTo>
                      <a:pt x="938" y="469"/>
                    </a:lnTo>
                    <a:lnTo>
                      <a:pt x="943" y="483"/>
                    </a:lnTo>
                    <a:lnTo>
                      <a:pt x="950" y="496"/>
                    </a:lnTo>
                    <a:lnTo>
                      <a:pt x="958" y="510"/>
                    </a:lnTo>
                    <a:lnTo>
                      <a:pt x="968" y="522"/>
                    </a:lnTo>
                    <a:lnTo>
                      <a:pt x="978" y="533"/>
                    </a:lnTo>
                    <a:lnTo>
                      <a:pt x="989" y="544"/>
                    </a:lnTo>
                    <a:lnTo>
                      <a:pt x="1000" y="553"/>
                    </a:lnTo>
                    <a:lnTo>
                      <a:pt x="1014" y="561"/>
                    </a:lnTo>
                    <a:lnTo>
                      <a:pt x="1042" y="573"/>
                    </a:lnTo>
                    <a:lnTo>
                      <a:pt x="1073" y="580"/>
                    </a:lnTo>
                    <a:lnTo>
                      <a:pt x="1089" y="581"/>
                    </a:lnTo>
                    <a:lnTo>
                      <a:pt x="1106" y="580"/>
                    </a:lnTo>
                    <a:lnTo>
                      <a:pt x="1136" y="573"/>
                    </a:lnTo>
                    <a:lnTo>
                      <a:pt x="1151" y="567"/>
                    </a:lnTo>
                    <a:lnTo>
                      <a:pt x="1165" y="561"/>
                    </a:lnTo>
                    <a:lnTo>
                      <a:pt x="1178" y="553"/>
                    </a:lnTo>
                    <a:lnTo>
                      <a:pt x="1190" y="544"/>
                    </a:lnTo>
                    <a:lnTo>
                      <a:pt x="1202" y="533"/>
                    </a:lnTo>
                    <a:lnTo>
                      <a:pt x="1212" y="522"/>
                    </a:lnTo>
                    <a:lnTo>
                      <a:pt x="1221" y="510"/>
                    </a:lnTo>
                    <a:lnTo>
                      <a:pt x="1229" y="496"/>
                    </a:lnTo>
                    <a:lnTo>
                      <a:pt x="1241" y="469"/>
                    </a:lnTo>
                    <a:lnTo>
                      <a:pt x="1245" y="453"/>
                    </a:lnTo>
                    <a:lnTo>
                      <a:pt x="1248" y="437"/>
                    </a:lnTo>
                    <a:lnTo>
                      <a:pt x="1248" y="405"/>
                    </a:lnTo>
                    <a:close/>
                    <a:moveTo>
                      <a:pt x="1461" y="75"/>
                    </a:moveTo>
                    <a:lnTo>
                      <a:pt x="1459" y="60"/>
                    </a:lnTo>
                    <a:lnTo>
                      <a:pt x="1455" y="46"/>
                    </a:lnTo>
                    <a:lnTo>
                      <a:pt x="1452" y="40"/>
                    </a:lnTo>
                    <a:lnTo>
                      <a:pt x="1444" y="27"/>
                    </a:lnTo>
                    <a:lnTo>
                      <a:pt x="1433" y="17"/>
                    </a:lnTo>
                    <a:lnTo>
                      <a:pt x="1421" y="9"/>
                    </a:lnTo>
                    <a:lnTo>
                      <a:pt x="1415" y="6"/>
                    </a:lnTo>
                    <a:lnTo>
                      <a:pt x="1401" y="2"/>
                    </a:lnTo>
                    <a:lnTo>
                      <a:pt x="1385" y="0"/>
                    </a:lnTo>
                    <a:lnTo>
                      <a:pt x="1371" y="2"/>
                    </a:lnTo>
                    <a:lnTo>
                      <a:pt x="1356" y="6"/>
                    </a:lnTo>
                    <a:lnTo>
                      <a:pt x="1349" y="9"/>
                    </a:lnTo>
                    <a:lnTo>
                      <a:pt x="1343" y="13"/>
                    </a:lnTo>
                    <a:lnTo>
                      <a:pt x="1338" y="17"/>
                    </a:lnTo>
                    <a:lnTo>
                      <a:pt x="1328" y="27"/>
                    </a:lnTo>
                    <a:lnTo>
                      <a:pt x="1319" y="40"/>
                    </a:lnTo>
                    <a:lnTo>
                      <a:pt x="1313" y="53"/>
                    </a:lnTo>
                    <a:lnTo>
                      <a:pt x="1310" y="75"/>
                    </a:lnTo>
                    <a:lnTo>
                      <a:pt x="1311" y="86"/>
                    </a:lnTo>
                    <a:lnTo>
                      <a:pt x="1314" y="98"/>
                    </a:lnTo>
                    <a:lnTo>
                      <a:pt x="1318" y="108"/>
                    </a:lnTo>
                    <a:lnTo>
                      <a:pt x="1324" y="117"/>
                    </a:lnTo>
                    <a:lnTo>
                      <a:pt x="1190" y="273"/>
                    </a:lnTo>
                    <a:lnTo>
                      <a:pt x="1205" y="284"/>
                    </a:lnTo>
                    <a:lnTo>
                      <a:pt x="1220" y="297"/>
                    </a:lnTo>
                    <a:lnTo>
                      <a:pt x="1353" y="143"/>
                    </a:lnTo>
                    <a:lnTo>
                      <a:pt x="1361" y="146"/>
                    </a:lnTo>
                    <a:lnTo>
                      <a:pt x="1369" y="148"/>
                    </a:lnTo>
                    <a:lnTo>
                      <a:pt x="1385" y="150"/>
                    </a:lnTo>
                    <a:lnTo>
                      <a:pt x="1408" y="147"/>
                    </a:lnTo>
                    <a:lnTo>
                      <a:pt x="1421" y="141"/>
                    </a:lnTo>
                    <a:lnTo>
                      <a:pt x="1433" y="132"/>
                    </a:lnTo>
                    <a:lnTo>
                      <a:pt x="1444" y="122"/>
                    </a:lnTo>
                    <a:lnTo>
                      <a:pt x="1448" y="117"/>
                    </a:lnTo>
                    <a:lnTo>
                      <a:pt x="1452" y="110"/>
                    </a:lnTo>
                    <a:lnTo>
                      <a:pt x="1455" y="104"/>
                    </a:lnTo>
                    <a:lnTo>
                      <a:pt x="1459" y="90"/>
                    </a:lnTo>
                    <a:lnTo>
                      <a:pt x="1461" y="75"/>
                    </a:lnTo>
                    <a:close/>
                    <a:moveTo>
                      <a:pt x="1536" y="464"/>
                    </a:moveTo>
                    <a:lnTo>
                      <a:pt x="1534" y="450"/>
                    </a:lnTo>
                    <a:lnTo>
                      <a:pt x="1524" y="429"/>
                    </a:lnTo>
                    <a:lnTo>
                      <a:pt x="1520" y="423"/>
                    </a:lnTo>
                    <a:lnTo>
                      <a:pt x="1505" y="408"/>
                    </a:lnTo>
                    <a:lnTo>
                      <a:pt x="1499" y="405"/>
                    </a:lnTo>
                    <a:lnTo>
                      <a:pt x="1493" y="401"/>
                    </a:lnTo>
                    <a:lnTo>
                      <a:pt x="1471" y="394"/>
                    </a:lnTo>
                    <a:lnTo>
                      <a:pt x="1464" y="394"/>
                    </a:lnTo>
                    <a:lnTo>
                      <a:pt x="1457" y="393"/>
                    </a:lnTo>
                    <a:lnTo>
                      <a:pt x="1450" y="394"/>
                    </a:lnTo>
                    <a:lnTo>
                      <a:pt x="1435" y="399"/>
                    </a:lnTo>
                    <a:lnTo>
                      <a:pt x="1427" y="402"/>
                    </a:lnTo>
                    <a:lnTo>
                      <a:pt x="1420" y="406"/>
                    </a:lnTo>
                    <a:lnTo>
                      <a:pt x="1414" y="410"/>
                    </a:lnTo>
                    <a:lnTo>
                      <a:pt x="1408" y="415"/>
                    </a:lnTo>
                    <a:lnTo>
                      <a:pt x="1403" y="421"/>
                    </a:lnTo>
                    <a:lnTo>
                      <a:pt x="1394" y="433"/>
                    </a:lnTo>
                    <a:lnTo>
                      <a:pt x="1391" y="440"/>
                    </a:lnTo>
                    <a:lnTo>
                      <a:pt x="1269" y="425"/>
                    </a:lnTo>
                    <a:lnTo>
                      <a:pt x="1267" y="444"/>
                    </a:lnTo>
                    <a:lnTo>
                      <a:pt x="1264" y="462"/>
                    </a:lnTo>
                    <a:lnTo>
                      <a:pt x="1386" y="477"/>
                    </a:lnTo>
                    <a:lnTo>
                      <a:pt x="1387" y="486"/>
                    </a:lnTo>
                    <a:lnTo>
                      <a:pt x="1390" y="494"/>
                    </a:lnTo>
                    <a:lnTo>
                      <a:pt x="1393" y="500"/>
                    </a:lnTo>
                    <a:lnTo>
                      <a:pt x="1396" y="507"/>
                    </a:lnTo>
                    <a:lnTo>
                      <a:pt x="1401" y="513"/>
                    </a:lnTo>
                    <a:lnTo>
                      <a:pt x="1416" y="528"/>
                    </a:lnTo>
                    <a:lnTo>
                      <a:pt x="1422" y="532"/>
                    </a:lnTo>
                    <a:lnTo>
                      <a:pt x="1435" y="538"/>
                    </a:lnTo>
                    <a:lnTo>
                      <a:pt x="1442" y="540"/>
                    </a:lnTo>
                    <a:lnTo>
                      <a:pt x="1457" y="542"/>
                    </a:lnTo>
                    <a:lnTo>
                      <a:pt x="1464" y="542"/>
                    </a:lnTo>
                    <a:lnTo>
                      <a:pt x="1478" y="540"/>
                    </a:lnTo>
                    <a:lnTo>
                      <a:pt x="1485" y="537"/>
                    </a:lnTo>
                    <a:lnTo>
                      <a:pt x="1493" y="535"/>
                    </a:lnTo>
                    <a:lnTo>
                      <a:pt x="1500" y="531"/>
                    </a:lnTo>
                    <a:lnTo>
                      <a:pt x="1506" y="527"/>
                    </a:lnTo>
                    <a:lnTo>
                      <a:pt x="1521" y="512"/>
                    </a:lnTo>
                    <a:lnTo>
                      <a:pt x="1524" y="506"/>
                    </a:lnTo>
                    <a:lnTo>
                      <a:pt x="1528" y="500"/>
                    </a:lnTo>
                    <a:lnTo>
                      <a:pt x="1532" y="486"/>
                    </a:lnTo>
                    <a:lnTo>
                      <a:pt x="1535" y="479"/>
                    </a:lnTo>
                    <a:lnTo>
                      <a:pt x="1536" y="471"/>
                    </a:lnTo>
                    <a:lnTo>
                      <a:pt x="1536" y="464"/>
                    </a:lnTo>
                    <a:close/>
                  </a:path>
                </a:pathLst>
              </a:custGeom>
              <a:solidFill>
                <a:srgbClr val="174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C53DB587-B2EC-4D83-9CDC-D5F50B836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" y="482"/>
                <a:ext cx="596" cy="543"/>
              </a:xfrm>
              <a:custGeom>
                <a:avLst/>
                <a:gdLst>
                  <a:gd name="T0" fmla="+- 0 5713 5400"/>
                  <a:gd name="T1" fmla="*/ T0 w 596"/>
                  <a:gd name="T2" fmla="+- 0 483 483"/>
                  <a:gd name="T3" fmla="*/ 483 h 543"/>
                  <a:gd name="T4" fmla="+- 0 5682 5400"/>
                  <a:gd name="T5" fmla="*/ T4 w 596"/>
                  <a:gd name="T6" fmla="+- 0 483 483"/>
                  <a:gd name="T7" fmla="*/ 483 h 543"/>
                  <a:gd name="T8" fmla="+- 0 5667 5400"/>
                  <a:gd name="T9" fmla="*/ T8 w 596"/>
                  <a:gd name="T10" fmla="+- 0 484 483"/>
                  <a:gd name="T11" fmla="*/ 484 h 543"/>
                  <a:gd name="T12" fmla="+- 0 5569 5400"/>
                  <a:gd name="T13" fmla="*/ T12 w 596"/>
                  <a:gd name="T14" fmla="+- 0 507 483"/>
                  <a:gd name="T15" fmla="*/ 507 h 543"/>
                  <a:gd name="T16" fmla="+- 0 5556 5400"/>
                  <a:gd name="T17" fmla="*/ T16 w 596"/>
                  <a:gd name="T18" fmla="+- 0 513 483"/>
                  <a:gd name="T19" fmla="*/ 513 h 543"/>
                  <a:gd name="T20" fmla="+- 0 5543 5400"/>
                  <a:gd name="T21" fmla="*/ T20 w 596"/>
                  <a:gd name="T22" fmla="+- 0 519 483"/>
                  <a:gd name="T23" fmla="*/ 519 h 543"/>
                  <a:gd name="T24" fmla="+- 0 5487 5400"/>
                  <a:gd name="T25" fmla="*/ T24 w 596"/>
                  <a:gd name="T26" fmla="+- 0 556 483"/>
                  <a:gd name="T27" fmla="*/ 556 h 543"/>
                  <a:gd name="T28" fmla="+- 0 5443 5400"/>
                  <a:gd name="T29" fmla="*/ T28 w 596"/>
                  <a:gd name="T30" fmla="+- 0 604 483"/>
                  <a:gd name="T31" fmla="*/ 604 h 543"/>
                  <a:gd name="T32" fmla="+- 0 5409 5400"/>
                  <a:gd name="T33" fmla="*/ T32 w 596"/>
                  <a:gd name="T34" fmla="+- 0 672 483"/>
                  <a:gd name="T35" fmla="*/ 672 h 543"/>
                  <a:gd name="T36" fmla="+- 0 5400 5400"/>
                  <a:gd name="T37" fmla="*/ T36 w 596"/>
                  <a:gd name="T38" fmla="+- 0 723 483"/>
                  <a:gd name="T39" fmla="*/ 723 h 543"/>
                  <a:gd name="T40" fmla="+- 0 5400 5400"/>
                  <a:gd name="T41" fmla="*/ T40 w 596"/>
                  <a:gd name="T42" fmla="+- 0 750 483"/>
                  <a:gd name="T43" fmla="*/ 750 h 543"/>
                  <a:gd name="T44" fmla="+- 0 5415 5400"/>
                  <a:gd name="T45" fmla="*/ T44 w 596"/>
                  <a:gd name="T46" fmla="+- 0 816 483"/>
                  <a:gd name="T47" fmla="*/ 816 h 543"/>
                  <a:gd name="T48" fmla="+- 0 5457 5400"/>
                  <a:gd name="T49" fmla="*/ T48 w 596"/>
                  <a:gd name="T50" fmla="+- 0 886 483"/>
                  <a:gd name="T51" fmla="*/ 886 h 543"/>
                  <a:gd name="T52" fmla="+- 0 5499 5400"/>
                  <a:gd name="T53" fmla="*/ T52 w 596"/>
                  <a:gd name="T54" fmla="+- 0 925 483"/>
                  <a:gd name="T55" fmla="*/ 925 h 543"/>
                  <a:gd name="T56" fmla="+- 0 5491 5400"/>
                  <a:gd name="T57" fmla="*/ T56 w 596"/>
                  <a:gd name="T58" fmla="+- 0 938 483"/>
                  <a:gd name="T59" fmla="*/ 938 h 543"/>
                  <a:gd name="T60" fmla="+- 0 5450 5400"/>
                  <a:gd name="T61" fmla="*/ T60 w 596"/>
                  <a:gd name="T62" fmla="+- 0 993 483"/>
                  <a:gd name="T63" fmla="*/ 993 h 543"/>
                  <a:gd name="T64" fmla="+- 0 5410 5400"/>
                  <a:gd name="T65" fmla="*/ T64 w 596"/>
                  <a:gd name="T66" fmla="+- 0 1019 483"/>
                  <a:gd name="T67" fmla="*/ 1019 h 543"/>
                  <a:gd name="T68" fmla="+- 0 5400 5400"/>
                  <a:gd name="T69" fmla="*/ T68 w 596"/>
                  <a:gd name="T70" fmla="+- 0 1023 483"/>
                  <a:gd name="T71" fmla="*/ 1023 h 543"/>
                  <a:gd name="T72" fmla="+- 0 5405 5400"/>
                  <a:gd name="T73" fmla="*/ T72 w 596"/>
                  <a:gd name="T74" fmla="+- 0 1023 483"/>
                  <a:gd name="T75" fmla="*/ 1023 h 543"/>
                  <a:gd name="T76" fmla="+- 0 5418 5400"/>
                  <a:gd name="T77" fmla="*/ T76 w 596"/>
                  <a:gd name="T78" fmla="+- 0 1025 483"/>
                  <a:gd name="T79" fmla="*/ 1025 h 543"/>
                  <a:gd name="T80" fmla="+- 0 5450 5400"/>
                  <a:gd name="T81" fmla="*/ T80 w 596"/>
                  <a:gd name="T82" fmla="+- 0 1025 483"/>
                  <a:gd name="T83" fmla="*/ 1025 h 543"/>
                  <a:gd name="T84" fmla="+- 0 5522 5400"/>
                  <a:gd name="T85" fmla="*/ T84 w 596"/>
                  <a:gd name="T86" fmla="+- 0 1009 483"/>
                  <a:gd name="T87" fmla="*/ 1009 h 543"/>
                  <a:gd name="T88" fmla="+- 0 5583 5400"/>
                  <a:gd name="T89" fmla="*/ T88 w 596"/>
                  <a:gd name="T90" fmla="+- 0 970 483"/>
                  <a:gd name="T91" fmla="*/ 970 h 543"/>
                  <a:gd name="T92" fmla="+- 0 5610 5400"/>
                  <a:gd name="T93" fmla="*/ T92 w 596"/>
                  <a:gd name="T94" fmla="+- 0 979 483"/>
                  <a:gd name="T95" fmla="*/ 979 h 543"/>
                  <a:gd name="T96" fmla="+- 0 5653 5400"/>
                  <a:gd name="T97" fmla="*/ T96 w 596"/>
                  <a:gd name="T98" fmla="+- 0 987 483"/>
                  <a:gd name="T99" fmla="*/ 987 h 543"/>
                  <a:gd name="T100" fmla="+- 0 5667 5400"/>
                  <a:gd name="T101" fmla="*/ T100 w 596"/>
                  <a:gd name="T102" fmla="+- 0 988 483"/>
                  <a:gd name="T103" fmla="*/ 988 h 543"/>
                  <a:gd name="T104" fmla="+- 0 5682 5400"/>
                  <a:gd name="T105" fmla="*/ T104 w 596"/>
                  <a:gd name="T106" fmla="+- 0 989 483"/>
                  <a:gd name="T107" fmla="*/ 989 h 543"/>
                  <a:gd name="T108" fmla="+- 0 5713 5400"/>
                  <a:gd name="T109" fmla="*/ T108 w 596"/>
                  <a:gd name="T110" fmla="+- 0 989 483"/>
                  <a:gd name="T111" fmla="*/ 989 h 543"/>
                  <a:gd name="T112" fmla="+- 0 5800 5400"/>
                  <a:gd name="T113" fmla="*/ T112 w 596"/>
                  <a:gd name="T114" fmla="+- 0 974 483"/>
                  <a:gd name="T115" fmla="*/ 974 h 543"/>
                  <a:gd name="T116" fmla="+- 0 5864 5400"/>
                  <a:gd name="T117" fmla="*/ T116 w 596"/>
                  <a:gd name="T118" fmla="+- 0 946 483"/>
                  <a:gd name="T119" fmla="*/ 946 h 543"/>
                  <a:gd name="T120" fmla="+- 0 5918 5400"/>
                  <a:gd name="T121" fmla="*/ T120 w 596"/>
                  <a:gd name="T122" fmla="+- 0 907 483"/>
                  <a:gd name="T123" fmla="*/ 907 h 543"/>
                  <a:gd name="T124" fmla="+- 0 5927 5400"/>
                  <a:gd name="T125" fmla="*/ T124 w 596"/>
                  <a:gd name="T126" fmla="+- 0 897 483"/>
                  <a:gd name="T127" fmla="*/ 897 h 543"/>
                  <a:gd name="T128" fmla="+- 0 5936 5400"/>
                  <a:gd name="T129" fmla="*/ T128 w 596"/>
                  <a:gd name="T130" fmla="+- 0 888 483"/>
                  <a:gd name="T131" fmla="*/ 888 h 543"/>
                  <a:gd name="T132" fmla="+- 0 5972 5400"/>
                  <a:gd name="T133" fmla="*/ T132 w 596"/>
                  <a:gd name="T134" fmla="+- 0 835 483"/>
                  <a:gd name="T135" fmla="*/ 835 h 543"/>
                  <a:gd name="T136" fmla="+- 0 5992 5400"/>
                  <a:gd name="T137" fmla="*/ T136 w 596"/>
                  <a:gd name="T138" fmla="+- 0 775 483"/>
                  <a:gd name="T139" fmla="*/ 775 h 543"/>
                  <a:gd name="T140" fmla="+- 0 5995 5400"/>
                  <a:gd name="T141" fmla="*/ T140 w 596"/>
                  <a:gd name="T142" fmla="+- 0 749 483"/>
                  <a:gd name="T143" fmla="*/ 749 h 543"/>
                  <a:gd name="T144" fmla="+- 0 5995 5400"/>
                  <a:gd name="T145" fmla="*/ T144 w 596"/>
                  <a:gd name="T146" fmla="+- 0 723 483"/>
                  <a:gd name="T147" fmla="*/ 723 h 543"/>
                  <a:gd name="T148" fmla="+- 0 5977 5400"/>
                  <a:gd name="T149" fmla="*/ T148 w 596"/>
                  <a:gd name="T150" fmla="+- 0 649 483"/>
                  <a:gd name="T151" fmla="*/ 649 h 543"/>
                  <a:gd name="T152" fmla="+- 0 5936 5400"/>
                  <a:gd name="T153" fmla="*/ T152 w 596"/>
                  <a:gd name="T154" fmla="+- 0 584 483"/>
                  <a:gd name="T155" fmla="*/ 584 h 543"/>
                  <a:gd name="T156" fmla="+- 0 5887 5400"/>
                  <a:gd name="T157" fmla="*/ T156 w 596"/>
                  <a:gd name="T158" fmla="+- 0 540 483"/>
                  <a:gd name="T159" fmla="*/ 540 h 543"/>
                  <a:gd name="T160" fmla="+- 0 5839 5400"/>
                  <a:gd name="T161" fmla="*/ T160 w 596"/>
                  <a:gd name="T162" fmla="+- 0 513 483"/>
                  <a:gd name="T163" fmla="*/ 513 h 543"/>
                  <a:gd name="T164" fmla="+- 0 5827 5400"/>
                  <a:gd name="T165" fmla="*/ T164 w 596"/>
                  <a:gd name="T166" fmla="+- 0 507 483"/>
                  <a:gd name="T167" fmla="*/ 507 h 543"/>
                  <a:gd name="T168" fmla="+- 0 5786 5400"/>
                  <a:gd name="T169" fmla="*/ T168 w 596"/>
                  <a:gd name="T170" fmla="+- 0 494 483"/>
                  <a:gd name="T171" fmla="*/ 494 h 543"/>
                  <a:gd name="T172" fmla="+- 0 5772 5400"/>
                  <a:gd name="T173" fmla="*/ T172 w 596"/>
                  <a:gd name="T174" fmla="+- 0 490 483"/>
                  <a:gd name="T175" fmla="*/ 490 h 543"/>
                  <a:gd name="T176" fmla="+- 0 5758 5400"/>
                  <a:gd name="T177" fmla="*/ T176 w 596"/>
                  <a:gd name="T178" fmla="+- 0 487 483"/>
                  <a:gd name="T179" fmla="*/ 487 h 543"/>
                  <a:gd name="T180" fmla="+- 0 5728 5400"/>
                  <a:gd name="T181" fmla="*/ T180 w 596"/>
                  <a:gd name="T182" fmla="+- 0 484 483"/>
                  <a:gd name="T183" fmla="*/ 484 h 543"/>
                  <a:gd name="T184" fmla="+- 0 5713 5400"/>
                  <a:gd name="T185" fmla="*/ T184 w 596"/>
                  <a:gd name="T186" fmla="+- 0 483 483"/>
                  <a:gd name="T187" fmla="*/ 483 h 5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</a:cxnLst>
                <a:rect l="0" t="0" r="r" b="b"/>
                <a:pathLst>
                  <a:path w="596" h="543">
                    <a:moveTo>
                      <a:pt x="313" y="0"/>
                    </a:moveTo>
                    <a:lnTo>
                      <a:pt x="282" y="0"/>
                    </a:lnTo>
                    <a:lnTo>
                      <a:pt x="267" y="1"/>
                    </a:lnTo>
                    <a:lnTo>
                      <a:pt x="169" y="24"/>
                    </a:lnTo>
                    <a:lnTo>
                      <a:pt x="156" y="30"/>
                    </a:lnTo>
                    <a:lnTo>
                      <a:pt x="143" y="36"/>
                    </a:lnTo>
                    <a:lnTo>
                      <a:pt x="87" y="73"/>
                    </a:lnTo>
                    <a:lnTo>
                      <a:pt x="43" y="121"/>
                    </a:lnTo>
                    <a:lnTo>
                      <a:pt x="9" y="189"/>
                    </a:lnTo>
                    <a:lnTo>
                      <a:pt x="0" y="240"/>
                    </a:lnTo>
                    <a:lnTo>
                      <a:pt x="0" y="267"/>
                    </a:lnTo>
                    <a:lnTo>
                      <a:pt x="15" y="333"/>
                    </a:lnTo>
                    <a:lnTo>
                      <a:pt x="57" y="403"/>
                    </a:lnTo>
                    <a:lnTo>
                      <a:pt x="99" y="442"/>
                    </a:lnTo>
                    <a:lnTo>
                      <a:pt x="91" y="455"/>
                    </a:lnTo>
                    <a:lnTo>
                      <a:pt x="50" y="510"/>
                    </a:lnTo>
                    <a:lnTo>
                      <a:pt x="10" y="536"/>
                    </a:lnTo>
                    <a:lnTo>
                      <a:pt x="0" y="540"/>
                    </a:lnTo>
                    <a:lnTo>
                      <a:pt x="5" y="540"/>
                    </a:lnTo>
                    <a:lnTo>
                      <a:pt x="18" y="542"/>
                    </a:lnTo>
                    <a:lnTo>
                      <a:pt x="50" y="542"/>
                    </a:lnTo>
                    <a:lnTo>
                      <a:pt x="122" y="526"/>
                    </a:lnTo>
                    <a:lnTo>
                      <a:pt x="183" y="487"/>
                    </a:lnTo>
                    <a:lnTo>
                      <a:pt x="210" y="496"/>
                    </a:lnTo>
                    <a:lnTo>
                      <a:pt x="253" y="504"/>
                    </a:lnTo>
                    <a:lnTo>
                      <a:pt x="267" y="505"/>
                    </a:lnTo>
                    <a:lnTo>
                      <a:pt x="282" y="506"/>
                    </a:lnTo>
                    <a:lnTo>
                      <a:pt x="313" y="506"/>
                    </a:lnTo>
                    <a:lnTo>
                      <a:pt x="400" y="491"/>
                    </a:lnTo>
                    <a:lnTo>
                      <a:pt x="464" y="463"/>
                    </a:lnTo>
                    <a:lnTo>
                      <a:pt x="518" y="424"/>
                    </a:lnTo>
                    <a:lnTo>
                      <a:pt x="527" y="414"/>
                    </a:lnTo>
                    <a:lnTo>
                      <a:pt x="536" y="405"/>
                    </a:lnTo>
                    <a:lnTo>
                      <a:pt x="572" y="352"/>
                    </a:lnTo>
                    <a:lnTo>
                      <a:pt x="592" y="292"/>
                    </a:lnTo>
                    <a:lnTo>
                      <a:pt x="595" y="266"/>
                    </a:lnTo>
                    <a:lnTo>
                      <a:pt x="595" y="240"/>
                    </a:lnTo>
                    <a:lnTo>
                      <a:pt x="577" y="166"/>
                    </a:lnTo>
                    <a:lnTo>
                      <a:pt x="536" y="101"/>
                    </a:lnTo>
                    <a:lnTo>
                      <a:pt x="487" y="57"/>
                    </a:lnTo>
                    <a:lnTo>
                      <a:pt x="439" y="30"/>
                    </a:lnTo>
                    <a:lnTo>
                      <a:pt x="427" y="24"/>
                    </a:lnTo>
                    <a:lnTo>
                      <a:pt x="386" y="11"/>
                    </a:lnTo>
                    <a:lnTo>
                      <a:pt x="372" y="7"/>
                    </a:lnTo>
                    <a:lnTo>
                      <a:pt x="358" y="4"/>
                    </a:lnTo>
                    <a:lnTo>
                      <a:pt x="328" y="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319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pic>
          <p:nvPicPr>
            <p:cNvPr id="22" name="Picture 12" descr="информация вектор значок белый фон PNG , Faq, инфо, информация PNG картинки  и пнг рисунок для бесплатной загрузки">
              <a:extLst>
                <a:ext uri="{FF2B5EF4-FFF2-40B4-BE49-F238E27FC236}">
                  <a16:creationId xmlns:a16="http://schemas.microsoft.com/office/drawing/2014/main" id="{1BD0628A-403A-4E46-AACE-30CDC0B44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317" y="5953691"/>
              <a:ext cx="523309" cy="5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6" descr="logo_eng1.png">
            <a:extLst>
              <a:ext uri="{FF2B5EF4-FFF2-40B4-BE49-F238E27FC236}">
                <a16:creationId xmlns:a16="http://schemas.microsoft.com/office/drawing/2014/main" id="{85D9E5FC-D11A-4D07-8B63-E1FE1F16770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295" y="6216476"/>
            <a:ext cx="983077" cy="32632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392F1D78-9236-4469-9DC1-0819AAB59622}"/>
              </a:ext>
            </a:extLst>
          </p:cNvPr>
          <p:cNvSpPr/>
          <p:nvPr/>
        </p:nvSpPr>
        <p:spPr>
          <a:xfrm>
            <a:off x="620034" y="4481785"/>
            <a:ext cx="648000" cy="648000"/>
          </a:xfrm>
          <a:prstGeom prst="ellipse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1 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4A07957-7E17-41A7-9B03-F4056157535E}"/>
              </a:ext>
            </a:extLst>
          </p:cNvPr>
          <p:cNvSpPr/>
          <p:nvPr/>
        </p:nvSpPr>
        <p:spPr>
          <a:xfrm>
            <a:off x="2555905" y="3228896"/>
            <a:ext cx="648000" cy="648000"/>
          </a:xfrm>
          <a:prstGeom prst="ellipse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9F80A20-0E60-406E-8486-E8C3960A2F97}"/>
              </a:ext>
            </a:extLst>
          </p:cNvPr>
          <p:cNvSpPr/>
          <p:nvPr/>
        </p:nvSpPr>
        <p:spPr>
          <a:xfrm>
            <a:off x="4427216" y="3228896"/>
            <a:ext cx="648000" cy="648000"/>
          </a:xfrm>
          <a:prstGeom prst="ellipse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3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992E382C-511B-48A5-9B48-ACC66E09030D}"/>
              </a:ext>
            </a:extLst>
          </p:cNvPr>
          <p:cNvSpPr/>
          <p:nvPr/>
        </p:nvSpPr>
        <p:spPr>
          <a:xfrm>
            <a:off x="6781182" y="3228896"/>
            <a:ext cx="648000" cy="648000"/>
          </a:xfrm>
          <a:prstGeom prst="ellipse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4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CDF2E9AD-1CA5-4AFC-9691-4E968B4F3D23}"/>
              </a:ext>
            </a:extLst>
          </p:cNvPr>
          <p:cNvSpPr/>
          <p:nvPr/>
        </p:nvSpPr>
        <p:spPr>
          <a:xfrm>
            <a:off x="8718838" y="1985632"/>
            <a:ext cx="648000" cy="648000"/>
          </a:xfrm>
          <a:prstGeom prst="ellipse">
            <a:avLst/>
          </a:prstGeom>
          <a:gradFill flip="none" rotWithShape="1">
            <a:gsLst>
              <a:gs pos="0">
                <a:srgbClr val="00E0C5">
                  <a:shade val="30000"/>
                  <a:satMod val="115000"/>
                </a:srgbClr>
              </a:gs>
              <a:gs pos="50000">
                <a:srgbClr val="00E0C5">
                  <a:shade val="67500"/>
                  <a:satMod val="115000"/>
                </a:srgbClr>
              </a:gs>
              <a:gs pos="100000">
                <a:srgbClr val="00E0C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5</a:t>
            </a:r>
          </a:p>
        </p:txBody>
      </p:sp>
      <p:sp>
        <p:nvSpPr>
          <p:cNvPr id="38" name="Freeform 31">
            <a:extLst>
              <a:ext uri="{FF2B5EF4-FFF2-40B4-BE49-F238E27FC236}">
                <a16:creationId xmlns:a16="http://schemas.microsoft.com/office/drawing/2014/main" id="{642A5044-3D50-4AC7-A543-A4D6C2F71AD4}"/>
              </a:ext>
            </a:extLst>
          </p:cNvPr>
          <p:cNvSpPr>
            <a:spLocks/>
          </p:cNvSpPr>
          <p:nvPr/>
        </p:nvSpPr>
        <p:spPr bwMode="auto">
          <a:xfrm>
            <a:off x="553661" y="4434286"/>
            <a:ext cx="386148" cy="767583"/>
          </a:xfrm>
          <a:custGeom>
            <a:avLst/>
            <a:gdLst>
              <a:gd name="T0" fmla="+- 0 1043 403"/>
              <a:gd name="T1" fmla="*/ T0 w 681"/>
              <a:gd name="T2" fmla="+- 0 5798 5798"/>
              <a:gd name="T3" fmla="*/ 5798 h 1277"/>
              <a:gd name="T4" fmla="+- 0 968 403"/>
              <a:gd name="T5" fmla="*/ T4 w 681"/>
              <a:gd name="T6" fmla="+- 0 5803 5798"/>
              <a:gd name="T7" fmla="*/ 5803 h 1277"/>
              <a:gd name="T8" fmla="+- 0 896 403"/>
              <a:gd name="T9" fmla="*/ T8 w 681"/>
              <a:gd name="T10" fmla="+- 0 5815 5798"/>
              <a:gd name="T11" fmla="*/ 5815 h 1277"/>
              <a:gd name="T12" fmla="+- 0 827 403"/>
              <a:gd name="T13" fmla="*/ T12 w 681"/>
              <a:gd name="T14" fmla="+- 0 5836 5798"/>
              <a:gd name="T15" fmla="*/ 5836 h 1277"/>
              <a:gd name="T16" fmla="+- 0 762 403"/>
              <a:gd name="T17" fmla="*/ T16 w 681"/>
              <a:gd name="T18" fmla="+- 0 5863 5798"/>
              <a:gd name="T19" fmla="*/ 5863 h 1277"/>
              <a:gd name="T20" fmla="+- 0 700 403"/>
              <a:gd name="T21" fmla="*/ T20 w 681"/>
              <a:gd name="T22" fmla="+- 0 5898 5798"/>
              <a:gd name="T23" fmla="*/ 5898 h 1277"/>
              <a:gd name="T24" fmla="+- 0 643 403"/>
              <a:gd name="T25" fmla="*/ T24 w 681"/>
              <a:gd name="T26" fmla="+- 0 5939 5798"/>
              <a:gd name="T27" fmla="*/ 5939 h 1277"/>
              <a:gd name="T28" fmla="+- 0 591 403"/>
              <a:gd name="T29" fmla="*/ T28 w 681"/>
              <a:gd name="T30" fmla="+- 0 5985 5798"/>
              <a:gd name="T31" fmla="*/ 5985 h 1277"/>
              <a:gd name="T32" fmla="+- 0 544 403"/>
              <a:gd name="T33" fmla="*/ T32 w 681"/>
              <a:gd name="T34" fmla="+- 0 6038 5798"/>
              <a:gd name="T35" fmla="*/ 6038 h 1277"/>
              <a:gd name="T36" fmla="+- 0 503 403"/>
              <a:gd name="T37" fmla="*/ T36 w 681"/>
              <a:gd name="T38" fmla="+- 0 6095 5798"/>
              <a:gd name="T39" fmla="*/ 6095 h 1277"/>
              <a:gd name="T40" fmla="+- 0 468 403"/>
              <a:gd name="T41" fmla="*/ T40 w 681"/>
              <a:gd name="T42" fmla="+- 0 6156 5798"/>
              <a:gd name="T43" fmla="*/ 6156 h 1277"/>
              <a:gd name="T44" fmla="+- 0 440 403"/>
              <a:gd name="T45" fmla="*/ T44 w 681"/>
              <a:gd name="T46" fmla="+- 0 6221 5798"/>
              <a:gd name="T47" fmla="*/ 6221 h 1277"/>
              <a:gd name="T48" fmla="+- 0 420 403"/>
              <a:gd name="T49" fmla="*/ T48 w 681"/>
              <a:gd name="T50" fmla="+- 0 6290 5798"/>
              <a:gd name="T51" fmla="*/ 6290 h 1277"/>
              <a:gd name="T52" fmla="+- 0 408 403"/>
              <a:gd name="T53" fmla="*/ T52 w 681"/>
              <a:gd name="T54" fmla="+- 0 6362 5798"/>
              <a:gd name="T55" fmla="*/ 6362 h 1277"/>
              <a:gd name="T56" fmla="+- 0 403 403"/>
              <a:gd name="T57" fmla="*/ T56 w 681"/>
              <a:gd name="T58" fmla="+- 0 6437 5798"/>
              <a:gd name="T59" fmla="*/ 6437 h 1277"/>
              <a:gd name="T60" fmla="+- 0 408 403"/>
              <a:gd name="T61" fmla="*/ T60 w 681"/>
              <a:gd name="T62" fmla="+- 0 6511 5798"/>
              <a:gd name="T63" fmla="*/ 6511 h 1277"/>
              <a:gd name="T64" fmla="+- 0 420 403"/>
              <a:gd name="T65" fmla="*/ T64 w 681"/>
              <a:gd name="T66" fmla="+- 0 6583 5798"/>
              <a:gd name="T67" fmla="*/ 6583 h 1277"/>
              <a:gd name="T68" fmla="+- 0 440 403"/>
              <a:gd name="T69" fmla="*/ T68 w 681"/>
              <a:gd name="T70" fmla="+- 0 6652 5798"/>
              <a:gd name="T71" fmla="*/ 6652 h 1277"/>
              <a:gd name="T72" fmla="+- 0 468 403"/>
              <a:gd name="T73" fmla="*/ T72 w 681"/>
              <a:gd name="T74" fmla="+- 0 6718 5798"/>
              <a:gd name="T75" fmla="*/ 6718 h 1277"/>
              <a:gd name="T76" fmla="+- 0 503 403"/>
              <a:gd name="T77" fmla="*/ T76 w 681"/>
              <a:gd name="T78" fmla="+- 0 6779 5798"/>
              <a:gd name="T79" fmla="*/ 6779 h 1277"/>
              <a:gd name="T80" fmla="+- 0 544 403"/>
              <a:gd name="T81" fmla="*/ T80 w 681"/>
              <a:gd name="T82" fmla="+- 0 6836 5798"/>
              <a:gd name="T83" fmla="*/ 6836 h 1277"/>
              <a:gd name="T84" fmla="+- 0 591 403"/>
              <a:gd name="T85" fmla="*/ T84 w 681"/>
              <a:gd name="T86" fmla="+- 0 6888 5798"/>
              <a:gd name="T87" fmla="*/ 6888 h 1277"/>
              <a:gd name="T88" fmla="+- 0 643 403"/>
              <a:gd name="T89" fmla="*/ T88 w 681"/>
              <a:gd name="T90" fmla="+- 0 6935 5798"/>
              <a:gd name="T91" fmla="*/ 6935 h 1277"/>
              <a:gd name="T92" fmla="+- 0 700 403"/>
              <a:gd name="T93" fmla="*/ T92 w 681"/>
              <a:gd name="T94" fmla="+- 0 6976 5798"/>
              <a:gd name="T95" fmla="*/ 6976 h 1277"/>
              <a:gd name="T96" fmla="+- 0 762 403"/>
              <a:gd name="T97" fmla="*/ T96 w 681"/>
              <a:gd name="T98" fmla="+- 0 7010 5798"/>
              <a:gd name="T99" fmla="*/ 7010 h 1277"/>
              <a:gd name="T100" fmla="+- 0 827 403"/>
              <a:gd name="T101" fmla="*/ T100 w 681"/>
              <a:gd name="T102" fmla="+- 0 7038 5798"/>
              <a:gd name="T103" fmla="*/ 7038 h 1277"/>
              <a:gd name="T104" fmla="+- 0 896 403"/>
              <a:gd name="T105" fmla="*/ T104 w 681"/>
              <a:gd name="T106" fmla="+- 0 7058 5798"/>
              <a:gd name="T107" fmla="*/ 7058 h 1277"/>
              <a:gd name="T108" fmla="+- 0 968 403"/>
              <a:gd name="T109" fmla="*/ T108 w 681"/>
              <a:gd name="T110" fmla="+- 0 7071 5798"/>
              <a:gd name="T111" fmla="*/ 7071 h 1277"/>
              <a:gd name="T112" fmla="+- 0 1043 403"/>
              <a:gd name="T113" fmla="*/ T112 w 681"/>
              <a:gd name="T114" fmla="+- 0 7075 5798"/>
              <a:gd name="T115" fmla="*/ 7075 h 1277"/>
              <a:gd name="T116" fmla="+- 0 1053 403"/>
              <a:gd name="T117" fmla="*/ T116 w 681"/>
              <a:gd name="T118" fmla="+- 0 7075 5798"/>
              <a:gd name="T119" fmla="*/ 7075 h 1277"/>
              <a:gd name="T120" fmla="+- 0 1063 403"/>
              <a:gd name="T121" fmla="*/ T120 w 681"/>
              <a:gd name="T122" fmla="+- 0 7075 5798"/>
              <a:gd name="T123" fmla="*/ 7075 h 1277"/>
              <a:gd name="T124" fmla="+- 0 1074 403"/>
              <a:gd name="T125" fmla="*/ T124 w 681"/>
              <a:gd name="T126" fmla="+- 0 7074 5798"/>
              <a:gd name="T127" fmla="*/ 7074 h 1277"/>
              <a:gd name="T128" fmla="+- 0 1084 403"/>
              <a:gd name="T129" fmla="*/ T128 w 681"/>
              <a:gd name="T130" fmla="+- 0 7074 5798"/>
              <a:gd name="T131" fmla="*/ 7074 h 12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681" h="1277">
                <a:moveTo>
                  <a:pt x="640" y="0"/>
                </a:moveTo>
                <a:lnTo>
                  <a:pt x="565" y="5"/>
                </a:lnTo>
                <a:lnTo>
                  <a:pt x="493" y="17"/>
                </a:lnTo>
                <a:lnTo>
                  <a:pt x="424" y="38"/>
                </a:lnTo>
                <a:lnTo>
                  <a:pt x="359" y="65"/>
                </a:lnTo>
                <a:lnTo>
                  <a:pt x="297" y="100"/>
                </a:lnTo>
                <a:lnTo>
                  <a:pt x="240" y="141"/>
                </a:lnTo>
                <a:lnTo>
                  <a:pt x="188" y="187"/>
                </a:lnTo>
                <a:lnTo>
                  <a:pt x="141" y="240"/>
                </a:lnTo>
                <a:lnTo>
                  <a:pt x="100" y="297"/>
                </a:lnTo>
                <a:lnTo>
                  <a:pt x="65" y="358"/>
                </a:lnTo>
                <a:lnTo>
                  <a:pt x="37" y="423"/>
                </a:lnTo>
                <a:lnTo>
                  <a:pt x="17" y="492"/>
                </a:lnTo>
                <a:lnTo>
                  <a:pt x="5" y="564"/>
                </a:lnTo>
                <a:lnTo>
                  <a:pt x="0" y="639"/>
                </a:lnTo>
                <a:lnTo>
                  <a:pt x="5" y="713"/>
                </a:lnTo>
                <a:lnTo>
                  <a:pt x="17" y="785"/>
                </a:lnTo>
                <a:lnTo>
                  <a:pt x="37" y="854"/>
                </a:lnTo>
                <a:lnTo>
                  <a:pt x="65" y="920"/>
                </a:lnTo>
                <a:lnTo>
                  <a:pt x="100" y="981"/>
                </a:lnTo>
                <a:lnTo>
                  <a:pt x="141" y="1038"/>
                </a:lnTo>
                <a:lnTo>
                  <a:pt x="188" y="1090"/>
                </a:lnTo>
                <a:lnTo>
                  <a:pt x="240" y="1137"/>
                </a:lnTo>
                <a:lnTo>
                  <a:pt x="297" y="1178"/>
                </a:lnTo>
                <a:lnTo>
                  <a:pt x="359" y="1212"/>
                </a:lnTo>
                <a:lnTo>
                  <a:pt x="424" y="1240"/>
                </a:lnTo>
                <a:lnTo>
                  <a:pt x="493" y="1260"/>
                </a:lnTo>
                <a:lnTo>
                  <a:pt x="565" y="1273"/>
                </a:lnTo>
                <a:lnTo>
                  <a:pt x="640" y="1277"/>
                </a:lnTo>
                <a:lnTo>
                  <a:pt x="650" y="1277"/>
                </a:lnTo>
                <a:lnTo>
                  <a:pt x="660" y="1277"/>
                </a:lnTo>
                <a:lnTo>
                  <a:pt x="671" y="1276"/>
                </a:lnTo>
                <a:lnTo>
                  <a:pt x="681" y="1276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72A097C5-8D43-4AD4-AEFC-0F798F661D39}"/>
              </a:ext>
            </a:extLst>
          </p:cNvPr>
          <p:cNvSpPr>
            <a:spLocks/>
          </p:cNvSpPr>
          <p:nvPr/>
        </p:nvSpPr>
        <p:spPr bwMode="auto">
          <a:xfrm>
            <a:off x="950229" y="5205606"/>
            <a:ext cx="386149" cy="799145"/>
          </a:xfrm>
          <a:custGeom>
            <a:avLst/>
            <a:gdLst>
              <a:gd name="T0" fmla="+- 0 1068 1068"/>
              <a:gd name="T1" fmla="*/ T0 w 466"/>
              <a:gd name="T2" fmla="+- 0 7073 7073"/>
              <a:gd name="T3" fmla="*/ 7073 h 840"/>
              <a:gd name="T4" fmla="+- 0 1068 1068"/>
              <a:gd name="T5" fmla="*/ T4 w 466"/>
              <a:gd name="T6" fmla="+- 0 7913 7073"/>
              <a:gd name="T7" fmla="*/ 7913 h 840"/>
              <a:gd name="T8" fmla="+- 0 1534 1068"/>
              <a:gd name="T9" fmla="*/ T8 w 466"/>
              <a:gd name="T10" fmla="+- 0 7913 7073"/>
              <a:gd name="T11" fmla="*/ 7913 h 8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466" h="840">
                <a:moveTo>
                  <a:pt x="0" y="0"/>
                </a:moveTo>
                <a:lnTo>
                  <a:pt x="0" y="840"/>
                </a:lnTo>
                <a:lnTo>
                  <a:pt x="466" y="840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DE691B-70A9-4D8D-A352-E72FFDB08704}"/>
              </a:ext>
            </a:extLst>
          </p:cNvPr>
          <p:cNvSpPr txBox="1"/>
          <p:nvPr/>
        </p:nvSpPr>
        <p:spPr>
          <a:xfrm>
            <a:off x="1037447" y="5248989"/>
            <a:ext cx="2509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Подготовительный</a:t>
            </a:r>
          </a:p>
          <a:p>
            <a:r>
              <a:rPr lang="ru-RU" sz="2000" b="1" i="1" dirty="0">
                <a:solidFill>
                  <a:schemeClr val="tx2"/>
                </a:solidFill>
              </a:rPr>
              <a:t>этап</a:t>
            </a: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21443D1F-39A7-4699-AA22-D04168050EA1}"/>
              </a:ext>
            </a:extLst>
          </p:cNvPr>
          <p:cNvSpPr>
            <a:spLocks/>
          </p:cNvSpPr>
          <p:nvPr/>
        </p:nvSpPr>
        <p:spPr bwMode="auto">
          <a:xfrm rot="10800000">
            <a:off x="2883883" y="3169104"/>
            <a:ext cx="386148" cy="767583"/>
          </a:xfrm>
          <a:custGeom>
            <a:avLst/>
            <a:gdLst>
              <a:gd name="T0" fmla="+- 0 1043 403"/>
              <a:gd name="T1" fmla="*/ T0 w 681"/>
              <a:gd name="T2" fmla="+- 0 5798 5798"/>
              <a:gd name="T3" fmla="*/ 5798 h 1277"/>
              <a:gd name="T4" fmla="+- 0 968 403"/>
              <a:gd name="T5" fmla="*/ T4 w 681"/>
              <a:gd name="T6" fmla="+- 0 5803 5798"/>
              <a:gd name="T7" fmla="*/ 5803 h 1277"/>
              <a:gd name="T8" fmla="+- 0 896 403"/>
              <a:gd name="T9" fmla="*/ T8 w 681"/>
              <a:gd name="T10" fmla="+- 0 5815 5798"/>
              <a:gd name="T11" fmla="*/ 5815 h 1277"/>
              <a:gd name="T12" fmla="+- 0 827 403"/>
              <a:gd name="T13" fmla="*/ T12 w 681"/>
              <a:gd name="T14" fmla="+- 0 5836 5798"/>
              <a:gd name="T15" fmla="*/ 5836 h 1277"/>
              <a:gd name="T16" fmla="+- 0 762 403"/>
              <a:gd name="T17" fmla="*/ T16 w 681"/>
              <a:gd name="T18" fmla="+- 0 5863 5798"/>
              <a:gd name="T19" fmla="*/ 5863 h 1277"/>
              <a:gd name="T20" fmla="+- 0 700 403"/>
              <a:gd name="T21" fmla="*/ T20 w 681"/>
              <a:gd name="T22" fmla="+- 0 5898 5798"/>
              <a:gd name="T23" fmla="*/ 5898 h 1277"/>
              <a:gd name="T24" fmla="+- 0 643 403"/>
              <a:gd name="T25" fmla="*/ T24 w 681"/>
              <a:gd name="T26" fmla="+- 0 5939 5798"/>
              <a:gd name="T27" fmla="*/ 5939 h 1277"/>
              <a:gd name="T28" fmla="+- 0 591 403"/>
              <a:gd name="T29" fmla="*/ T28 w 681"/>
              <a:gd name="T30" fmla="+- 0 5985 5798"/>
              <a:gd name="T31" fmla="*/ 5985 h 1277"/>
              <a:gd name="T32" fmla="+- 0 544 403"/>
              <a:gd name="T33" fmla="*/ T32 w 681"/>
              <a:gd name="T34" fmla="+- 0 6038 5798"/>
              <a:gd name="T35" fmla="*/ 6038 h 1277"/>
              <a:gd name="T36" fmla="+- 0 503 403"/>
              <a:gd name="T37" fmla="*/ T36 w 681"/>
              <a:gd name="T38" fmla="+- 0 6095 5798"/>
              <a:gd name="T39" fmla="*/ 6095 h 1277"/>
              <a:gd name="T40" fmla="+- 0 468 403"/>
              <a:gd name="T41" fmla="*/ T40 w 681"/>
              <a:gd name="T42" fmla="+- 0 6156 5798"/>
              <a:gd name="T43" fmla="*/ 6156 h 1277"/>
              <a:gd name="T44" fmla="+- 0 440 403"/>
              <a:gd name="T45" fmla="*/ T44 w 681"/>
              <a:gd name="T46" fmla="+- 0 6221 5798"/>
              <a:gd name="T47" fmla="*/ 6221 h 1277"/>
              <a:gd name="T48" fmla="+- 0 420 403"/>
              <a:gd name="T49" fmla="*/ T48 w 681"/>
              <a:gd name="T50" fmla="+- 0 6290 5798"/>
              <a:gd name="T51" fmla="*/ 6290 h 1277"/>
              <a:gd name="T52" fmla="+- 0 408 403"/>
              <a:gd name="T53" fmla="*/ T52 w 681"/>
              <a:gd name="T54" fmla="+- 0 6362 5798"/>
              <a:gd name="T55" fmla="*/ 6362 h 1277"/>
              <a:gd name="T56" fmla="+- 0 403 403"/>
              <a:gd name="T57" fmla="*/ T56 w 681"/>
              <a:gd name="T58" fmla="+- 0 6437 5798"/>
              <a:gd name="T59" fmla="*/ 6437 h 1277"/>
              <a:gd name="T60" fmla="+- 0 408 403"/>
              <a:gd name="T61" fmla="*/ T60 w 681"/>
              <a:gd name="T62" fmla="+- 0 6511 5798"/>
              <a:gd name="T63" fmla="*/ 6511 h 1277"/>
              <a:gd name="T64" fmla="+- 0 420 403"/>
              <a:gd name="T65" fmla="*/ T64 w 681"/>
              <a:gd name="T66" fmla="+- 0 6583 5798"/>
              <a:gd name="T67" fmla="*/ 6583 h 1277"/>
              <a:gd name="T68" fmla="+- 0 440 403"/>
              <a:gd name="T69" fmla="*/ T68 w 681"/>
              <a:gd name="T70" fmla="+- 0 6652 5798"/>
              <a:gd name="T71" fmla="*/ 6652 h 1277"/>
              <a:gd name="T72" fmla="+- 0 468 403"/>
              <a:gd name="T73" fmla="*/ T72 w 681"/>
              <a:gd name="T74" fmla="+- 0 6718 5798"/>
              <a:gd name="T75" fmla="*/ 6718 h 1277"/>
              <a:gd name="T76" fmla="+- 0 503 403"/>
              <a:gd name="T77" fmla="*/ T76 w 681"/>
              <a:gd name="T78" fmla="+- 0 6779 5798"/>
              <a:gd name="T79" fmla="*/ 6779 h 1277"/>
              <a:gd name="T80" fmla="+- 0 544 403"/>
              <a:gd name="T81" fmla="*/ T80 w 681"/>
              <a:gd name="T82" fmla="+- 0 6836 5798"/>
              <a:gd name="T83" fmla="*/ 6836 h 1277"/>
              <a:gd name="T84" fmla="+- 0 591 403"/>
              <a:gd name="T85" fmla="*/ T84 w 681"/>
              <a:gd name="T86" fmla="+- 0 6888 5798"/>
              <a:gd name="T87" fmla="*/ 6888 h 1277"/>
              <a:gd name="T88" fmla="+- 0 643 403"/>
              <a:gd name="T89" fmla="*/ T88 w 681"/>
              <a:gd name="T90" fmla="+- 0 6935 5798"/>
              <a:gd name="T91" fmla="*/ 6935 h 1277"/>
              <a:gd name="T92" fmla="+- 0 700 403"/>
              <a:gd name="T93" fmla="*/ T92 w 681"/>
              <a:gd name="T94" fmla="+- 0 6976 5798"/>
              <a:gd name="T95" fmla="*/ 6976 h 1277"/>
              <a:gd name="T96" fmla="+- 0 762 403"/>
              <a:gd name="T97" fmla="*/ T96 w 681"/>
              <a:gd name="T98" fmla="+- 0 7010 5798"/>
              <a:gd name="T99" fmla="*/ 7010 h 1277"/>
              <a:gd name="T100" fmla="+- 0 827 403"/>
              <a:gd name="T101" fmla="*/ T100 w 681"/>
              <a:gd name="T102" fmla="+- 0 7038 5798"/>
              <a:gd name="T103" fmla="*/ 7038 h 1277"/>
              <a:gd name="T104" fmla="+- 0 896 403"/>
              <a:gd name="T105" fmla="*/ T104 w 681"/>
              <a:gd name="T106" fmla="+- 0 7058 5798"/>
              <a:gd name="T107" fmla="*/ 7058 h 1277"/>
              <a:gd name="T108" fmla="+- 0 968 403"/>
              <a:gd name="T109" fmla="*/ T108 w 681"/>
              <a:gd name="T110" fmla="+- 0 7071 5798"/>
              <a:gd name="T111" fmla="*/ 7071 h 1277"/>
              <a:gd name="T112" fmla="+- 0 1043 403"/>
              <a:gd name="T113" fmla="*/ T112 w 681"/>
              <a:gd name="T114" fmla="+- 0 7075 5798"/>
              <a:gd name="T115" fmla="*/ 7075 h 1277"/>
              <a:gd name="T116" fmla="+- 0 1053 403"/>
              <a:gd name="T117" fmla="*/ T116 w 681"/>
              <a:gd name="T118" fmla="+- 0 7075 5798"/>
              <a:gd name="T119" fmla="*/ 7075 h 1277"/>
              <a:gd name="T120" fmla="+- 0 1063 403"/>
              <a:gd name="T121" fmla="*/ T120 w 681"/>
              <a:gd name="T122" fmla="+- 0 7075 5798"/>
              <a:gd name="T123" fmla="*/ 7075 h 1277"/>
              <a:gd name="T124" fmla="+- 0 1074 403"/>
              <a:gd name="T125" fmla="*/ T124 w 681"/>
              <a:gd name="T126" fmla="+- 0 7074 5798"/>
              <a:gd name="T127" fmla="*/ 7074 h 1277"/>
              <a:gd name="T128" fmla="+- 0 1084 403"/>
              <a:gd name="T129" fmla="*/ T128 w 681"/>
              <a:gd name="T130" fmla="+- 0 7074 5798"/>
              <a:gd name="T131" fmla="*/ 7074 h 12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681" h="1277">
                <a:moveTo>
                  <a:pt x="640" y="0"/>
                </a:moveTo>
                <a:lnTo>
                  <a:pt x="565" y="5"/>
                </a:lnTo>
                <a:lnTo>
                  <a:pt x="493" y="17"/>
                </a:lnTo>
                <a:lnTo>
                  <a:pt x="424" y="38"/>
                </a:lnTo>
                <a:lnTo>
                  <a:pt x="359" y="65"/>
                </a:lnTo>
                <a:lnTo>
                  <a:pt x="297" y="100"/>
                </a:lnTo>
                <a:lnTo>
                  <a:pt x="240" y="141"/>
                </a:lnTo>
                <a:lnTo>
                  <a:pt x="188" y="187"/>
                </a:lnTo>
                <a:lnTo>
                  <a:pt x="141" y="240"/>
                </a:lnTo>
                <a:lnTo>
                  <a:pt x="100" y="297"/>
                </a:lnTo>
                <a:lnTo>
                  <a:pt x="65" y="358"/>
                </a:lnTo>
                <a:lnTo>
                  <a:pt x="37" y="423"/>
                </a:lnTo>
                <a:lnTo>
                  <a:pt x="17" y="492"/>
                </a:lnTo>
                <a:lnTo>
                  <a:pt x="5" y="564"/>
                </a:lnTo>
                <a:lnTo>
                  <a:pt x="0" y="639"/>
                </a:lnTo>
                <a:lnTo>
                  <a:pt x="5" y="713"/>
                </a:lnTo>
                <a:lnTo>
                  <a:pt x="17" y="785"/>
                </a:lnTo>
                <a:lnTo>
                  <a:pt x="37" y="854"/>
                </a:lnTo>
                <a:lnTo>
                  <a:pt x="65" y="920"/>
                </a:lnTo>
                <a:lnTo>
                  <a:pt x="100" y="981"/>
                </a:lnTo>
                <a:lnTo>
                  <a:pt x="141" y="1038"/>
                </a:lnTo>
                <a:lnTo>
                  <a:pt x="188" y="1090"/>
                </a:lnTo>
                <a:lnTo>
                  <a:pt x="240" y="1137"/>
                </a:lnTo>
                <a:lnTo>
                  <a:pt x="297" y="1178"/>
                </a:lnTo>
                <a:lnTo>
                  <a:pt x="359" y="1212"/>
                </a:lnTo>
                <a:lnTo>
                  <a:pt x="424" y="1240"/>
                </a:lnTo>
                <a:lnTo>
                  <a:pt x="493" y="1260"/>
                </a:lnTo>
                <a:lnTo>
                  <a:pt x="565" y="1273"/>
                </a:lnTo>
                <a:lnTo>
                  <a:pt x="640" y="1277"/>
                </a:lnTo>
                <a:lnTo>
                  <a:pt x="650" y="1277"/>
                </a:lnTo>
                <a:lnTo>
                  <a:pt x="660" y="1277"/>
                </a:lnTo>
                <a:lnTo>
                  <a:pt x="671" y="1276"/>
                </a:lnTo>
                <a:lnTo>
                  <a:pt x="681" y="1276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Freeform 33">
            <a:extLst>
              <a:ext uri="{FF2B5EF4-FFF2-40B4-BE49-F238E27FC236}">
                <a16:creationId xmlns:a16="http://schemas.microsoft.com/office/drawing/2014/main" id="{FC7E8698-63A3-44FF-8018-84827E2C5A03}"/>
              </a:ext>
            </a:extLst>
          </p:cNvPr>
          <p:cNvSpPr>
            <a:spLocks/>
          </p:cNvSpPr>
          <p:nvPr/>
        </p:nvSpPr>
        <p:spPr bwMode="auto">
          <a:xfrm rot="10800000">
            <a:off x="2503281" y="2361800"/>
            <a:ext cx="386149" cy="799145"/>
          </a:xfrm>
          <a:custGeom>
            <a:avLst/>
            <a:gdLst>
              <a:gd name="T0" fmla="+- 0 1068 1068"/>
              <a:gd name="T1" fmla="*/ T0 w 466"/>
              <a:gd name="T2" fmla="+- 0 7073 7073"/>
              <a:gd name="T3" fmla="*/ 7073 h 840"/>
              <a:gd name="T4" fmla="+- 0 1068 1068"/>
              <a:gd name="T5" fmla="*/ T4 w 466"/>
              <a:gd name="T6" fmla="+- 0 7913 7073"/>
              <a:gd name="T7" fmla="*/ 7913 h 840"/>
              <a:gd name="T8" fmla="+- 0 1534 1068"/>
              <a:gd name="T9" fmla="*/ T8 w 466"/>
              <a:gd name="T10" fmla="+- 0 7913 7073"/>
              <a:gd name="T11" fmla="*/ 7913 h 8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466" h="840">
                <a:moveTo>
                  <a:pt x="0" y="0"/>
                </a:moveTo>
                <a:lnTo>
                  <a:pt x="0" y="840"/>
                </a:lnTo>
                <a:lnTo>
                  <a:pt x="466" y="840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1E1A0F-AFD9-4829-915E-D1376F6F4A51}"/>
              </a:ext>
            </a:extLst>
          </p:cNvPr>
          <p:cNvSpPr txBox="1"/>
          <p:nvPr/>
        </p:nvSpPr>
        <p:spPr>
          <a:xfrm>
            <a:off x="586667" y="1556490"/>
            <a:ext cx="2737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tx2"/>
                </a:solidFill>
              </a:rPr>
              <a:t>Р</a:t>
            </a:r>
            <a:r>
              <a:rPr lang="ru-RU" sz="2000" b="1" i="1" dirty="0">
                <a:solidFill>
                  <a:schemeClr val="tx2"/>
                </a:solidFill>
              </a:rPr>
              <a:t>азработка </a:t>
            </a:r>
          </a:p>
          <a:p>
            <a:pPr algn="ctr"/>
            <a:r>
              <a:rPr lang="ru-RU" sz="2000" b="1" i="1" dirty="0">
                <a:solidFill>
                  <a:schemeClr val="tx2"/>
                </a:solidFill>
              </a:rPr>
              <a:t>технического задания</a:t>
            </a:r>
          </a:p>
        </p:txBody>
      </p:sp>
      <p:sp>
        <p:nvSpPr>
          <p:cNvPr id="51" name="Freeform 31">
            <a:extLst>
              <a:ext uri="{FF2B5EF4-FFF2-40B4-BE49-F238E27FC236}">
                <a16:creationId xmlns:a16="http://schemas.microsoft.com/office/drawing/2014/main" id="{7509D963-1C57-48AA-8711-62FE47D52661}"/>
              </a:ext>
            </a:extLst>
          </p:cNvPr>
          <p:cNvSpPr>
            <a:spLocks/>
          </p:cNvSpPr>
          <p:nvPr/>
        </p:nvSpPr>
        <p:spPr bwMode="auto">
          <a:xfrm>
            <a:off x="4365068" y="3160946"/>
            <a:ext cx="386148" cy="767583"/>
          </a:xfrm>
          <a:custGeom>
            <a:avLst/>
            <a:gdLst>
              <a:gd name="T0" fmla="+- 0 1043 403"/>
              <a:gd name="T1" fmla="*/ T0 w 681"/>
              <a:gd name="T2" fmla="+- 0 5798 5798"/>
              <a:gd name="T3" fmla="*/ 5798 h 1277"/>
              <a:gd name="T4" fmla="+- 0 968 403"/>
              <a:gd name="T5" fmla="*/ T4 w 681"/>
              <a:gd name="T6" fmla="+- 0 5803 5798"/>
              <a:gd name="T7" fmla="*/ 5803 h 1277"/>
              <a:gd name="T8" fmla="+- 0 896 403"/>
              <a:gd name="T9" fmla="*/ T8 w 681"/>
              <a:gd name="T10" fmla="+- 0 5815 5798"/>
              <a:gd name="T11" fmla="*/ 5815 h 1277"/>
              <a:gd name="T12" fmla="+- 0 827 403"/>
              <a:gd name="T13" fmla="*/ T12 w 681"/>
              <a:gd name="T14" fmla="+- 0 5836 5798"/>
              <a:gd name="T15" fmla="*/ 5836 h 1277"/>
              <a:gd name="T16" fmla="+- 0 762 403"/>
              <a:gd name="T17" fmla="*/ T16 w 681"/>
              <a:gd name="T18" fmla="+- 0 5863 5798"/>
              <a:gd name="T19" fmla="*/ 5863 h 1277"/>
              <a:gd name="T20" fmla="+- 0 700 403"/>
              <a:gd name="T21" fmla="*/ T20 w 681"/>
              <a:gd name="T22" fmla="+- 0 5898 5798"/>
              <a:gd name="T23" fmla="*/ 5898 h 1277"/>
              <a:gd name="T24" fmla="+- 0 643 403"/>
              <a:gd name="T25" fmla="*/ T24 w 681"/>
              <a:gd name="T26" fmla="+- 0 5939 5798"/>
              <a:gd name="T27" fmla="*/ 5939 h 1277"/>
              <a:gd name="T28" fmla="+- 0 591 403"/>
              <a:gd name="T29" fmla="*/ T28 w 681"/>
              <a:gd name="T30" fmla="+- 0 5985 5798"/>
              <a:gd name="T31" fmla="*/ 5985 h 1277"/>
              <a:gd name="T32" fmla="+- 0 544 403"/>
              <a:gd name="T33" fmla="*/ T32 w 681"/>
              <a:gd name="T34" fmla="+- 0 6038 5798"/>
              <a:gd name="T35" fmla="*/ 6038 h 1277"/>
              <a:gd name="T36" fmla="+- 0 503 403"/>
              <a:gd name="T37" fmla="*/ T36 w 681"/>
              <a:gd name="T38" fmla="+- 0 6095 5798"/>
              <a:gd name="T39" fmla="*/ 6095 h 1277"/>
              <a:gd name="T40" fmla="+- 0 468 403"/>
              <a:gd name="T41" fmla="*/ T40 w 681"/>
              <a:gd name="T42" fmla="+- 0 6156 5798"/>
              <a:gd name="T43" fmla="*/ 6156 h 1277"/>
              <a:gd name="T44" fmla="+- 0 440 403"/>
              <a:gd name="T45" fmla="*/ T44 w 681"/>
              <a:gd name="T46" fmla="+- 0 6221 5798"/>
              <a:gd name="T47" fmla="*/ 6221 h 1277"/>
              <a:gd name="T48" fmla="+- 0 420 403"/>
              <a:gd name="T49" fmla="*/ T48 w 681"/>
              <a:gd name="T50" fmla="+- 0 6290 5798"/>
              <a:gd name="T51" fmla="*/ 6290 h 1277"/>
              <a:gd name="T52" fmla="+- 0 408 403"/>
              <a:gd name="T53" fmla="*/ T52 w 681"/>
              <a:gd name="T54" fmla="+- 0 6362 5798"/>
              <a:gd name="T55" fmla="*/ 6362 h 1277"/>
              <a:gd name="T56" fmla="+- 0 403 403"/>
              <a:gd name="T57" fmla="*/ T56 w 681"/>
              <a:gd name="T58" fmla="+- 0 6437 5798"/>
              <a:gd name="T59" fmla="*/ 6437 h 1277"/>
              <a:gd name="T60" fmla="+- 0 408 403"/>
              <a:gd name="T61" fmla="*/ T60 w 681"/>
              <a:gd name="T62" fmla="+- 0 6511 5798"/>
              <a:gd name="T63" fmla="*/ 6511 h 1277"/>
              <a:gd name="T64" fmla="+- 0 420 403"/>
              <a:gd name="T65" fmla="*/ T64 w 681"/>
              <a:gd name="T66" fmla="+- 0 6583 5798"/>
              <a:gd name="T67" fmla="*/ 6583 h 1277"/>
              <a:gd name="T68" fmla="+- 0 440 403"/>
              <a:gd name="T69" fmla="*/ T68 w 681"/>
              <a:gd name="T70" fmla="+- 0 6652 5798"/>
              <a:gd name="T71" fmla="*/ 6652 h 1277"/>
              <a:gd name="T72" fmla="+- 0 468 403"/>
              <a:gd name="T73" fmla="*/ T72 w 681"/>
              <a:gd name="T74" fmla="+- 0 6718 5798"/>
              <a:gd name="T75" fmla="*/ 6718 h 1277"/>
              <a:gd name="T76" fmla="+- 0 503 403"/>
              <a:gd name="T77" fmla="*/ T76 w 681"/>
              <a:gd name="T78" fmla="+- 0 6779 5798"/>
              <a:gd name="T79" fmla="*/ 6779 h 1277"/>
              <a:gd name="T80" fmla="+- 0 544 403"/>
              <a:gd name="T81" fmla="*/ T80 w 681"/>
              <a:gd name="T82" fmla="+- 0 6836 5798"/>
              <a:gd name="T83" fmla="*/ 6836 h 1277"/>
              <a:gd name="T84" fmla="+- 0 591 403"/>
              <a:gd name="T85" fmla="*/ T84 w 681"/>
              <a:gd name="T86" fmla="+- 0 6888 5798"/>
              <a:gd name="T87" fmla="*/ 6888 h 1277"/>
              <a:gd name="T88" fmla="+- 0 643 403"/>
              <a:gd name="T89" fmla="*/ T88 w 681"/>
              <a:gd name="T90" fmla="+- 0 6935 5798"/>
              <a:gd name="T91" fmla="*/ 6935 h 1277"/>
              <a:gd name="T92" fmla="+- 0 700 403"/>
              <a:gd name="T93" fmla="*/ T92 w 681"/>
              <a:gd name="T94" fmla="+- 0 6976 5798"/>
              <a:gd name="T95" fmla="*/ 6976 h 1277"/>
              <a:gd name="T96" fmla="+- 0 762 403"/>
              <a:gd name="T97" fmla="*/ T96 w 681"/>
              <a:gd name="T98" fmla="+- 0 7010 5798"/>
              <a:gd name="T99" fmla="*/ 7010 h 1277"/>
              <a:gd name="T100" fmla="+- 0 827 403"/>
              <a:gd name="T101" fmla="*/ T100 w 681"/>
              <a:gd name="T102" fmla="+- 0 7038 5798"/>
              <a:gd name="T103" fmla="*/ 7038 h 1277"/>
              <a:gd name="T104" fmla="+- 0 896 403"/>
              <a:gd name="T105" fmla="*/ T104 w 681"/>
              <a:gd name="T106" fmla="+- 0 7058 5798"/>
              <a:gd name="T107" fmla="*/ 7058 h 1277"/>
              <a:gd name="T108" fmla="+- 0 968 403"/>
              <a:gd name="T109" fmla="*/ T108 w 681"/>
              <a:gd name="T110" fmla="+- 0 7071 5798"/>
              <a:gd name="T111" fmla="*/ 7071 h 1277"/>
              <a:gd name="T112" fmla="+- 0 1043 403"/>
              <a:gd name="T113" fmla="*/ T112 w 681"/>
              <a:gd name="T114" fmla="+- 0 7075 5798"/>
              <a:gd name="T115" fmla="*/ 7075 h 1277"/>
              <a:gd name="T116" fmla="+- 0 1053 403"/>
              <a:gd name="T117" fmla="*/ T116 w 681"/>
              <a:gd name="T118" fmla="+- 0 7075 5798"/>
              <a:gd name="T119" fmla="*/ 7075 h 1277"/>
              <a:gd name="T120" fmla="+- 0 1063 403"/>
              <a:gd name="T121" fmla="*/ T120 w 681"/>
              <a:gd name="T122" fmla="+- 0 7075 5798"/>
              <a:gd name="T123" fmla="*/ 7075 h 1277"/>
              <a:gd name="T124" fmla="+- 0 1074 403"/>
              <a:gd name="T125" fmla="*/ T124 w 681"/>
              <a:gd name="T126" fmla="+- 0 7074 5798"/>
              <a:gd name="T127" fmla="*/ 7074 h 1277"/>
              <a:gd name="T128" fmla="+- 0 1084 403"/>
              <a:gd name="T129" fmla="*/ T128 w 681"/>
              <a:gd name="T130" fmla="+- 0 7074 5798"/>
              <a:gd name="T131" fmla="*/ 7074 h 12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681" h="1277">
                <a:moveTo>
                  <a:pt x="640" y="0"/>
                </a:moveTo>
                <a:lnTo>
                  <a:pt x="565" y="5"/>
                </a:lnTo>
                <a:lnTo>
                  <a:pt x="493" y="17"/>
                </a:lnTo>
                <a:lnTo>
                  <a:pt x="424" y="38"/>
                </a:lnTo>
                <a:lnTo>
                  <a:pt x="359" y="65"/>
                </a:lnTo>
                <a:lnTo>
                  <a:pt x="297" y="100"/>
                </a:lnTo>
                <a:lnTo>
                  <a:pt x="240" y="141"/>
                </a:lnTo>
                <a:lnTo>
                  <a:pt x="188" y="187"/>
                </a:lnTo>
                <a:lnTo>
                  <a:pt x="141" y="240"/>
                </a:lnTo>
                <a:lnTo>
                  <a:pt x="100" y="297"/>
                </a:lnTo>
                <a:lnTo>
                  <a:pt x="65" y="358"/>
                </a:lnTo>
                <a:lnTo>
                  <a:pt x="37" y="423"/>
                </a:lnTo>
                <a:lnTo>
                  <a:pt x="17" y="492"/>
                </a:lnTo>
                <a:lnTo>
                  <a:pt x="5" y="564"/>
                </a:lnTo>
                <a:lnTo>
                  <a:pt x="0" y="639"/>
                </a:lnTo>
                <a:lnTo>
                  <a:pt x="5" y="713"/>
                </a:lnTo>
                <a:lnTo>
                  <a:pt x="17" y="785"/>
                </a:lnTo>
                <a:lnTo>
                  <a:pt x="37" y="854"/>
                </a:lnTo>
                <a:lnTo>
                  <a:pt x="65" y="920"/>
                </a:lnTo>
                <a:lnTo>
                  <a:pt x="100" y="981"/>
                </a:lnTo>
                <a:lnTo>
                  <a:pt x="141" y="1038"/>
                </a:lnTo>
                <a:lnTo>
                  <a:pt x="188" y="1090"/>
                </a:lnTo>
                <a:lnTo>
                  <a:pt x="240" y="1137"/>
                </a:lnTo>
                <a:lnTo>
                  <a:pt x="297" y="1178"/>
                </a:lnTo>
                <a:lnTo>
                  <a:pt x="359" y="1212"/>
                </a:lnTo>
                <a:lnTo>
                  <a:pt x="424" y="1240"/>
                </a:lnTo>
                <a:lnTo>
                  <a:pt x="493" y="1260"/>
                </a:lnTo>
                <a:lnTo>
                  <a:pt x="565" y="1273"/>
                </a:lnTo>
                <a:lnTo>
                  <a:pt x="640" y="1277"/>
                </a:lnTo>
                <a:lnTo>
                  <a:pt x="650" y="1277"/>
                </a:lnTo>
                <a:lnTo>
                  <a:pt x="660" y="1277"/>
                </a:lnTo>
                <a:lnTo>
                  <a:pt x="671" y="1276"/>
                </a:lnTo>
                <a:lnTo>
                  <a:pt x="681" y="1276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Freeform 33">
            <a:extLst>
              <a:ext uri="{FF2B5EF4-FFF2-40B4-BE49-F238E27FC236}">
                <a16:creationId xmlns:a16="http://schemas.microsoft.com/office/drawing/2014/main" id="{598C3C79-965E-4FA8-B769-6B5ECEBFBC30}"/>
              </a:ext>
            </a:extLst>
          </p:cNvPr>
          <p:cNvSpPr>
            <a:spLocks/>
          </p:cNvSpPr>
          <p:nvPr/>
        </p:nvSpPr>
        <p:spPr bwMode="auto">
          <a:xfrm>
            <a:off x="4761805" y="3928529"/>
            <a:ext cx="386149" cy="2076222"/>
          </a:xfrm>
          <a:custGeom>
            <a:avLst/>
            <a:gdLst>
              <a:gd name="T0" fmla="+- 0 1068 1068"/>
              <a:gd name="T1" fmla="*/ T0 w 466"/>
              <a:gd name="T2" fmla="+- 0 7073 7073"/>
              <a:gd name="T3" fmla="*/ 7073 h 840"/>
              <a:gd name="T4" fmla="+- 0 1068 1068"/>
              <a:gd name="T5" fmla="*/ T4 w 466"/>
              <a:gd name="T6" fmla="+- 0 7913 7073"/>
              <a:gd name="T7" fmla="*/ 7913 h 840"/>
              <a:gd name="T8" fmla="+- 0 1534 1068"/>
              <a:gd name="T9" fmla="*/ T8 w 466"/>
              <a:gd name="T10" fmla="+- 0 7913 7073"/>
              <a:gd name="T11" fmla="*/ 7913 h 8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466" h="840">
                <a:moveTo>
                  <a:pt x="0" y="0"/>
                </a:moveTo>
                <a:lnTo>
                  <a:pt x="0" y="840"/>
                </a:lnTo>
                <a:lnTo>
                  <a:pt x="466" y="840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B4E2F5-0C00-4BD3-A84D-E5699C086DC5}"/>
              </a:ext>
            </a:extLst>
          </p:cNvPr>
          <p:cNvSpPr txBox="1"/>
          <p:nvPr/>
        </p:nvSpPr>
        <p:spPr>
          <a:xfrm>
            <a:off x="4854099" y="525574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</a:rPr>
              <a:t>Этап разработки и </a:t>
            </a:r>
          </a:p>
          <a:p>
            <a:r>
              <a:rPr lang="ru-RU" sz="2000" b="1" i="1" dirty="0">
                <a:solidFill>
                  <a:schemeClr val="tx2"/>
                </a:solidFill>
              </a:rPr>
              <a:t>внедрения ИАБД</a:t>
            </a:r>
          </a:p>
        </p:txBody>
      </p:sp>
      <p:sp>
        <p:nvSpPr>
          <p:cNvPr id="56" name="Freeform 31">
            <a:extLst>
              <a:ext uri="{FF2B5EF4-FFF2-40B4-BE49-F238E27FC236}">
                <a16:creationId xmlns:a16="http://schemas.microsoft.com/office/drawing/2014/main" id="{2E3EEDA6-FCAF-4D3E-A49D-45ECFFCE900C}"/>
              </a:ext>
            </a:extLst>
          </p:cNvPr>
          <p:cNvSpPr>
            <a:spLocks/>
          </p:cNvSpPr>
          <p:nvPr/>
        </p:nvSpPr>
        <p:spPr bwMode="auto">
          <a:xfrm rot="10800000">
            <a:off x="7123156" y="3169104"/>
            <a:ext cx="386148" cy="767583"/>
          </a:xfrm>
          <a:custGeom>
            <a:avLst/>
            <a:gdLst>
              <a:gd name="T0" fmla="+- 0 1043 403"/>
              <a:gd name="T1" fmla="*/ T0 w 681"/>
              <a:gd name="T2" fmla="+- 0 5798 5798"/>
              <a:gd name="T3" fmla="*/ 5798 h 1277"/>
              <a:gd name="T4" fmla="+- 0 968 403"/>
              <a:gd name="T5" fmla="*/ T4 w 681"/>
              <a:gd name="T6" fmla="+- 0 5803 5798"/>
              <a:gd name="T7" fmla="*/ 5803 h 1277"/>
              <a:gd name="T8" fmla="+- 0 896 403"/>
              <a:gd name="T9" fmla="*/ T8 w 681"/>
              <a:gd name="T10" fmla="+- 0 5815 5798"/>
              <a:gd name="T11" fmla="*/ 5815 h 1277"/>
              <a:gd name="T12" fmla="+- 0 827 403"/>
              <a:gd name="T13" fmla="*/ T12 w 681"/>
              <a:gd name="T14" fmla="+- 0 5836 5798"/>
              <a:gd name="T15" fmla="*/ 5836 h 1277"/>
              <a:gd name="T16" fmla="+- 0 762 403"/>
              <a:gd name="T17" fmla="*/ T16 w 681"/>
              <a:gd name="T18" fmla="+- 0 5863 5798"/>
              <a:gd name="T19" fmla="*/ 5863 h 1277"/>
              <a:gd name="T20" fmla="+- 0 700 403"/>
              <a:gd name="T21" fmla="*/ T20 w 681"/>
              <a:gd name="T22" fmla="+- 0 5898 5798"/>
              <a:gd name="T23" fmla="*/ 5898 h 1277"/>
              <a:gd name="T24" fmla="+- 0 643 403"/>
              <a:gd name="T25" fmla="*/ T24 w 681"/>
              <a:gd name="T26" fmla="+- 0 5939 5798"/>
              <a:gd name="T27" fmla="*/ 5939 h 1277"/>
              <a:gd name="T28" fmla="+- 0 591 403"/>
              <a:gd name="T29" fmla="*/ T28 w 681"/>
              <a:gd name="T30" fmla="+- 0 5985 5798"/>
              <a:gd name="T31" fmla="*/ 5985 h 1277"/>
              <a:gd name="T32" fmla="+- 0 544 403"/>
              <a:gd name="T33" fmla="*/ T32 w 681"/>
              <a:gd name="T34" fmla="+- 0 6038 5798"/>
              <a:gd name="T35" fmla="*/ 6038 h 1277"/>
              <a:gd name="T36" fmla="+- 0 503 403"/>
              <a:gd name="T37" fmla="*/ T36 w 681"/>
              <a:gd name="T38" fmla="+- 0 6095 5798"/>
              <a:gd name="T39" fmla="*/ 6095 h 1277"/>
              <a:gd name="T40" fmla="+- 0 468 403"/>
              <a:gd name="T41" fmla="*/ T40 w 681"/>
              <a:gd name="T42" fmla="+- 0 6156 5798"/>
              <a:gd name="T43" fmla="*/ 6156 h 1277"/>
              <a:gd name="T44" fmla="+- 0 440 403"/>
              <a:gd name="T45" fmla="*/ T44 w 681"/>
              <a:gd name="T46" fmla="+- 0 6221 5798"/>
              <a:gd name="T47" fmla="*/ 6221 h 1277"/>
              <a:gd name="T48" fmla="+- 0 420 403"/>
              <a:gd name="T49" fmla="*/ T48 w 681"/>
              <a:gd name="T50" fmla="+- 0 6290 5798"/>
              <a:gd name="T51" fmla="*/ 6290 h 1277"/>
              <a:gd name="T52" fmla="+- 0 408 403"/>
              <a:gd name="T53" fmla="*/ T52 w 681"/>
              <a:gd name="T54" fmla="+- 0 6362 5798"/>
              <a:gd name="T55" fmla="*/ 6362 h 1277"/>
              <a:gd name="T56" fmla="+- 0 403 403"/>
              <a:gd name="T57" fmla="*/ T56 w 681"/>
              <a:gd name="T58" fmla="+- 0 6437 5798"/>
              <a:gd name="T59" fmla="*/ 6437 h 1277"/>
              <a:gd name="T60" fmla="+- 0 408 403"/>
              <a:gd name="T61" fmla="*/ T60 w 681"/>
              <a:gd name="T62" fmla="+- 0 6511 5798"/>
              <a:gd name="T63" fmla="*/ 6511 h 1277"/>
              <a:gd name="T64" fmla="+- 0 420 403"/>
              <a:gd name="T65" fmla="*/ T64 w 681"/>
              <a:gd name="T66" fmla="+- 0 6583 5798"/>
              <a:gd name="T67" fmla="*/ 6583 h 1277"/>
              <a:gd name="T68" fmla="+- 0 440 403"/>
              <a:gd name="T69" fmla="*/ T68 w 681"/>
              <a:gd name="T70" fmla="+- 0 6652 5798"/>
              <a:gd name="T71" fmla="*/ 6652 h 1277"/>
              <a:gd name="T72" fmla="+- 0 468 403"/>
              <a:gd name="T73" fmla="*/ T72 w 681"/>
              <a:gd name="T74" fmla="+- 0 6718 5798"/>
              <a:gd name="T75" fmla="*/ 6718 h 1277"/>
              <a:gd name="T76" fmla="+- 0 503 403"/>
              <a:gd name="T77" fmla="*/ T76 w 681"/>
              <a:gd name="T78" fmla="+- 0 6779 5798"/>
              <a:gd name="T79" fmla="*/ 6779 h 1277"/>
              <a:gd name="T80" fmla="+- 0 544 403"/>
              <a:gd name="T81" fmla="*/ T80 w 681"/>
              <a:gd name="T82" fmla="+- 0 6836 5798"/>
              <a:gd name="T83" fmla="*/ 6836 h 1277"/>
              <a:gd name="T84" fmla="+- 0 591 403"/>
              <a:gd name="T85" fmla="*/ T84 w 681"/>
              <a:gd name="T86" fmla="+- 0 6888 5798"/>
              <a:gd name="T87" fmla="*/ 6888 h 1277"/>
              <a:gd name="T88" fmla="+- 0 643 403"/>
              <a:gd name="T89" fmla="*/ T88 w 681"/>
              <a:gd name="T90" fmla="+- 0 6935 5798"/>
              <a:gd name="T91" fmla="*/ 6935 h 1277"/>
              <a:gd name="T92" fmla="+- 0 700 403"/>
              <a:gd name="T93" fmla="*/ T92 w 681"/>
              <a:gd name="T94" fmla="+- 0 6976 5798"/>
              <a:gd name="T95" fmla="*/ 6976 h 1277"/>
              <a:gd name="T96" fmla="+- 0 762 403"/>
              <a:gd name="T97" fmla="*/ T96 w 681"/>
              <a:gd name="T98" fmla="+- 0 7010 5798"/>
              <a:gd name="T99" fmla="*/ 7010 h 1277"/>
              <a:gd name="T100" fmla="+- 0 827 403"/>
              <a:gd name="T101" fmla="*/ T100 w 681"/>
              <a:gd name="T102" fmla="+- 0 7038 5798"/>
              <a:gd name="T103" fmla="*/ 7038 h 1277"/>
              <a:gd name="T104" fmla="+- 0 896 403"/>
              <a:gd name="T105" fmla="*/ T104 w 681"/>
              <a:gd name="T106" fmla="+- 0 7058 5798"/>
              <a:gd name="T107" fmla="*/ 7058 h 1277"/>
              <a:gd name="T108" fmla="+- 0 968 403"/>
              <a:gd name="T109" fmla="*/ T108 w 681"/>
              <a:gd name="T110" fmla="+- 0 7071 5798"/>
              <a:gd name="T111" fmla="*/ 7071 h 1277"/>
              <a:gd name="T112" fmla="+- 0 1043 403"/>
              <a:gd name="T113" fmla="*/ T112 w 681"/>
              <a:gd name="T114" fmla="+- 0 7075 5798"/>
              <a:gd name="T115" fmla="*/ 7075 h 1277"/>
              <a:gd name="T116" fmla="+- 0 1053 403"/>
              <a:gd name="T117" fmla="*/ T116 w 681"/>
              <a:gd name="T118" fmla="+- 0 7075 5798"/>
              <a:gd name="T119" fmla="*/ 7075 h 1277"/>
              <a:gd name="T120" fmla="+- 0 1063 403"/>
              <a:gd name="T121" fmla="*/ T120 w 681"/>
              <a:gd name="T122" fmla="+- 0 7075 5798"/>
              <a:gd name="T123" fmla="*/ 7075 h 1277"/>
              <a:gd name="T124" fmla="+- 0 1074 403"/>
              <a:gd name="T125" fmla="*/ T124 w 681"/>
              <a:gd name="T126" fmla="+- 0 7074 5798"/>
              <a:gd name="T127" fmla="*/ 7074 h 1277"/>
              <a:gd name="T128" fmla="+- 0 1084 403"/>
              <a:gd name="T129" fmla="*/ T128 w 681"/>
              <a:gd name="T130" fmla="+- 0 7074 5798"/>
              <a:gd name="T131" fmla="*/ 7074 h 12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681" h="1277">
                <a:moveTo>
                  <a:pt x="640" y="0"/>
                </a:moveTo>
                <a:lnTo>
                  <a:pt x="565" y="5"/>
                </a:lnTo>
                <a:lnTo>
                  <a:pt x="493" y="17"/>
                </a:lnTo>
                <a:lnTo>
                  <a:pt x="424" y="38"/>
                </a:lnTo>
                <a:lnTo>
                  <a:pt x="359" y="65"/>
                </a:lnTo>
                <a:lnTo>
                  <a:pt x="297" y="100"/>
                </a:lnTo>
                <a:lnTo>
                  <a:pt x="240" y="141"/>
                </a:lnTo>
                <a:lnTo>
                  <a:pt x="188" y="187"/>
                </a:lnTo>
                <a:lnTo>
                  <a:pt x="141" y="240"/>
                </a:lnTo>
                <a:lnTo>
                  <a:pt x="100" y="297"/>
                </a:lnTo>
                <a:lnTo>
                  <a:pt x="65" y="358"/>
                </a:lnTo>
                <a:lnTo>
                  <a:pt x="37" y="423"/>
                </a:lnTo>
                <a:lnTo>
                  <a:pt x="17" y="492"/>
                </a:lnTo>
                <a:lnTo>
                  <a:pt x="5" y="564"/>
                </a:lnTo>
                <a:lnTo>
                  <a:pt x="0" y="639"/>
                </a:lnTo>
                <a:lnTo>
                  <a:pt x="5" y="713"/>
                </a:lnTo>
                <a:lnTo>
                  <a:pt x="17" y="785"/>
                </a:lnTo>
                <a:lnTo>
                  <a:pt x="37" y="854"/>
                </a:lnTo>
                <a:lnTo>
                  <a:pt x="65" y="920"/>
                </a:lnTo>
                <a:lnTo>
                  <a:pt x="100" y="981"/>
                </a:lnTo>
                <a:lnTo>
                  <a:pt x="141" y="1038"/>
                </a:lnTo>
                <a:lnTo>
                  <a:pt x="188" y="1090"/>
                </a:lnTo>
                <a:lnTo>
                  <a:pt x="240" y="1137"/>
                </a:lnTo>
                <a:lnTo>
                  <a:pt x="297" y="1178"/>
                </a:lnTo>
                <a:lnTo>
                  <a:pt x="359" y="1212"/>
                </a:lnTo>
                <a:lnTo>
                  <a:pt x="424" y="1240"/>
                </a:lnTo>
                <a:lnTo>
                  <a:pt x="493" y="1260"/>
                </a:lnTo>
                <a:lnTo>
                  <a:pt x="565" y="1273"/>
                </a:lnTo>
                <a:lnTo>
                  <a:pt x="640" y="1277"/>
                </a:lnTo>
                <a:lnTo>
                  <a:pt x="650" y="1277"/>
                </a:lnTo>
                <a:lnTo>
                  <a:pt x="660" y="1277"/>
                </a:lnTo>
                <a:lnTo>
                  <a:pt x="671" y="1276"/>
                </a:lnTo>
                <a:lnTo>
                  <a:pt x="681" y="1276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33">
            <a:extLst>
              <a:ext uri="{FF2B5EF4-FFF2-40B4-BE49-F238E27FC236}">
                <a16:creationId xmlns:a16="http://schemas.microsoft.com/office/drawing/2014/main" id="{FEBAFC41-C8D5-437D-97E9-1431551BB0F8}"/>
              </a:ext>
            </a:extLst>
          </p:cNvPr>
          <p:cNvSpPr>
            <a:spLocks/>
          </p:cNvSpPr>
          <p:nvPr/>
        </p:nvSpPr>
        <p:spPr bwMode="auto">
          <a:xfrm rot="10800000">
            <a:off x="6752139" y="2371179"/>
            <a:ext cx="386149" cy="799145"/>
          </a:xfrm>
          <a:custGeom>
            <a:avLst/>
            <a:gdLst>
              <a:gd name="T0" fmla="+- 0 1068 1068"/>
              <a:gd name="T1" fmla="*/ T0 w 466"/>
              <a:gd name="T2" fmla="+- 0 7073 7073"/>
              <a:gd name="T3" fmla="*/ 7073 h 840"/>
              <a:gd name="T4" fmla="+- 0 1068 1068"/>
              <a:gd name="T5" fmla="*/ T4 w 466"/>
              <a:gd name="T6" fmla="+- 0 7913 7073"/>
              <a:gd name="T7" fmla="*/ 7913 h 840"/>
              <a:gd name="T8" fmla="+- 0 1534 1068"/>
              <a:gd name="T9" fmla="*/ T8 w 466"/>
              <a:gd name="T10" fmla="+- 0 7913 7073"/>
              <a:gd name="T11" fmla="*/ 7913 h 8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466" h="840">
                <a:moveTo>
                  <a:pt x="0" y="0"/>
                </a:moveTo>
                <a:lnTo>
                  <a:pt x="0" y="840"/>
                </a:lnTo>
                <a:lnTo>
                  <a:pt x="466" y="840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E182AD0-7B53-4618-9E88-7F5841B33356}"/>
              </a:ext>
            </a:extLst>
          </p:cNvPr>
          <p:cNvSpPr txBox="1"/>
          <p:nvPr/>
        </p:nvSpPr>
        <p:spPr>
          <a:xfrm>
            <a:off x="4481489" y="1310268"/>
            <a:ext cx="39715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</a:rPr>
              <a:t>Этап настройки </a:t>
            </a:r>
          </a:p>
          <a:p>
            <a:r>
              <a:rPr lang="ru-RU" sz="2000" b="1" i="1" dirty="0">
                <a:solidFill>
                  <a:schemeClr val="tx2"/>
                </a:solidFill>
              </a:rPr>
              <a:t>бизнес – процесса </a:t>
            </a:r>
          </a:p>
          <a:p>
            <a:r>
              <a:rPr lang="ru-RU" sz="2000" b="1" i="1" dirty="0">
                <a:solidFill>
                  <a:schemeClr val="tx2"/>
                </a:solidFill>
              </a:rPr>
              <a:t>«Производственная аналитика»</a:t>
            </a:r>
          </a:p>
        </p:txBody>
      </p:sp>
      <p:sp>
        <p:nvSpPr>
          <p:cNvPr id="62" name="Freeform 31">
            <a:extLst>
              <a:ext uri="{FF2B5EF4-FFF2-40B4-BE49-F238E27FC236}">
                <a16:creationId xmlns:a16="http://schemas.microsoft.com/office/drawing/2014/main" id="{573C967C-AA06-4D6C-9D4C-97BA1E46AB66}"/>
              </a:ext>
            </a:extLst>
          </p:cNvPr>
          <p:cNvSpPr>
            <a:spLocks/>
          </p:cNvSpPr>
          <p:nvPr/>
        </p:nvSpPr>
        <p:spPr bwMode="auto">
          <a:xfrm rot="11111306">
            <a:off x="9064855" y="1930379"/>
            <a:ext cx="386148" cy="767583"/>
          </a:xfrm>
          <a:custGeom>
            <a:avLst/>
            <a:gdLst>
              <a:gd name="T0" fmla="+- 0 1043 403"/>
              <a:gd name="T1" fmla="*/ T0 w 681"/>
              <a:gd name="T2" fmla="+- 0 5798 5798"/>
              <a:gd name="T3" fmla="*/ 5798 h 1277"/>
              <a:gd name="T4" fmla="+- 0 968 403"/>
              <a:gd name="T5" fmla="*/ T4 w 681"/>
              <a:gd name="T6" fmla="+- 0 5803 5798"/>
              <a:gd name="T7" fmla="*/ 5803 h 1277"/>
              <a:gd name="T8" fmla="+- 0 896 403"/>
              <a:gd name="T9" fmla="*/ T8 w 681"/>
              <a:gd name="T10" fmla="+- 0 5815 5798"/>
              <a:gd name="T11" fmla="*/ 5815 h 1277"/>
              <a:gd name="T12" fmla="+- 0 827 403"/>
              <a:gd name="T13" fmla="*/ T12 w 681"/>
              <a:gd name="T14" fmla="+- 0 5836 5798"/>
              <a:gd name="T15" fmla="*/ 5836 h 1277"/>
              <a:gd name="T16" fmla="+- 0 762 403"/>
              <a:gd name="T17" fmla="*/ T16 w 681"/>
              <a:gd name="T18" fmla="+- 0 5863 5798"/>
              <a:gd name="T19" fmla="*/ 5863 h 1277"/>
              <a:gd name="T20" fmla="+- 0 700 403"/>
              <a:gd name="T21" fmla="*/ T20 w 681"/>
              <a:gd name="T22" fmla="+- 0 5898 5798"/>
              <a:gd name="T23" fmla="*/ 5898 h 1277"/>
              <a:gd name="T24" fmla="+- 0 643 403"/>
              <a:gd name="T25" fmla="*/ T24 w 681"/>
              <a:gd name="T26" fmla="+- 0 5939 5798"/>
              <a:gd name="T27" fmla="*/ 5939 h 1277"/>
              <a:gd name="T28" fmla="+- 0 591 403"/>
              <a:gd name="T29" fmla="*/ T28 w 681"/>
              <a:gd name="T30" fmla="+- 0 5985 5798"/>
              <a:gd name="T31" fmla="*/ 5985 h 1277"/>
              <a:gd name="T32" fmla="+- 0 544 403"/>
              <a:gd name="T33" fmla="*/ T32 w 681"/>
              <a:gd name="T34" fmla="+- 0 6038 5798"/>
              <a:gd name="T35" fmla="*/ 6038 h 1277"/>
              <a:gd name="T36" fmla="+- 0 503 403"/>
              <a:gd name="T37" fmla="*/ T36 w 681"/>
              <a:gd name="T38" fmla="+- 0 6095 5798"/>
              <a:gd name="T39" fmla="*/ 6095 h 1277"/>
              <a:gd name="T40" fmla="+- 0 468 403"/>
              <a:gd name="T41" fmla="*/ T40 w 681"/>
              <a:gd name="T42" fmla="+- 0 6156 5798"/>
              <a:gd name="T43" fmla="*/ 6156 h 1277"/>
              <a:gd name="T44" fmla="+- 0 440 403"/>
              <a:gd name="T45" fmla="*/ T44 w 681"/>
              <a:gd name="T46" fmla="+- 0 6221 5798"/>
              <a:gd name="T47" fmla="*/ 6221 h 1277"/>
              <a:gd name="T48" fmla="+- 0 420 403"/>
              <a:gd name="T49" fmla="*/ T48 w 681"/>
              <a:gd name="T50" fmla="+- 0 6290 5798"/>
              <a:gd name="T51" fmla="*/ 6290 h 1277"/>
              <a:gd name="T52" fmla="+- 0 408 403"/>
              <a:gd name="T53" fmla="*/ T52 w 681"/>
              <a:gd name="T54" fmla="+- 0 6362 5798"/>
              <a:gd name="T55" fmla="*/ 6362 h 1277"/>
              <a:gd name="T56" fmla="+- 0 403 403"/>
              <a:gd name="T57" fmla="*/ T56 w 681"/>
              <a:gd name="T58" fmla="+- 0 6437 5798"/>
              <a:gd name="T59" fmla="*/ 6437 h 1277"/>
              <a:gd name="T60" fmla="+- 0 408 403"/>
              <a:gd name="T61" fmla="*/ T60 w 681"/>
              <a:gd name="T62" fmla="+- 0 6511 5798"/>
              <a:gd name="T63" fmla="*/ 6511 h 1277"/>
              <a:gd name="T64" fmla="+- 0 420 403"/>
              <a:gd name="T65" fmla="*/ T64 w 681"/>
              <a:gd name="T66" fmla="+- 0 6583 5798"/>
              <a:gd name="T67" fmla="*/ 6583 h 1277"/>
              <a:gd name="T68" fmla="+- 0 440 403"/>
              <a:gd name="T69" fmla="*/ T68 w 681"/>
              <a:gd name="T70" fmla="+- 0 6652 5798"/>
              <a:gd name="T71" fmla="*/ 6652 h 1277"/>
              <a:gd name="T72" fmla="+- 0 468 403"/>
              <a:gd name="T73" fmla="*/ T72 w 681"/>
              <a:gd name="T74" fmla="+- 0 6718 5798"/>
              <a:gd name="T75" fmla="*/ 6718 h 1277"/>
              <a:gd name="T76" fmla="+- 0 503 403"/>
              <a:gd name="T77" fmla="*/ T76 w 681"/>
              <a:gd name="T78" fmla="+- 0 6779 5798"/>
              <a:gd name="T79" fmla="*/ 6779 h 1277"/>
              <a:gd name="T80" fmla="+- 0 544 403"/>
              <a:gd name="T81" fmla="*/ T80 w 681"/>
              <a:gd name="T82" fmla="+- 0 6836 5798"/>
              <a:gd name="T83" fmla="*/ 6836 h 1277"/>
              <a:gd name="T84" fmla="+- 0 591 403"/>
              <a:gd name="T85" fmla="*/ T84 w 681"/>
              <a:gd name="T86" fmla="+- 0 6888 5798"/>
              <a:gd name="T87" fmla="*/ 6888 h 1277"/>
              <a:gd name="T88" fmla="+- 0 643 403"/>
              <a:gd name="T89" fmla="*/ T88 w 681"/>
              <a:gd name="T90" fmla="+- 0 6935 5798"/>
              <a:gd name="T91" fmla="*/ 6935 h 1277"/>
              <a:gd name="T92" fmla="+- 0 700 403"/>
              <a:gd name="T93" fmla="*/ T92 w 681"/>
              <a:gd name="T94" fmla="+- 0 6976 5798"/>
              <a:gd name="T95" fmla="*/ 6976 h 1277"/>
              <a:gd name="T96" fmla="+- 0 762 403"/>
              <a:gd name="T97" fmla="*/ T96 w 681"/>
              <a:gd name="T98" fmla="+- 0 7010 5798"/>
              <a:gd name="T99" fmla="*/ 7010 h 1277"/>
              <a:gd name="T100" fmla="+- 0 827 403"/>
              <a:gd name="T101" fmla="*/ T100 w 681"/>
              <a:gd name="T102" fmla="+- 0 7038 5798"/>
              <a:gd name="T103" fmla="*/ 7038 h 1277"/>
              <a:gd name="T104" fmla="+- 0 896 403"/>
              <a:gd name="T105" fmla="*/ T104 w 681"/>
              <a:gd name="T106" fmla="+- 0 7058 5798"/>
              <a:gd name="T107" fmla="*/ 7058 h 1277"/>
              <a:gd name="T108" fmla="+- 0 968 403"/>
              <a:gd name="T109" fmla="*/ T108 w 681"/>
              <a:gd name="T110" fmla="+- 0 7071 5798"/>
              <a:gd name="T111" fmla="*/ 7071 h 1277"/>
              <a:gd name="T112" fmla="+- 0 1043 403"/>
              <a:gd name="T113" fmla="*/ T112 w 681"/>
              <a:gd name="T114" fmla="+- 0 7075 5798"/>
              <a:gd name="T115" fmla="*/ 7075 h 1277"/>
              <a:gd name="T116" fmla="+- 0 1053 403"/>
              <a:gd name="T117" fmla="*/ T116 w 681"/>
              <a:gd name="T118" fmla="+- 0 7075 5798"/>
              <a:gd name="T119" fmla="*/ 7075 h 1277"/>
              <a:gd name="T120" fmla="+- 0 1063 403"/>
              <a:gd name="T121" fmla="*/ T120 w 681"/>
              <a:gd name="T122" fmla="+- 0 7075 5798"/>
              <a:gd name="T123" fmla="*/ 7075 h 1277"/>
              <a:gd name="T124" fmla="+- 0 1074 403"/>
              <a:gd name="T125" fmla="*/ T124 w 681"/>
              <a:gd name="T126" fmla="+- 0 7074 5798"/>
              <a:gd name="T127" fmla="*/ 7074 h 1277"/>
              <a:gd name="T128" fmla="+- 0 1084 403"/>
              <a:gd name="T129" fmla="*/ T128 w 681"/>
              <a:gd name="T130" fmla="+- 0 7074 5798"/>
              <a:gd name="T131" fmla="*/ 7074 h 12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681" h="1277">
                <a:moveTo>
                  <a:pt x="640" y="0"/>
                </a:moveTo>
                <a:lnTo>
                  <a:pt x="565" y="5"/>
                </a:lnTo>
                <a:lnTo>
                  <a:pt x="493" y="17"/>
                </a:lnTo>
                <a:lnTo>
                  <a:pt x="424" y="38"/>
                </a:lnTo>
                <a:lnTo>
                  <a:pt x="359" y="65"/>
                </a:lnTo>
                <a:lnTo>
                  <a:pt x="297" y="100"/>
                </a:lnTo>
                <a:lnTo>
                  <a:pt x="240" y="141"/>
                </a:lnTo>
                <a:lnTo>
                  <a:pt x="188" y="187"/>
                </a:lnTo>
                <a:lnTo>
                  <a:pt x="141" y="240"/>
                </a:lnTo>
                <a:lnTo>
                  <a:pt x="100" y="297"/>
                </a:lnTo>
                <a:lnTo>
                  <a:pt x="65" y="358"/>
                </a:lnTo>
                <a:lnTo>
                  <a:pt x="37" y="423"/>
                </a:lnTo>
                <a:lnTo>
                  <a:pt x="17" y="492"/>
                </a:lnTo>
                <a:lnTo>
                  <a:pt x="5" y="564"/>
                </a:lnTo>
                <a:lnTo>
                  <a:pt x="0" y="639"/>
                </a:lnTo>
                <a:lnTo>
                  <a:pt x="5" y="713"/>
                </a:lnTo>
                <a:lnTo>
                  <a:pt x="17" y="785"/>
                </a:lnTo>
                <a:lnTo>
                  <a:pt x="37" y="854"/>
                </a:lnTo>
                <a:lnTo>
                  <a:pt x="65" y="920"/>
                </a:lnTo>
                <a:lnTo>
                  <a:pt x="100" y="981"/>
                </a:lnTo>
                <a:lnTo>
                  <a:pt x="141" y="1038"/>
                </a:lnTo>
                <a:lnTo>
                  <a:pt x="188" y="1090"/>
                </a:lnTo>
                <a:lnTo>
                  <a:pt x="240" y="1137"/>
                </a:lnTo>
                <a:lnTo>
                  <a:pt x="297" y="1178"/>
                </a:lnTo>
                <a:lnTo>
                  <a:pt x="359" y="1212"/>
                </a:lnTo>
                <a:lnTo>
                  <a:pt x="424" y="1240"/>
                </a:lnTo>
                <a:lnTo>
                  <a:pt x="493" y="1260"/>
                </a:lnTo>
                <a:lnTo>
                  <a:pt x="565" y="1273"/>
                </a:lnTo>
                <a:lnTo>
                  <a:pt x="640" y="1277"/>
                </a:lnTo>
                <a:lnTo>
                  <a:pt x="650" y="1277"/>
                </a:lnTo>
                <a:lnTo>
                  <a:pt x="660" y="1277"/>
                </a:lnTo>
                <a:lnTo>
                  <a:pt x="671" y="1276"/>
                </a:lnTo>
                <a:lnTo>
                  <a:pt x="681" y="1276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Freeform 33">
            <a:extLst>
              <a:ext uri="{FF2B5EF4-FFF2-40B4-BE49-F238E27FC236}">
                <a16:creationId xmlns:a16="http://schemas.microsoft.com/office/drawing/2014/main" id="{76E56ED9-F827-4A1B-A7DA-683E09740F2E}"/>
              </a:ext>
            </a:extLst>
          </p:cNvPr>
          <p:cNvSpPr>
            <a:spLocks/>
          </p:cNvSpPr>
          <p:nvPr/>
        </p:nvSpPr>
        <p:spPr bwMode="auto">
          <a:xfrm>
            <a:off x="9054811" y="2683309"/>
            <a:ext cx="386149" cy="799145"/>
          </a:xfrm>
          <a:custGeom>
            <a:avLst/>
            <a:gdLst>
              <a:gd name="T0" fmla="+- 0 1068 1068"/>
              <a:gd name="T1" fmla="*/ T0 w 466"/>
              <a:gd name="T2" fmla="+- 0 7073 7073"/>
              <a:gd name="T3" fmla="*/ 7073 h 840"/>
              <a:gd name="T4" fmla="+- 0 1068 1068"/>
              <a:gd name="T5" fmla="*/ T4 w 466"/>
              <a:gd name="T6" fmla="+- 0 7913 7073"/>
              <a:gd name="T7" fmla="*/ 7913 h 840"/>
              <a:gd name="T8" fmla="+- 0 1534 1068"/>
              <a:gd name="T9" fmla="*/ T8 w 466"/>
              <a:gd name="T10" fmla="+- 0 7913 7073"/>
              <a:gd name="T11" fmla="*/ 7913 h 8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466" h="840">
                <a:moveTo>
                  <a:pt x="0" y="0"/>
                </a:moveTo>
                <a:lnTo>
                  <a:pt x="0" y="840"/>
                </a:lnTo>
                <a:lnTo>
                  <a:pt x="466" y="840"/>
                </a:lnTo>
              </a:path>
            </a:pathLst>
          </a:custGeom>
          <a:noFill/>
          <a:ln w="15240">
            <a:solidFill>
              <a:srgbClr val="4E6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7484D99-72D7-4857-8A45-4136368766DF}"/>
              </a:ext>
            </a:extLst>
          </p:cNvPr>
          <p:cNvSpPr txBox="1"/>
          <p:nvPr/>
        </p:nvSpPr>
        <p:spPr>
          <a:xfrm>
            <a:off x="8423542" y="3544737"/>
            <a:ext cx="2259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</a:rPr>
              <a:t>Заключительный </a:t>
            </a:r>
          </a:p>
          <a:p>
            <a:r>
              <a:rPr lang="ru-RU" sz="2000" b="1" i="1" dirty="0">
                <a:solidFill>
                  <a:schemeClr val="tx2"/>
                </a:solidFill>
              </a:rPr>
              <a:t>этап</a:t>
            </a: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2D3CA788-8E48-4923-A332-0CDB57614AA9}"/>
              </a:ext>
            </a:extLst>
          </p:cNvPr>
          <p:cNvSpPr/>
          <p:nvPr/>
        </p:nvSpPr>
        <p:spPr>
          <a:xfrm>
            <a:off x="919288" y="4368036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6B6A81D5-4B86-484C-932D-359917A30B8B}"/>
              </a:ext>
            </a:extLst>
          </p:cNvPr>
          <p:cNvSpPr/>
          <p:nvPr/>
        </p:nvSpPr>
        <p:spPr>
          <a:xfrm>
            <a:off x="1348197" y="5963629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1C63DFEF-E341-4F32-BADA-36728706859F}"/>
              </a:ext>
            </a:extLst>
          </p:cNvPr>
          <p:cNvSpPr/>
          <p:nvPr/>
        </p:nvSpPr>
        <p:spPr>
          <a:xfrm>
            <a:off x="2805807" y="3906480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E79EF839-2B6F-4C84-983E-7E20DCA34D32}"/>
              </a:ext>
            </a:extLst>
          </p:cNvPr>
          <p:cNvSpPr/>
          <p:nvPr/>
        </p:nvSpPr>
        <p:spPr>
          <a:xfrm>
            <a:off x="2429463" y="2326179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D2D0FE3E-41F2-494F-8FBA-A7EEC9F6147F}"/>
              </a:ext>
            </a:extLst>
          </p:cNvPr>
          <p:cNvSpPr/>
          <p:nvPr/>
        </p:nvSpPr>
        <p:spPr>
          <a:xfrm>
            <a:off x="4734017" y="3112068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8F558D51-5D49-4F3F-9283-7D3746D218C4}"/>
              </a:ext>
            </a:extLst>
          </p:cNvPr>
          <p:cNvSpPr/>
          <p:nvPr/>
        </p:nvSpPr>
        <p:spPr>
          <a:xfrm>
            <a:off x="5143951" y="5959751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D7628516-1EB4-4750-AF25-1E484D697543}"/>
              </a:ext>
            </a:extLst>
          </p:cNvPr>
          <p:cNvSpPr/>
          <p:nvPr/>
        </p:nvSpPr>
        <p:spPr>
          <a:xfrm>
            <a:off x="7046991" y="3906480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3D615879-19E9-4D9A-8EEF-B6C179573322}"/>
              </a:ext>
            </a:extLst>
          </p:cNvPr>
          <p:cNvSpPr/>
          <p:nvPr/>
        </p:nvSpPr>
        <p:spPr>
          <a:xfrm>
            <a:off x="6662139" y="2333585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47994262-E123-4D53-8A62-CED96C14C4DC}"/>
              </a:ext>
            </a:extLst>
          </p:cNvPr>
          <p:cNvSpPr/>
          <p:nvPr/>
        </p:nvSpPr>
        <p:spPr>
          <a:xfrm>
            <a:off x="8997838" y="1869207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313D0603-A091-467F-B870-102DA7887B1C}"/>
              </a:ext>
            </a:extLst>
          </p:cNvPr>
          <p:cNvSpPr/>
          <p:nvPr/>
        </p:nvSpPr>
        <p:spPr>
          <a:xfrm>
            <a:off x="9452058" y="3437454"/>
            <a:ext cx="90000" cy="9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E677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66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1093</Words>
  <Application>Microsoft Office PowerPoint</Application>
  <PresentationFormat>Широкоэкранный</PresentationFormat>
  <Paragraphs>329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новой структуры бизнес-процессов производственной аналитики </vt:lpstr>
      <vt:lpstr>Основные этапы работ</vt:lpstr>
      <vt:lpstr>Матрица ответственности</vt:lpstr>
      <vt:lpstr>Сетевой график</vt:lpstr>
      <vt:lpstr>Структура затрат проекта</vt:lpstr>
      <vt:lpstr>Критерии оценки эффективности проекта</vt:lpstr>
      <vt:lpstr>Расчет экономической эффективности</vt:lpstr>
      <vt:lpstr>Анализ рисков проекта</vt:lpstr>
      <vt:lpstr>Информационно-аналитическая база данных, как эффективный инструмент управления производственными процессами  компании «Русмолко»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krugandr81@gmail.com</dc:creator>
  <cp:lastModifiedBy>Andrey Kruglov</cp:lastModifiedBy>
  <cp:revision>109</cp:revision>
  <dcterms:created xsi:type="dcterms:W3CDTF">2023-01-10T14:42:47Z</dcterms:created>
  <dcterms:modified xsi:type="dcterms:W3CDTF">2023-03-08T05:01:27Z</dcterms:modified>
</cp:coreProperties>
</file>