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77" r:id="rId4"/>
    <p:sldId id="1079" r:id="rId5"/>
    <p:sldId id="1082" r:id="rId6"/>
    <p:sldId id="267" r:id="rId7"/>
    <p:sldId id="1064" r:id="rId8"/>
    <p:sldId id="258" r:id="rId9"/>
    <p:sldId id="260" r:id="rId10"/>
    <p:sldId id="261" r:id="rId11"/>
    <p:sldId id="1080" r:id="rId12"/>
    <p:sldId id="1081" r:id="rId13"/>
    <p:sldId id="265" r:id="rId14"/>
    <p:sldId id="266" r:id="rId15"/>
    <p:sldId id="269" r:id="rId16"/>
    <p:sldId id="274" r:id="rId1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FFFFF"/>
    <a:srgbClr val="2F75B5"/>
    <a:srgbClr val="003760"/>
    <a:srgbClr val="023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826" autoAdjust="0"/>
  </p:normalViewPr>
  <p:slideViewPr>
    <p:cSldViewPr snapToGrid="0">
      <p:cViewPr varScale="1">
        <p:scale>
          <a:sx n="86" d="100"/>
          <a:sy n="86" d="100"/>
        </p:scale>
        <p:origin x="456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Vasilevykh" userId="919d337b-6d50-48b6-9dc5-3b96ce2ef0b5" providerId="ADAL" clId="{C49D2E1C-4DD8-4323-AD1E-1515EE883873}"/>
    <pc:docChg chg="custSel delSld modSld">
      <pc:chgData name="Elena Vasilevykh" userId="919d337b-6d50-48b6-9dc5-3b96ce2ef0b5" providerId="ADAL" clId="{C49D2E1C-4DD8-4323-AD1E-1515EE883873}" dt="2024-01-19T12:03:09.293" v="16" actId="1076"/>
      <pc:docMkLst>
        <pc:docMk/>
      </pc:docMkLst>
      <pc:sldChg chg="modSp mod">
        <pc:chgData name="Elena Vasilevykh" userId="919d337b-6d50-48b6-9dc5-3b96ce2ef0b5" providerId="ADAL" clId="{C49D2E1C-4DD8-4323-AD1E-1515EE883873}" dt="2024-01-19T12:03:09.293" v="16" actId="1076"/>
        <pc:sldMkLst>
          <pc:docMk/>
          <pc:sldMk cId="91550151" sldId="267"/>
        </pc:sldMkLst>
        <pc:spChg chg="mod">
          <ac:chgData name="Elena Vasilevykh" userId="919d337b-6d50-48b6-9dc5-3b96ce2ef0b5" providerId="ADAL" clId="{C49D2E1C-4DD8-4323-AD1E-1515EE883873}" dt="2024-01-19T12:03:09.293" v="16" actId="1076"/>
          <ac:spMkLst>
            <pc:docMk/>
            <pc:sldMk cId="91550151" sldId="267"/>
            <ac:spMk id="11" creationId="{542CB626-6BB9-894D-A83F-8BA484C5B8D1}"/>
          </ac:spMkLst>
        </pc:spChg>
        <pc:spChg chg="mod">
          <ac:chgData name="Elena Vasilevykh" userId="919d337b-6d50-48b6-9dc5-3b96ce2ef0b5" providerId="ADAL" clId="{C49D2E1C-4DD8-4323-AD1E-1515EE883873}" dt="2024-01-19T12:02:49.298" v="8" actId="1076"/>
          <ac:spMkLst>
            <pc:docMk/>
            <pc:sldMk cId="91550151" sldId="267"/>
            <ac:spMk id="20" creationId="{39FA3A01-D3EF-DEB5-02C2-BDFE5A51410C}"/>
          </ac:spMkLst>
        </pc:spChg>
        <pc:spChg chg="mod">
          <ac:chgData name="Elena Vasilevykh" userId="919d337b-6d50-48b6-9dc5-3b96ce2ef0b5" providerId="ADAL" clId="{C49D2E1C-4DD8-4323-AD1E-1515EE883873}" dt="2024-01-19T12:02:52.495" v="9" actId="6549"/>
          <ac:spMkLst>
            <pc:docMk/>
            <pc:sldMk cId="91550151" sldId="267"/>
            <ac:spMk id="25" creationId="{7731B12B-8FC1-4D4F-E066-E4EF45B3FC28}"/>
          </ac:spMkLst>
        </pc:spChg>
      </pc:sldChg>
      <pc:sldChg chg="delSp mod">
        <pc:chgData name="Elena Vasilevykh" userId="919d337b-6d50-48b6-9dc5-3b96ce2ef0b5" providerId="ADAL" clId="{C49D2E1C-4DD8-4323-AD1E-1515EE883873}" dt="2024-01-19T11:46:05.528" v="4" actId="478"/>
        <pc:sldMkLst>
          <pc:docMk/>
          <pc:sldMk cId="2829762324" sldId="277"/>
        </pc:sldMkLst>
        <pc:spChg chg="del">
          <ac:chgData name="Elena Vasilevykh" userId="919d337b-6d50-48b6-9dc5-3b96ce2ef0b5" providerId="ADAL" clId="{C49D2E1C-4DD8-4323-AD1E-1515EE883873}" dt="2024-01-19T11:46:00.791" v="2" actId="478"/>
          <ac:spMkLst>
            <pc:docMk/>
            <pc:sldMk cId="2829762324" sldId="277"/>
            <ac:spMk id="15" creationId="{1578AA8E-64B1-63B3-71C7-B7C5BBC66F02}"/>
          </ac:spMkLst>
        </pc:spChg>
        <pc:spChg chg="del">
          <ac:chgData name="Elena Vasilevykh" userId="919d337b-6d50-48b6-9dc5-3b96ce2ef0b5" providerId="ADAL" clId="{C49D2E1C-4DD8-4323-AD1E-1515EE883873}" dt="2024-01-19T11:46:03.124" v="3" actId="478"/>
          <ac:spMkLst>
            <pc:docMk/>
            <pc:sldMk cId="2829762324" sldId="277"/>
            <ac:spMk id="16" creationId="{F56EF3E6-32B9-105A-00A2-F69252084420}"/>
          </ac:spMkLst>
        </pc:spChg>
        <pc:spChg chg="del">
          <ac:chgData name="Elena Vasilevykh" userId="919d337b-6d50-48b6-9dc5-3b96ce2ef0b5" providerId="ADAL" clId="{C49D2E1C-4DD8-4323-AD1E-1515EE883873}" dt="2024-01-19T11:46:05.528" v="4" actId="478"/>
          <ac:spMkLst>
            <pc:docMk/>
            <pc:sldMk cId="2829762324" sldId="277"/>
            <ac:spMk id="19" creationId="{5070C37C-77D8-DDD3-2B0F-F50822810E87}"/>
          </ac:spMkLst>
        </pc:spChg>
      </pc:sldChg>
      <pc:sldChg chg="del">
        <pc:chgData name="Elena Vasilevykh" userId="919d337b-6d50-48b6-9dc5-3b96ce2ef0b5" providerId="ADAL" clId="{C49D2E1C-4DD8-4323-AD1E-1515EE883873}" dt="2024-01-19T11:45:36.775" v="0" actId="47"/>
        <pc:sldMkLst>
          <pc:docMk/>
          <pc:sldMk cId="1292951457" sldId="1083"/>
        </pc:sldMkLst>
      </pc:sldChg>
      <pc:sldChg chg="del">
        <pc:chgData name="Elena Vasilevykh" userId="919d337b-6d50-48b6-9dc5-3b96ce2ef0b5" providerId="ADAL" clId="{C49D2E1C-4DD8-4323-AD1E-1515EE883873}" dt="2024-01-19T11:45:38.213" v="1" actId="47"/>
        <pc:sldMkLst>
          <pc:docMk/>
          <pc:sldMk cId="3385108553" sldId="108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51145177263098E-2"/>
          <c:y val="1.9847745826838587E-2"/>
          <c:w val="0.90888289496511565"/>
          <c:h val="0.833665315352414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  <c:pt idx="3">
                  <c:v>4 кв.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CF-4576-9BF6-C08F0D1CD2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  <c:pt idx="3">
                  <c:v>4 кв.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CF-4576-9BF6-C08F0D1CD2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5442431"/>
        <c:axId val="1035437023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Суммарно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  <c:pt idx="3">
                  <c:v>4 кв.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10</c:v>
                </c:pt>
                <c:pt idx="3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CF-4576-9BF6-C08F0D1CD2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5442431"/>
        <c:axId val="1035437023"/>
      </c:lineChart>
      <c:catAx>
        <c:axId val="1035442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35437023"/>
        <c:crosses val="autoZero"/>
        <c:auto val="1"/>
        <c:lblAlgn val="ctr"/>
        <c:lblOffset val="100"/>
        <c:noMultiLvlLbl val="0"/>
      </c:catAx>
      <c:valAx>
        <c:axId val="1035437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35442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4C02C-40E4-488D-923E-57A5585B7075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F9C28-7D08-4FAC-A886-459B5D722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0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F9C28-7D08-4FAC-A886-459B5D722B8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959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A2D108-47F5-4EC9-9B7D-E61A2219B11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623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A2D108-47F5-4EC9-9B7D-E61A2219B11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148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F9C28-7D08-4FAC-A886-459B5D722B8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69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158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Добавить топ-10 рисков – слева/внизу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F9C28-7D08-4FAC-A886-459B5D722B8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36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9E80B-27F2-49E9-791A-359E4F7B5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CAF591-5714-22F6-863E-8BFC6A64D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5E047C-D57E-2834-BAAB-AE6EAC367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065C-BF6E-4780-83F8-7C540321A8CC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77E33A-E64B-9441-BA53-9678ED4F3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BB000A-8864-7E29-2353-6271FB96B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EA5C-5372-42E7-ABD5-F8F656E2B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96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2AD73-CBAC-4354-7FF9-25708ED63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C45ADB-420E-5AB2-AE9D-2DBC7FCF7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10B3B4-63EA-5E00-7476-D4A63682D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065C-BF6E-4780-83F8-7C540321A8CC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F99CE7-074C-8ED7-099B-C86E8348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5D97BE-3690-7F2A-AC41-8AC3B01B3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EA5C-5372-42E7-ABD5-F8F656E2B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7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14D445-F8A9-0E32-7ED4-7EFFF44B7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E924D7-79E1-E190-0141-EC6C99247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B9F0D6-12C0-8D7D-2307-E77459A8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065C-BF6E-4780-83F8-7C540321A8CC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A9F35F-EA1E-4110-50EF-16ABC7B7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2006EF-1CDE-4E02-F3B1-6374F7C3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EA5C-5372-42E7-ABD5-F8F656E2B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385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4">
            <a:extLst>
              <a:ext uri="{FF2B5EF4-FFF2-40B4-BE49-F238E27FC236}">
                <a16:creationId xmlns:a16="http://schemas.microsoft.com/office/drawing/2014/main" id="{DD50784A-8247-4CFA-B5AE-62C819356E14}"/>
              </a:ext>
            </a:extLst>
          </p:cNvPr>
          <p:cNvSpPr/>
          <p:nvPr userDrawn="1"/>
        </p:nvSpPr>
        <p:spPr>
          <a:xfrm rot="5400000">
            <a:off x="7804306" y="-95855"/>
            <a:ext cx="4290312" cy="4482022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12" name="Полилиния 34">
            <a:extLst>
              <a:ext uri="{FF2B5EF4-FFF2-40B4-BE49-F238E27FC236}">
                <a16:creationId xmlns:a16="http://schemas.microsoft.com/office/drawing/2014/main" id="{E168CA1A-1B07-4388-8AF5-C69136B3CD21}"/>
              </a:ext>
            </a:extLst>
          </p:cNvPr>
          <p:cNvSpPr/>
          <p:nvPr userDrawn="1"/>
        </p:nvSpPr>
        <p:spPr>
          <a:xfrm flipH="1">
            <a:off x="-2" y="2162939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80D8C2-7AAF-4FA0-957A-2948D4330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12" y="1103505"/>
            <a:ext cx="6771723" cy="718151"/>
          </a:xfrm>
          <a:prstGeom prst="rect">
            <a:avLst/>
          </a:prstGeom>
        </p:spPr>
      </p:pic>
      <p:sp>
        <p:nvSpPr>
          <p:cNvPr id="9" name="Рисунок 8">
            <a:extLst>
              <a:ext uri="{FF2B5EF4-FFF2-40B4-BE49-F238E27FC236}">
                <a16:creationId xmlns:a16="http://schemas.microsoft.com/office/drawing/2014/main" id="{AB06AE15-2EAA-4D77-AFC1-56323DCF10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8267" y="1800225"/>
            <a:ext cx="6731183" cy="3954271"/>
          </a:xfrm>
          <a:prstGeom prst="roundRect">
            <a:avLst>
              <a:gd name="adj" fmla="val 28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5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4">
            <a:extLst>
              <a:ext uri="{FF2B5EF4-FFF2-40B4-BE49-F238E27FC236}">
                <a16:creationId xmlns:a16="http://schemas.microsoft.com/office/drawing/2014/main" id="{DD50784A-8247-4CFA-B5AE-62C819356E14}"/>
              </a:ext>
            </a:extLst>
          </p:cNvPr>
          <p:cNvSpPr/>
          <p:nvPr userDrawn="1"/>
        </p:nvSpPr>
        <p:spPr>
          <a:xfrm rot="5400000">
            <a:off x="7804306" y="-95855"/>
            <a:ext cx="4290312" cy="4482022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12" name="Полилиния 34">
            <a:extLst>
              <a:ext uri="{FF2B5EF4-FFF2-40B4-BE49-F238E27FC236}">
                <a16:creationId xmlns:a16="http://schemas.microsoft.com/office/drawing/2014/main" id="{E168CA1A-1B07-4388-8AF5-C69136B3CD21}"/>
              </a:ext>
            </a:extLst>
          </p:cNvPr>
          <p:cNvSpPr/>
          <p:nvPr userDrawn="1"/>
        </p:nvSpPr>
        <p:spPr>
          <a:xfrm flipH="1">
            <a:off x="-2" y="2162939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36E499-E3F2-1B38-C3B5-5E3901F910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368357" y="-1577499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703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4">
            <a:extLst>
              <a:ext uri="{FF2B5EF4-FFF2-40B4-BE49-F238E27FC236}">
                <a16:creationId xmlns:a16="http://schemas.microsoft.com/office/drawing/2014/main" id="{58A60FB7-5C04-64C3-CE5A-22E3CCDD544E}"/>
              </a:ext>
            </a:extLst>
          </p:cNvPr>
          <p:cNvSpPr/>
          <p:nvPr userDrawn="1"/>
        </p:nvSpPr>
        <p:spPr>
          <a:xfrm rot="5400000">
            <a:off x="7804306" y="-95855"/>
            <a:ext cx="4290312" cy="4482022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3" name="Полилиния 34">
            <a:extLst>
              <a:ext uri="{FF2B5EF4-FFF2-40B4-BE49-F238E27FC236}">
                <a16:creationId xmlns:a16="http://schemas.microsoft.com/office/drawing/2014/main" id="{0CD00261-F199-D622-8EBA-8B280205C8F5}"/>
              </a:ext>
            </a:extLst>
          </p:cNvPr>
          <p:cNvSpPr/>
          <p:nvPr userDrawn="1"/>
        </p:nvSpPr>
        <p:spPr>
          <a:xfrm flipH="1">
            <a:off x="-2" y="2162939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89520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2BC11CD-18BC-40A5-9A7C-35E852AE3B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9651" y="79880"/>
            <a:ext cx="1833168" cy="9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6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23" name="Рисунок 18">
            <a:extLst>
              <a:ext uri="{FF2B5EF4-FFF2-40B4-BE49-F238E27FC236}">
                <a16:creationId xmlns:a16="http://schemas.microsoft.com/office/drawing/2014/main" id="{0EE28773-79A8-4AB3-91D2-1F9A1FB5F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1" y="2389238"/>
            <a:ext cx="1917975" cy="245394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4" name="Рисунок 18">
            <a:extLst>
              <a:ext uri="{FF2B5EF4-FFF2-40B4-BE49-F238E27FC236}">
                <a16:creationId xmlns:a16="http://schemas.microsoft.com/office/drawing/2014/main" id="{4C715CF0-7A52-4ABA-8699-CA2F04E82A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24890" y="1187120"/>
            <a:ext cx="1836002" cy="156863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5" name="Рисунок 18">
            <a:extLst>
              <a:ext uri="{FF2B5EF4-FFF2-40B4-BE49-F238E27FC236}">
                <a16:creationId xmlns:a16="http://schemas.microsoft.com/office/drawing/2014/main" id="{94B18A68-98C1-4A6B-A32E-8FBD12F11E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24890" y="4154366"/>
            <a:ext cx="1836002" cy="167945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6" name="Рисунок 18">
            <a:extLst>
              <a:ext uri="{FF2B5EF4-FFF2-40B4-BE49-F238E27FC236}">
                <a16:creationId xmlns:a16="http://schemas.microsoft.com/office/drawing/2014/main" id="{122664B7-6C22-4693-A486-A386135C0A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92455" y="2505553"/>
            <a:ext cx="2250364" cy="184689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479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6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6" name="Рисунок 73">
            <a:extLst>
              <a:ext uri="{FF2B5EF4-FFF2-40B4-BE49-F238E27FC236}">
                <a16:creationId xmlns:a16="http://schemas.microsoft.com/office/drawing/2014/main" id="{70087263-42A7-4590-BAC8-05B3B56A91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13735" y="1952625"/>
            <a:ext cx="5858827" cy="367426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073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6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6" name="Рисунок 73">
            <a:extLst>
              <a:ext uri="{FF2B5EF4-FFF2-40B4-BE49-F238E27FC236}">
                <a16:creationId xmlns:a16="http://schemas.microsoft.com/office/drawing/2014/main" id="{70087263-42A7-4590-BAC8-05B3B56A91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144" y="1666815"/>
            <a:ext cx="5867669" cy="367426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46A411-C217-426B-8DFC-6926599D0F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455" y="1155244"/>
            <a:ext cx="3574720" cy="357472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 lang="ru-RU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535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6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6" name="Rectangle 193">
            <a:extLst>
              <a:ext uri="{FF2B5EF4-FFF2-40B4-BE49-F238E27FC236}">
                <a16:creationId xmlns:a16="http://schemas.microsoft.com/office/drawing/2014/main" id="{4A1744A1-E9BA-46DB-AE1E-F9901F701D85}"/>
              </a:ext>
            </a:extLst>
          </p:cNvPr>
          <p:cNvSpPr/>
          <p:nvPr userDrawn="1"/>
        </p:nvSpPr>
        <p:spPr>
          <a:xfrm>
            <a:off x="5969000" y="-50800"/>
            <a:ext cx="6299200" cy="6953034"/>
          </a:xfrm>
          <a:custGeom>
            <a:avLst/>
            <a:gdLst>
              <a:gd name="connsiteX0" fmla="*/ 719382 w 6616700"/>
              <a:gd name="connsiteY0" fmla="*/ 0 h 4316203"/>
              <a:gd name="connsiteX1" fmla="*/ 5897318 w 6616700"/>
              <a:gd name="connsiteY1" fmla="*/ 0 h 4316203"/>
              <a:gd name="connsiteX2" fmla="*/ 6616700 w 6616700"/>
              <a:gd name="connsiteY2" fmla="*/ 719382 h 4316203"/>
              <a:gd name="connsiteX3" fmla="*/ 6616700 w 6616700"/>
              <a:gd name="connsiteY3" fmla="*/ 4316203 h 4316203"/>
              <a:gd name="connsiteX4" fmla="*/ 6616700 w 6616700"/>
              <a:gd name="connsiteY4" fmla="*/ 4316203 h 4316203"/>
              <a:gd name="connsiteX5" fmla="*/ 0 w 6616700"/>
              <a:gd name="connsiteY5" fmla="*/ 4316203 h 4316203"/>
              <a:gd name="connsiteX6" fmla="*/ 0 w 6616700"/>
              <a:gd name="connsiteY6" fmla="*/ 4316203 h 4316203"/>
              <a:gd name="connsiteX7" fmla="*/ 0 w 6616700"/>
              <a:gd name="connsiteY7" fmla="*/ 719382 h 4316203"/>
              <a:gd name="connsiteX8" fmla="*/ 719382 w 6616700"/>
              <a:gd name="connsiteY8" fmla="*/ 0 h 43162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0 w 6688382"/>
              <a:gd name="connsiteY7" fmla="*/ 4300782 h 7897603"/>
              <a:gd name="connsiteX8" fmla="*/ 6688382 w 6688382"/>
              <a:gd name="connsiteY8" fmla="*/ 0 h 78976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4940300 w 6688382"/>
              <a:gd name="connsiteY7" fmla="*/ 3564182 h 7897603"/>
              <a:gd name="connsiteX8" fmla="*/ 6688382 w 6688382"/>
              <a:gd name="connsiteY8" fmla="*/ 0 h 78976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4102100 w 6688382"/>
              <a:gd name="connsiteY7" fmla="*/ 3805482 h 7897603"/>
              <a:gd name="connsiteX8" fmla="*/ 6688382 w 6688382"/>
              <a:gd name="connsiteY8" fmla="*/ 0 h 7897603"/>
              <a:gd name="connsiteX0" fmla="*/ 5964482 w 6616700"/>
              <a:gd name="connsiteY0" fmla="*/ 0 h 7923003"/>
              <a:gd name="connsiteX1" fmla="*/ 5897318 w 6616700"/>
              <a:gd name="connsiteY1" fmla="*/ 3606800 h 7923003"/>
              <a:gd name="connsiteX2" fmla="*/ 6616700 w 6616700"/>
              <a:gd name="connsiteY2" fmla="*/ 4326182 h 7923003"/>
              <a:gd name="connsiteX3" fmla="*/ 6616700 w 6616700"/>
              <a:gd name="connsiteY3" fmla="*/ 7923003 h 7923003"/>
              <a:gd name="connsiteX4" fmla="*/ 6616700 w 6616700"/>
              <a:gd name="connsiteY4" fmla="*/ 7923003 h 7923003"/>
              <a:gd name="connsiteX5" fmla="*/ 0 w 6616700"/>
              <a:gd name="connsiteY5" fmla="*/ 7923003 h 7923003"/>
              <a:gd name="connsiteX6" fmla="*/ 0 w 6616700"/>
              <a:gd name="connsiteY6" fmla="*/ 7923003 h 7923003"/>
              <a:gd name="connsiteX7" fmla="*/ 4102100 w 6616700"/>
              <a:gd name="connsiteY7" fmla="*/ 3830882 h 7923003"/>
              <a:gd name="connsiteX8" fmla="*/ 5964482 w 6616700"/>
              <a:gd name="connsiteY8" fmla="*/ 0 h 7923003"/>
              <a:gd name="connsiteX0" fmla="*/ 5964482 w 6621218"/>
              <a:gd name="connsiteY0" fmla="*/ 0 h 7923003"/>
              <a:gd name="connsiteX1" fmla="*/ 6621218 w 6621218"/>
              <a:gd name="connsiteY1" fmla="*/ 0 h 7923003"/>
              <a:gd name="connsiteX2" fmla="*/ 6616700 w 6621218"/>
              <a:gd name="connsiteY2" fmla="*/ 4326182 h 7923003"/>
              <a:gd name="connsiteX3" fmla="*/ 6616700 w 6621218"/>
              <a:gd name="connsiteY3" fmla="*/ 7923003 h 7923003"/>
              <a:gd name="connsiteX4" fmla="*/ 6616700 w 6621218"/>
              <a:gd name="connsiteY4" fmla="*/ 7923003 h 7923003"/>
              <a:gd name="connsiteX5" fmla="*/ 0 w 6621218"/>
              <a:gd name="connsiteY5" fmla="*/ 7923003 h 7923003"/>
              <a:gd name="connsiteX6" fmla="*/ 0 w 6621218"/>
              <a:gd name="connsiteY6" fmla="*/ 7923003 h 7923003"/>
              <a:gd name="connsiteX7" fmla="*/ 4102100 w 6621218"/>
              <a:gd name="connsiteY7" fmla="*/ 3830882 h 7923003"/>
              <a:gd name="connsiteX8" fmla="*/ 5964482 w 6621218"/>
              <a:gd name="connsiteY8" fmla="*/ 0 h 7923003"/>
              <a:gd name="connsiteX0" fmla="*/ 6046594 w 6621218"/>
              <a:gd name="connsiteY0" fmla="*/ 0 h 8070634"/>
              <a:gd name="connsiteX1" fmla="*/ 6621218 w 6621218"/>
              <a:gd name="connsiteY1" fmla="*/ 147631 h 8070634"/>
              <a:gd name="connsiteX2" fmla="*/ 6616700 w 6621218"/>
              <a:gd name="connsiteY2" fmla="*/ 4473813 h 8070634"/>
              <a:gd name="connsiteX3" fmla="*/ 6616700 w 6621218"/>
              <a:gd name="connsiteY3" fmla="*/ 8070634 h 8070634"/>
              <a:gd name="connsiteX4" fmla="*/ 6616700 w 6621218"/>
              <a:gd name="connsiteY4" fmla="*/ 8070634 h 8070634"/>
              <a:gd name="connsiteX5" fmla="*/ 0 w 6621218"/>
              <a:gd name="connsiteY5" fmla="*/ 8070634 h 8070634"/>
              <a:gd name="connsiteX6" fmla="*/ 0 w 6621218"/>
              <a:gd name="connsiteY6" fmla="*/ 8070634 h 8070634"/>
              <a:gd name="connsiteX7" fmla="*/ 4102100 w 6621218"/>
              <a:gd name="connsiteY7" fmla="*/ 3978513 h 8070634"/>
              <a:gd name="connsiteX8" fmla="*/ 6046594 w 6621218"/>
              <a:gd name="connsiteY8" fmla="*/ 0 h 8070634"/>
              <a:gd name="connsiteX0" fmla="*/ 6046594 w 6668894"/>
              <a:gd name="connsiteY0" fmla="*/ 0 h 8070634"/>
              <a:gd name="connsiteX1" fmla="*/ 6668894 w 6668894"/>
              <a:gd name="connsiteY1" fmla="*/ 76200 h 8070634"/>
              <a:gd name="connsiteX2" fmla="*/ 6616700 w 6668894"/>
              <a:gd name="connsiteY2" fmla="*/ 4473813 h 8070634"/>
              <a:gd name="connsiteX3" fmla="*/ 6616700 w 6668894"/>
              <a:gd name="connsiteY3" fmla="*/ 8070634 h 8070634"/>
              <a:gd name="connsiteX4" fmla="*/ 6616700 w 6668894"/>
              <a:gd name="connsiteY4" fmla="*/ 8070634 h 8070634"/>
              <a:gd name="connsiteX5" fmla="*/ 0 w 6668894"/>
              <a:gd name="connsiteY5" fmla="*/ 8070634 h 8070634"/>
              <a:gd name="connsiteX6" fmla="*/ 0 w 6668894"/>
              <a:gd name="connsiteY6" fmla="*/ 8070634 h 8070634"/>
              <a:gd name="connsiteX7" fmla="*/ 4102100 w 6668894"/>
              <a:gd name="connsiteY7" fmla="*/ 3978513 h 8070634"/>
              <a:gd name="connsiteX8" fmla="*/ 6046594 w 66688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858000 w 6910194"/>
              <a:gd name="connsiteY4" fmla="*/ 8070634 h 8070634"/>
              <a:gd name="connsiteX5" fmla="*/ 241300 w 6910194"/>
              <a:gd name="connsiteY5" fmla="*/ 80706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858000 w 6910194"/>
              <a:gd name="connsiteY4" fmla="*/ 8070634 h 8070634"/>
              <a:gd name="connsiteX5" fmla="*/ 1714500 w 6910194"/>
              <a:gd name="connsiteY5" fmla="*/ 69530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375400 w 6910194"/>
              <a:gd name="connsiteY4" fmla="*/ 5365534 h 8070634"/>
              <a:gd name="connsiteX5" fmla="*/ 1714500 w 6910194"/>
              <a:gd name="connsiteY5" fmla="*/ 69530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83400 w 6910194"/>
              <a:gd name="connsiteY3" fmla="*/ 6343434 h 8007134"/>
              <a:gd name="connsiteX4" fmla="*/ 6375400 w 6910194"/>
              <a:gd name="connsiteY4" fmla="*/ 5365534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6375400 w 6910194"/>
              <a:gd name="connsiteY4" fmla="*/ 5365534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5563994 w 6910194"/>
              <a:gd name="connsiteY4" fmla="*/ 6985000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5563994 w 6910194"/>
              <a:gd name="connsiteY4" fmla="*/ 6985000 h 8007134"/>
              <a:gd name="connsiteX5" fmla="*/ 1626994 w 6910194"/>
              <a:gd name="connsiteY5" fmla="*/ 6997700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148194 w 6910194"/>
              <a:gd name="connsiteY0" fmla="*/ 50800 h 7930934"/>
              <a:gd name="connsiteX1" fmla="*/ 6910194 w 6910194"/>
              <a:gd name="connsiteY1" fmla="*/ 0 h 7930934"/>
              <a:gd name="connsiteX2" fmla="*/ 6858000 w 6910194"/>
              <a:gd name="connsiteY2" fmla="*/ 4397613 h 7930934"/>
              <a:gd name="connsiteX3" fmla="*/ 6819900 w 6910194"/>
              <a:gd name="connsiteY3" fmla="*/ 6914934 h 7930934"/>
              <a:gd name="connsiteX4" fmla="*/ 5563994 w 6910194"/>
              <a:gd name="connsiteY4" fmla="*/ 6908800 h 7930934"/>
              <a:gd name="connsiteX5" fmla="*/ 1626994 w 6910194"/>
              <a:gd name="connsiteY5" fmla="*/ 6921500 h 7930934"/>
              <a:gd name="connsiteX6" fmla="*/ 0 w 6910194"/>
              <a:gd name="connsiteY6" fmla="*/ 7930934 h 7930934"/>
              <a:gd name="connsiteX7" fmla="*/ 4343400 w 6910194"/>
              <a:gd name="connsiteY7" fmla="*/ 3902313 h 7930934"/>
              <a:gd name="connsiteX8" fmla="*/ 6148194 w 6910194"/>
              <a:gd name="connsiteY8" fmla="*/ 50800 h 7930934"/>
              <a:gd name="connsiteX0" fmla="*/ 6173594 w 6910194"/>
              <a:gd name="connsiteY0" fmla="*/ 76200 h 7930934"/>
              <a:gd name="connsiteX1" fmla="*/ 6910194 w 6910194"/>
              <a:gd name="connsiteY1" fmla="*/ 0 h 7930934"/>
              <a:gd name="connsiteX2" fmla="*/ 6858000 w 6910194"/>
              <a:gd name="connsiteY2" fmla="*/ 4397613 h 7930934"/>
              <a:gd name="connsiteX3" fmla="*/ 6819900 w 6910194"/>
              <a:gd name="connsiteY3" fmla="*/ 6914934 h 7930934"/>
              <a:gd name="connsiteX4" fmla="*/ 5563994 w 6910194"/>
              <a:gd name="connsiteY4" fmla="*/ 6908800 h 7930934"/>
              <a:gd name="connsiteX5" fmla="*/ 1626994 w 6910194"/>
              <a:gd name="connsiteY5" fmla="*/ 6921500 h 7930934"/>
              <a:gd name="connsiteX6" fmla="*/ 0 w 6910194"/>
              <a:gd name="connsiteY6" fmla="*/ 7930934 h 7930934"/>
              <a:gd name="connsiteX7" fmla="*/ 4343400 w 6910194"/>
              <a:gd name="connsiteY7" fmla="*/ 3902313 h 7930934"/>
              <a:gd name="connsiteX8" fmla="*/ 6173594 w 6910194"/>
              <a:gd name="connsiteY8" fmla="*/ 76200 h 7930934"/>
              <a:gd name="connsiteX0" fmla="*/ 6019800 w 6756400"/>
              <a:gd name="connsiteY0" fmla="*/ 76200 h 6985000"/>
              <a:gd name="connsiteX1" fmla="*/ 6756400 w 6756400"/>
              <a:gd name="connsiteY1" fmla="*/ 0 h 6985000"/>
              <a:gd name="connsiteX2" fmla="*/ 6704206 w 6756400"/>
              <a:gd name="connsiteY2" fmla="*/ 4397613 h 6985000"/>
              <a:gd name="connsiteX3" fmla="*/ 6666106 w 6756400"/>
              <a:gd name="connsiteY3" fmla="*/ 6914934 h 6985000"/>
              <a:gd name="connsiteX4" fmla="*/ 5410200 w 6756400"/>
              <a:gd name="connsiteY4" fmla="*/ 6908800 h 6985000"/>
              <a:gd name="connsiteX5" fmla="*/ 1473200 w 6756400"/>
              <a:gd name="connsiteY5" fmla="*/ 6921500 h 6985000"/>
              <a:gd name="connsiteX6" fmla="*/ 0 w 6756400"/>
              <a:gd name="connsiteY6" fmla="*/ 6985000 h 6985000"/>
              <a:gd name="connsiteX7" fmla="*/ 4189606 w 6756400"/>
              <a:gd name="connsiteY7" fmla="*/ 3902313 h 6985000"/>
              <a:gd name="connsiteX8" fmla="*/ 6019800 w 6756400"/>
              <a:gd name="connsiteY8" fmla="*/ 76200 h 69850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4953000 w 6299200"/>
              <a:gd name="connsiteY4" fmla="*/ 69088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5054600 w 6299200"/>
              <a:gd name="connsiteY4" fmla="*/ 69088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5245100 w 6299200"/>
              <a:gd name="connsiteY4" fmla="*/ 69342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1016000 w 6299200"/>
              <a:gd name="connsiteY5" fmla="*/ 69215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76200 h 6953034"/>
              <a:gd name="connsiteX0" fmla="*/ 5562600 w 6299200"/>
              <a:gd name="connsiteY0" fmla="*/ 762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76200 h 6953034"/>
              <a:gd name="connsiteX0" fmla="*/ 5613400 w 6299200"/>
              <a:gd name="connsiteY0" fmla="*/ 127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613400 w 6299200"/>
              <a:gd name="connsiteY8" fmla="*/ 12700 h 6953034"/>
              <a:gd name="connsiteX0" fmla="*/ 5562600 w 6299200"/>
              <a:gd name="connsiteY0" fmla="*/ 45719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45719 h 695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9200" h="6953034">
                <a:moveTo>
                  <a:pt x="5562600" y="45719"/>
                </a:moveTo>
                <a:lnTo>
                  <a:pt x="6299200" y="0"/>
                </a:lnTo>
                <a:lnTo>
                  <a:pt x="6247006" y="4397613"/>
                </a:lnTo>
                <a:lnTo>
                  <a:pt x="6247006" y="6953034"/>
                </a:lnTo>
                <a:lnTo>
                  <a:pt x="5245100" y="6934200"/>
                </a:lnTo>
                <a:lnTo>
                  <a:pt x="825500" y="6946900"/>
                </a:lnTo>
                <a:lnTo>
                  <a:pt x="0" y="6946900"/>
                </a:lnTo>
                <a:lnTo>
                  <a:pt x="3732406" y="3902313"/>
                </a:lnTo>
                <a:lnTo>
                  <a:pt x="5562600" y="45719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ru-RU" sz="450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AC4948-A7ED-43AE-9AE1-1034D401D0F5}"/>
              </a:ext>
            </a:extLst>
          </p:cNvPr>
          <p:cNvSpPr/>
          <p:nvPr userDrawn="1"/>
        </p:nvSpPr>
        <p:spPr>
          <a:xfrm>
            <a:off x="8433880" y="2996120"/>
            <a:ext cx="758757" cy="564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Freeform 131">
            <a:extLst>
              <a:ext uri="{FF2B5EF4-FFF2-40B4-BE49-F238E27FC236}">
                <a16:creationId xmlns:a16="http://schemas.microsoft.com/office/drawing/2014/main" id="{E271C5CC-6FD4-43ED-B7ED-2988CB8AA1B6}"/>
              </a:ext>
            </a:extLst>
          </p:cNvPr>
          <p:cNvSpPr>
            <a:spLocks/>
          </p:cNvSpPr>
          <p:nvPr userDrawn="1"/>
        </p:nvSpPr>
        <p:spPr bwMode="auto">
          <a:xfrm>
            <a:off x="1534321" y="1250043"/>
            <a:ext cx="9618660" cy="6113975"/>
          </a:xfrm>
          <a:custGeom>
            <a:avLst/>
            <a:gdLst>
              <a:gd name="connsiteX0" fmla="*/ 9162777 w 9367131"/>
              <a:gd name="connsiteY0" fmla="*/ 0 h 5954094"/>
              <a:gd name="connsiteX1" fmla="*/ 9367131 w 9367131"/>
              <a:gd name="connsiteY1" fmla="*/ 482672 h 5954094"/>
              <a:gd name="connsiteX2" fmla="*/ 9171075 w 9367131"/>
              <a:gd name="connsiteY2" fmla="*/ 482672 h 5954094"/>
              <a:gd name="connsiteX3" fmla="*/ 8258220 w 9367131"/>
              <a:gd name="connsiteY3" fmla="*/ 2548006 h 5954094"/>
              <a:gd name="connsiteX4" fmla="*/ 4343320 w 9367131"/>
              <a:gd name="connsiteY4" fmla="*/ 5954094 h 5954094"/>
              <a:gd name="connsiteX5" fmla="*/ 0 w 9367131"/>
              <a:gd name="connsiteY5" fmla="*/ 5954094 h 5954094"/>
              <a:gd name="connsiteX6" fmla="*/ 7459473 w 9367131"/>
              <a:gd name="connsiteY6" fmla="*/ 2548006 h 5954094"/>
              <a:gd name="connsiteX7" fmla="*/ 7459472 w 9367131"/>
              <a:gd name="connsiteY7" fmla="*/ 2548006 h 5954094"/>
              <a:gd name="connsiteX8" fmla="*/ 8735395 w 9367131"/>
              <a:gd name="connsiteY8" fmla="*/ 500929 h 5954094"/>
              <a:gd name="connsiteX9" fmla="*/ 8535189 w 9367131"/>
              <a:gd name="connsiteY9" fmla="*/ 500929 h 5954094"/>
              <a:gd name="connsiteX10" fmla="*/ 9162777 w 9367131"/>
              <a:gd name="connsiteY10" fmla="*/ 0 h 595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67131" h="5954094">
                <a:moveTo>
                  <a:pt x="9162777" y="0"/>
                </a:moveTo>
                <a:lnTo>
                  <a:pt x="9367131" y="482672"/>
                </a:lnTo>
                <a:lnTo>
                  <a:pt x="9171075" y="482672"/>
                </a:lnTo>
                <a:lnTo>
                  <a:pt x="8258220" y="2548006"/>
                </a:lnTo>
                <a:lnTo>
                  <a:pt x="4343320" y="5954094"/>
                </a:lnTo>
                <a:lnTo>
                  <a:pt x="0" y="5954094"/>
                </a:lnTo>
                <a:lnTo>
                  <a:pt x="7459473" y="2548006"/>
                </a:lnTo>
                <a:lnTo>
                  <a:pt x="7459472" y="2548006"/>
                </a:lnTo>
                <a:lnTo>
                  <a:pt x="8735395" y="500929"/>
                </a:lnTo>
                <a:lnTo>
                  <a:pt x="8535189" y="500929"/>
                </a:lnTo>
                <a:lnTo>
                  <a:pt x="9162777" y="0"/>
                </a:lnTo>
                <a:close/>
              </a:path>
            </a:pathLst>
          </a:cu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sz="450" b="1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C96F624-DDCD-4056-84D4-FE5406A64CE8}"/>
              </a:ext>
            </a:extLst>
          </p:cNvPr>
          <p:cNvSpPr/>
          <p:nvPr userDrawn="1"/>
        </p:nvSpPr>
        <p:spPr>
          <a:xfrm>
            <a:off x="5982510" y="3988341"/>
            <a:ext cx="758757" cy="564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86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2669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601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9BF0C-BA17-47BC-084C-40F1B7B8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774989-D745-12B6-CEEC-F18DDA86B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B85CA9-DA54-8956-B5C9-5A543B5E9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065C-BF6E-4780-83F8-7C540321A8CC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FC98CF-607E-7168-8B92-2030FFE1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86A512-6651-7F01-6E9D-4ED8CE46A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EA5C-5372-42E7-ABD5-F8F656E2B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03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2A43EE-37ED-0EF7-321F-44564C1CAB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3566" y="392400"/>
            <a:ext cx="6073200" cy="60732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 lang="ru-RU" dirty="0"/>
            </a:lvl1pPr>
          </a:lstStyle>
          <a:p>
            <a:pPr lvl="0"/>
            <a:endParaRPr lang="ru-RU" dirty="0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2669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219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2669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134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74">
            <a:extLst>
              <a:ext uri="{FF2B5EF4-FFF2-40B4-BE49-F238E27FC236}">
                <a16:creationId xmlns:a16="http://schemas.microsoft.com/office/drawing/2014/main" id="{C4DFF94C-E145-478A-8203-B269E81912C7}"/>
              </a:ext>
            </a:extLst>
          </p:cNvPr>
          <p:cNvSpPr/>
          <p:nvPr userDrawn="1"/>
        </p:nvSpPr>
        <p:spPr>
          <a:xfrm>
            <a:off x="-4624347" y="-1321300"/>
            <a:ext cx="10207543" cy="10207538"/>
          </a:xfrm>
          <a:prstGeom prst="ellipse">
            <a:avLst/>
          </a:pr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ru-RU" sz="450" b="1" kern="0" dirty="0" err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37155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A2B306E-0650-4283-89A9-0E227DF5C6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9468" y="953950"/>
            <a:ext cx="9148043" cy="6076437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E443D3-C989-420C-939B-BB36148DB9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631" y="1966913"/>
            <a:ext cx="5941218" cy="3550443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00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id="{4757B6DF-076E-361C-332D-A0EB864637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808195" y="-1577499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488" y="337155"/>
            <a:ext cx="422251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495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74">
            <a:extLst>
              <a:ext uri="{FF2B5EF4-FFF2-40B4-BE49-F238E27FC236}">
                <a16:creationId xmlns:a16="http://schemas.microsoft.com/office/drawing/2014/main" id="{C4DFF94C-E145-478A-8203-B269E81912C7}"/>
              </a:ext>
            </a:extLst>
          </p:cNvPr>
          <p:cNvSpPr/>
          <p:nvPr userDrawn="1"/>
        </p:nvSpPr>
        <p:spPr>
          <a:xfrm>
            <a:off x="5751038" y="-1321300"/>
            <a:ext cx="10207543" cy="10207538"/>
          </a:xfrm>
          <a:prstGeom prst="ellipse">
            <a:avLst/>
          </a:pr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ru-RU" sz="450" b="1" kern="0" dirty="0" err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37155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A2B306E-0650-4283-89A9-0E227DF5C6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557" y="953950"/>
            <a:ext cx="9148043" cy="6076437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E443D3-C989-420C-939B-BB36148DB9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0656" y="1966913"/>
            <a:ext cx="5941218" cy="3550443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662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id="{6D9ED8E7-9D83-A48E-E146-0DD50B3F2F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16699" y="-1577499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37155"/>
            <a:ext cx="4075135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54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id="{136B3A4F-4D8A-40B4-95C9-5200B96EE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217" y="-522"/>
            <a:ext cx="12192000" cy="360679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5142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80195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2BC11CD-18BC-40A5-9A7C-35E852AE3B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9651" y="79880"/>
            <a:ext cx="1833168" cy="9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7093EDD3-4480-4049-A82A-D4049AC311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1383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FC1E6A4A-E2C0-4D63-BE71-37308DE756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6863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94FFDAA4-2EF4-4DE6-9E1D-73216D1651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12344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136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Рисунок 82">
            <a:extLst>
              <a:ext uri="{FF2B5EF4-FFF2-40B4-BE49-F238E27FC236}">
                <a16:creationId xmlns:a16="http://schemas.microsoft.com/office/drawing/2014/main" id="{1E60C6E6-E49D-4E31-82A2-A999DF68C8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86713" y="4576763"/>
            <a:ext cx="3110590" cy="2333625"/>
          </a:xfrm>
          <a:prstGeom prst="roundRect">
            <a:avLst>
              <a:gd name="adj" fmla="val 1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75E5B588-7114-4246-AAB0-258581938DB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3846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" name="Рисунок 73">
            <a:extLst>
              <a:ext uri="{FF2B5EF4-FFF2-40B4-BE49-F238E27FC236}">
                <a16:creationId xmlns:a16="http://schemas.microsoft.com/office/drawing/2014/main" id="{F818671B-5820-427D-AF49-A5299E9923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2388" y="3607594"/>
            <a:ext cx="4557712" cy="284559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83" name="Рисунок 82">
            <a:extLst>
              <a:ext uri="{FF2B5EF4-FFF2-40B4-BE49-F238E27FC236}">
                <a16:creationId xmlns:a16="http://schemas.microsoft.com/office/drawing/2014/main" id="{8D781D7D-BA30-4009-B3C4-207BBDFD0A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78842" y="4341203"/>
            <a:ext cx="2321595" cy="3102585"/>
          </a:xfrm>
          <a:prstGeom prst="roundRect">
            <a:avLst>
              <a:gd name="adj" fmla="val 1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081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75E5B588-7114-4246-AAB0-258581938DB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3846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D5E299-FA48-80FC-2F7B-26944CEDFA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89501" y="3537087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26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11DC0F-077B-FE3B-F812-333399ABF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4DE19A-294A-7F88-379E-C32349395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85A828-471D-B0E9-EF10-05A8D2204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065C-BF6E-4780-83F8-7C540321A8CC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1838BD-CB9E-F4DA-DE6E-075FA4E9D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839E7F-7A2E-7055-119F-27CBEB3CB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EA5C-5372-42E7-ABD5-F8F656E2B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0331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3625772-4B94-463A-AF84-929C60827F5D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/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/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2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852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9">
            <a:extLst>
              <a:ext uri="{FF2B5EF4-FFF2-40B4-BE49-F238E27FC236}">
                <a16:creationId xmlns:a16="http://schemas.microsoft.com/office/drawing/2014/main" id="{4B6D3DEB-7D50-4F8B-A4EB-8B8DACAA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F0B8FE2C-96E3-444B-9949-E1D53543D75F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/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/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912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80C4BE28-C346-B54D-927C-38644696E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63" y="266702"/>
            <a:ext cx="1123327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4000" b="1" i="0">
                <a:solidFill>
                  <a:schemeClr val="accent2"/>
                </a:solidFill>
                <a:latin typeface="Oswald Light" pitchFamily="2" charset="-52"/>
                <a:ea typeface="Oswald Light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5CA91AF-F5F3-4939-98CE-DF5BF73099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8837" y="146556"/>
            <a:ext cx="1832929" cy="9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2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415D9-B23D-8A95-FCF5-617D8AC64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83DE49-F4D8-6301-780C-5D3DC84EE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E65596-A2BD-E807-F6F5-DE02897A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9BC2AC-415D-FC60-367E-BB093E8BC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065C-BF6E-4780-83F8-7C540321A8CC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02336B-D65B-AD6C-06CD-F5B5102D3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79E8C4-E034-3057-A2AE-8E1DB44DD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EA5C-5372-42E7-ABD5-F8F656E2B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30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B780A-12CF-6444-6157-35048D3B0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D68A33-660F-0C07-7B75-41624E970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ED3E04-4B15-77F1-2A5A-C6301E8FD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C6DF7D-E4F3-BB23-BA8C-EF4409DE3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CCD33F-A729-DF66-A937-13EF1D0595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A3C924-F281-8B7F-5AC6-ECB6DED2D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065C-BF6E-4780-83F8-7C540321A8CC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B31C29-C001-A317-1031-441B8B2C1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50107C1-62B5-AF96-BEB6-2978A2E2A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EA5C-5372-42E7-ABD5-F8F656E2B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5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07F65-CA98-81C2-8029-433F556D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C21A06-F965-2567-8203-F6313A500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065C-BF6E-4780-83F8-7C540321A8CC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944136-902D-8BBC-5F91-8D9E2C1AE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713DCA-0490-88DE-CCF4-E2A0A89B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EA5C-5372-42E7-ABD5-F8F656E2B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54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F36EB4-DAB1-7E24-F470-57E85560A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065C-BF6E-4780-83F8-7C540321A8CC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818CE3-6A5D-937D-1DE2-93B2E802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B3BAA1-5745-14F8-C99B-FFC39804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EA5C-5372-42E7-ABD5-F8F656E2B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86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095FB-224D-BA5B-D4B4-EB0878BD2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8784A2-7CBC-DA1C-F60C-8AFD1747B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8C45AD-1389-CD15-DEE3-1250F0334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073333-8BAB-9861-65BF-2610FBB2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065C-BF6E-4780-83F8-7C540321A8CC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5186E-5B31-A7BA-EA40-6525836CF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BF92B5-4064-AF44-97D0-3F7A0DEF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EA5C-5372-42E7-ABD5-F8F656E2B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92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37E60-DC4E-BB1B-CD0E-EBCC6F07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D8F9A7-054E-8F21-0EB1-6F65B6FE9F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272EE3-2AA7-86F0-E5D7-A03DC2889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EC00E3-FF2E-58FB-AB55-1C636087C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065C-BF6E-4780-83F8-7C540321A8CC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D4BBBA-09A2-F8BD-B323-15236B5A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40791E-49F7-B3D1-2B45-F1C3DC36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EA5C-5372-42E7-ABD5-F8F656E2B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78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F497-B9BC-D90F-316B-998140E37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0BADCD-A7D7-42D2-E34C-46CEB7971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78A03F-86A8-6D64-B837-2F1E53E8A1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F065C-BF6E-4780-83F8-7C540321A8CC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AD6015-4012-5407-5961-E08BE4D78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C3D94-C07A-BFF6-6D29-2FD9AF73D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BEA5C-5372-42E7-ABD5-F8F656E2B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68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85FC0D-9464-4538-8E32-A864AF617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7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230459E3-5F4B-280C-41F1-ABF101365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738" y="82344"/>
            <a:ext cx="4452521" cy="417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7990E51B-37C6-B14A-2A4A-5932B669EE6F}"/>
              </a:ext>
            </a:extLst>
          </p:cNvPr>
          <p:cNvSpPr txBox="1">
            <a:spLocks/>
          </p:cNvSpPr>
          <p:nvPr/>
        </p:nvSpPr>
        <p:spPr>
          <a:xfrm>
            <a:off x="259313" y="251020"/>
            <a:ext cx="2047005" cy="5719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000" b="1" dirty="0">
                <a:solidFill>
                  <a:srgbClr val="002060"/>
                </a:solidFill>
              </a:rPr>
              <a:t>25.05.2023</a:t>
            </a:r>
          </a:p>
          <a:p>
            <a:pPr algn="l"/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E6A3445-881F-4376-462B-2CB9E2B15FFC}"/>
              </a:ext>
            </a:extLst>
          </p:cNvPr>
          <p:cNvSpPr/>
          <p:nvPr/>
        </p:nvSpPr>
        <p:spPr>
          <a:xfrm>
            <a:off x="8824404" y="251020"/>
            <a:ext cx="3108283" cy="557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rgbClr val="002060"/>
                </a:solidFill>
                <a:latin typeface="Arial Black" panose="020B0A04020102020204" pitchFamily="34" charset="0"/>
              </a:rPr>
              <a:t>ДАНАФЛЕКС</a:t>
            </a: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E55321DB-F875-0F41-A032-8B2C2AD82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628002"/>
              </p:ext>
            </p:extLst>
          </p:nvPr>
        </p:nvGraphicFramePr>
        <p:xfrm>
          <a:off x="135118" y="4312582"/>
          <a:ext cx="12056882" cy="2545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7432">
                  <a:extLst>
                    <a:ext uri="{9D8B030D-6E8A-4147-A177-3AD203B41FA5}">
                      <a16:colId xmlns:a16="http://schemas.microsoft.com/office/drawing/2014/main" val="1415458081"/>
                    </a:ext>
                  </a:extLst>
                </a:gridCol>
                <a:gridCol w="8259450">
                  <a:extLst>
                    <a:ext uri="{9D8B030D-6E8A-4147-A177-3AD203B41FA5}">
                      <a16:colId xmlns:a16="http://schemas.microsoft.com/office/drawing/2014/main" val="32443410"/>
                    </a:ext>
                  </a:extLst>
                </a:gridCol>
              </a:tblGrid>
              <a:tr h="613502">
                <a:tc>
                  <a:txBody>
                    <a:bodyPr/>
                    <a:lstStyle/>
                    <a:p>
                      <a:pPr algn="r"/>
                      <a:r>
                        <a:rPr lang="ru-RU" sz="2600" b="0" i="1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Тема ВКР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b="0" i="1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- Разработка проекта по внедрению электронного документооборота в претензионную работу </a:t>
                      </a:r>
                    </a:p>
                    <a:p>
                      <a:r>
                        <a:rPr lang="ru-RU" sz="2600" b="0" i="1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юридического отдела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333153"/>
                  </a:ext>
                </a:extLst>
              </a:tr>
              <a:tr h="575035">
                <a:tc>
                  <a:txBody>
                    <a:bodyPr/>
                    <a:lstStyle/>
                    <a:p>
                      <a:pPr algn="r"/>
                      <a:r>
                        <a:rPr lang="ru-RU" sz="2600" b="0" i="1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Слушатель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b="0" i="1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- Васильевых Елена Леонидовна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219374"/>
                  </a:ext>
                </a:extLst>
              </a:tr>
              <a:tr h="690223">
                <a:tc>
                  <a:txBody>
                    <a:bodyPr/>
                    <a:lstStyle/>
                    <a:p>
                      <a:pPr algn="r"/>
                      <a:r>
                        <a:rPr lang="ru-RU" sz="2600" b="0" i="1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Научный руководитель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b="0" i="1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2600" b="0" i="1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к.э.н</a:t>
                      </a:r>
                      <a:r>
                        <a:rPr lang="ru-RU" sz="2600" b="0" i="1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доцент Хайруллина Альбина </a:t>
                      </a:r>
                      <a:r>
                        <a:rPr lang="ru-RU" sz="2600" b="0" i="1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Джавдатовна</a:t>
                      </a:r>
                      <a:endParaRPr lang="ru-RU" sz="2600" b="0" i="1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6391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393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>
            <a:extLst>
              <a:ext uri="{FF2B5EF4-FFF2-40B4-BE49-F238E27FC236}">
                <a16:creationId xmlns:a16="http://schemas.microsoft.com/office/drawing/2014/main" id="{FE8DDA79-9B22-48D3-AF30-2E524409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Показатели эффективности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17DC50BE-3904-4439-864B-D62E20B8685B}"/>
              </a:ext>
            </a:extLst>
          </p:cNvPr>
          <p:cNvSpPr txBox="1">
            <a:spLocks/>
          </p:cNvSpPr>
          <p:nvPr/>
        </p:nvSpPr>
        <p:spPr>
          <a:xfrm>
            <a:off x="446716" y="3652999"/>
            <a:ext cx="2583214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A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Medium" pitchFamily="2" charset="-52"/>
                <a:ea typeface="VTB Group Cond Book" panose="020B0506050504020204" pitchFamily="34" charset="77"/>
              </a:rPr>
              <a:t>Срок сбора доказательств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swald Medium" pitchFamily="2" charset="-52"/>
              <a:ea typeface="VTB Group Cond Book" panose="020B0506050504020204" pitchFamily="34" charset="77"/>
            </a:endParaRPr>
          </a:p>
        </p:txBody>
      </p:sp>
      <p:sp>
        <p:nvSpPr>
          <p:cNvPr id="27" name="Oval 49">
            <a:extLst>
              <a:ext uri="{FF2B5EF4-FFF2-40B4-BE49-F238E27FC236}">
                <a16:creationId xmlns:a16="http://schemas.microsoft.com/office/drawing/2014/main" id="{40148CD9-4CE3-4CDD-9B5A-97891EE2DE6C}"/>
              </a:ext>
            </a:extLst>
          </p:cNvPr>
          <p:cNvSpPr/>
          <p:nvPr/>
        </p:nvSpPr>
        <p:spPr>
          <a:xfrm>
            <a:off x="4375884" y="1662595"/>
            <a:ext cx="1402079" cy="14020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Light"/>
                <a:ea typeface="VTB Group Cond Book" panose="020B0506050504020204" pitchFamily="34" charset="-52"/>
                <a:cs typeface="+mn-cs"/>
              </a:rPr>
              <a:t>До начала проекта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5AB61489-A1D4-4128-91DB-0C5B28B74577}"/>
              </a:ext>
            </a:extLst>
          </p:cNvPr>
          <p:cNvSpPr txBox="1">
            <a:spLocks/>
          </p:cNvSpPr>
          <p:nvPr/>
        </p:nvSpPr>
        <p:spPr>
          <a:xfrm>
            <a:off x="446716" y="4826106"/>
            <a:ext cx="2231830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A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Medium" pitchFamily="2" charset="-52"/>
                <a:ea typeface="VTB Group Cond Book" panose="020B0506050504020204" pitchFamily="34" charset="77"/>
              </a:rPr>
              <a:t>% взыскиваемых убытков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D3AF69F8-DBF6-46A1-AAA6-C612BA2CF38B}"/>
              </a:ext>
            </a:extLst>
          </p:cNvPr>
          <p:cNvSpPr txBox="1">
            <a:spLocks/>
          </p:cNvSpPr>
          <p:nvPr/>
        </p:nvSpPr>
        <p:spPr>
          <a:xfrm>
            <a:off x="4485996" y="3685342"/>
            <a:ext cx="1181853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None/>
              <a:defRPr sz="3000" b="0" i="0">
                <a:ea typeface="VTB Group Cond Book" panose="020B0506050504020204" pitchFamily="34" charset="77"/>
                <a:cs typeface="VTB Group Cond Light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A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Medium" pitchFamily="2" charset="-52"/>
              </a:rPr>
              <a:t>6-12 мес.</a:t>
            </a:r>
          </a:p>
        </p:txBody>
      </p:sp>
      <p:sp>
        <p:nvSpPr>
          <p:cNvPr id="7" name="Oval 49">
            <a:extLst>
              <a:ext uri="{FF2B5EF4-FFF2-40B4-BE49-F238E27FC236}">
                <a16:creationId xmlns:a16="http://schemas.microsoft.com/office/drawing/2014/main" id="{963E26C3-D243-498B-493D-CD262CD802C5}"/>
              </a:ext>
            </a:extLst>
          </p:cNvPr>
          <p:cNvSpPr/>
          <p:nvPr/>
        </p:nvSpPr>
        <p:spPr>
          <a:xfrm>
            <a:off x="8149771" y="1662594"/>
            <a:ext cx="1402079" cy="140207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Light"/>
                <a:ea typeface="VTB Group Cond Book" panose="020B0506050504020204" pitchFamily="34" charset="-52"/>
                <a:cs typeface="+mn-cs"/>
              </a:rPr>
              <a:t>2025</a:t>
            </a:r>
          </a:p>
        </p:txBody>
      </p:sp>
      <p:sp>
        <p:nvSpPr>
          <p:cNvPr id="8" name="Oval 49">
            <a:extLst>
              <a:ext uri="{FF2B5EF4-FFF2-40B4-BE49-F238E27FC236}">
                <a16:creationId xmlns:a16="http://schemas.microsoft.com/office/drawing/2014/main" id="{08F80FE7-D2D2-51CD-53AC-9D47E0F58DB0}"/>
              </a:ext>
            </a:extLst>
          </p:cNvPr>
          <p:cNvSpPr/>
          <p:nvPr/>
        </p:nvSpPr>
        <p:spPr>
          <a:xfrm>
            <a:off x="10163007" y="1662595"/>
            <a:ext cx="1402079" cy="14020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Light"/>
                <a:ea typeface="VTB Group Cond Book" panose="020B0506050504020204" pitchFamily="34" charset="-52"/>
                <a:cs typeface="+mn-cs"/>
              </a:rPr>
              <a:t>2026</a:t>
            </a:r>
          </a:p>
        </p:txBody>
      </p:sp>
      <p:sp>
        <p:nvSpPr>
          <p:cNvPr id="11" name="Oval 49">
            <a:extLst>
              <a:ext uri="{FF2B5EF4-FFF2-40B4-BE49-F238E27FC236}">
                <a16:creationId xmlns:a16="http://schemas.microsoft.com/office/drawing/2014/main" id="{1E9EA318-156B-6816-2FD4-01470AB474AE}"/>
              </a:ext>
            </a:extLst>
          </p:cNvPr>
          <p:cNvSpPr/>
          <p:nvPr/>
        </p:nvSpPr>
        <p:spPr>
          <a:xfrm>
            <a:off x="6262827" y="1662593"/>
            <a:ext cx="1402079" cy="140207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Light"/>
                <a:ea typeface="VTB Group Cond Book" panose="020B0506050504020204" pitchFamily="34" charset="-52"/>
                <a:cs typeface="+mn-cs"/>
              </a:rPr>
              <a:t>2024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9D01444-64A2-906C-E527-B34E02130B0E}"/>
              </a:ext>
            </a:extLst>
          </p:cNvPr>
          <p:cNvSpPr txBox="1">
            <a:spLocks/>
          </p:cNvSpPr>
          <p:nvPr/>
        </p:nvSpPr>
        <p:spPr>
          <a:xfrm>
            <a:off x="4485995" y="4883219"/>
            <a:ext cx="1181853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None/>
              <a:defRPr sz="3000" b="0" i="0">
                <a:ea typeface="VTB Group Cond Book" panose="020B0506050504020204" pitchFamily="34" charset="77"/>
                <a:cs typeface="VTB Group Cond Light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A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Medium" pitchFamily="2" charset="-52"/>
              </a:rPr>
              <a:t>10%</a:t>
            </a: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0B63CB58-685F-2FA8-274E-BA942700A218}"/>
              </a:ext>
            </a:extLst>
          </p:cNvPr>
          <p:cNvSpPr txBox="1">
            <a:spLocks/>
          </p:cNvSpPr>
          <p:nvPr/>
        </p:nvSpPr>
        <p:spPr>
          <a:xfrm>
            <a:off x="6374832" y="3652999"/>
            <a:ext cx="1181853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None/>
              <a:defRPr sz="3000" b="0" i="0">
                <a:ea typeface="VTB Group Cond Book" panose="020B0506050504020204" pitchFamily="34" charset="77"/>
                <a:cs typeface="VTB Group Cond Light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A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Medium" pitchFamily="2" charset="-52"/>
              </a:rPr>
              <a:t>3-4 мес.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B3009A1A-5B67-230F-DF06-380CA2029ECE}"/>
              </a:ext>
            </a:extLst>
          </p:cNvPr>
          <p:cNvSpPr txBox="1">
            <a:spLocks/>
          </p:cNvSpPr>
          <p:nvPr/>
        </p:nvSpPr>
        <p:spPr>
          <a:xfrm>
            <a:off x="6374831" y="4850876"/>
            <a:ext cx="1181853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None/>
              <a:defRPr sz="3000" b="0" i="0">
                <a:ea typeface="VTB Group Cond Book" panose="020B0506050504020204" pitchFamily="34" charset="77"/>
                <a:cs typeface="VTB Group Cond Light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A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Medium" pitchFamily="2" charset="-52"/>
              </a:rPr>
              <a:t>70%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C92EA20B-2851-A9BA-7FB1-E4223873201E}"/>
              </a:ext>
            </a:extLst>
          </p:cNvPr>
          <p:cNvSpPr txBox="1">
            <a:spLocks/>
          </p:cNvSpPr>
          <p:nvPr/>
        </p:nvSpPr>
        <p:spPr>
          <a:xfrm>
            <a:off x="8369997" y="3685342"/>
            <a:ext cx="1181853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None/>
              <a:defRPr sz="3000" b="0" i="0">
                <a:ea typeface="VTB Group Cond Book" panose="020B0506050504020204" pitchFamily="34" charset="77"/>
                <a:cs typeface="VTB Group Cond Light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A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Medium" pitchFamily="2" charset="-52"/>
              </a:rPr>
              <a:t>1-2 мес.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CA1B7ED3-65A5-BA7D-FCDF-7AD99BCAA252}"/>
              </a:ext>
            </a:extLst>
          </p:cNvPr>
          <p:cNvSpPr txBox="1">
            <a:spLocks/>
          </p:cNvSpPr>
          <p:nvPr/>
        </p:nvSpPr>
        <p:spPr>
          <a:xfrm>
            <a:off x="8369996" y="4883219"/>
            <a:ext cx="1181853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None/>
              <a:defRPr sz="3000" b="0" i="0">
                <a:ea typeface="VTB Group Cond Book" panose="020B0506050504020204" pitchFamily="34" charset="77"/>
                <a:cs typeface="VTB Group Cond Light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A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Medium" pitchFamily="2" charset="-52"/>
              </a:rPr>
              <a:t>80%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F428901D-CF72-A83F-8A88-963E44BEA46E}"/>
              </a:ext>
            </a:extLst>
          </p:cNvPr>
          <p:cNvSpPr txBox="1">
            <a:spLocks/>
          </p:cNvSpPr>
          <p:nvPr/>
        </p:nvSpPr>
        <p:spPr>
          <a:xfrm>
            <a:off x="10310659" y="3685342"/>
            <a:ext cx="1402079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None/>
              <a:defRPr sz="3000" b="0" i="0">
                <a:ea typeface="VTB Group Cond Book" panose="020B0506050504020204" pitchFamily="34" charset="77"/>
                <a:cs typeface="VTB Group Cond Light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A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Medium" pitchFamily="2" charset="-52"/>
              </a:rPr>
              <a:t>0,5-1 мес.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C487D47A-A7A1-A2B0-4381-2B27B8BBF2CB}"/>
              </a:ext>
            </a:extLst>
          </p:cNvPr>
          <p:cNvSpPr txBox="1">
            <a:spLocks/>
          </p:cNvSpPr>
          <p:nvPr/>
        </p:nvSpPr>
        <p:spPr>
          <a:xfrm>
            <a:off x="10310658" y="4883219"/>
            <a:ext cx="1181853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None/>
              <a:defRPr sz="3000" b="0" i="0">
                <a:ea typeface="VTB Group Cond Book" panose="020B0506050504020204" pitchFamily="34" charset="77"/>
                <a:cs typeface="VTB Group Cond Light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A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Medium" pitchFamily="2" charset="-52"/>
              </a:rPr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122606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C4DEF28-3E8F-4C13-BFA4-C637353F7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Технико-экономическое обоснование</a:t>
            </a:r>
            <a:endParaRPr lang="ru-RU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29A6759-3500-4642-A0DB-AB9D5E8BEE18}"/>
              </a:ext>
            </a:extLst>
          </p:cNvPr>
          <p:cNvSpPr txBox="1"/>
          <p:nvPr/>
        </p:nvSpPr>
        <p:spPr>
          <a:xfrm>
            <a:off x="6398547" y="3408309"/>
            <a:ext cx="386853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ea typeface="VTB Group Cond Book" panose="020B0506050504020204" pitchFamily="34" charset="77"/>
              </a:rPr>
              <a:t>NPV</a:t>
            </a:r>
            <a:endParaRPr lang="ru-RU" sz="2400" dirty="0">
              <a:solidFill>
                <a:schemeClr val="tx1">
                  <a:lumMod val="90000"/>
                  <a:lumOff val="10000"/>
                </a:schemeClr>
              </a:solidFill>
              <a:ea typeface="VTB Group Cond Book" panose="020B0506050504020204" pitchFamily="34" charset="77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C2B8B09-BB52-488E-9564-175B4016F469}"/>
              </a:ext>
            </a:extLst>
          </p:cNvPr>
          <p:cNvSpPr txBox="1"/>
          <p:nvPr/>
        </p:nvSpPr>
        <p:spPr>
          <a:xfrm>
            <a:off x="2150718" y="1563686"/>
            <a:ext cx="307440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  <a:ea typeface="VTB Group Cond Book" panose="020B0506050504020204" pitchFamily="34" charset="77"/>
              </a:rPr>
              <a:t>Ставка дисконтирования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7229046-D48D-4843-ABB4-E263CDAEEF46}"/>
              </a:ext>
            </a:extLst>
          </p:cNvPr>
          <p:cNvSpPr txBox="1"/>
          <p:nvPr/>
        </p:nvSpPr>
        <p:spPr>
          <a:xfrm>
            <a:off x="2150719" y="2478750"/>
            <a:ext cx="318082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  <a:ea typeface="VTB Group Cond Book" panose="020B0506050504020204" pitchFamily="34" charset="77"/>
              </a:rPr>
              <a:t>Срок окупаемости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0115C3A-F8C1-423E-BD78-601F79435490}"/>
              </a:ext>
            </a:extLst>
          </p:cNvPr>
          <p:cNvSpPr txBox="1"/>
          <p:nvPr/>
        </p:nvSpPr>
        <p:spPr>
          <a:xfrm>
            <a:off x="6414542" y="1517519"/>
            <a:ext cx="314883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ea typeface="VTB Group Cond Book" panose="020B0506050504020204" pitchFamily="34" charset="77"/>
              </a:rPr>
              <a:t>IRR</a:t>
            </a:r>
            <a:endParaRPr lang="ru-RU" sz="2400" dirty="0">
              <a:solidFill>
                <a:schemeClr val="tx1">
                  <a:lumMod val="90000"/>
                  <a:lumOff val="10000"/>
                </a:schemeClr>
              </a:solidFill>
              <a:ea typeface="VTB Group Cond Book" panose="020B0506050504020204" pitchFamily="34" charset="77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3343B5A0-796C-418E-AD63-2A87456D7815}"/>
              </a:ext>
            </a:extLst>
          </p:cNvPr>
          <p:cNvSpPr txBox="1"/>
          <p:nvPr/>
        </p:nvSpPr>
        <p:spPr>
          <a:xfrm>
            <a:off x="882462" y="1479641"/>
            <a:ext cx="1173427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Oswald SemiBold" pitchFamily="2" charset="-52"/>
                <a:ea typeface="VTB Group Cond Book" panose="020B0506050504020204" pitchFamily="34" charset="77"/>
              </a:rPr>
              <a:t>11,5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Oswald SemiBold" pitchFamily="2" charset="-52"/>
                <a:ea typeface="VTB Group Cond Book" panose="020B0506050504020204" pitchFamily="34" charset="77"/>
              </a:rPr>
              <a:t>%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Oswald SemiBold" pitchFamily="2" charset="-52"/>
              <a:ea typeface="VTB Group Cond Book" panose="020B05060505040202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361AEE-849F-3B73-BAC2-FD3F4B8B03AB}"/>
              </a:ext>
            </a:extLst>
          </p:cNvPr>
          <p:cNvSpPr txBox="1"/>
          <p:nvPr/>
        </p:nvSpPr>
        <p:spPr>
          <a:xfrm>
            <a:off x="882461" y="2450479"/>
            <a:ext cx="1250993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Oswald SemiBold" pitchFamily="2" charset="-52"/>
                <a:ea typeface="VTB Group Cond Book" panose="020B0506050504020204" pitchFamily="34" charset="77"/>
              </a:rPr>
              <a:t>3 года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4BD64-7536-E1A6-CC35-F8AD785338A2}"/>
              </a:ext>
            </a:extLst>
          </p:cNvPr>
          <p:cNvSpPr txBox="1"/>
          <p:nvPr/>
        </p:nvSpPr>
        <p:spPr>
          <a:xfrm>
            <a:off x="2150719" y="3454476"/>
            <a:ext cx="318082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  <a:ea typeface="VTB Group Cond Book" panose="020B0506050504020204" pitchFamily="34" charset="77"/>
              </a:rPr>
              <a:t>Денежный поток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F3EE8-E757-AE11-C712-2D6ED4093A3C}"/>
              </a:ext>
            </a:extLst>
          </p:cNvPr>
          <p:cNvSpPr txBox="1"/>
          <p:nvPr/>
        </p:nvSpPr>
        <p:spPr>
          <a:xfrm>
            <a:off x="882461" y="3290992"/>
            <a:ext cx="117342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Oswald SemiBold" pitchFamily="2" charset="-52"/>
                <a:ea typeface="VTB Group Cond Book" panose="020B0506050504020204" pitchFamily="34" charset="77"/>
              </a:rPr>
              <a:t>0,99</a:t>
            </a:r>
          </a:p>
          <a:p>
            <a:pPr algn="ctr"/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Oswald SemiBold" pitchFamily="2" charset="-52"/>
                <a:ea typeface="VTB Group Cond Book" panose="020B0506050504020204" pitchFamily="34" charset="77"/>
              </a:rPr>
              <a:t>млн.руб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Oswald SemiBold" pitchFamily="2" charset="-52"/>
                <a:ea typeface="VTB Group Cond Book" panose="020B0506050504020204" pitchFamily="34" charset="7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D645EA-604F-237C-C92E-BDE61804E1D1}"/>
              </a:ext>
            </a:extLst>
          </p:cNvPr>
          <p:cNvSpPr txBox="1"/>
          <p:nvPr/>
        </p:nvSpPr>
        <p:spPr>
          <a:xfrm>
            <a:off x="5211310" y="3244825"/>
            <a:ext cx="1173427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Oswald SemiBold" pitchFamily="2" charset="-52"/>
                <a:ea typeface="VTB Group Cond Book" panose="020B0506050504020204" pitchFamily="34" charset="77"/>
              </a:rPr>
              <a:t>7,7 </a:t>
            </a:r>
          </a:p>
          <a:p>
            <a:pPr algn="ctr"/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Oswald SemiBold" pitchFamily="2" charset="-52"/>
                <a:ea typeface="VTB Group Cond Book" panose="020B0506050504020204" pitchFamily="34" charset="77"/>
              </a:rPr>
              <a:t>тыс.руб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Oswald SemiBold" pitchFamily="2" charset="-52"/>
                <a:ea typeface="VTB Group Cond Book" panose="020B0506050504020204" pitchFamily="34" charset="77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7E26E3-CD28-261F-AEF9-C6FF15AF9C39}"/>
              </a:ext>
            </a:extLst>
          </p:cNvPr>
          <p:cNvSpPr txBox="1"/>
          <p:nvPr/>
        </p:nvSpPr>
        <p:spPr>
          <a:xfrm>
            <a:off x="5225120" y="1440575"/>
            <a:ext cx="1173427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Oswald SemiBold" pitchFamily="2" charset="-52"/>
                <a:ea typeface="VTB Group Cond Book" panose="020B0506050504020204" pitchFamily="34" charset="77"/>
              </a:rPr>
              <a:t>12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Oswald SemiBold" pitchFamily="2" charset="-52"/>
                <a:ea typeface="VTB Group Cond Book" panose="020B0506050504020204" pitchFamily="34" charset="77"/>
              </a:rPr>
              <a:t>%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Oswald SemiBold" pitchFamily="2" charset="-52"/>
              <a:ea typeface="VTB Group Cond Book" panose="020B050605050402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4B5885-FDF4-055D-2FB0-102BCE1ECDAE}"/>
              </a:ext>
            </a:extLst>
          </p:cNvPr>
          <p:cNvSpPr txBox="1"/>
          <p:nvPr/>
        </p:nvSpPr>
        <p:spPr>
          <a:xfrm>
            <a:off x="5211309" y="2102248"/>
            <a:ext cx="117342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Oswald SemiBold" pitchFamily="2" charset="-52"/>
                <a:ea typeface="VTB Group Cond Book" panose="020B0506050504020204" pitchFamily="34" charset="77"/>
              </a:rPr>
              <a:t>0,9</a:t>
            </a:r>
          </a:p>
          <a:p>
            <a:pPr algn="ctr"/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Oswald SemiBold" pitchFamily="2" charset="-52"/>
                <a:ea typeface="VTB Group Cond Book" panose="020B0506050504020204" pitchFamily="34" charset="77"/>
              </a:rPr>
              <a:t>млн.руб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Oswald SemiBold" pitchFamily="2" charset="-52"/>
                <a:ea typeface="VTB Group Cond Book" panose="020B0506050504020204" pitchFamily="34" charset="77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60FA87-F296-71CE-7E26-2F66125CD99E}"/>
              </a:ext>
            </a:extLst>
          </p:cNvPr>
          <p:cNvSpPr txBox="1"/>
          <p:nvPr/>
        </p:nvSpPr>
        <p:spPr>
          <a:xfrm>
            <a:off x="6398547" y="2405503"/>
            <a:ext cx="318082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  <a:ea typeface="VTB Group Cond Book" panose="020B0506050504020204" pitchFamily="34" charset="77"/>
              </a:rPr>
              <a:t>Расходы на проект</a:t>
            </a:r>
          </a:p>
        </p:txBody>
      </p:sp>
    </p:spTree>
    <p:extLst>
      <p:ext uri="{BB962C8B-B14F-4D97-AF65-F5344CB8AC3E}">
        <p14:creationId xmlns:p14="http://schemas.microsoft.com/office/powerpoint/2010/main" val="1318587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9BC22-9961-1518-09B3-3DD91323F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34" y="241170"/>
            <a:ext cx="3657765" cy="1000655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Oswald" panose="00000500000000000000" pitchFamily="2" charset="-52"/>
              </a:rPr>
              <a:t>Риски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3F44B8-5BC2-CB63-FE70-DF4E0E8FF872}"/>
              </a:ext>
            </a:extLst>
          </p:cNvPr>
          <p:cNvSpPr txBox="1"/>
          <p:nvPr/>
        </p:nvSpPr>
        <p:spPr>
          <a:xfrm>
            <a:off x="1816085" y="1966919"/>
            <a:ext cx="427991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800" kern="0" dirty="0">
                <a:effectLst/>
                <a:latin typeface="Oswald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Приостановка финансирования проекта на неопределенный срок из-за снижения выручки предприятия на фоне санкционных ограничений</a:t>
            </a:r>
            <a:endParaRPr lang="ru-RU" sz="2400" dirty="0">
              <a:solidFill>
                <a:schemeClr val="tx1">
                  <a:lumMod val="90000"/>
                  <a:lumOff val="10000"/>
                </a:schemeClr>
              </a:solidFill>
              <a:latin typeface="Oswald" panose="00000500000000000000" pitchFamily="2" charset="-52"/>
              <a:ea typeface="VTB Group Cond Book" panose="020B050605050402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E225A4-D1F8-4EE3-C7F7-0A238D94960F}"/>
              </a:ext>
            </a:extLst>
          </p:cNvPr>
          <p:cNvSpPr txBox="1"/>
          <p:nvPr/>
        </p:nvSpPr>
        <p:spPr>
          <a:xfrm>
            <a:off x="1816085" y="3383707"/>
            <a:ext cx="42799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>
                <a:latin typeface="Oswald" panose="00000500000000000000" pitchFamily="2" charset="-52"/>
                <a:ea typeface="VTB Group Cond Book" panose="020B0506050504020204" pitchFamily="34" charset="77"/>
              </a:rPr>
              <a:t>Недостаточное финансирование из-за переключения программистов на более важные и срочные задачи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E608E8-2913-143F-7E31-C8D125824C1F}"/>
              </a:ext>
            </a:extLst>
          </p:cNvPr>
          <p:cNvSpPr txBox="1"/>
          <p:nvPr/>
        </p:nvSpPr>
        <p:spPr>
          <a:xfrm>
            <a:off x="1816084" y="4709462"/>
            <a:ext cx="42799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800" kern="0" dirty="0">
                <a:effectLst/>
                <a:latin typeface="Oswald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Недостаточная достоверность данных из-за халатного отношения сотрудников, использующих ПО, при внесении данных в ПО</a:t>
            </a: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Oswald" panose="00000500000000000000" pitchFamily="2" charset="-52"/>
              <a:ea typeface="VTB Group Cond Book" panose="020B0506050504020204" pitchFamily="34" charset="77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71CA6197-86C1-6823-CADC-0D6E73E6FD55}"/>
              </a:ext>
            </a:extLst>
          </p:cNvPr>
          <p:cNvSpPr txBox="1">
            <a:spLocks/>
          </p:cNvSpPr>
          <p:nvPr/>
        </p:nvSpPr>
        <p:spPr>
          <a:xfrm>
            <a:off x="752689" y="1097993"/>
            <a:ext cx="1733919" cy="879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2"/>
                </a:solidFill>
                <a:latin typeface="Oswald" panose="00000500000000000000" pitchFamily="2" charset="-52"/>
              </a:rPr>
              <a:t>топ-3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6882EF4A-CC83-FED2-52CD-8BB014ED7303}"/>
              </a:ext>
            </a:extLst>
          </p:cNvPr>
          <p:cNvSpPr/>
          <p:nvPr/>
        </p:nvSpPr>
        <p:spPr>
          <a:xfrm>
            <a:off x="553744" y="3302929"/>
            <a:ext cx="914400" cy="834081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2"/>
                </a:solidFill>
                <a:latin typeface="Oswald" panose="00000500000000000000" pitchFamily="2" charset="-52"/>
              </a:rPr>
              <a:t>Ф3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4C79A8E6-97EB-3F37-D7A1-88F429D1C176}"/>
              </a:ext>
            </a:extLst>
          </p:cNvPr>
          <p:cNvSpPr/>
          <p:nvPr/>
        </p:nvSpPr>
        <p:spPr>
          <a:xfrm>
            <a:off x="553744" y="4709462"/>
            <a:ext cx="914400" cy="834081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2"/>
                </a:solidFill>
                <a:latin typeface="Oswald" panose="00000500000000000000" pitchFamily="2" charset="-52"/>
              </a:rPr>
              <a:t>О5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4CDB2E1F-6F6D-78A9-2FC3-F9BF80702938}"/>
              </a:ext>
            </a:extLst>
          </p:cNvPr>
          <p:cNvSpPr/>
          <p:nvPr/>
        </p:nvSpPr>
        <p:spPr>
          <a:xfrm>
            <a:off x="553744" y="2034754"/>
            <a:ext cx="914400" cy="834081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2"/>
                </a:solidFill>
                <a:latin typeface="Oswald" panose="00000500000000000000" pitchFamily="2" charset="-52"/>
              </a:rPr>
              <a:t>Ф8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D71B9F6-F34D-8D97-25AF-B6DA87DE50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19" t="33961" r="68585" b="43850"/>
          <a:stretch/>
        </p:blipFill>
        <p:spPr>
          <a:xfrm>
            <a:off x="7887684" y="1058862"/>
            <a:ext cx="4018692" cy="283686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B6A1592F-AFD5-1B32-DFB5-982ABAF501BE}"/>
              </a:ext>
            </a:extLst>
          </p:cNvPr>
          <p:cNvCxnSpPr>
            <a:cxnSpLocks/>
          </p:cNvCxnSpPr>
          <p:nvPr/>
        </p:nvCxnSpPr>
        <p:spPr>
          <a:xfrm flipV="1">
            <a:off x="7210425" y="1096963"/>
            <a:ext cx="0" cy="2798762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E8941685-5F99-13D4-E6F8-AAE722FFB6CB}"/>
              </a:ext>
            </a:extLst>
          </p:cNvPr>
          <p:cNvCxnSpPr>
            <a:cxnSpLocks/>
          </p:cNvCxnSpPr>
          <p:nvPr/>
        </p:nvCxnSpPr>
        <p:spPr>
          <a:xfrm>
            <a:off x="7887684" y="4435475"/>
            <a:ext cx="4018692" cy="0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EAD4F4A-CF92-D9A3-9F27-EF4A0D66B3CA}"/>
              </a:ext>
            </a:extLst>
          </p:cNvPr>
          <p:cNvSpPr txBox="1"/>
          <p:nvPr/>
        </p:nvSpPr>
        <p:spPr>
          <a:xfrm>
            <a:off x="8914624" y="4435475"/>
            <a:ext cx="1964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kern="0" dirty="0">
                <a:solidFill>
                  <a:schemeClr val="accent5">
                    <a:lumMod val="85000"/>
                    <a:lumOff val="15000"/>
                  </a:schemeClr>
                </a:solidFill>
                <a:effectLst/>
                <a:latin typeface="Oswald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Значимость</a:t>
            </a:r>
            <a:endParaRPr lang="ru-RU" dirty="0">
              <a:solidFill>
                <a:schemeClr val="accent5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1339CC0-605A-9DFF-4768-D7A13D594F0B}"/>
              </a:ext>
            </a:extLst>
          </p:cNvPr>
          <p:cNvSpPr txBox="1"/>
          <p:nvPr/>
        </p:nvSpPr>
        <p:spPr>
          <a:xfrm>
            <a:off x="5599298" y="1057159"/>
            <a:ext cx="1964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kern="0" dirty="0">
                <a:solidFill>
                  <a:schemeClr val="accent5">
                    <a:lumMod val="85000"/>
                    <a:lumOff val="15000"/>
                  </a:schemeClr>
                </a:solidFill>
                <a:effectLst/>
                <a:latin typeface="Oswald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Вероятность</a:t>
            </a:r>
            <a:endParaRPr lang="ru-RU" dirty="0">
              <a:solidFill>
                <a:schemeClr val="accent5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D094721-57B0-0B58-25AB-A3562D885267}"/>
              </a:ext>
            </a:extLst>
          </p:cNvPr>
          <p:cNvSpPr txBox="1"/>
          <p:nvPr/>
        </p:nvSpPr>
        <p:spPr>
          <a:xfrm>
            <a:off x="7535850" y="940772"/>
            <a:ext cx="434391" cy="2569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kern="0" dirty="0">
                <a:effectLst/>
                <a:latin typeface="Oswald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</a:p>
          <a:p>
            <a:pPr algn="ctr"/>
            <a:endParaRPr lang="ru-RU" kern="0" dirty="0">
              <a:latin typeface="Oswald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kern="0" dirty="0">
                <a:latin typeface="Oswald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  <a:p>
            <a:pPr algn="ctr"/>
            <a:endParaRPr lang="ru-RU" kern="0" dirty="0">
              <a:latin typeface="Oswald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kern="0" dirty="0">
                <a:latin typeface="Oswald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pPr algn="ctr"/>
            <a:endParaRPr lang="ru-RU" kern="0" dirty="0">
              <a:latin typeface="Oswald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kern="0" dirty="0">
                <a:latin typeface="Oswald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lang="ru-RU" kern="0" dirty="0">
              <a:latin typeface="Oswald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kern="0" dirty="0">
                <a:latin typeface="Oswald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74A30C-9C51-BC93-7121-E3F7338743CB}"/>
              </a:ext>
            </a:extLst>
          </p:cNvPr>
          <p:cNvSpPr txBox="1"/>
          <p:nvPr/>
        </p:nvSpPr>
        <p:spPr>
          <a:xfrm>
            <a:off x="8553452" y="3895725"/>
            <a:ext cx="3552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kern="0" dirty="0">
                <a:latin typeface="Oswald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             2              3	           4             5</a:t>
            </a:r>
            <a:endParaRPr lang="ru-RU" dirty="0"/>
          </a:p>
        </p:txBody>
      </p:sp>
      <p:graphicFrame>
        <p:nvGraphicFramePr>
          <p:cNvPr id="55" name="Таблица 54">
            <a:extLst>
              <a:ext uri="{FF2B5EF4-FFF2-40B4-BE49-F238E27FC236}">
                <a16:creationId xmlns:a16="http://schemas.microsoft.com/office/drawing/2014/main" id="{7B42E1E2-1A1B-0B87-BA2F-FD378B372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267433"/>
              </p:ext>
            </p:extLst>
          </p:nvPr>
        </p:nvGraphicFramePr>
        <p:xfrm>
          <a:off x="7210425" y="4942325"/>
          <a:ext cx="4857747" cy="1202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7747">
                  <a:extLst>
                    <a:ext uri="{9D8B030D-6E8A-4147-A177-3AD203B41FA5}">
                      <a16:colId xmlns:a16="http://schemas.microsoft.com/office/drawing/2014/main" val="49346065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285750" indent="-285750" algn="l" fontAlgn="b">
                        <a:lnSpc>
                          <a:spcPct val="17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0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swald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Управляемые риски - выделение белым цветом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8762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85750" indent="-285750" algn="l" fontAlgn="b">
                        <a:lnSpc>
                          <a:spcPct val="17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0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swald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Неуправляемые риски- выделение темно-серым цветом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8558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85750" indent="-285750" algn="l" fontAlgn="b">
                        <a:lnSpc>
                          <a:spcPct val="17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0" dirty="0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swald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Внешние риски - обрамление квадратом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886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 fontAlgn="b">
                        <a:lnSpc>
                          <a:spcPct val="17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0" dirty="0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swald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Внутренние риски - обрамление овалом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826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69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D260A-BDBA-137E-4F89-04C1A0C4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30" y="218580"/>
            <a:ext cx="11237345" cy="976311"/>
          </a:xfrm>
        </p:spPr>
        <p:txBody>
          <a:bodyPr/>
          <a:lstStyle/>
          <a:p>
            <a:r>
              <a:rPr lang="ru-RU" dirty="0"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ИЕРАРХИЧЕСКАЯ СТРУКТУРА РАБОТ ПРОЕКТА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FF7244B-ED43-1BDF-EFF7-0B52B3D10AC9}"/>
              </a:ext>
            </a:extLst>
          </p:cNvPr>
          <p:cNvSpPr/>
          <p:nvPr/>
        </p:nvSpPr>
        <p:spPr>
          <a:xfrm>
            <a:off x="1984491" y="4633195"/>
            <a:ext cx="2062838" cy="976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ЗАВЕРШЕНИЕ ПРОЕКТА</a:t>
            </a:r>
            <a:r>
              <a:rPr lang="ru-RU" sz="2000" b="1" dirty="0">
                <a:solidFill>
                  <a:schemeClr val="tx2"/>
                </a:solidFill>
                <a:latin typeface="Oswald" panose="00000500000000000000" pitchFamily="2" charset="-52"/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2163EF-77EC-01A3-0EE7-E5FDF6B5D21F}"/>
              </a:ext>
            </a:extLst>
          </p:cNvPr>
          <p:cNvSpPr/>
          <p:nvPr/>
        </p:nvSpPr>
        <p:spPr>
          <a:xfrm>
            <a:off x="256265" y="4633195"/>
            <a:ext cx="1862782" cy="976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accent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Август 2023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58CCF87-0B8D-8BC1-19BC-4B566BEF17D1}"/>
              </a:ext>
            </a:extLst>
          </p:cNvPr>
          <p:cNvSpPr/>
          <p:nvPr/>
        </p:nvSpPr>
        <p:spPr>
          <a:xfrm>
            <a:off x="334160" y="1880510"/>
            <a:ext cx="1862782" cy="976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accent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Июнь 2022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E7B7E8A-6E62-A094-C133-E26CC9BAE958}"/>
              </a:ext>
            </a:extLst>
          </p:cNvPr>
          <p:cNvSpPr/>
          <p:nvPr/>
        </p:nvSpPr>
        <p:spPr>
          <a:xfrm>
            <a:off x="2020351" y="1911158"/>
            <a:ext cx="2062838" cy="976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НАЧАЛО РЕАЛИЗАЦИИ ПРОЕКТА</a:t>
            </a:r>
            <a:r>
              <a:rPr lang="ru-RU" sz="2000" b="1" dirty="0">
                <a:solidFill>
                  <a:schemeClr val="tx2"/>
                </a:solidFill>
                <a:latin typeface="Oswald" panose="00000500000000000000" pitchFamily="2" charset="-52"/>
              </a:rPr>
              <a:t>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35EC85A-49AC-51B0-617B-7C7AFB87E7FA}"/>
              </a:ext>
            </a:extLst>
          </p:cNvPr>
          <p:cNvSpPr/>
          <p:nvPr/>
        </p:nvSpPr>
        <p:spPr>
          <a:xfrm>
            <a:off x="265772" y="3263344"/>
            <a:ext cx="1875692" cy="963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accent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Текущий этап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FF3DBC0-C33E-76B1-687B-26C482AA769A}"/>
              </a:ext>
            </a:extLst>
          </p:cNvPr>
          <p:cNvSpPr/>
          <p:nvPr/>
        </p:nvSpPr>
        <p:spPr>
          <a:xfrm>
            <a:off x="2033793" y="3278668"/>
            <a:ext cx="2077135" cy="963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РАЗРАБОТКА ПО</a:t>
            </a:r>
            <a:r>
              <a:rPr lang="ru-RU" sz="2000" b="1" dirty="0">
                <a:solidFill>
                  <a:schemeClr val="tx2"/>
                </a:solidFill>
                <a:latin typeface="Oswald" panose="00000500000000000000" pitchFamily="2" charset="-52"/>
              </a:rPr>
              <a:t>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A447CC7-52AC-FD40-A2A5-6B1DBBC1A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6" t="24856" r="25185" b="15697"/>
          <a:stretch/>
        </p:blipFill>
        <p:spPr>
          <a:xfrm>
            <a:off x="3962075" y="1933236"/>
            <a:ext cx="8033603" cy="3667125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DCCFCADC-41E6-1AF8-10B6-6FD0A488A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44213"/>
              </p:ext>
            </p:extLst>
          </p:nvPr>
        </p:nvGraphicFramePr>
        <p:xfrm>
          <a:off x="9955885" y="5763120"/>
          <a:ext cx="2039793" cy="876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9793">
                  <a:extLst>
                    <a:ext uri="{9D8B030D-6E8A-4147-A177-3AD203B41FA5}">
                      <a16:colId xmlns:a16="http://schemas.microsoft.com/office/drawing/2014/main" val="4162594440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swald" panose="00000500000000000000" pitchFamily="2" charset="-52"/>
                        </a:rPr>
                        <a:t>Плановая дата завершения задачи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swald" panose="00000500000000000000" pitchFamily="2" charset="-5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968479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swald" panose="00000500000000000000" pitchFamily="2" charset="-52"/>
                        </a:rPr>
                        <a:t>Выполнено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swald" panose="00000500000000000000" pitchFamily="2" charset="-5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4809041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swald" panose="00000500000000000000" pitchFamily="2" charset="-52"/>
                        </a:rPr>
                        <a:t>Не выполнено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swald" panose="00000500000000000000" pitchFamily="2" charset="-5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00378064"/>
                  </a:ext>
                </a:extLst>
              </a:tr>
            </a:tbl>
          </a:graphicData>
        </a:graphic>
      </p:graphicFrame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D890A44-3174-858A-2918-1FE42A331FC6}"/>
              </a:ext>
            </a:extLst>
          </p:cNvPr>
          <p:cNvSpPr/>
          <p:nvPr/>
        </p:nvSpPr>
        <p:spPr>
          <a:xfrm>
            <a:off x="9385972" y="5815508"/>
            <a:ext cx="228600" cy="212232"/>
          </a:xfrm>
          <a:prstGeom prst="roundRect">
            <a:avLst/>
          </a:prstGeom>
          <a:solidFill>
            <a:srgbClr val="2F75B5"/>
          </a:solidFill>
          <a:ln>
            <a:solidFill>
              <a:schemeClr val="accent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41F853A9-CDD1-F8DE-5505-91B69CA51E43}"/>
              </a:ext>
            </a:extLst>
          </p:cNvPr>
          <p:cNvSpPr/>
          <p:nvPr/>
        </p:nvSpPr>
        <p:spPr>
          <a:xfrm>
            <a:off x="9385972" y="6120177"/>
            <a:ext cx="228600" cy="212232"/>
          </a:xfrm>
          <a:prstGeom prst="roundRect">
            <a:avLst/>
          </a:prstGeom>
          <a:solidFill>
            <a:srgbClr val="404040"/>
          </a:solidFill>
          <a:ln>
            <a:solidFill>
              <a:schemeClr val="accent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366D7BB-0BA9-7407-2BC0-31001D859E2B}"/>
              </a:ext>
            </a:extLst>
          </p:cNvPr>
          <p:cNvSpPr/>
          <p:nvPr/>
        </p:nvSpPr>
        <p:spPr>
          <a:xfrm>
            <a:off x="9385972" y="6424846"/>
            <a:ext cx="228600" cy="21223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056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DAB3C-E0FE-FA2D-FB3B-A7DC66ACA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45" y="237009"/>
            <a:ext cx="4116859" cy="1325563"/>
          </a:xfrm>
        </p:spPr>
        <p:txBody>
          <a:bodyPr/>
          <a:lstStyle/>
          <a:p>
            <a:r>
              <a:rPr lang="ru-RU" dirty="0"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61AC33-0A34-880F-30B8-638BE1E3C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05" y="1377380"/>
            <a:ext cx="10665790" cy="98410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9600" b="1" dirty="0">
                <a:solidFill>
                  <a:schemeClr val="accent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Необходимость реализации проектом подтверждается </a:t>
            </a:r>
            <a:r>
              <a:rPr lang="ru-RU" sz="96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тем, что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ru-RU" sz="62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FC9B092-A838-ACAA-D84B-823626511485}"/>
              </a:ext>
            </a:extLst>
          </p:cNvPr>
          <p:cNvSpPr txBox="1">
            <a:spLocks/>
          </p:cNvSpPr>
          <p:nvPr/>
        </p:nvSpPr>
        <p:spPr>
          <a:xfrm>
            <a:off x="1667132" y="2382575"/>
            <a:ext cx="3511378" cy="7445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проект актуален для </a:t>
            </a:r>
            <a:r>
              <a:rPr lang="ru-RU" dirty="0" err="1"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Данафлекс</a:t>
            </a:r>
            <a:r>
              <a:rPr lang="ru-RU" dirty="0"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40A1A47A-D27C-D96D-9C10-A13FA20C0F05}"/>
              </a:ext>
            </a:extLst>
          </p:cNvPr>
          <p:cNvSpPr txBox="1">
            <a:spLocks/>
          </p:cNvSpPr>
          <p:nvPr/>
        </p:nvSpPr>
        <p:spPr>
          <a:xfrm>
            <a:off x="7072882" y="2300333"/>
            <a:ext cx="4520513" cy="13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600" dirty="0"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реализация проекта положительно влияет на бизнес-процессы организации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7" name="Рисунок 6" descr="Значок 1 контур">
            <a:extLst>
              <a:ext uri="{FF2B5EF4-FFF2-40B4-BE49-F238E27FC236}">
                <a16:creationId xmlns:a16="http://schemas.microsoft.com/office/drawing/2014/main" id="{279A0BFF-B9AD-86CC-0131-0D19E032B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405" y="2361481"/>
            <a:ext cx="914400" cy="834081"/>
          </a:xfrm>
          <a:prstGeom prst="rect">
            <a:avLst/>
          </a:prstGeom>
        </p:spPr>
      </p:pic>
      <p:pic>
        <p:nvPicPr>
          <p:cNvPr id="8" name="Рисунок 7" descr="Значок контур">
            <a:extLst>
              <a:ext uri="{FF2B5EF4-FFF2-40B4-BE49-F238E27FC236}">
                <a16:creationId xmlns:a16="http://schemas.microsoft.com/office/drawing/2014/main" id="{C155F6E9-B101-74C0-EFD0-1AA904DE6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359" y="4538121"/>
            <a:ext cx="914400" cy="914400"/>
          </a:xfrm>
          <a:prstGeom prst="rect">
            <a:avLst/>
          </a:prstGeom>
        </p:spPr>
      </p:pic>
      <p:pic>
        <p:nvPicPr>
          <p:cNvPr id="9" name="Рисунок 8" descr="Значок 3 контур">
            <a:extLst>
              <a:ext uri="{FF2B5EF4-FFF2-40B4-BE49-F238E27FC236}">
                <a16:creationId xmlns:a16="http://schemas.microsoft.com/office/drawing/2014/main" id="{0258EB13-0FD4-0558-3A79-A2AF4874D3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58245" y="2321236"/>
            <a:ext cx="914400" cy="914400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23D1AF82-FB31-D856-8A25-6EFB491A3614}"/>
              </a:ext>
            </a:extLst>
          </p:cNvPr>
          <p:cNvSpPr txBox="1">
            <a:spLocks/>
          </p:cNvSpPr>
          <p:nvPr/>
        </p:nvSpPr>
        <p:spPr>
          <a:xfrm>
            <a:off x="1667132" y="3235636"/>
            <a:ext cx="3511378" cy="7445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accent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т.к. решает проблему возмещения убытков от повреждении сырья при перевозке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E47FCAE3-11D6-1475-9F4A-D187E76BB5CB}"/>
              </a:ext>
            </a:extLst>
          </p:cNvPr>
          <p:cNvSpPr txBox="1">
            <a:spLocks/>
          </p:cNvSpPr>
          <p:nvPr/>
        </p:nvSpPr>
        <p:spPr>
          <a:xfrm>
            <a:off x="7072882" y="3429000"/>
            <a:ext cx="3511378" cy="173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ru-RU" sz="2000" dirty="0">
                <a:solidFill>
                  <a:schemeClr val="accent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описан бизнес-процесс, 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chemeClr val="accent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распределены роли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chemeClr val="accent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будет создана база данных по перевозчику и случаям повреждения груза</a:t>
            </a:r>
          </a:p>
          <a:p>
            <a:pPr>
              <a:buFontTx/>
              <a:buChar char="-"/>
            </a:pPr>
            <a:endParaRPr lang="ru-RU" sz="2000" dirty="0">
              <a:solidFill>
                <a:schemeClr val="accent2"/>
              </a:solidFill>
              <a:latin typeface="Oswald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accent2"/>
              </a:solidFill>
              <a:latin typeface="Oswald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750FD2DF-1B5B-3976-0D5E-3F9E55FB0C10}"/>
              </a:ext>
            </a:extLst>
          </p:cNvPr>
          <p:cNvSpPr txBox="1">
            <a:spLocks/>
          </p:cNvSpPr>
          <p:nvPr/>
        </p:nvSpPr>
        <p:spPr>
          <a:xfrm>
            <a:off x="1607741" y="4623031"/>
            <a:ext cx="3511378" cy="74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проект окупается</a:t>
            </a: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B5E8F99E-90E1-56EC-88E9-79980628D7BE}"/>
              </a:ext>
            </a:extLst>
          </p:cNvPr>
          <p:cNvSpPr txBox="1">
            <a:spLocks/>
          </p:cNvSpPr>
          <p:nvPr/>
        </p:nvSpPr>
        <p:spPr>
          <a:xfrm>
            <a:off x="1691324" y="5265846"/>
            <a:ext cx="3511378" cy="7445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accent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 течение трех лет за счет экономии трудозатрат при работе над претензией всеми службами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985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230459E3-5F4B-280C-41F1-ABF101365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738" y="82344"/>
            <a:ext cx="4452521" cy="417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7990E51B-37C6-B14A-2A4A-5932B669EE6F}"/>
              </a:ext>
            </a:extLst>
          </p:cNvPr>
          <p:cNvSpPr txBox="1">
            <a:spLocks/>
          </p:cNvSpPr>
          <p:nvPr/>
        </p:nvSpPr>
        <p:spPr>
          <a:xfrm>
            <a:off x="259313" y="251020"/>
            <a:ext cx="2047005" cy="5719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25.05.2023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E6A3445-881F-4376-462B-2CB9E2B15FFC}"/>
              </a:ext>
            </a:extLst>
          </p:cNvPr>
          <p:cNvSpPr/>
          <p:nvPr/>
        </p:nvSpPr>
        <p:spPr>
          <a:xfrm>
            <a:off x="8824404" y="251020"/>
            <a:ext cx="3108283" cy="557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ДАНАФЛЕКС</a:t>
            </a: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E55321DB-F875-0F41-A032-8B2C2AD82772}"/>
              </a:ext>
            </a:extLst>
          </p:cNvPr>
          <p:cNvGraphicFramePr>
            <a:graphicFrameLocks noGrp="1"/>
          </p:cNvGraphicFramePr>
          <p:nvPr/>
        </p:nvGraphicFramePr>
        <p:xfrm>
          <a:off x="135118" y="4312582"/>
          <a:ext cx="12056882" cy="2545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7432">
                  <a:extLst>
                    <a:ext uri="{9D8B030D-6E8A-4147-A177-3AD203B41FA5}">
                      <a16:colId xmlns:a16="http://schemas.microsoft.com/office/drawing/2014/main" val="1415458081"/>
                    </a:ext>
                  </a:extLst>
                </a:gridCol>
                <a:gridCol w="8259450">
                  <a:extLst>
                    <a:ext uri="{9D8B030D-6E8A-4147-A177-3AD203B41FA5}">
                      <a16:colId xmlns:a16="http://schemas.microsoft.com/office/drawing/2014/main" val="32443410"/>
                    </a:ext>
                  </a:extLst>
                </a:gridCol>
              </a:tblGrid>
              <a:tr h="613502">
                <a:tc>
                  <a:txBody>
                    <a:bodyPr/>
                    <a:lstStyle/>
                    <a:p>
                      <a:pPr algn="r"/>
                      <a:r>
                        <a:rPr lang="ru-RU" sz="2600" b="0" i="1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Тема ВКР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b="0" i="1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- Разработка проекта по внедрению электронного документооборота в претензионную работу </a:t>
                      </a:r>
                    </a:p>
                    <a:p>
                      <a:r>
                        <a:rPr lang="ru-RU" sz="2600" b="0" i="1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юридического отдела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333153"/>
                  </a:ext>
                </a:extLst>
              </a:tr>
              <a:tr h="575035">
                <a:tc>
                  <a:txBody>
                    <a:bodyPr/>
                    <a:lstStyle/>
                    <a:p>
                      <a:pPr algn="r"/>
                      <a:r>
                        <a:rPr lang="ru-RU" sz="2600" b="0" i="1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Слушатель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b="0" i="1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- Васильевых Елена Леонидовна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219374"/>
                  </a:ext>
                </a:extLst>
              </a:tr>
              <a:tr h="690223">
                <a:tc>
                  <a:txBody>
                    <a:bodyPr/>
                    <a:lstStyle/>
                    <a:p>
                      <a:pPr algn="r"/>
                      <a:r>
                        <a:rPr lang="ru-RU" sz="2600" b="0" i="1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Научный руководитель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b="0" i="1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2600" b="0" i="1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к.э.н</a:t>
                      </a:r>
                      <a:r>
                        <a:rPr lang="ru-RU" sz="2600" b="0" i="1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доцент Хайруллина Альбина </a:t>
                      </a:r>
                      <a:r>
                        <a:rPr lang="ru-RU" sz="2600" b="0" i="1" dirty="0" err="1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Джавдатовна</a:t>
                      </a:r>
                      <a:endParaRPr lang="ru-RU" sz="2600" b="0" i="1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6391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47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зображение выглядит как на открытом воздухе, строительство, небо, Коммерческ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A221DAB9-8F78-8E42-EB2F-122423FD6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1" r="21710" b="-2"/>
          <a:stretch/>
        </p:blipFill>
        <p:spPr bwMode="auto">
          <a:xfrm>
            <a:off x="6766125" y="3446820"/>
            <a:ext cx="2849401" cy="344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небо, на открытом воздухе, транспортное средств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E6DAAA92-2F2C-976B-4056-064CD7BF51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68" r="5468" b="-3"/>
          <a:stretch/>
        </p:blipFill>
        <p:spPr>
          <a:xfrm>
            <a:off x="9513931" y="3411181"/>
            <a:ext cx="2697800" cy="3446819"/>
          </a:xfrm>
          <a:prstGeom prst="rect">
            <a:avLst/>
          </a:prstGeom>
        </p:spPr>
      </p:pic>
      <p:pic>
        <p:nvPicPr>
          <p:cNvPr id="6" name="Picture 6" descr="Завод &quot;Данафлекс Алабуга&quot;, г. Елабуга | Компрессорно-конденсаторные блоки  DANTEX">
            <a:extLst>
              <a:ext uri="{FF2B5EF4-FFF2-40B4-BE49-F238E27FC236}">
                <a16:creationId xmlns:a16="http://schemas.microsoft.com/office/drawing/2014/main" id="{7D7ED96D-4F6E-AB12-5FF6-69D558928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0" r="21010" b="2"/>
          <a:stretch/>
        </p:blipFill>
        <p:spPr bwMode="auto">
          <a:xfrm>
            <a:off x="6766125" y="0"/>
            <a:ext cx="2865477" cy="346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9F869E-DC39-B2FB-9A46-D936496679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47"/>
          <a:stretch/>
        </p:blipFill>
        <p:spPr bwMode="auto">
          <a:xfrm>
            <a:off x="9535803" y="0"/>
            <a:ext cx="2679113" cy="34776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2D25D89-109E-0770-EE1C-E03484CC6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05" y="364075"/>
            <a:ext cx="5638261" cy="81212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b="1" kern="1200" dirty="0"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Danaflex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B8422FC-2464-38E9-A911-3E3023630F06}"/>
              </a:ext>
            </a:extLst>
          </p:cNvPr>
          <p:cNvSpPr/>
          <p:nvPr/>
        </p:nvSpPr>
        <p:spPr>
          <a:xfrm>
            <a:off x="1539087" y="1236356"/>
            <a:ext cx="1962188" cy="506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Oswald" panose="00000500000000000000" pitchFamily="2" charset="-52"/>
              </a:rPr>
              <a:t>4 завода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7C667E-4ECA-8B46-59CC-5D05D31A88F6}"/>
              </a:ext>
            </a:extLst>
          </p:cNvPr>
          <p:cNvSpPr/>
          <p:nvPr/>
        </p:nvSpPr>
        <p:spPr>
          <a:xfrm>
            <a:off x="1605752" y="1928071"/>
            <a:ext cx="2453570" cy="812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Oswald" panose="00000500000000000000" pitchFamily="2" charset="-52"/>
              </a:rPr>
              <a:t>1750</a:t>
            </a:r>
          </a:p>
          <a:p>
            <a:r>
              <a:rPr lang="ru-RU" sz="2400" dirty="0">
                <a:solidFill>
                  <a:schemeClr val="tx1"/>
                </a:solidFill>
                <a:latin typeface="Oswald" panose="00000500000000000000" pitchFamily="2" charset="-52"/>
              </a:rPr>
              <a:t>сотрудников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CD16963-87E3-6AE8-5403-A1DAA2671C14}"/>
              </a:ext>
            </a:extLst>
          </p:cNvPr>
          <p:cNvSpPr/>
          <p:nvPr/>
        </p:nvSpPr>
        <p:spPr>
          <a:xfrm>
            <a:off x="1539087" y="2794951"/>
            <a:ext cx="4877118" cy="1087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Oswald" panose="00000500000000000000" pitchFamily="2" charset="-52"/>
              </a:rPr>
              <a:t>гибкие упаковочные материалы для различных отраслей </a:t>
            </a:r>
          </a:p>
        </p:txBody>
      </p:sp>
      <p:pic>
        <p:nvPicPr>
          <p:cNvPr id="12" name="Рисунок 11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845F1E39-7C0A-BF23-A1DF-BCF15F6712D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05" y="2947044"/>
            <a:ext cx="540000" cy="540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0E69366-A5EB-88FF-618E-473008E244A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05" y="2029680"/>
            <a:ext cx="540000" cy="540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421BDAB-DFEE-DA52-37EE-A2D785B0CAF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05" y="1246877"/>
            <a:ext cx="540000" cy="540000"/>
          </a:xfrm>
          <a:prstGeom prst="rect">
            <a:avLst/>
          </a:prstGeom>
          <a:noFill/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DFB78C2-6A21-DCF6-3228-982E6EEE90A7}"/>
              </a:ext>
            </a:extLst>
          </p:cNvPr>
          <p:cNvSpPr/>
          <p:nvPr/>
        </p:nvSpPr>
        <p:spPr>
          <a:xfrm>
            <a:off x="1557068" y="3788780"/>
            <a:ext cx="5448647" cy="695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Oswald" panose="00000500000000000000" pitchFamily="2" charset="-52"/>
              </a:rPr>
              <a:t>от продуктов питания до строительства и бытовой химии </a:t>
            </a:r>
          </a:p>
        </p:txBody>
      </p:sp>
    </p:spTree>
    <p:extLst>
      <p:ext uri="{BB962C8B-B14F-4D97-AF65-F5344CB8AC3E}">
        <p14:creationId xmlns:p14="http://schemas.microsoft.com/office/powerpoint/2010/main" val="282976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>
            <a:extLst>
              <a:ext uri="{FF2B5EF4-FFF2-40B4-BE49-F238E27FC236}">
                <a16:creationId xmlns:a16="http://schemas.microsoft.com/office/drawing/2014/main" id="{FE8DDA79-9B22-48D3-AF30-2E524409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77" y="120650"/>
            <a:ext cx="4437071" cy="9861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2022 год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0D76AF-6AC1-4D80-93A9-5D0984DF1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3AE3C4-C2A6-4DCD-9963-3D7F259FD58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swald Light" pitchFamily="2" charset="-52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swald Light" pitchFamily="2" charset="-52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E5204C-9359-65F7-74BD-8AA9C9955A79}"/>
              </a:ext>
            </a:extLst>
          </p:cNvPr>
          <p:cNvSpPr txBox="1"/>
          <p:nvPr/>
        </p:nvSpPr>
        <p:spPr>
          <a:xfrm>
            <a:off x="797412" y="2423563"/>
            <a:ext cx="3697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Oswald Light"/>
                <a:ea typeface="VTB Group Cond Book" panose="020B0506050504020204" pitchFamily="34" charset="77"/>
              </a:rPr>
              <a:t>Запрет на поставку сырья из Европы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swald Light"/>
              <a:ea typeface="VTB Group Cond Book" panose="020B0506050504020204" pitchFamily="34" charset="7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6210FA-4864-558C-3514-0E7770849921}"/>
              </a:ext>
            </a:extLst>
          </p:cNvPr>
          <p:cNvSpPr txBox="1"/>
          <p:nvPr/>
        </p:nvSpPr>
        <p:spPr>
          <a:xfrm>
            <a:off x="797412" y="3238443"/>
            <a:ext cx="2867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Light"/>
                <a:ea typeface="VTB Group Cond Book" panose="020B0506050504020204" pitchFamily="34" charset="77"/>
                <a:cs typeface="+mn-cs"/>
              </a:rPr>
              <a:t>Проблемы с логистическими цепочками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swald Light"/>
              <a:ea typeface="VTB Group Cond Book" panose="020B0506050504020204" pitchFamily="34" charset="77"/>
              <a:cs typeface="+mn-cs"/>
            </a:endParaRPr>
          </a:p>
        </p:txBody>
      </p:sp>
      <p:sp>
        <p:nvSpPr>
          <p:cNvPr id="15" name="Овал 49">
            <a:extLst>
              <a:ext uri="{FF2B5EF4-FFF2-40B4-BE49-F238E27FC236}">
                <a16:creationId xmlns:a16="http://schemas.microsoft.com/office/drawing/2014/main" id="{3F5E6487-820C-B8C6-EE9E-4D2230B0A009}"/>
              </a:ext>
            </a:extLst>
          </p:cNvPr>
          <p:cNvSpPr/>
          <p:nvPr/>
        </p:nvSpPr>
        <p:spPr>
          <a:xfrm flipH="1">
            <a:off x="442913" y="2478753"/>
            <a:ext cx="235592" cy="23559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Овал 49">
            <a:extLst>
              <a:ext uri="{FF2B5EF4-FFF2-40B4-BE49-F238E27FC236}">
                <a16:creationId xmlns:a16="http://schemas.microsoft.com/office/drawing/2014/main" id="{37C65A3E-428B-72D8-764C-616DBF9031B0}"/>
              </a:ext>
            </a:extLst>
          </p:cNvPr>
          <p:cNvSpPr/>
          <p:nvPr/>
        </p:nvSpPr>
        <p:spPr>
          <a:xfrm flipH="1">
            <a:off x="459407" y="3479122"/>
            <a:ext cx="235592" cy="23559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Овал 49">
            <a:extLst>
              <a:ext uri="{FF2B5EF4-FFF2-40B4-BE49-F238E27FC236}">
                <a16:creationId xmlns:a16="http://schemas.microsoft.com/office/drawing/2014/main" id="{35D9F49F-1113-21FD-C958-1E3F4F13379B}"/>
              </a:ext>
            </a:extLst>
          </p:cNvPr>
          <p:cNvSpPr/>
          <p:nvPr/>
        </p:nvSpPr>
        <p:spPr>
          <a:xfrm flipH="1">
            <a:off x="442913" y="5427656"/>
            <a:ext cx="235592" cy="23559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Рисунок 27" descr="Изображение выглядит как человек, костюм, галстук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42249B7-9020-CA27-BF89-D74F40C9D7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3" r="17293"/>
          <a:stretch>
            <a:fillRect/>
          </a:stretch>
        </p:blipFill>
        <p:spPr/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E2A923E-70A3-17CF-1EAA-FFCF3B296BFA}"/>
              </a:ext>
            </a:extLst>
          </p:cNvPr>
          <p:cNvSpPr txBox="1"/>
          <p:nvPr/>
        </p:nvSpPr>
        <p:spPr>
          <a:xfrm>
            <a:off x="797412" y="4214976"/>
            <a:ext cx="3360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Oswald Light"/>
                <a:ea typeface="VTB Group Cond Book" panose="020B0506050504020204" pitchFamily="34" charset="77"/>
              </a:rPr>
              <a:t>Новые поставщики из Китая, Турции, Индии и </a:t>
            </a:r>
            <a:r>
              <a:rPr lang="ru-RU" sz="2000" dirty="0" err="1">
                <a:solidFill>
                  <a:prstClr val="black"/>
                </a:solidFill>
                <a:latin typeface="Oswald Light"/>
                <a:ea typeface="VTB Group Cond Book" panose="020B0506050504020204" pitchFamily="34" charset="77"/>
              </a:rPr>
              <a:t>тп</a:t>
            </a:r>
            <a:r>
              <a:rPr lang="ru-RU" sz="2000" dirty="0">
                <a:solidFill>
                  <a:prstClr val="black"/>
                </a:solidFill>
                <a:latin typeface="Oswald Light"/>
                <a:ea typeface="VTB Group Cond Book" panose="020B0506050504020204" pitchFamily="34" charset="77"/>
              </a:rPr>
              <a:t>., </a:t>
            </a:r>
          </a:p>
        </p:txBody>
      </p:sp>
      <p:sp>
        <p:nvSpPr>
          <p:cNvPr id="32" name="Овал 49">
            <a:extLst>
              <a:ext uri="{FF2B5EF4-FFF2-40B4-BE49-F238E27FC236}">
                <a16:creationId xmlns:a16="http://schemas.microsoft.com/office/drawing/2014/main" id="{3D08594C-8B0B-051D-C505-16FEB2BBD8FD}"/>
              </a:ext>
            </a:extLst>
          </p:cNvPr>
          <p:cNvSpPr/>
          <p:nvPr/>
        </p:nvSpPr>
        <p:spPr>
          <a:xfrm flipH="1">
            <a:off x="442913" y="4427388"/>
            <a:ext cx="235592" cy="23559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E41E50-4181-AB69-EE44-4C9066D2FDF1}"/>
              </a:ext>
            </a:extLst>
          </p:cNvPr>
          <p:cNvSpPr txBox="1"/>
          <p:nvPr/>
        </p:nvSpPr>
        <p:spPr>
          <a:xfrm>
            <a:off x="797412" y="5191509"/>
            <a:ext cx="2867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Light"/>
                <a:ea typeface="VTB Group Cond Book" panose="020B0506050504020204" pitchFamily="34" charset="77"/>
                <a:cs typeface="+mn-cs"/>
              </a:rPr>
              <a:t>Новые логистические </a:t>
            </a:r>
            <a:r>
              <a:rPr lang="ru-RU" sz="2000" dirty="0">
                <a:solidFill>
                  <a:prstClr val="black"/>
                </a:solidFill>
                <a:latin typeface="Oswald Light"/>
                <a:ea typeface="VTB Group Cond Book" panose="020B0506050504020204" pitchFamily="34" charset="77"/>
              </a:rPr>
              <a:t>маршруты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swald Light"/>
              <a:ea typeface="VTB Group Cond Book" panose="020B0506050504020204" pitchFamily="34" charset="7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390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221D5E-0D5A-7410-5578-36C843BEE707}"/>
              </a:ext>
            </a:extLst>
          </p:cNvPr>
          <p:cNvSpPr txBox="1"/>
          <p:nvPr/>
        </p:nvSpPr>
        <p:spPr>
          <a:xfrm>
            <a:off x="463824" y="845422"/>
            <a:ext cx="3365226" cy="38218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spc="3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ПРЕТЕНЗИОННАЯ РАБОТА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ru-RU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транспортные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претензии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E51BF9D-FFDF-F905-E91D-7D227DC53A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4437107"/>
              </p:ext>
            </p:extLst>
          </p:nvPr>
        </p:nvGraphicFramePr>
        <p:xfrm>
          <a:off x="4502428" y="467208"/>
          <a:ext cx="7225748" cy="592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242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" name="Rectangle 66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EF939-177B-281B-0E7C-0C28F5ECE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89"/>
            <a:ext cx="9795637" cy="110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latin typeface="Oswald" panose="00000500000000000000" pitchFamily="2" charset="-52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BBFCF1-C50D-691D-7BBE-29F340DF9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694" y="3036962"/>
            <a:ext cx="3027310" cy="28229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9EDB6D-BB5F-CC4C-50A4-8DA698879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903" y="3032152"/>
            <a:ext cx="3027310" cy="28229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04DE68-FE3B-D08A-156E-6FDFC0F01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33" y="3204156"/>
            <a:ext cx="2829970" cy="25922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2CB626-6BB9-894D-A83F-8BA484C5B8D1}"/>
              </a:ext>
            </a:extLst>
          </p:cNvPr>
          <p:cNvSpPr txBox="1"/>
          <p:nvPr/>
        </p:nvSpPr>
        <p:spPr>
          <a:xfrm>
            <a:off x="8630637" y="2536445"/>
            <a:ext cx="2802107" cy="5232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1 фура</a:t>
            </a:r>
            <a:endParaRPr lang="ru-RU" sz="2400" dirty="0">
              <a:solidFill>
                <a:schemeClr val="accent2"/>
              </a:solidFill>
              <a:latin typeface="Oswald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DA1BE9B-CC2E-C9BC-717C-88AEC4F4800D}"/>
              </a:ext>
            </a:extLst>
          </p:cNvPr>
          <p:cNvGrpSpPr/>
          <p:nvPr/>
        </p:nvGrpSpPr>
        <p:grpSpPr>
          <a:xfrm>
            <a:off x="263433" y="501386"/>
            <a:ext cx="10630024" cy="2608878"/>
            <a:chOff x="336884" y="-45087"/>
            <a:chExt cx="9673389" cy="2690315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64C05CB5-E02E-C3AF-D435-B472D1192157}"/>
                </a:ext>
              </a:extLst>
            </p:cNvPr>
            <p:cNvSpPr/>
            <p:nvPr/>
          </p:nvSpPr>
          <p:spPr>
            <a:xfrm>
              <a:off x="336884" y="749285"/>
              <a:ext cx="9673389" cy="3962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3200" dirty="0">
                  <a:solidFill>
                    <a:schemeClr val="tx1"/>
                  </a:solidFill>
                  <a:latin typeface="Oswald" panose="000005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убытки от повреждений груза при перевозке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FA3A01-D3EF-DEB5-02C2-BDFE5A51410C}"/>
                </a:ext>
              </a:extLst>
            </p:cNvPr>
            <p:cNvSpPr txBox="1"/>
            <p:nvPr/>
          </p:nvSpPr>
          <p:spPr>
            <a:xfrm>
              <a:off x="1008070" y="2096695"/>
              <a:ext cx="1367292" cy="52322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lang="ru-RU" sz="2400" b="1" dirty="0">
                  <a:solidFill>
                    <a:schemeClr val="accent2"/>
                  </a:solidFill>
                  <a:latin typeface="Oswald" panose="000005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1 мешок</a:t>
              </a:r>
              <a:endParaRPr lang="ru-RU" sz="2400" dirty="0">
                <a:solidFill>
                  <a:schemeClr val="accent2"/>
                </a:solidFill>
                <a:latin typeface="Oswald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31B12B-8FC1-4D4F-E066-E4EF45B3FC28}"/>
                </a:ext>
              </a:extLst>
            </p:cNvPr>
            <p:cNvSpPr txBox="1"/>
            <p:nvPr/>
          </p:nvSpPr>
          <p:spPr>
            <a:xfrm>
              <a:off x="4086336" y="2122008"/>
              <a:ext cx="2927793" cy="52322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ru-RU" sz="2400" b="1" dirty="0">
                  <a:solidFill>
                    <a:schemeClr val="accent2"/>
                  </a:solidFill>
                  <a:latin typeface="Oswald" panose="000005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1 </a:t>
              </a:r>
              <a:r>
                <a:rPr lang="ru-RU" sz="2400" b="1" dirty="0" err="1">
                  <a:solidFill>
                    <a:schemeClr val="accent2"/>
                  </a:solidFill>
                  <a:latin typeface="Oswald" panose="000005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октабина</a:t>
              </a:r>
              <a:endParaRPr lang="ru-RU" sz="2400" dirty="0">
                <a:solidFill>
                  <a:schemeClr val="accent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65E1A1-B3E5-3387-2403-DADB5457D26C}"/>
                </a:ext>
              </a:extLst>
            </p:cNvPr>
            <p:cNvSpPr txBox="1"/>
            <p:nvPr/>
          </p:nvSpPr>
          <p:spPr>
            <a:xfrm>
              <a:off x="336884" y="-45087"/>
              <a:ext cx="3613211" cy="46166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lang="ru-RU" sz="3600" b="1" dirty="0">
                  <a:latin typeface="Oswald" panose="000005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ПРОБЛЕМА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DDE68FE-DD92-639D-702A-48BD29CFB921}"/>
              </a:ext>
            </a:extLst>
          </p:cNvPr>
          <p:cNvSpPr txBox="1"/>
          <p:nvPr/>
        </p:nvSpPr>
        <p:spPr>
          <a:xfrm>
            <a:off x="8702372" y="6027066"/>
            <a:ext cx="2730372" cy="50738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1 раз в год</a:t>
            </a:r>
            <a:endParaRPr lang="ru-RU" sz="2400" dirty="0">
              <a:solidFill>
                <a:schemeClr val="accent2"/>
              </a:solidFill>
              <a:latin typeface="Oswald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8C8635-30F6-2FE8-975D-9C0BF472BEBF}"/>
              </a:ext>
            </a:extLst>
          </p:cNvPr>
          <p:cNvSpPr txBox="1"/>
          <p:nvPr/>
        </p:nvSpPr>
        <p:spPr>
          <a:xfrm>
            <a:off x="4759509" y="5979688"/>
            <a:ext cx="2465679" cy="50738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1 раз в 2 месяца</a:t>
            </a:r>
            <a:endParaRPr lang="ru-RU" sz="2400" dirty="0">
              <a:solidFill>
                <a:schemeClr val="accent2"/>
              </a:solidFill>
              <a:latin typeface="Oswald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3FD128-B75E-5295-8D46-43B7282D78CC}"/>
              </a:ext>
            </a:extLst>
          </p:cNvPr>
          <p:cNvSpPr txBox="1"/>
          <p:nvPr/>
        </p:nvSpPr>
        <p:spPr>
          <a:xfrm>
            <a:off x="313232" y="5978488"/>
            <a:ext cx="2730372" cy="50738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2 раза в месяц</a:t>
            </a:r>
            <a:endParaRPr lang="ru-RU" sz="2400" dirty="0">
              <a:solidFill>
                <a:schemeClr val="accent2"/>
              </a:solidFill>
              <a:latin typeface="Oswald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E7A4438-0DF6-51C5-EFAB-A5170CA46981}"/>
              </a:ext>
            </a:extLst>
          </p:cNvPr>
          <p:cNvSpPr/>
          <p:nvPr/>
        </p:nvSpPr>
        <p:spPr>
          <a:xfrm>
            <a:off x="351063" y="1859984"/>
            <a:ext cx="1694235" cy="67646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Oswald" panose="00000500000000000000" pitchFamily="2" charset="-52"/>
              </a:rPr>
              <a:t>Суммы убытков</a:t>
            </a:r>
          </a:p>
        </p:txBody>
      </p:sp>
    </p:spTree>
    <p:extLst>
      <p:ext uri="{BB962C8B-B14F-4D97-AF65-F5344CB8AC3E}">
        <p14:creationId xmlns:p14="http://schemas.microsoft.com/office/powerpoint/2010/main" val="9155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rgbClr val="02305E"/>
            </a:gs>
            <a:gs pos="2000">
              <a:schemeClr val="accent3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1">
            <a:extLst>
              <a:ext uri="{FF2B5EF4-FFF2-40B4-BE49-F238E27FC236}">
                <a16:creationId xmlns:a16="http://schemas.microsoft.com/office/drawing/2014/main" id="{75B36D19-A768-4D95-A3FB-E2317CB16198}"/>
              </a:ext>
            </a:extLst>
          </p:cNvPr>
          <p:cNvSpPr/>
          <p:nvPr/>
        </p:nvSpPr>
        <p:spPr>
          <a:xfrm>
            <a:off x="-47139" y="-149289"/>
            <a:ext cx="6862813" cy="7147248"/>
          </a:xfrm>
          <a:custGeom>
            <a:avLst/>
            <a:gdLst>
              <a:gd name="connsiteX0" fmla="*/ 0 w 6707335"/>
              <a:gd name="connsiteY0" fmla="*/ 0 h 6874276"/>
              <a:gd name="connsiteX1" fmla="*/ 6707335 w 6707335"/>
              <a:gd name="connsiteY1" fmla="*/ 14477 h 6874276"/>
              <a:gd name="connsiteX2" fmla="*/ 6578507 w 6707335"/>
              <a:gd name="connsiteY2" fmla="*/ 156224 h 6874276"/>
              <a:gd name="connsiteX3" fmla="*/ 5798525 w 6707335"/>
              <a:gd name="connsiteY3" fmla="*/ 2328931 h 6874276"/>
              <a:gd name="connsiteX4" fmla="*/ 6066949 w 6707335"/>
              <a:gd name="connsiteY4" fmla="*/ 3658479 h 6874276"/>
              <a:gd name="connsiteX5" fmla="*/ 6095259 w 6707335"/>
              <a:gd name="connsiteY5" fmla="*/ 3717248 h 6874276"/>
              <a:gd name="connsiteX6" fmla="*/ 6112765 w 6707335"/>
              <a:gd name="connsiteY6" fmla="*/ 3795331 h 6874276"/>
              <a:gd name="connsiteX7" fmla="*/ 6155314 w 6707335"/>
              <a:gd name="connsiteY7" fmla="*/ 3865367 h 6874276"/>
              <a:gd name="connsiteX8" fmla="*/ 6567571 w 6707335"/>
              <a:gd name="connsiteY8" fmla="*/ 5493496 h 6874276"/>
              <a:gd name="connsiteX9" fmla="*/ 6299148 w 6707335"/>
              <a:gd name="connsiteY9" fmla="*/ 6823044 h 6874276"/>
              <a:gd name="connsiteX10" fmla="*/ 6274468 w 6707335"/>
              <a:gd name="connsiteY10" fmla="*/ 6874276 h 6874276"/>
              <a:gd name="connsiteX11" fmla="*/ 0 w 6707335"/>
              <a:gd name="connsiteY11" fmla="*/ 6874276 h 687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07335" h="6874276">
                <a:moveTo>
                  <a:pt x="0" y="0"/>
                </a:moveTo>
                <a:lnTo>
                  <a:pt x="6707335" y="14477"/>
                </a:lnTo>
                <a:lnTo>
                  <a:pt x="6578507" y="156224"/>
                </a:lnTo>
                <a:cubicBezTo>
                  <a:pt x="6091236" y="746660"/>
                  <a:pt x="5798525" y="1503612"/>
                  <a:pt x="5798525" y="2328931"/>
                </a:cubicBezTo>
                <a:cubicBezTo>
                  <a:pt x="5798525" y="2800542"/>
                  <a:pt x="5894104" y="3249829"/>
                  <a:pt x="6066949" y="3658479"/>
                </a:cubicBezTo>
                <a:lnTo>
                  <a:pt x="6095259" y="3717248"/>
                </a:lnTo>
                <a:lnTo>
                  <a:pt x="6112765" y="3795331"/>
                </a:lnTo>
                <a:lnTo>
                  <a:pt x="6155314" y="3865367"/>
                </a:lnTo>
                <a:cubicBezTo>
                  <a:pt x="6418229" y="4349350"/>
                  <a:pt x="6567571" y="4903983"/>
                  <a:pt x="6567571" y="5493496"/>
                </a:cubicBezTo>
                <a:cubicBezTo>
                  <a:pt x="6567571" y="5965107"/>
                  <a:pt x="6471992" y="6414394"/>
                  <a:pt x="6299148" y="6823044"/>
                </a:cubicBezTo>
                <a:lnTo>
                  <a:pt x="6274468" y="6874276"/>
                </a:lnTo>
                <a:lnTo>
                  <a:pt x="0" y="68742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Light" pitchFamily="2" charset="-52"/>
              <a:ea typeface="+mn-ea"/>
              <a:cs typeface="+mn-cs"/>
            </a:endParaRPr>
          </a:p>
        </p:txBody>
      </p:sp>
      <p:grpSp>
        <p:nvGrpSpPr>
          <p:cNvPr id="30" name="Group 1">
            <a:extLst>
              <a:ext uri="{FF2B5EF4-FFF2-40B4-BE49-F238E27FC236}">
                <a16:creationId xmlns:a16="http://schemas.microsoft.com/office/drawing/2014/main" id="{73016C70-88F3-4A3B-894E-FF73921BCB29}"/>
              </a:ext>
            </a:extLst>
          </p:cNvPr>
          <p:cNvGrpSpPr/>
          <p:nvPr/>
        </p:nvGrpSpPr>
        <p:grpSpPr>
          <a:xfrm rot="10800000">
            <a:off x="5617037" y="1732222"/>
            <a:ext cx="756951" cy="756951"/>
            <a:chOff x="-646196" y="2122319"/>
            <a:chExt cx="381000" cy="381000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81DFFAE5-9338-42C6-9D3C-9F27CA2271B8}"/>
                </a:ext>
              </a:extLst>
            </p:cNvPr>
            <p:cNvSpPr/>
            <p:nvPr/>
          </p:nvSpPr>
          <p:spPr>
            <a:xfrm>
              <a:off x="-646196" y="2122319"/>
              <a:ext cx="381000" cy="38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/>
                <a:ea typeface="+mn-ea"/>
                <a:cs typeface="+mn-cs"/>
              </a:endParaRPr>
            </a:p>
          </p:txBody>
        </p: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A1994210-1797-4272-BC59-5E963A2650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39843" y="2318265"/>
              <a:ext cx="168627" cy="0"/>
            </a:xfrm>
            <a:prstGeom prst="straightConnector1">
              <a:avLst/>
            </a:prstGeom>
            <a:solidFill>
              <a:srgbClr val="1E2982"/>
            </a:solidFill>
            <a:ln w="25400">
              <a:solidFill>
                <a:schemeClr val="bg1"/>
              </a:solidFill>
              <a:round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11">
            <a:extLst>
              <a:ext uri="{FF2B5EF4-FFF2-40B4-BE49-F238E27FC236}">
                <a16:creationId xmlns:a16="http://schemas.microsoft.com/office/drawing/2014/main" id="{5BF3F9FB-48DF-4C14-A4E8-6B1DD486C94B}"/>
              </a:ext>
            </a:extLst>
          </p:cNvPr>
          <p:cNvSpPr/>
          <p:nvPr/>
        </p:nvSpPr>
        <p:spPr>
          <a:xfrm>
            <a:off x="1547392" y="547265"/>
            <a:ext cx="134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3760"/>
                </a:solidFill>
                <a:latin typeface="Oswald"/>
              </a:rPr>
              <a:t>As-is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3760"/>
              </a:solidFill>
              <a:effectLst/>
              <a:uLnTx/>
              <a:uFillTx/>
              <a:latin typeface="Oswald"/>
              <a:ea typeface="+mn-ea"/>
              <a:cs typeface="+mn-cs"/>
            </a:endParaRPr>
          </a:p>
        </p:txBody>
      </p:sp>
      <p:sp>
        <p:nvSpPr>
          <p:cNvPr id="37" name="Rectangle 118">
            <a:extLst>
              <a:ext uri="{FF2B5EF4-FFF2-40B4-BE49-F238E27FC236}">
                <a16:creationId xmlns:a16="http://schemas.microsoft.com/office/drawing/2014/main" id="{F82656F5-5320-43A7-A138-4BDAE1504D89}"/>
              </a:ext>
            </a:extLst>
          </p:cNvPr>
          <p:cNvSpPr/>
          <p:nvPr/>
        </p:nvSpPr>
        <p:spPr>
          <a:xfrm>
            <a:off x="8410205" y="547265"/>
            <a:ext cx="1476687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/>
                <a:ea typeface="+mn-ea"/>
                <a:cs typeface="+mn-cs"/>
              </a:rPr>
              <a:t>To-be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"/>
              <a:ea typeface="+mn-ea"/>
              <a:cs typeface="+mn-cs"/>
            </a:endParaRPr>
          </a:p>
        </p:txBody>
      </p:sp>
      <p:grpSp>
        <p:nvGrpSpPr>
          <p:cNvPr id="2" name="Рисунок 48">
            <a:extLst>
              <a:ext uri="{FF2B5EF4-FFF2-40B4-BE49-F238E27FC236}">
                <a16:creationId xmlns:a16="http://schemas.microsoft.com/office/drawing/2014/main" id="{E2568FB9-D77D-4801-95F6-6520BE7641FB}"/>
              </a:ext>
            </a:extLst>
          </p:cNvPr>
          <p:cNvGrpSpPr/>
          <p:nvPr/>
        </p:nvGrpSpPr>
        <p:grpSpPr>
          <a:xfrm>
            <a:off x="294866" y="259859"/>
            <a:ext cx="864727" cy="875341"/>
            <a:chOff x="2606263" y="3879503"/>
            <a:chExt cx="1080000" cy="1080000"/>
          </a:xfrm>
          <a:solidFill>
            <a:srgbClr val="003760"/>
          </a:solidFill>
        </p:grpSpPr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id="{48B9C298-C973-4A08-9266-F545F30ABF91}"/>
                </a:ext>
              </a:extLst>
            </p:cNvPr>
            <p:cNvSpPr/>
            <p:nvPr/>
          </p:nvSpPr>
          <p:spPr>
            <a:xfrm>
              <a:off x="2606754" y="4287713"/>
              <a:ext cx="1079474" cy="671789"/>
            </a:xfrm>
            <a:custGeom>
              <a:avLst/>
              <a:gdLst>
                <a:gd name="connsiteX0" fmla="*/ 973470 w 1079474"/>
                <a:gd name="connsiteY0" fmla="*/ 0 h 671789"/>
                <a:gd name="connsiteX1" fmla="*/ 106002 w 1079474"/>
                <a:gd name="connsiteY1" fmla="*/ 0 h 671789"/>
                <a:gd name="connsiteX2" fmla="*/ 0 w 1079474"/>
                <a:gd name="connsiteY2" fmla="*/ 105907 h 671789"/>
                <a:gd name="connsiteX3" fmla="*/ 0 w 1079474"/>
                <a:gd name="connsiteY3" fmla="*/ 565880 h 671789"/>
                <a:gd name="connsiteX4" fmla="*/ 106002 w 1079474"/>
                <a:gd name="connsiteY4" fmla="*/ 671790 h 671789"/>
                <a:gd name="connsiteX5" fmla="*/ 973470 w 1079474"/>
                <a:gd name="connsiteY5" fmla="*/ 671790 h 671789"/>
                <a:gd name="connsiteX6" fmla="*/ 1079475 w 1079474"/>
                <a:gd name="connsiteY6" fmla="*/ 565882 h 671789"/>
                <a:gd name="connsiteX7" fmla="*/ 1079475 w 1079474"/>
                <a:gd name="connsiteY7" fmla="*/ 105907 h 671789"/>
                <a:gd name="connsiteX8" fmla="*/ 973470 w 1079474"/>
                <a:gd name="connsiteY8" fmla="*/ 0 h 671789"/>
                <a:gd name="connsiteX9" fmla="*/ 66639 w 1079474"/>
                <a:gd name="connsiteY9" fmla="*/ 89471 h 671789"/>
                <a:gd name="connsiteX10" fmla="*/ 243772 w 1079474"/>
                <a:gd name="connsiteY10" fmla="*/ 195545 h 671789"/>
                <a:gd name="connsiteX11" fmla="*/ 63338 w 1079474"/>
                <a:gd name="connsiteY11" fmla="*/ 376140 h 671789"/>
                <a:gd name="connsiteX12" fmla="*/ 63338 w 1079474"/>
                <a:gd name="connsiteY12" fmla="*/ 105907 h 671789"/>
                <a:gd name="connsiteX13" fmla="*/ 66639 w 1079474"/>
                <a:gd name="connsiteY13" fmla="*/ 89471 h 671789"/>
                <a:gd name="connsiteX14" fmla="*/ 146106 w 1079474"/>
                <a:gd name="connsiteY14" fmla="*/ 63281 h 671789"/>
                <a:gd name="connsiteX15" fmla="*/ 933369 w 1079474"/>
                <a:gd name="connsiteY15" fmla="*/ 63281 h 671789"/>
                <a:gd name="connsiteX16" fmla="*/ 540804 w 1079474"/>
                <a:gd name="connsiteY16" fmla="*/ 298367 h 671789"/>
                <a:gd name="connsiteX17" fmla="*/ 538671 w 1079474"/>
                <a:gd name="connsiteY17" fmla="*/ 298367 h 671789"/>
                <a:gd name="connsiteX18" fmla="*/ 146106 w 1079474"/>
                <a:gd name="connsiteY18" fmla="*/ 63281 h 671789"/>
                <a:gd name="connsiteX19" fmla="*/ 1012838 w 1079474"/>
                <a:gd name="connsiteY19" fmla="*/ 89471 h 671789"/>
                <a:gd name="connsiteX20" fmla="*/ 1016137 w 1079474"/>
                <a:gd name="connsiteY20" fmla="*/ 105907 h 671789"/>
                <a:gd name="connsiteX21" fmla="*/ 1016137 w 1079474"/>
                <a:gd name="connsiteY21" fmla="*/ 377593 h 671789"/>
                <a:gd name="connsiteX22" fmla="*/ 834796 w 1079474"/>
                <a:gd name="connsiteY22" fmla="*/ 196090 h 671789"/>
                <a:gd name="connsiteX23" fmla="*/ 1012838 w 1079474"/>
                <a:gd name="connsiteY23" fmla="*/ 89471 h 671789"/>
                <a:gd name="connsiteX24" fmla="*/ 973470 w 1079474"/>
                <a:gd name="connsiteY24" fmla="*/ 608508 h 671789"/>
                <a:gd name="connsiteX25" fmla="*/ 106002 w 1079474"/>
                <a:gd name="connsiteY25" fmla="*/ 608508 h 671789"/>
                <a:gd name="connsiteX26" fmla="*/ 63338 w 1079474"/>
                <a:gd name="connsiteY26" fmla="*/ 565882 h 671789"/>
                <a:gd name="connsiteX27" fmla="*/ 63338 w 1079474"/>
                <a:gd name="connsiteY27" fmla="*/ 465716 h 671789"/>
                <a:gd name="connsiteX28" fmla="*/ 299763 w 1079474"/>
                <a:gd name="connsiteY28" fmla="*/ 229078 h 671789"/>
                <a:gd name="connsiteX29" fmla="*/ 506109 w 1079474"/>
                <a:gd name="connsiteY29" fmla="*/ 352645 h 671789"/>
                <a:gd name="connsiteX30" fmla="*/ 539738 w 1079474"/>
                <a:gd name="connsiteY30" fmla="*/ 361962 h 671789"/>
                <a:gd name="connsiteX31" fmla="*/ 573368 w 1079474"/>
                <a:gd name="connsiteY31" fmla="*/ 352645 h 671789"/>
                <a:gd name="connsiteX32" fmla="*/ 778804 w 1079474"/>
                <a:gd name="connsiteY32" fmla="*/ 229622 h 671789"/>
                <a:gd name="connsiteX33" fmla="*/ 1016139 w 1079474"/>
                <a:gd name="connsiteY33" fmla="*/ 467170 h 671789"/>
                <a:gd name="connsiteX34" fmla="*/ 1016139 w 1079474"/>
                <a:gd name="connsiteY34" fmla="*/ 565882 h 671789"/>
                <a:gd name="connsiteX35" fmla="*/ 973470 w 1079474"/>
                <a:gd name="connsiteY35" fmla="*/ 608508 h 671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9474" h="671789">
                  <a:moveTo>
                    <a:pt x="973470" y="0"/>
                  </a:moveTo>
                  <a:lnTo>
                    <a:pt x="106002" y="0"/>
                  </a:lnTo>
                  <a:cubicBezTo>
                    <a:pt x="47554" y="0"/>
                    <a:pt x="0" y="47509"/>
                    <a:pt x="0" y="105907"/>
                  </a:cubicBezTo>
                  <a:lnTo>
                    <a:pt x="0" y="565880"/>
                  </a:lnTo>
                  <a:cubicBezTo>
                    <a:pt x="0" y="624280"/>
                    <a:pt x="47554" y="671790"/>
                    <a:pt x="106002" y="671790"/>
                  </a:cubicBezTo>
                  <a:lnTo>
                    <a:pt x="973470" y="671790"/>
                  </a:lnTo>
                  <a:cubicBezTo>
                    <a:pt x="1031921" y="671790"/>
                    <a:pt x="1079475" y="624280"/>
                    <a:pt x="1079475" y="565882"/>
                  </a:cubicBezTo>
                  <a:lnTo>
                    <a:pt x="1079475" y="105907"/>
                  </a:lnTo>
                  <a:cubicBezTo>
                    <a:pt x="1079475" y="47509"/>
                    <a:pt x="1031921" y="0"/>
                    <a:pt x="973470" y="0"/>
                  </a:cubicBezTo>
                  <a:close/>
                  <a:moveTo>
                    <a:pt x="66639" y="89471"/>
                  </a:moveTo>
                  <a:lnTo>
                    <a:pt x="243772" y="195545"/>
                  </a:lnTo>
                  <a:lnTo>
                    <a:pt x="63338" y="376140"/>
                  </a:lnTo>
                  <a:lnTo>
                    <a:pt x="63338" y="105907"/>
                  </a:lnTo>
                  <a:cubicBezTo>
                    <a:pt x="63338" y="100086"/>
                    <a:pt x="64513" y="94532"/>
                    <a:pt x="66639" y="89471"/>
                  </a:cubicBezTo>
                  <a:close/>
                  <a:moveTo>
                    <a:pt x="146106" y="63281"/>
                  </a:moveTo>
                  <a:lnTo>
                    <a:pt x="933369" y="63281"/>
                  </a:lnTo>
                  <a:lnTo>
                    <a:pt x="540804" y="298367"/>
                  </a:lnTo>
                  <a:cubicBezTo>
                    <a:pt x="540148" y="298761"/>
                    <a:pt x="539327" y="298761"/>
                    <a:pt x="538671" y="298367"/>
                  </a:cubicBezTo>
                  <a:lnTo>
                    <a:pt x="146106" y="63281"/>
                  </a:lnTo>
                  <a:close/>
                  <a:moveTo>
                    <a:pt x="1012838" y="89471"/>
                  </a:moveTo>
                  <a:cubicBezTo>
                    <a:pt x="1014962" y="94532"/>
                    <a:pt x="1016137" y="100086"/>
                    <a:pt x="1016137" y="105907"/>
                  </a:cubicBezTo>
                  <a:lnTo>
                    <a:pt x="1016137" y="377593"/>
                  </a:lnTo>
                  <a:lnTo>
                    <a:pt x="834796" y="196090"/>
                  </a:lnTo>
                  <a:lnTo>
                    <a:pt x="1012838" y="89471"/>
                  </a:lnTo>
                  <a:close/>
                  <a:moveTo>
                    <a:pt x="973470" y="608508"/>
                  </a:moveTo>
                  <a:lnTo>
                    <a:pt x="106002" y="608508"/>
                  </a:lnTo>
                  <a:cubicBezTo>
                    <a:pt x="82477" y="608508"/>
                    <a:pt x="63338" y="589387"/>
                    <a:pt x="63338" y="565882"/>
                  </a:cubicBezTo>
                  <a:lnTo>
                    <a:pt x="63338" y="465716"/>
                  </a:lnTo>
                  <a:lnTo>
                    <a:pt x="299763" y="229078"/>
                  </a:lnTo>
                  <a:lnTo>
                    <a:pt x="506109" y="352645"/>
                  </a:lnTo>
                  <a:cubicBezTo>
                    <a:pt x="516480" y="358857"/>
                    <a:pt x="528107" y="361962"/>
                    <a:pt x="539738" y="361962"/>
                  </a:cubicBezTo>
                  <a:cubicBezTo>
                    <a:pt x="551367" y="361962"/>
                    <a:pt x="562996" y="358855"/>
                    <a:pt x="573368" y="352645"/>
                  </a:cubicBezTo>
                  <a:lnTo>
                    <a:pt x="778804" y="229622"/>
                  </a:lnTo>
                  <a:lnTo>
                    <a:pt x="1016139" y="467170"/>
                  </a:lnTo>
                  <a:lnTo>
                    <a:pt x="1016139" y="565882"/>
                  </a:lnTo>
                  <a:cubicBezTo>
                    <a:pt x="1016137" y="589387"/>
                    <a:pt x="996996" y="608508"/>
                    <a:pt x="973470" y="608508"/>
                  </a:cubicBezTo>
                  <a:close/>
                </a:path>
              </a:pathLst>
            </a:custGeom>
            <a:grpFill/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Light"/>
                <a:ea typeface="+mn-ea"/>
                <a:cs typeface="+mn-cs"/>
              </a:endParaRPr>
            </a:p>
          </p:txBody>
        </p:sp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id="{B8DB919F-5053-4138-A66D-A132947E0E42}"/>
                </a:ext>
              </a:extLst>
            </p:cNvPr>
            <p:cNvSpPr/>
            <p:nvPr/>
          </p:nvSpPr>
          <p:spPr>
            <a:xfrm>
              <a:off x="3025462" y="3879503"/>
              <a:ext cx="242057" cy="342092"/>
            </a:xfrm>
            <a:custGeom>
              <a:avLst/>
              <a:gdLst>
                <a:gd name="connsiteX0" fmla="*/ 13421 w 242057"/>
                <a:gd name="connsiteY0" fmla="*/ 182412 h 342092"/>
                <a:gd name="connsiteX1" fmla="*/ 31646 w 242057"/>
                <a:gd name="connsiteY1" fmla="*/ 188198 h 342092"/>
                <a:gd name="connsiteX2" fmla="*/ 57553 w 242057"/>
                <a:gd name="connsiteY2" fmla="*/ 174789 h 342092"/>
                <a:gd name="connsiteX3" fmla="*/ 89360 w 242057"/>
                <a:gd name="connsiteY3" fmla="*/ 129724 h 342092"/>
                <a:gd name="connsiteX4" fmla="*/ 89360 w 242057"/>
                <a:gd name="connsiteY4" fmla="*/ 310452 h 342092"/>
                <a:gd name="connsiteX5" fmla="*/ 121028 w 242057"/>
                <a:gd name="connsiteY5" fmla="*/ 342092 h 342092"/>
                <a:gd name="connsiteX6" fmla="*/ 152696 w 242057"/>
                <a:gd name="connsiteY6" fmla="*/ 310452 h 342092"/>
                <a:gd name="connsiteX7" fmla="*/ 152696 w 242057"/>
                <a:gd name="connsiteY7" fmla="*/ 129724 h 342092"/>
                <a:gd name="connsiteX8" fmla="*/ 184504 w 242057"/>
                <a:gd name="connsiteY8" fmla="*/ 174789 h 342092"/>
                <a:gd name="connsiteX9" fmla="*/ 228636 w 242057"/>
                <a:gd name="connsiteY9" fmla="*/ 182412 h 342092"/>
                <a:gd name="connsiteX10" fmla="*/ 236266 w 242057"/>
                <a:gd name="connsiteY10" fmla="*/ 138320 h 342092"/>
                <a:gd name="connsiteX11" fmla="*/ 148790 w 242057"/>
                <a:gd name="connsiteY11" fmla="*/ 14380 h 342092"/>
                <a:gd name="connsiteX12" fmla="*/ 121908 w 242057"/>
                <a:gd name="connsiteY12" fmla="*/ 13 h 342092"/>
                <a:gd name="connsiteX13" fmla="*/ 121707 w 242057"/>
                <a:gd name="connsiteY13" fmla="*/ 8 h 342092"/>
                <a:gd name="connsiteX14" fmla="*/ 121492 w 242057"/>
                <a:gd name="connsiteY14" fmla="*/ 4 h 342092"/>
                <a:gd name="connsiteX15" fmla="*/ 121028 w 242057"/>
                <a:gd name="connsiteY15" fmla="*/ 0 h 342092"/>
                <a:gd name="connsiteX16" fmla="*/ 120566 w 242057"/>
                <a:gd name="connsiteY16" fmla="*/ 4 h 342092"/>
                <a:gd name="connsiteX17" fmla="*/ 120351 w 242057"/>
                <a:gd name="connsiteY17" fmla="*/ 8 h 342092"/>
                <a:gd name="connsiteX18" fmla="*/ 120151 w 242057"/>
                <a:gd name="connsiteY18" fmla="*/ 13 h 342092"/>
                <a:gd name="connsiteX19" fmla="*/ 93267 w 242057"/>
                <a:gd name="connsiteY19" fmla="*/ 14382 h 342092"/>
                <a:gd name="connsiteX20" fmla="*/ 5791 w 242057"/>
                <a:gd name="connsiteY20" fmla="*/ 138320 h 342092"/>
                <a:gd name="connsiteX21" fmla="*/ 13421 w 242057"/>
                <a:gd name="connsiteY21" fmla="*/ 182412 h 34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2057" h="342092">
                  <a:moveTo>
                    <a:pt x="13421" y="182412"/>
                  </a:moveTo>
                  <a:cubicBezTo>
                    <a:pt x="18966" y="186321"/>
                    <a:pt x="25336" y="188198"/>
                    <a:pt x="31646" y="188198"/>
                  </a:cubicBezTo>
                  <a:cubicBezTo>
                    <a:pt x="41591" y="188198"/>
                    <a:pt x="51385" y="183528"/>
                    <a:pt x="57553" y="174789"/>
                  </a:cubicBezTo>
                  <a:lnTo>
                    <a:pt x="89360" y="129724"/>
                  </a:lnTo>
                  <a:lnTo>
                    <a:pt x="89360" y="310452"/>
                  </a:lnTo>
                  <a:cubicBezTo>
                    <a:pt x="89360" y="327926"/>
                    <a:pt x="103539" y="342092"/>
                    <a:pt x="121028" y="342092"/>
                  </a:cubicBezTo>
                  <a:cubicBezTo>
                    <a:pt x="138519" y="342092"/>
                    <a:pt x="152696" y="327926"/>
                    <a:pt x="152696" y="310452"/>
                  </a:cubicBezTo>
                  <a:lnTo>
                    <a:pt x="152696" y="129724"/>
                  </a:lnTo>
                  <a:lnTo>
                    <a:pt x="184504" y="174789"/>
                  </a:lnTo>
                  <a:cubicBezTo>
                    <a:pt x="194582" y="189070"/>
                    <a:pt x="214343" y="192483"/>
                    <a:pt x="228636" y="182412"/>
                  </a:cubicBezTo>
                  <a:cubicBezTo>
                    <a:pt x="242931" y="172342"/>
                    <a:pt x="246346" y="152601"/>
                    <a:pt x="236266" y="138320"/>
                  </a:cubicBezTo>
                  <a:lnTo>
                    <a:pt x="148790" y="14380"/>
                  </a:lnTo>
                  <a:cubicBezTo>
                    <a:pt x="142605" y="5615"/>
                    <a:pt x="132605" y="289"/>
                    <a:pt x="121908" y="13"/>
                  </a:cubicBezTo>
                  <a:cubicBezTo>
                    <a:pt x="121840" y="11"/>
                    <a:pt x="121775" y="8"/>
                    <a:pt x="121707" y="8"/>
                  </a:cubicBezTo>
                  <a:cubicBezTo>
                    <a:pt x="121636" y="6"/>
                    <a:pt x="121564" y="6"/>
                    <a:pt x="121492" y="4"/>
                  </a:cubicBezTo>
                  <a:cubicBezTo>
                    <a:pt x="121338" y="2"/>
                    <a:pt x="121184" y="0"/>
                    <a:pt x="121028" y="0"/>
                  </a:cubicBezTo>
                  <a:cubicBezTo>
                    <a:pt x="120872" y="0"/>
                    <a:pt x="120720" y="2"/>
                    <a:pt x="120566" y="4"/>
                  </a:cubicBezTo>
                  <a:cubicBezTo>
                    <a:pt x="120495" y="4"/>
                    <a:pt x="120423" y="6"/>
                    <a:pt x="120351" y="8"/>
                  </a:cubicBezTo>
                  <a:cubicBezTo>
                    <a:pt x="120284" y="11"/>
                    <a:pt x="120216" y="11"/>
                    <a:pt x="120151" y="13"/>
                  </a:cubicBezTo>
                  <a:cubicBezTo>
                    <a:pt x="109454" y="289"/>
                    <a:pt x="99454" y="5615"/>
                    <a:pt x="93267" y="14382"/>
                  </a:cubicBezTo>
                  <a:lnTo>
                    <a:pt x="5791" y="138320"/>
                  </a:lnTo>
                  <a:cubicBezTo>
                    <a:pt x="-4290" y="152601"/>
                    <a:pt x="-873" y="172342"/>
                    <a:pt x="13421" y="182412"/>
                  </a:cubicBezTo>
                  <a:close/>
                </a:path>
              </a:pathLst>
            </a:custGeom>
            <a:grpFill/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Light"/>
                <a:ea typeface="+mn-ea"/>
                <a:cs typeface="+mn-cs"/>
              </a:endParaRPr>
            </a:p>
          </p:txBody>
        </p:sp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FAC83294-2013-4C54-B370-A3DAB587D05D}"/>
                </a:ext>
              </a:extLst>
            </p:cNvPr>
            <p:cNvSpPr/>
            <p:nvPr/>
          </p:nvSpPr>
          <p:spPr>
            <a:xfrm>
              <a:off x="2606263" y="3960100"/>
              <a:ext cx="260979" cy="261104"/>
            </a:xfrm>
            <a:custGeom>
              <a:avLst/>
              <a:gdLst>
                <a:gd name="connsiteX0" fmla="*/ 57368 w 260979"/>
                <a:gd name="connsiteY0" fmla="*/ 215530 h 261104"/>
                <a:gd name="connsiteX1" fmla="*/ 62766 w 260979"/>
                <a:gd name="connsiteY1" fmla="*/ 215068 h 261104"/>
                <a:gd name="connsiteX2" fmla="*/ 88616 w 260979"/>
                <a:gd name="connsiteY2" fmla="*/ 178529 h 261104"/>
                <a:gd name="connsiteX3" fmla="*/ 79253 w 260979"/>
                <a:gd name="connsiteY3" fmla="*/ 124056 h 261104"/>
                <a:gd name="connsiteX4" fmla="*/ 206897 w 260979"/>
                <a:gd name="connsiteY4" fmla="*/ 251817 h 261104"/>
                <a:gd name="connsiteX5" fmla="*/ 229311 w 260979"/>
                <a:gd name="connsiteY5" fmla="*/ 261105 h 261104"/>
                <a:gd name="connsiteX6" fmla="*/ 251683 w 260979"/>
                <a:gd name="connsiteY6" fmla="*/ 251857 h 261104"/>
                <a:gd name="connsiteX7" fmla="*/ 251726 w 260979"/>
                <a:gd name="connsiteY7" fmla="*/ 207111 h 261104"/>
                <a:gd name="connsiteX8" fmla="*/ 123936 w 260979"/>
                <a:gd name="connsiteY8" fmla="*/ 79203 h 261104"/>
                <a:gd name="connsiteX9" fmla="*/ 178393 w 260979"/>
                <a:gd name="connsiteY9" fmla="*/ 88581 h 261104"/>
                <a:gd name="connsiteX10" fmla="*/ 214982 w 260979"/>
                <a:gd name="connsiteY10" fmla="*/ 62775 h 261104"/>
                <a:gd name="connsiteX11" fmla="*/ 189153 w 260979"/>
                <a:gd name="connsiteY11" fmla="*/ 26219 h 261104"/>
                <a:gd name="connsiteX12" fmla="*/ 39740 w 260979"/>
                <a:gd name="connsiteY12" fmla="*/ 491 h 261104"/>
                <a:gd name="connsiteX13" fmla="*/ 9953 w 260979"/>
                <a:gd name="connsiteY13" fmla="*/ 9935 h 261104"/>
                <a:gd name="connsiteX14" fmla="*/ 491 w 260979"/>
                <a:gd name="connsiteY14" fmla="*/ 39688 h 261104"/>
                <a:gd name="connsiteX15" fmla="*/ 26195 w 260979"/>
                <a:gd name="connsiteY15" fmla="*/ 189236 h 261104"/>
                <a:gd name="connsiteX16" fmla="*/ 57368 w 260979"/>
                <a:gd name="connsiteY16" fmla="*/ 215530 h 2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979" h="261104">
                  <a:moveTo>
                    <a:pt x="57368" y="215530"/>
                  </a:moveTo>
                  <a:cubicBezTo>
                    <a:pt x="59148" y="215530"/>
                    <a:pt x="60952" y="215380"/>
                    <a:pt x="62766" y="215068"/>
                  </a:cubicBezTo>
                  <a:cubicBezTo>
                    <a:pt x="80001" y="212110"/>
                    <a:pt x="91578" y="195750"/>
                    <a:pt x="88616" y="178529"/>
                  </a:cubicBezTo>
                  <a:lnTo>
                    <a:pt x="79253" y="124056"/>
                  </a:lnTo>
                  <a:lnTo>
                    <a:pt x="206897" y="251817"/>
                  </a:lnTo>
                  <a:cubicBezTo>
                    <a:pt x="213082" y="258008"/>
                    <a:pt x="221195" y="261105"/>
                    <a:pt x="229311" y="261105"/>
                  </a:cubicBezTo>
                  <a:cubicBezTo>
                    <a:pt x="237405" y="261105"/>
                    <a:pt x="245503" y="258023"/>
                    <a:pt x="251683" y="251857"/>
                  </a:cubicBezTo>
                  <a:cubicBezTo>
                    <a:pt x="264061" y="239511"/>
                    <a:pt x="264080" y="219478"/>
                    <a:pt x="251726" y="207111"/>
                  </a:cubicBezTo>
                  <a:lnTo>
                    <a:pt x="123936" y="79203"/>
                  </a:lnTo>
                  <a:lnTo>
                    <a:pt x="178393" y="88581"/>
                  </a:lnTo>
                  <a:cubicBezTo>
                    <a:pt x="195644" y="91551"/>
                    <a:pt x="212010" y="79994"/>
                    <a:pt x="214982" y="62775"/>
                  </a:cubicBezTo>
                  <a:cubicBezTo>
                    <a:pt x="217952" y="45554"/>
                    <a:pt x="206389" y="29187"/>
                    <a:pt x="189153" y="26219"/>
                  </a:cubicBezTo>
                  <a:lnTo>
                    <a:pt x="39740" y="491"/>
                  </a:lnTo>
                  <a:cubicBezTo>
                    <a:pt x="28881" y="-1378"/>
                    <a:pt x="17745" y="2151"/>
                    <a:pt x="9953" y="9935"/>
                  </a:cubicBezTo>
                  <a:cubicBezTo>
                    <a:pt x="2159" y="17719"/>
                    <a:pt x="-1378" y="28846"/>
                    <a:pt x="491" y="39688"/>
                  </a:cubicBezTo>
                  <a:lnTo>
                    <a:pt x="26195" y="189236"/>
                  </a:lnTo>
                  <a:cubicBezTo>
                    <a:pt x="28841" y="204649"/>
                    <a:pt x="42229" y="215530"/>
                    <a:pt x="57368" y="215530"/>
                  </a:cubicBezTo>
                  <a:close/>
                </a:path>
              </a:pathLst>
            </a:custGeom>
            <a:grpFill/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Light"/>
                <a:ea typeface="+mn-ea"/>
                <a:cs typeface="+mn-cs"/>
              </a:endParaRPr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B8115CB5-5D16-40B1-B5F6-DD0ECEC9A0AC}"/>
                </a:ext>
              </a:extLst>
            </p:cNvPr>
            <p:cNvSpPr/>
            <p:nvPr/>
          </p:nvSpPr>
          <p:spPr>
            <a:xfrm>
              <a:off x="3425281" y="3960405"/>
              <a:ext cx="260982" cy="261109"/>
            </a:xfrm>
            <a:custGeom>
              <a:avLst/>
              <a:gdLst>
                <a:gd name="connsiteX0" fmla="*/ 31667 w 260982"/>
                <a:gd name="connsiteY0" fmla="*/ 261110 h 261109"/>
                <a:gd name="connsiteX1" fmla="*/ 54082 w 260982"/>
                <a:gd name="connsiteY1" fmla="*/ 251822 h 261109"/>
                <a:gd name="connsiteX2" fmla="*/ 181728 w 260982"/>
                <a:gd name="connsiteY2" fmla="*/ 124059 h 261109"/>
                <a:gd name="connsiteX3" fmla="*/ 172365 w 260982"/>
                <a:gd name="connsiteY3" fmla="*/ 178532 h 261109"/>
                <a:gd name="connsiteX4" fmla="*/ 198215 w 260982"/>
                <a:gd name="connsiteY4" fmla="*/ 215070 h 261109"/>
                <a:gd name="connsiteX5" fmla="*/ 203613 w 260982"/>
                <a:gd name="connsiteY5" fmla="*/ 215532 h 261109"/>
                <a:gd name="connsiteX6" fmla="*/ 234787 w 260982"/>
                <a:gd name="connsiteY6" fmla="*/ 189241 h 261109"/>
                <a:gd name="connsiteX7" fmla="*/ 260492 w 260982"/>
                <a:gd name="connsiteY7" fmla="*/ 39701 h 261109"/>
                <a:gd name="connsiteX8" fmla="*/ 251030 w 260982"/>
                <a:gd name="connsiteY8" fmla="*/ 9938 h 261109"/>
                <a:gd name="connsiteX9" fmla="*/ 221243 w 260982"/>
                <a:gd name="connsiteY9" fmla="*/ 492 h 261109"/>
                <a:gd name="connsiteX10" fmla="*/ 71828 w 260982"/>
                <a:gd name="connsiteY10" fmla="*/ 26220 h 261109"/>
                <a:gd name="connsiteX11" fmla="*/ 45998 w 260982"/>
                <a:gd name="connsiteY11" fmla="*/ 62775 h 261109"/>
                <a:gd name="connsiteX12" fmla="*/ 82588 w 260982"/>
                <a:gd name="connsiteY12" fmla="*/ 88582 h 261109"/>
                <a:gd name="connsiteX13" fmla="*/ 137045 w 260982"/>
                <a:gd name="connsiteY13" fmla="*/ 79203 h 261109"/>
                <a:gd name="connsiteX14" fmla="*/ 9255 w 260982"/>
                <a:gd name="connsiteY14" fmla="*/ 207109 h 261109"/>
                <a:gd name="connsiteX15" fmla="*/ 9297 w 260982"/>
                <a:gd name="connsiteY15" fmla="*/ 251856 h 261109"/>
                <a:gd name="connsiteX16" fmla="*/ 31667 w 260982"/>
                <a:gd name="connsiteY16" fmla="*/ 261110 h 26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982" h="261109">
                  <a:moveTo>
                    <a:pt x="31667" y="261110"/>
                  </a:moveTo>
                  <a:cubicBezTo>
                    <a:pt x="39780" y="261110"/>
                    <a:pt x="47895" y="258013"/>
                    <a:pt x="54082" y="251822"/>
                  </a:cubicBezTo>
                  <a:lnTo>
                    <a:pt x="181728" y="124059"/>
                  </a:lnTo>
                  <a:lnTo>
                    <a:pt x="172365" y="178532"/>
                  </a:lnTo>
                  <a:cubicBezTo>
                    <a:pt x="169403" y="195755"/>
                    <a:pt x="180979" y="212113"/>
                    <a:pt x="198215" y="215070"/>
                  </a:cubicBezTo>
                  <a:cubicBezTo>
                    <a:pt x="200029" y="215380"/>
                    <a:pt x="201833" y="215532"/>
                    <a:pt x="203613" y="215532"/>
                  </a:cubicBezTo>
                  <a:cubicBezTo>
                    <a:pt x="218750" y="215532"/>
                    <a:pt x="232140" y="204652"/>
                    <a:pt x="234787" y="189241"/>
                  </a:cubicBezTo>
                  <a:lnTo>
                    <a:pt x="260492" y="39701"/>
                  </a:lnTo>
                  <a:cubicBezTo>
                    <a:pt x="262361" y="28848"/>
                    <a:pt x="258822" y="17723"/>
                    <a:pt x="251030" y="9938"/>
                  </a:cubicBezTo>
                  <a:cubicBezTo>
                    <a:pt x="243236" y="2154"/>
                    <a:pt x="232104" y="-1379"/>
                    <a:pt x="221243" y="492"/>
                  </a:cubicBezTo>
                  <a:lnTo>
                    <a:pt x="71828" y="26220"/>
                  </a:lnTo>
                  <a:cubicBezTo>
                    <a:pt x="54592" y="29188"/>
                    <a:pt x="43026" y="45555"/>
                    <a:pt x="45998" y="62775"/>
                  </a:cubicBezTo>
                  <a:cubicBezTo>
                    <a:pt x="48970" y="79996"/>
                    <a:pt x="65367" y="91554"/>
                    <a:pt x="82588" y="88582"/>
                  </a:cubicBezTo>
                  <a:lnTo>
                    <a:pt x="137045" y="79203"/>
                  </a:lnTo>
                  <a:lnTo>
                    <a:pt x="9255" y="207109"/>
                  </a:lnTo>
                  <a:cubicBezTo>
                    <a:pt x="-3102" y="219477"/>
                    <a:pt x="-3083" y="239512"/>
                    <a:pt x="9297" y="251856"/>
                  </a:cubicBezTo>
                  <a:cubicBezTo>
                    <a:pt x="15478" y="258028"/>
                    <a:pt x="23572" y="261110"/>
                    <a:pt x="31667" y="261110"/>
                  </a:cubicBezTo>
                  <a:close/>
                </a:path>
              </a:pathLst>
            </a:custGeom>
            <a:grpFill/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Light"/>
                <a:ea typeface="+mn-ea"/>
                <a:cs typeface="+mn-cs"/>
              </a:endParaRPr>
            </a:p>
          </p:txBody>
        </p:sp>
      </p:grpSp>
      <p:grpSp>
        <p:nvGrpSpPr>
          <p:cNvPr id="7" name="Рисунок 47">
            <a:extLst>
              <a:ext uri="{FF2B5EF4-FFF2-40B4-BE49-F238E27FC236}">
                <a16:creationId xmlns:a16="http://schemas.microsoft.com/office/drawing/2014/main" id="{5F4FD450-734F-4A81-BFB6-1BF11A26AE1E}"/>
              </a:ext>
            </a:extLst>
          </p:cNvPr>
          <p:cNvGrpSpPr/>
          <p:nvPr/>
        </p:nvGrpSpPr>
        <p:grpSpPr>
          <a:xfrm>
            <a:off x="6741327" y="540381"/>
            <a:ext cx="1020217" cy="712270"/>
            <a:chOff x="8597388" y="3900891"/>
            <a:chExt cx="1080000" cy="1080000"/>
          </a:xfrm>
          <a:solidFill>
            <a:schemeClr val="bg1"/>
          </a:solidFill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F41A201A-5FDF-4CDE-B19A-758863F3759E}"/>
                </a:ext>
              </a:extLst>
            </p:cNvPr>
            <p:cNvSpPr/>
            <p:nvPr/>
          </p:nvSpPr>
          <p:spPr>
            <a:xfrm>
              <a:off x="8597388" y="3900891"/>
              <a:ext cx="1080000" cy="1080000"/>
            </a:xfrm>
            <a:custGeom>
              <a:avLst/>
              <a:gdLst>
                <a:gd name="connsiteX0" fmla="*/ 971283 w 1080000"/>
                <a:gd name="connsiteY0" fmla="*/ 0 h 1080000"/>
                <a:gd name="connsiteX1" fmla="*/ 108717 w 1080000"/>
                <a:gd name="connsiteY1" fmla="*/ 0 h 1080000"/>
                <a:gd name="connsiteX2" fmla="*/ 0 w 1080000"/>
                <a:gd name="connsiteY2" fmla="*/ 108717 h 1080000"/>
                <a:gd name="connsiteX3" fmla="*/ 0 w 1080000"/>
                <a:gd name="connsiteY3" fmla="*/ 719814 h 1080000"/>
                <a:gd name="connsiteX4" fmla="*/ 108717 w 1080000"/>
                <a:gd name="connsiteY4" fmla="*/ 828531 h 1080000"/>
                <a:gd name="connsiteX5" fmla="*/ 508359 w 1080000"/>
                <a:gd name="connsiteY5" fmla="*/ 828531 h 1080000"/>
                <a:gd name="connsiteX6" fmla="*/ 508359 w 1080000"/>
                <a:gd name="connsiteY6" fmla="*/ 883807 h 1080000"/>
                <a:gd name="connsiteX7" fmla="*/ 426096 w 1080000"/>
                <a:gd name="connsiteY7" fmla="*/ 925486 h 1080000"/>
                <a:gd name="connsiteX8" fmla="*/ 372994 w 1080000"/>
                <a:gd name="connsiteY8" fmla="*/ 1034828 h 1080000"/>
                <a:gd name="connsiteX9" fmla="*/ 383959 w 1080000"/>
                <a:gd name="connsiteY9" fmla="*/ 1066555 h 1080000"/>
                <a:gd name="connsiteX10" fmla="*/ 414665 w 1080000"/>
                <a:gd name="connsiteY10" fmla="*/ 1080000 h 1080000"/>
                <a:gd name="connsiteX11" fmla="*/ 665335 w 1080000"/>
                <a:gd name="connsiteY11" fmla="*/ 1080000 h 1080000"/>
                <a:gd name="connsiteX12" fmla="*/ 696041 w 1080000"/>
                <a:gd name="connsiteY12" fmla="*/ 1066555 h 1080000"/>
                <a:gd name="connsiteX13" fmla="*/ 707006 w 1080000"/>
                <a:gd name="connsiteY13" fmla="*/ 1034824 h 1080000"/>
                <a:gd name="connsiteX14" fmla="*/ 653904 w 1080000"/>
                <a:gd name="connsiteY14" fmla="*/ 925486 h 1080000"/>
                <a:gd name="connsiteX15" fmla="*/ 571641 w 1080000"/>
                <a:gd name="connsiteY15" fmla="*/ 883807 h 1080000"/>
                <a:gd name="connsiteX16" fmla="*/ 571641 w 1080000"/>
                <a:gd name="connsiteY16" fmla="*/ 828531 h 1080000"/>
                <a:gd name="connsiteX17" fmla="*/ 971283 w 1080000"/>
                <a:gd name="connsiteY17" fmla="*/ 828531 h 1080000"/>
                <a:gd name="connsiteX18" fmla="*/ 1080000 w 1080000"/>
                <a:gd name="connsiteY18" fmla="*/ 719814 h 1080000"/>
                <a:gd name="connsiteX19" fmla="*/ 1080000 w 1080000"/>
                <a:gd name="connsiteY19" fmla="*/ 108717 h 1080000"/>
                <a:gd name="connsiteX20" fmla="*/ 971283 w 1080000"/>
                <a:gd name="connsiteY20" fmla="*/ 0 h 1080000"/>
                <a:gd name="connsiteX21" fmla="*/ 639349 w 1080000"/>
                <a:gd name="connsiteY21" fmla="*/ 1016719 h 1080000"/>
                <a:gd name="connsiteX22" fmla="*/ 440653 w 1080000"/>
                <a:gd name="connsiteY22" fmla="*/ 1016719 h 1080000"/>
                <a:gd name="connsiteX23" fmla="*/ 540002 w 1080000"/>
                <a:gd name="connsiteY23" fmla="*/ 944095 h 1080000"/>
                <a:gd name="connsiteX24" fmla="*/ 639349 w 1080000"/>
                <a:gd name="connsiteY24" fmla="*/ 1016719 h 1080000"/>
                <a:gd name="connsiteX25" fmla="*/ 108717 w 1080000"/>
                <a:gd name="connsiteY25" fmla="*/ 63281 h 1080000"/>
                <a:gd name="connsiteX26" fmla="*/ 971283 w 1080000"/>
                <a:gd name="connsiteY26" fmla="*/ 63281 h 1080000"/>
                <a:gd name="connsiteX27" fmla="*/ 1016719 w 1080000"/>
                <a:gd name="connsiteY27" fmla="*/ 108717 h 1080000"/>
                <a:gd name="connsiteX28" fmla="*/ 1016719 w 1080000"/>
                <a:gd name="connsiteY28" fmla="*/ 637244 h 1080000"/>
                <a:gd name="connsiteX29" fmla="*/ 63281 w 1080000"/>
                <a:gd name="connsiteY29" fmla="*/ 637244 h 1080000"/>
                <a:gd name="connsiteX30" fmla="*/ 63281 w 1080000"/>
                <a:gd name="connsiteY30" fmla="*/ 108717 h 1080000"/>
                <a:gd name="connsiteX31" fmla="*/ 108717 w 1080000"/>
                <a:gd name="connsiteY31" fmla="*/ 63281 h 1080000"/>
                <a:gd name="connsiteX32" fmla="*/ 971283 w 1080000"/>
                <a:gd name="connsiteY32" fmla="*/ 765250 h 1080000"/>
                <a:gd name="connsiteX33" fmla="*/ 108717 w 1080000"/>
                <a:gd name="connsiteY33" fmla="*/ 765250 h 1080000"/>
                <a:gd name="connsiteX34" fmla="*/ 63281 w 1080000"/>
                <a:gd name="connsiteY34" fmla="*/ 719814 h 1080000"/>
                <a:gd name="connsiteX35" fmla="*/ 63281 w 1080000"/>
                <a:gd name="connsiteY35" fmla="*/ 700523 h 1080000"/>
                <a:gd name="connsiteX36" fmla="*/ 1016719 w 1080000"/>
                <a:gd name="connsiteY36" fmla="*/ 700523 h 1080000"/>
                <a:gd name="connsiteX37" fmla="*/ 1016719 w 1080000"/>
                <a:gd name="connsiteY37" fmla="*/ 719814 h 1080000"/>
                <a:gd name="connsiteX38" fmla="*/ 971283 w 1080000"/>
                <a:gd name="connsiteY38" fmla="*/ 76525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80000" h="1080000">
                  <a:moveTo>
                    <a:pt x="971283" y="0"/>
                  </a:moveTo>
                  <a:lnTo>
                    <a:pt x="108717" y="0"/>
                  </a:lnTo>
                  <a:cubicBezTo>
                    <a:pt x="48771" y="0"/>
                    <a:pt x="0" y="48771"/>
                    <a:pt x="0" y="108717"/>
                  </a:cubicBezTo>
                  <a:lnTo>
                    <a:pt x="0" y="719814"/>
                  </a:lnTo>
                  <a:cubicBezTo>
                    <a:pt x="0" y="779760"/>
                    <a:pt x="48771" y="828531"/>
                    <a:pt x="108717" y="828531"/>
                  </a:cubicBezTo>
                  <a:lnTo>
                    <a:pt x="508359" y="828531"/>
                  </a:lnTo>
                  <a:lnTo>
                    <a:pt x="508359" y="883807"/>
                  </a:lnTo>
                  <a:cubicBezTo>
                    <a:pt x="477769" y="889658"/>
                    <a:pt x="449312" y="903958"/>
                    <a:pt x="426096" y="925486"/>
                  </a:cubicBezTo>
                  <a:cubicBezTo>
                    <a:pt x="395208" y="954132"/>
                    <a:pt x="376350" y="992961"/>
                    <a:pt x="372994" y="1034828"/>
                  </a:cubicBezTo>
                  <a:cubicBezTo>
                    <a:pt x="372066" y="1046436"/>
                    <a:pt x="376062" y="1057999"/>
                    <a:pt x="383959" y="1066555"/>
                  </a:cubicBezTo>
                  <a:cubicBezTo>
                    <a:pt x="391846" y="1075098"/>
                    <a:pt x="403038" y="1080000"/>
                    <a:pt x="414665" y="1080000"/>
                  </a:cubicBezTo>
                  <a:lnTo>
                    <a:pt x="665335" y="1080000"/>
                  </a:lnTo>
                  <a:cubicBezTo>
                    <a:pt x="676962" y="1080000"/>
                    <a:pt x="688152" y="1075100"/>
                    <a:pt x="696041" y="1066555"/>
                  </a:cubicBezTo>
                  <a:cubicBezTo>
                    <a:pt x="703939" y="1057999"/>
                    <a:pt x="707936" y="1046436"/>
                    <a:pt x="707006" y="1034824"/>
                  </a:cubicBezTo>
                  <a:cubicBezTo>
                    <a:pt x="703650" y="992959"/>
                    <a:pt x="684792" y="954129"/>
                    <a:pt x="653904" y="925486"/>
                  </a:cubicBezTo>
                  <a:cubicBezTo>
                    <a:pt x="630688" y="903958"/>
                    <a:pt x="602231" y="889658"/>
                    <a:pt x="571641" y="883807"/>
                  </a:cubicBezTo>
                  <a:lnTo>
                    <a:pt x="571641" y="828531"/>
                  </a:lnTo>
                  <a:lnTo>
                    <a:pt x="971283" y="828531"/>
                  </a:lnTo>
                  <a:cubicBezTo>
                    <a:pt x="1031229" y="828531"/>
                    <a:pt x="1080000" y="779760"/>
                    <a:pt x="1080000" y="719814"/>
                  </a:cubicBezTo>
                  <a:lnTo>
                    <a:pt x="1080000" y="108717"/>
                  </a:lnTo>
                  <a:cubicBezTo>
                    <a:pt x="1080000" y="48771"/>
                    <a:pt x="1031229" y="0"/>
                    <a:pt x="971283" y="0"/>
                  </a:cubicBezTo>
                  <a:close/>
                  <a:moveTo>
                    <a:pt x="639349" y="1016719"/>
                  </a:moveTo>
                  <a:lnTo>
                    <a:pt x="440653" y="1016719"/>
                  </a:lnTo>
                  <a:cubicBezTo>
                    <a:pt x="454184" y="974550"/>
                    <a:pt x="494081" y="944095"/>
                    <a:pt x="540002" y="944095"/>
                  </a:cubicBezTo>
                  <a:cubicBezTo>
                    <a:pt x="585923" y="944095"/>
                    <a:pt x="625818" y="974552"/>
                    <a:pt x="639349" y="1016719"/>
                  </a:cubicBezTo>
                  <a:close/>
                  <a:moveTo>
                    <a:pt x="108717" y="63281"/>
                  </a:moveTo>
                  <a:lnTo>
                    <a:pt x="971283" y="63281"/>
                  </a:lnTo>
                  <a:cubicBezTo>
                    <a:pt x="996336" y="63281"/>
                    <a:pt x="1016719" y="83664"/>
                    <a:pt x="1016719" y="108717"/>
                  </a:cubicBezTo>
                  <a:lnTo>
                    <a:pt x="1016719" y="637244"/>
                  </a:lnTo>
                  <a:lnTo>
                    <a:pt x="63281" y="637244"/>
                  </a:lnTo>
                  <a:lnTo>
                    <a:pt x="63281" y="108717"/>
                  </a:lnTo>
                  <a:cubicBezTo>
                    <a:pt x="63281" y="83664"/>
                    <a:pt x="83664" y="63281"/>
                    <a:pt x="108717" y="63281"/>
                  </a:cubicBezTo>
                  <a:close/>
                  <a:moveTo>
                    <a:pt x="971283" y="765250"/>
                  </a:moveTo>
                  <a:lnTo>
                    <a:pt x="108717" y="765250"/>
                  </a:lnTo>
                  <a:cubicBezTo>
                    <a:pt x="83664" y="765250"/>
                    <a:pt x="63281" y="744867"/>
                    <a:pt x="63281" y="719814"/>
                  </a:cubicBezTo>
                  <a:lnTo>
                    <a:pt x="63281" y="700523"/>
                  </a:lnTo>
                  <a:lnTo>
                    <a:pt x="1016719" y="700523"/>
                  </a:lnTo>
                  <a:lnTo>
                    <a:pt x="1016719" y="719814"/>
                  </a:lnTo>
                  <a:cubicBezTo>
                    <a:pt x="1016719" y="744867"/>
                    <a:pt x="996336" y="765250"/>
                    <a:pt x="971283" y="765250"/>
                  </a:cubicBezTo>
                  <a:close/>
                </a:path>
              </a:pathLst>
            </a:custGeom>
            <a:solidFill>
              <a:schemeClr val="bg1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Light"/>
                <a:ea typeface="+mn-ea"/>
                <a:cs typeface="+mn-cs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1D7ACA93-E80A-4DED-B205-85E0E6A83982}"/>
                </a:ext>
              </a:extLst>
            </p:cNvPr>
            <p:cNvSpPr/>
            <p:nvPr/>
          </p:nvSpPr>
          <p:spPr>
            <a:xfrm>
              <a:off x="8825483" y="4111345"/>
              <a:ext cx="263015" cy="288241"/>
            </a:xfrm>
            <a:custGeom>
              <a:avLst/>
              <a:gdLst>
                <a:gd name="connsiteX0" fmla="*/ 31643 w 263015"/>
                <a:gd name="connsiteY0" fmla="*/ 288242 h 288241"/>
                <a:gd name="connsiteX1" fmla="*/ 63283 w 263015"/>
                <a:gd name="connsiteY1" fmla="*/ 256601 h 288241"/>
                <a:gd name="connsiteX2" fmla="*/ 63283 w 263015"/>
                <a:gd name="connsiteY2" fmla="*/ 216694 h 288241"/>
                <a:gd name="connsiteX3" fmla="*/ 199735 w 263015"/>
                <a:gd name="connsiteY3" fmla="*/ 216694 h 288241"/>
                <a:gd name="connsiteX4" fmla="*/ 199735 w 263015"/>
                <a:gd name="connsiteY4" fmla="*/ 256601 h 288241"/>
                <a:gd name="connsiteX5" fmla="*/ 231375 w 263015"/>
                <a:gd name="connsiteY5" fmla="*/ 288242 h 288241"/>
                <a:gd name="connsiteX6" fmla="*/ 263016 w 263015"/>
                <a:gd name="connsiteY6" fmla="*/ 256601 h 288241"/>
                <a:gd name="connsiteX7" fmla="*/ 263016 w 263015"/>
                <a:gd name="connsiteY7" fmla="*/ 131509 h 288241"/>
                <a:gd name="connsiteX8" fmla="*/ 131509 w 263015"/>
                <a:gd name="connsiteY8" fmla="*/ 0 h 288241"/>
                <a:gd name="connsiteX9" fmla="*/ 0 w 263015"/>
                <a:gd name="connsiteY9" fmla="*/ 131509 h 288241"/>
                <a:gd name="connsiteX10" fmla="*/ 0 w 263015"/>
                <a:gd name="connsiteY10" fmla="*/ 256601 h 288241"/>
                <a:gd name="connsiteX11" fmla="*/ 31643 w 263015"/>
                <a:gd name="connsiteY11" fmla="*/ 288242 h 288241"/>
                <a:gd name="connsiteX12" fmla="*/ 131509 w 263015"/>
                <a:gd name="connsiteY12" fmla="*/ 63283 h 288241"/>
                <a:gd name="connsiteX13" fmla="*/ 199735 w 263015"/>
                <a:gd name="connsiteY13" fmla="*/ 131511 h 288241"/>
                <a:gd name="connsiteX14" fmla="*/ 199735 w 263015"/>
                <a:gd name="connsiteY14" fmla="*/ 153413 h 288241"/>
                <a:gd name="connsiteX15" fmla="*/ 63283 w 263015"/>
                <a:gd name="connsiteY15" fmla="*/ 153413 h 288241"/>
                <a:gd name="connsiteX16" fmla="*/ 63283 w 263015"/>
                <a:gd name="connsiteY16" fmla="*/ 131511 h 288241"/>
                <a:gd name="connsiteX17" fmla="*/ 131509 w 263015"/>
                <a:gd name="connsiteY17" fmla="*/ 63283 h 288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3015" h="288241">
                  <a:moveTo>
                    <a:pt x="31643" y="288242"/>
                  </a:moveTo>
                  <a:cubicBezTo>
                    <a:pt x="49117" y="288242"/>
                    <a:pt x="63283" y="274075"/>
                    <a:pt x="63283" y="256601"/>
                  </a:cubicBezTo>
                  <a:lnTo>
                    <a:pt x="63283" y="216694"/>
                  </a:lnTo>
                  <a:lnTo>
                    <a:pt x="199735" y="216694"/>
                  </a:lnTo>
                  <a:lnTo>
                    <a:pt x="199735" y="256601"/>
                  </a:lnTo>
                  <a:cubicBezTo>
                    <a:pt x="199735" y="274075"/>
                    <a:pt x="213901" y="288242"/>
                    <a:pt x="231375" y="288242"/>
                  </a:cubicBezTo>
                  <a:cubicBezTo>
                    <a:pt x="248849" y="288242"/>
                    <a:pt x="263016" y="274075"/>
                    <a:pt x="263016" y="256601"/>
                  </a:cubicBezTo>
                  <a:lnTo>
                    <a:pt x="263016" y="131509"/>
                  </a:lnTo>
                  <a:cubicBezTo>
                    <a:pt x="263016" y="58995"/>
                    <a:pt x="204023" y="0"/>
                    <a:pt x="131509" y="0"/>
                  </a:cubicBezTo>
                  <a:cubicBezTo>
                    <a:pt x="58995" y="0"/>
                    <a:pt x="0" y="58995"/>
                    <a:pt x="0" y="131509"/>
                  </a:cubicBezTo>
                  <a:lnTo>
                    <a:pt x="0" y="256601"/>
                  </a:lnTo>
                  <a:cubicBezTo>
                    <a:pt x="2" y="274077"/>
                    <a:pt x="14169" y="288242"/>
                    <a:pt x="31643" y="288242"/>
                  </a:cubicBezTo>
                  <a:close/>
                  <a:moveTo>
                    <a:pt x="131509" y="63283"/>
                  </a:moveTo>
                  <a:cubicBezTo>
                    <a:pt x="169128" y="63283"/>
                    <a:pt x="199735" y="93890"/>
                    <a:pt x="199735" y="131511"/>
                  </a:cubicBezTo>
                  <a:lnTo>
                    <a:pt x="199735" y="153413"/>
                  </a:lnTo>
                  <a:lnTo>
                    <a:pt x="63283" y="153413"/>
                  </a:lnTo>
                  <a:lnTo>
                    <a:pt x="63283" y="131511"/>
                  </a:lnTo>
                  <a:cubicBezTo>
                    <a:pt x="63283" y="93890"/>
                    <a:pt x="93890" y="63283"/>
                    <a:pt x="131509" y="63283"/>
                  </a:cubicBezTo>
                  <a:close/>
                </a:path>
              </a:pathLst>
            </a:custGeom>
            <a:solidFill>
              <a:schemeClr val="bg1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Light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56B7278A-7F73-47B5-944F-0DDBC34732E7}"/>
                </a:ext>
              </a:extLst>
            </p:cNvPr>
            <p:cNvSpPr/>
            <p:nvPr/>
          </p:nvSpPr>
          <p:spPr>
            <a:xfrm>
              <a:off x="9176565" y="4105555"/>
              <a:ext cx="272725" cy="294032"/>
            </a:xfrm>
            <a:custGeom>
              <a:avLst/>
              <a:gdLst>
                <a:gd name="connsiteX0" fmla="*/ 37617 w 272725"/>
                <a:gd name="connsiteY0" fmla="*/ 294032 h 294032"/>
                <a:gd name="connsiteX1" fmla="*/ 125710 w 272725"/>
                <a:gd name="connsiteY1" fmla="*/ 294032 h 294032"/>
                <a:gd name="connsiteX2" fmla="*/ 272725 w 272725"/>
                <a:gd name="connsiteY2" fmla="*/ 147015 h 294032"/>
                <a:gd name="connsiteX3" fmla="*/ 125710 w 272725"/>
                <a:gd name="connsiteY3" fmla="*/ 0 h 294032"/>
                <a:gd name="connsiteX4" fmla="*/ 37617 w 272725"/>
                <a:gd name="connsiteY4" fmla="*/ 0 h 294032"/>
                <a:gd name="connsiteX5" fmla="*/ 0 w 272725"/>
                <a:gd name="connsiteY5" fmla="*/ 37616 h 294032"/>
                <a:gd name="connsiteX6" fmla="*/ 0 w 272725"/>
                <a:gd name="connsiteY6" fmla="*/ 256418 h 294032"/>
                <a:gd name="connsiteX7" fmla="*/ 37617 w 272725"/>
                <a:gd name="connsiteY7" fmla="*/ 294032 h 294032"/>
                <a:gd name="connsiteX8" fmla="*/ 63281 w 272725"/>
                <a:gd name="connsiteY8" fmla="*/ 63281 h 294032"/>
                <a:gd name="connsiteX9" fmla="*/ 125710 w 272725"/>
                <a:gd name="connsiteY9" fmla="*/ 63281 h 294032"/>
                <a:gd name="connsiteX10" fmla="*/ 209444 w 272725"/>
                <a:gd name="connsiteY10" fmla="*/ 147017 h 294032"/>
                <a:gd name="connsiteX11" fmla="*/ 125710 w 272725"/>
                <a:gd name="connsiteY11" fmla="*/ 230753 h 294032"/>
                <a:gd name="connsiteX12" fmla="*/ 63281 w 272725"/>
                <a:gd name="connsiteY12" fmla="*/ 230753 h 294032"/>
                <a:gd name="connsiteX13" fmla="*/ 63281 w 272725"/>
                <a:gd name="connsiteY13" fmla="*/ 63281 h 29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725" h="294032">
                  <a:moveTo>
                    <a:pt x="37617" y="294032"/>
                  </a:moveTo>
                  <a:lnTo>
                    <a:pt x="125710" y="294032"/>
                  </a:lnTo>
                  <a:cubicBezTo>
                    <a:pt x="206776" y="294032"/>
                    <a:pt x="272725" y="228080"/>
                    <a:pt x="272725" y="147015"/>
                  </a:cubicBezTo>
                  <a:cubicBezTo>
                    <a:pt x="272725" y="65950"/>
                    <a:pt x="206776" y="0"/>
                    <a:pt x="125710" y="0"/>
                  </a:cubicBezTo>
                  <a:lnTo>
                    <a:pt x="37617" y="0"/>
                  </a:lnTo>
                  <a:cubicBezTo>
                    <a:pt x="16875" y="0"/>
                    <a:pt x="0" y="16875"/>
                    <a:pt x="0" y="37616"/>
                  </a:cubicBezTo>
                  <a:lnTo>
                    <a:pt x="0" y="256418"/>
                  </a:lnTo>
                  <a:cubicBezTo>
                    <a:pt x="0" y="277157"/>
                    <a:pt x="16875" y="294032"/>
                    <a:pt x="37617" y="294032"/>
                  </a:cubicBezTo>
                  <a:close/>
                  <a:moveTo>
                    <a:pt x="63281" y="63281"/>
                  </a:moveTo>
                  <a:lnTo>
                    <a:pt x="125710" y="63281"/>
                  </a:lnTo>
                  <a:cubicBezTo>
                    <a:pt x="171882" y="63281"/>
                    <a:pt x="209444" y="100845"/>
                    <a:pt x="209444" y="147017"/>
                  </a:cubicBezTo>
                  <a:cubicBezTo>
                    <a:pt x="209444" y="193189"/>
                    <a:pt x="171880" y="230753"/>
                    <a:pt x="125710" y="230753"/>
                  </a:cubicBezTo>
                  <a:lnTo>
                    <a:pt x="63281" y="230753"/>
                  </a:lnTo>
                  <a:lnTo>
                    <a:pt x="63281" y="63281"/>
                  </a:lnTo>
                  <a:close/>
                </a:path>
              </a:pathLst>
            </a:custGeom>
            <a:solidFill>
              <a:schemeClr val="bg1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Light"/>
                <a:ea typeface="+mn-ea"/>
                <a:cs typeface="+mn-cs"/>
              </a:endParaRP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C754749-D859-B290-2F80-8EFC24946CB0}"/>
              </a:ext>
            </a:extLst>
          </p:cNvPr>
          <p:cNvSpPr/>
          <p:nvPr/>
        </p:nvSpPr>
        <p:spPr>
          <a:xfrm>
            <a:off x="1015653" y="1748955"/>
            <a:ext cx="3288957" cy="1124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никто не фиксировал факты убытков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134D817-18A8-4C5A-3B2D-25DBAFCCC6F9}"/>
              </a:ext>
            </a:extLst>
          </p:cNvPr>
          <p:cNvSpPr/>
          <p:nvPr/>
        </p:nvSpPr>
        <p:spPr>
          <a:xfrm>
            <a:off x="1015653" y="3090222"/>
            <a:ext cx="3288957" cy="1124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информация поступала из разных источников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37A405F-8088-36AC-85E1-ECE3F903C3AF}"/>
              </a:ext>
            </a:extLst>
          </p:cNvPr>
          <p:cNvSpPr/>
          <p:nvPr/>
        </p:nvSpPr>
        <p:spPr>
          <a:xfrm>
            <a:off x="1015653" y="4440054"/>
            <a:ext cx="3288957" cy="1124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невозможно было получить актуальную информацию</a:t>
            </a:r>
          </a:p>
        </p:txBody>
      </p:sp>
      <p:pic>
        <p:nvPicPr>
          <p:cNvPr id="14" name="Рисунок 13" descr="Флажок со сплошной заливкой">
            <a:extLst>
              <a:ext uri="{FF2B5EF4-FFF2-40B4-BE49-F238E27FC236}">
                <a16:creationId xmlns:a16="http://schemas.microsoft.com/office/drawing/2014/main" id="{7D9B228C-416F-F6BA-367E-4C6DBB89A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866" y="1973178"/>
            <a:ext cx="608318" cy="712269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>
            <a:extLst>
              <a:ext uri="{FF2B5EF4-FFF2-40B4-BE49-F238E27FC236}">
                <a16:creationId xmlns:a16="http://schemas.microsoft.com/office/drawing/2014/main" id="{903A1851-8933-BBE8-FF76-933B92A2A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866" y="3318566"/>
            <a:ext cx="608318" cy="712269"/>
          </a:xfrm>
          <a:prstGeom prst="rect">
            <a:avLst/>
          </a:prstGeom>
        </p:spPr>
      </p:pic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128A02F8-6064-9378-71EE-78DA9984E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866" y="4772257"/>
            <a:ext cx="608318" cy="712269"/>
          </a:xfrm>
          <a:prstGeom prst="rect">
            <a:avLst/>
          </a:prstGeom>
        </p:spPr>
      </p:pic>
      <p:sp>
        <p:nvSpPr>
          <p:cNvPr id="18" name="Правая фигурная скобка 17">
            <a:extLst>
              <a:ext uri="{FF2B5EF4-FFF2-40B4-BE49-F238E27FC236}">
                <a16:creationId xmlns:a16="http://schemas.microsoft.com/office/drawing/2014/main" id="{27EE88E3-43CD-093F-33A7-04CBDC70C218}"/>
              </a:ext>
            </a:extLst>
          </p:cNvPr>
          <p:cNvSpPr/>
          <p:nvPr/>
        </p:nvSpPr>
        <p:spPr>
          <a:xfrm rot="10800000" flipH="1">
            <a:off x="3787928" y="1948712"/>
            <a:ext cx="728419" cy="3629220"/>
          </a:xfrm>
          <a:prstGeom prst="rightBrace">
            <a:avLst>
              <a:gd name="adj1" fmla="val 8333"/>
              <a:gd name="adj2" fmla="val 531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8DD2CA6-0DED-D531-BD9B-B05413067BBC}"/>
              </a:ext>
            </a:extLst>
          </p:cNvPr>
          <p:cNvSpPr/>
          <p:nvPr/>
        </p:nvSpPr>
        <p:spPr>
          <a:xfrm>
            <a:off x="4477314" y="2185145"/>
            <a:ext cx="1750232" cy="2487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убытки невозможно было взыскать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F4FCD5F-5C08-C734-7490-48547C9F2BEB}"/>
              </a:ext>
            </a:extLst>
          </p:cNvPr>
          <p:cNvSpPr/>
          <p:nvPr/>
        </p:nvSpPr>
        <p:spPr>
          <a:xfrm>
            <a:off x="7720794" y="1594553"/>
            <a:ext cx="3616828" cy="1124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факты убытков фиксируются складом по инструкции</a:t>
            </a:r>
          </a:p>
        </p:txBody>
      </p:sp>
      <p:pic>
        <p:nvPicPr>
          <p:cNvPr id="23" name="Рисунок 22" descr="Флажок со сплошной заливкой">
            <a:extLst>
              <a:ext uri="{FF2B5EF4-FFF2-40B4-BE49-F238E27FC236}">
                <a16:creationId xmlns:a16="http://schemas.microsoft.com/office/drawing/2014/main" id="{6E51ECE7-CD4E-AE62-33D5-DACB80275E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9998" y="2903348"/>
            <a:ext cx="608318" cy="712269"/>
          </a:xfrm>
          <a:prstGeom prst="rect">
            <a:avLst/>
          </a:prstGeom>
        </p:spPr>
      </p:pic>
      <p:pic>
        <p:nvPicPr>
          <p:cNvPr id="25" name="Рисунок 24" descr="Флажок со сплошной заливкой">
            <a:extLst>
              <a:ext uri="{FF2B5EF4-FFF2-40B4-BE49-F238E27FC236}">
                <a16:creationId xmlns:a16="http://schemas.microsoft.com/office/drawing/2014/main" id="{CFB89F5C-6C05-DF5C-6C98-35A475F953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30233" y="1829010"/>
            <a:ext cx="608318" cy="712269"/>
          </a:xfrm>
          <a:prstGeom prst="rect">
            <a:avLst/>
          </a:prstGeom>
        </p:spPr>
      </p:pic>
      <p:pic>
        <p:nvPicPr>
          <p:cNvPr id="26" name="Рисунок 25" descr="Флажок со сплошной заливкой">
            <a:extLst>
              <a:ext uri="{FF2B5EF4-FFF2-40B4-BE49-F238E27FC236}">
                <a16:creationId xmlns:a16="http://schemas.microsoft.com/office/drawing/2014/main" id="{74ED231F-7BA8-81C2-737B-D7452203A9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0269" y="3998108"/>
            <a:ext cx="608318" cy="712269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8BEB783-2E35-D9CB-4264-3D1B7C753954}"/>
              </a:ext>
            </a:extLst>
          </p:cNvPr>
          <p:cNvSpPr/>
          <p:nvPr/>
        </p:nvSpPr>
        <p:spPr>
          <a:xfrm>
            <a:off x="7720794" y="2654813"/>
            <a:ext cx="3616828" cy="1124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вся информация собирается в программе и в ней хранится 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9046A2E-BC23-EDED-B751-5DD75B987CFD}"/>
              </a:ext>
            </a:extLst>
          </p:cNvPr>
          <p:cNvSpPr/>
          <p:nvPr/>
        </p:nvSpPr>
        <p:spPr>
          <a:xfrm>
            <a:off x="7720794" y="3748154"/>
            <a:ext cx="3616828" cy="1124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актуальная информация по каждому случаю доступна участникам процесса 7/24 </a:t>
            </a:r>
          </a:p>
        </p:txBody>
      </p:sp>
      <p:pic>
        <p:nvPicPr>
          <p:cNvPr id="45" name="Рисунок 44" descr="Флажок со сплошной заливкой">
            <a:extLst>
              <a:ext uri="{FF2B5EF4-FFF2-40B4-BE49-F238E27FC236}">
                <a16:creationId xmlns:a16="http://schemas.microsoft.com/office/drawing/2014/main" id="{18DE4D81-A1F5-4A2B-42FE-907866930C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06291" y="5221797"/>
            <a:ext cx="608318" cy="712269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B1AD5884-DF3D-BFD3-8AFD-388E73BC3178}"/>
              </a:ext>
            </a:extLst>
          </p:cNvPr>
          <p:cNvSpPr/>
          <p:nvPr/>
        </p:nvSpPr>
        <p:spPr>
          <a:xfrm>
            <a:off x="7720794" y="5152675"/>
            <a:ext cx="4123203" cy="1124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Создается база данных (по перевозчикам, характеру убытков) для оптимизации процессов</a:t>
            </a:r>
          </a:p>
        </p:txBody>
      </p:sp>
    </p:spTree>
    <p:extLst>
      <p:ext uri="{BB962C8B-B14F-4D97-AF65-F5344CB8AC3E}">
        <p14:creationId xmlns:p14="http://schemas.microsoft.com/office/powerpoint/2010/main" val="393526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4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0502730-1707-0EEE-39E8-0629F3B16E09}"/>
              </a:ext>
            </a:extLst>
          </p:cNvPr>
          <p:cNvSpPr/>
          <p:nvPr/>
        </p:nvSpPr>
        <p:spPr>
          <a:xfrm>
            <a:off x="535485" y="97221"/>
            <a:ext cx="6739096" cy="1182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swald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ПРОЕКТНАЯ ИДЕЯ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3B3649-8204-6F18-12FF-614945502F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32" b="1932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4A19C63-537D-CD58-1F88-881B49B7A495}"/>
              </a:ext>
            </a:extLst>
          </p:cNvPr>
          <p:cNvSpPr/>
          <p:nvPr/>
        </p:nvSpPr>
        <p:spPr>
          <a:xfrm>
            <a:off x="587666" y="1070976"/>
            <a:ext cx="6011918" cy="13153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chemeClr val="accent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ЦИФРОВИЗАЦИЯ ПРОЦЕССОВ</a:t>
            </a:r>
          </a:p>
          <a:p>
            <a:pPr algn="just"/>
            <a:r>
              <a:rPr lang="ru-RU" sz="2800" b="1" dirty="0">
                <a:solidFill>
                  <a:schemeClr val="accent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ЧЕРЕЗ ВНЕДРЕНИЕ ЭДО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3BCA894-34B8-48A4-A668-0198E92713C2}"/>
              </a:ext>
            </a:extLst>
          </p:cNvPr>
          <p:cNvSpPr/>
          <p:nvPr/>
        </p:nvSpPr>
        <p:spPr>
          <a:xfrm>
            <a:off x="584618" y="2944942"/>
            <a:ext cx="4498429" cy="14083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скорость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эффективность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прозрачность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отечественное ПО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F9C483-3CE3-F87F-07C8-ABD7EDB55FC3}"/>
              </a:ext>
            </a:extLst>
          </p:cNvPr>
          <p:cNvSpPr/>
          <p:nvPr/>
        </p:nvSpPr>
        <p:spPr>
          <a:xfrm>
            <a:off x="584618" y="2267414"/>
            <a:ext cx="4498429" cy="730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Критерии  эффективности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2B54C8A-3CF9-B179-9DDC-920CB8318039}"/>
              </a:ext>
            </a:extLst>
          </p:cNvPr>
          <p:cNvSpPr/>
          <p:nvPr/>
        </p:nvSpPr>
        <p:spPr>
          <a:xfrm>
            <a:off x="535485" y="4546620"/>
            <a:ext cx="4498429" cy="730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Система ограничений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302016-C6B6-14C0-5F06-22A96B8E8106}"/>
              </a:ext>
            </a:extLst>
          </p:cNvPr>
          <p:cNvSpPr/>
          <p:nvPr/>
        </p:nvSpPr>
        <p:spPr>
          <a:xfrm>
            <a:off x="584618" y="5243205"/>
            <a:ext cx="4498429" cy="14083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кадровые ресурсы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возможности программного обеспечения</a:t>
            </a:r>
          </a:p>
        </p:txBody>
      </p:sp>
    </p:spTree>
    <p:extLst>
      <p:ext uri="{BB962C8B-B14F-4D97-AF65-F5344CB8AC3E}">
        <p14:creationId xmlns:p14="http://schemas.microsoft.com/office/powerpoint/2010/main" val="3299446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CA7E87E7-2178-23BB-95AE-FA657EFB293A}"/>
              </a:ext>
            </a:extLst>
          </p:cNvPr>
          <p:cNvSpPr/>
          <p:nvPr/>
        </p:nvSpPr>
        <p:spPr>
          <a:xfrm>
            <a:off x="280287" y="3067195"/>
            <a:ext cx="4367639" cy="2677172"/>
          </a:xfrm>
          <a:prstGeom prst="wedgeRoundRectCallout">
            <a:avLst>
              <a:gd name="adj1" fmla="val 60120"/>
              <a:gd name="adj2" fmla="val 3819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Oswald" panose="00000500000000000000" pitchFamily="2" charset="-5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3C48236-EE90-3C7C-69DF-3F28C70A435A}"/>
              </a:ext>
            </a:extLst>
          </p:cNvPr>
          <p:cNvSpPr/>
          <p:nvPr/>
        </p:nvSpPr>
        <p:spPr>
          <a:xfrm>
            <a:off x="5073445" y="1533832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Oswald" panose="00000500000000000000" pitchFamily="2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15B0B4F-4CE7-9A2C-3CD4-7D31E8E9FC02}"/>
              </a:ext>
            </a:extLst>
          </p:cNvPr>
          <p:cNvSpPr/>
          <p:nvPr/>
        </p:nvSpPr>
        <p:spPr>
          <a:xfrm>
            <a:off x="448593" y="94463"/>
            <a:ext cx="9533744" cy="1336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swald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5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swald" panose="00000500000000000000" pitchFamily="2" charset="-52"/>
              </a:rPr>
              <a:t>АКТУАЛЬНОСТЬ для </a:t>
            </a:r>
            <a:r>
              <a:rPr lang="en-US" sz="5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swald" panose="00000500000000000000" pitchFamily="2" charset="-52"/>
              </a:rPr>
              <a:t>Danaflex</a:t>
            </a:r>
            <a:endParaRPr lang="ru-RU" sz="54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swald" panose="00000500000000000000" pitchFamily="2" charset="-52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swald" panose="00000500000000000000" pitchFamily="2" charset="-52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swald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925F114-DF25-D67B-850D-385CA7422158}"/>
              </a:ext>
            </a:extLst>
          </p:cNvPr>
          <p:cNvSpPr/>
          <p:nvPr/>
        </p:nvSpPr>
        <p:spPr>
          <a:xfrm>
            <a:off x="448593" y="4311281"/>
            <a:ext cx="1863213" cy="91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swald" panose="00000500000000000000" pitchFamily="2" charset="-52"/>
              </a:rPr>
              <a:t>Прибыльность и эффективность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B8EE528-5610-DE12-39DB-CF10F93040ED}"/>
              </a:ext>
            </a:extLst>
          </p:cNvPr>
          <p:cNvSpPr/>
          <p:nvPr/>
        </p:nvSpPr>
        <p:spPr>
          <a:xfrm>
            <a:off x="4694901" y="4318858"/>
            <a:ext cx="2163097" cy="790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Oswald" panose="00000500000000000000" pitchFamily="2" charset="-52"/>
              </a:rPr>
              <a:t>Лучшие сотрудники в единой команде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B0E0EA5-67D8-081A-96E6-B43944806686}"/>
              </a:ext>
            </a:extLst>
          </p:cNvPr>
          <p:cNvSpPr/>
          <p:nvPr/>
        </p:nvSpPr>
        <p:spPr>
          <a:xfrm>
            <a:off x="9384885" y="4313628"/>
            <a:ext cx="2281085" cy="790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Oswald" panose="00000500000000000000" pitchFamily="2" charset="-52"/>
              </a:rPr>
              <a:t>Глобальность и масштаб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8F932BF-6416-6CEC-9B26-87EF0E852AB2}"/>
              </a:ext>
            </a:extLst>
          </p:cNvPr>
          <p:cNvSpPr/>
          <p:nvPr/>
        </p:nvSpPr>
        <p:spPr>
          <a:xfrm>
            <a:off x="6857997" y="4311281"/>
            <a:ext cx="2276163" cy="790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Oswald" panose="00000500000000000000" pitchFamily="2" charset="-52"/>
              </a:rPr>
              <a:t>Лучшие отношения с клиентом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0782405-3EC9-FCE6-23ED-05CFD41B5C17}"/>
              </a:ext>
            </a:extLst>
          </p:cNvPr>
          <p:cNvSpPr/>
          <p:nvPr/>
        </p:nvSpPr>
        <p:spPr>
          <a:xfrm>
            <a:off x="2405756" y="4339108"/>
            <a:ext cx="2467897" cy="790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swald" panose="00000500000000000000" pitchFamily="2" charset="-52"/>
              </a:rPr>
              <a:t>Технологическое лидерство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F26A920-B531-6F1A-23FE-6F1BDCFEE0E1}"/>
              </a:ext>
            </a:extLst>
          </p:cNvPr>
          <p:cNvSpPr/>
          <p:nvPr/>
        </p:nvSpPr>
        <p:spPr>
          <a:xfrm>
            <a:off x="3222378" y="1545929"/>
            <a:ext cx="4857133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2"/>
                </a:solidFill>
                <a:latin typeface="Oswald" panose="00000500000000000000" pitchFamily="2" charset="-52"/>
              </a:rPr>
              <a:t>Стратегические цели </a:t>
            </a:r>
            <a:r>
              <a:rPr lang="ru-RU" sz="2800" dirty="0" err="1">
                <a:solidFill>
                  <a:schemeClr val="tx2"/>
                </a:solidFill>
                <a:latin typeface="Oswald" panose="00000500000000000000" pitchFamily="2" charset="-52"/>
              </a:rPr>
              <a:t>Данафлекс</a:t>
            </a:r>
            <a:endParaRPr lang="ru-RU" sz="2800" dirty="0">
              <a:solidFill>
                <a:schemeClr val="tx2"/>
              </a:solidFill>
              <a:latin typeface="Oswald" panose="00000500000000000000" pitchFamily="2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F448602-8896-D6F5-2B77-7E33DEF101A8}"/>
              </a:ext>
            </a:extLst>
          </p:cNvPr>
          <p:cNvSpPr/>
          <p:nvPr/>
        </p:nvSpPr>
        <p:spPr>
          <a:xfrm>
            <a:off x="4618160" y="5537473"/>
            <a:ext cx="7246580" cy="849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Oswald" panose="00000500000000000000" pitchFamily="2" charset="-52"/>
              </a:rPr>
              <a:t>Влияние проекта на стратегические цели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C6775303-13EB-87D5-3E9C-505799D936B9}"/>
              </a:ext>
            </a:extLst>
          </p:cNvPr>
          <p:cNvSpPr/>
          <p:nvPr/>
        </p:nvSpPr>
        <p:spPr>
          <a:xfrm>
            <a:off x="564096" y="3252512"/>
            <a:ext cx="1312613" cy="1031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accent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4800" dirty="0">
              <a:latin typeface="Oswald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40AAFD42-7B42-B6AF-83EB-D04940DD90FD}"/>
              </a:ext>
            </a:extLst>
          </p:cNvPr>
          <p:cNvSpPr/>
          <p:nvPr/>
        </p:nvSpPr>
        <p:spPr>
          <a:xfrm>
            <a:off x="3222378" y="3429001"/>
            <a:ext cx="516492" cy="784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accent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04DDC11-615E-5DE6-12EF-25F3F7B6B8E1}"/>
              </a:ext>
            </a:extLst>
          </p:cNvPr>
          <p:cNvSpPr/>
          <p:nvPr/>
        </p:nvSpPr>
        <p:spPr>
          <a:xfrm>
            <a:off x="5518204" y="3347012"/>
            <a:ext cx="516492" cy="9372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accent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C696206D-3045-21A3-203E-A17ACD7A6A67}"/>
              </a:ext>
            </a:extLst>
          </p:cNvPr>
          <p:cNvSpPr/>
          <p:nvPr/>
        </p:nvSpPr>
        <p:spPr>
          <a:xfrm>
            <a:off x="7863195" y="3374051"/>
            <a:ext cx="516492" cy="9372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accent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7A1156C2-2342-F829-A83B-212DABD3435F}"/>
              </a:ext>
            </a:extLst>
          </p:cNvPr>
          <p:cNvSpPr/>
          <p:nvPr/>
        </p:nvSpPr>
        <p:spPr>
          <a:xfrm>
            <a:off x="10109863" y="3468551"/>
            <a:ext cx="516492" cy="9372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accent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3021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401C2-9885-219B-88DF-34BCF34A1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66" y="285503"/>
            <a:ext cx="5214708" cy="1229617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solidFill>
                  <a:schemeClr val="tx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Цель проекта </a:t>
            </a:r>
            <a:r>
              <a:rPr lang="ru-RU" sz="3600" dirty="0">
                <a:solidFill>
                  <a:schemeClr val="tx2"/>
                </a:solidFill>
              </a:rPr>
              <a:t>						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EC776D-4A25-C59F-B190-A2DA2BAE9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65" y="1445402"/>
            <a:ext cx="4281727" cy="198359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Внедрить электронный документооборот в претензионную работу</a:t>
            </a:r>
            <a:endParaRPr lang="en-US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2710C2-9F68-9369-C948-F708EBB2FA31}"/>
              </a:ext>
            </a:extLst>
          </p:cNvPr>
          <p:cNvSpPr/>
          <p:nvPr/>
        </p:nvSpPr>
        <p:spPr>
          <a:xfrm>
            <a:off x="5441482" y="-110663"/>
            <a:ext cx="6326725" cy="148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dirty="0">
                <a:solidFill>
                  <a:schemeClr val="tx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Задачи проекта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76BCEF8-9803-10D0-8B09-F6D48F81D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418" y="3237095"/>
            <a:ext cx="4762500" cy="3429945"/>
          </a:xfrm>
          <a:prstGeom prst="rect">
            <a:avLst/>
          </a:prstGeom>
        </p:spPr>
      </p:pic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2CEE7753-847D-9CE5-2A77-21B6C43CFDEF}"/>
              </a:ext>
            </a:extLst>
          </p:cNvPr>
          <p:cNvSpPr txBox="1">
            <a:spLocks/>
          </p:cNvSpPr>
          <p:nvPr/>
        </p:nvSpPr>
        <p:spPr>
          <a:xfrm>
            <a:off x="5413814" y="1203688"/>
            <a:ext cx="6602434" cy="51072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Проанализировать текущее состояние претензионной работы в случаях повреждения сырья транспортными компаниями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Проанализировать теорию проектной деятельности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Исследовать опыт внедрения ЭДО, в том числе в претензионной работе в РФ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Предложить решение проблемы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Проанализировать риски проекта, проработать риски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  <a:latin typeface="Oswald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Осуществить расчет ТЭО проекта</a:t>
            </a:r>
            <a:endParaRPr lang="en-US" dirty="0">
              <a:solidFill>
                <a:schemeClr val="tx2"/>
              </a:solidFill>
              <a:latin typeface="Oswald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3199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034A90"/>
      </a:dk1>
      <a:lt1>
        <a:sysClr val="window" lastClr="FFFFFF"/>
      </a:lt1>
      <a:dk2>
        <a:srgbClr val="034A90"/>
      </a:dk2>
      <a:lt2>
        <a:srgbClr val="FFFFFF"/>
      </a:lt2>
      <a:accent1>
        <a:srgbClr val="FFFFFF"/>
      </a:accent1>
      <a:accent2>
        <a:srgbClr val="000000"/>
      </a:accent2>
      <a:accent3>
        <a:srgbClr val="2F5496"/>
      </a:accent3>
      <a:accent4>
        <a:srgbClr val="FFFFFF"/>
      </a:accent4>
      <a:accent5>
        <a:srgbClr val="000000"/>
      </a:accent5>
      <a:accent6>
        <a:srgbClr val="2E75B5"/>
      </a:accent6>
      <a:hlink>
        <a:srgbClr val="0563C1"/>
      </a:hlink>
      <a:folHlink>
        <a:srgbClr val="B4C6E7"/>
      </a:folHlink>
    </a:clrScheme>
    <a:fontScheme name="Другая 1">
      <a:majorFont>
        <a:latin typeface="Tenorite"/>
        <a:ea typeface=""/>
        <a:cs typeface=""/>
      </a:majorFont>
      <a:minorFont>
        <a:latin typeface="Camb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IT Pitch de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1E8"/>
      </a:accent1>
      <a:accent2>
        <a:srgbClr val="367CFF"/>
      </a:accent2>
      <a:accent3>
        <a:srgbClr val="00369B"/>
      </a:accent3>
      <a:accent4>
        <a:srgbClr val="FA3585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4">
      <a:majorFont>
        <a:latin typeface="Oswald"/>
        <a:ea typeface=""/>
        <a:cs typeface=""/>
      </a:majorFont>
      <a:minorFont>
        <a:latin typeface="Oswald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3866</TotalTime>
  <Words>566</Words>
  <Application>Microsoft Office PowerPoint</Application>
  <PresentationFormat>Широкоэкранный</PresentationFormat>
  <Paragraphs>176</Paragraphs>
  <Slides>15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Arial</vt:lpstr>
      <vt:lpstr>Arial Black</vt:lpstr>
      <vt:lpstr>Calibri</vt:lpstr>
      <vt:lpstr>Cambria</vt:lpstr>
      <vt:lpstr>Oswald</vt:lpstr>
      <vt:lpstr>Oswald Light</vt:lpstr>
      <vt:lpstr>Oswald Medium</vt:lpstr>
      <vt:lpstr>Oswald SemiBold</vt:lpstr>
      <vt:lpstr>Tahoma</vt:lpstr>
      <vt:lpstr>Tenorite</vt:lpstr>
      <vt:lpstr>Wingdings</vt:lpstr>
      <vt:lpstr>Тема Office</vt:lpstr>
      <vt:lpstr>1_Тема Office</vt:lpstr>
      <vt:lpstr>Презентация PowerPoint</vt:lpstr>
      <vt:lpstr>Danaflex</vt:lpstr>
      <vt:lpstr>2022 год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Цель проекта       </vt:lpstr>
      <vt:lpstr>Показатели эффективности</vt:lpstr>
      <vt:lpstr>Технико-экономическое обоснование</vt:lpstr>
      <vt:lpstr>Риски</vt:lpstr>
      <vt:lpstr>ИЕРАРХИЧЕСКАЯ СТРУКТУРА РАБОТ ПРОЕКТА</vt:lpstr>
      <vt:lpstr>ЗАКЛЮЧЕНИЕ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Artur Fatkullin</dc:creator>
  <cp:lastModifiedBy>Elena Vasilevykh</cp:lastModifiedBy>
  <cp:revision>10</cp:revision>
  <cp:lastPrinted>2023-05-23T09:51:41Z</cp:lastPrinted>
  <dcterms:created xsi:type="dcterms:W3CDTF">2023-05-12T19:31:18Z</dcterms:created>
  <dcterms:modified xsi:type="dcterms:W3CDTF">2024-01-19T12:03:09Z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3ece377-7882-4eb3-b7f0-77038573e4fd_Enabled">
    <vt:lpwstr>true</vt:lpwstr>
  </property>
  <property fmtid="{D5CDD505-2E9C-101B-9397-08002B2CF9AE}" pid="3" name="MSIP_Label_03ece377-7882-4eb3-b7f0-77038573e4fd_SetDate">
    <vt:lpwstr>2023-05-12T19:40:29Z</vt:lpwstr>
  </property>
  <property fmtid="{D5CDD505-2E9C-101B-9397-08002B2CF9AE}" pid="4" name="MSIP_Label_03ece377-7882-4eb3-b7f0-77038573e4fd_Method">
    <vt:lpwstr>Standard</vt:lpwstr>
  </property>
  <property fmtid="{D5CDD505-2E9C-101B-9397-08002B2CF9AE}" pid="5" name="MSIP_Label_03ece377-7882-4eb3-b7f0-77038573e4fd_Name">
    <vt:lpwstr>defa4170-0d19-0005-0004-bc88714345d2</vt:lpwstr>
  </property>
  <property fmtid="{D5CDD505-2E9C-101B-9397-08002B2CF9AE}" pid="6" name="MSIP_Label_03ece377-7882-4eb3-b7f0-77038573e4fd_SiteId">
    <vt:lpwstr>d27c2b60-0a8c-47e7-8c68-fc855854419e</vt:lpwstr>
  </property>
  <property fmtid="{D5CDD505-2E9C-101B-9397-08002B2CF9AE}" pid="7" name="MSIP_Label_03ece377-7882-4eb3-b7f0-77038573e4fd_ActionId">
    <vt:lpwstr>0be14bbb-2b49-4027-b0f4-095bcd6c07ba</vt:lpwstr>
  </property>
  <property fmtid="{D5CDD505-2E9C-101B-9397-08002B2CF9AE}" pid="8" name="MSIP_Label_03ece377-7882-4eb3-b7f0-77038573e4fd_ContentBits">
    <vt:lpwstr>0</vt:lpwstr>
  </property>
</Properties>
</file>