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3" r:id="rId2"/>
    <p:sldId id="315" r:id="rId3"/>
    <p:sldId id="299" r:id="rId4"/>
    <p:sldId id="316" r:id="rId5"/>
    <p:sldId id="304" r:id="rId6"/>
    <p:sldId id="305" r:id="rId7"/>
    <p:sldId id="333" r:id="rId8"/>
    <p:sldId id="335" r:id="rId9"/>
    <p:sldId id="307" r:id="rId10"/>
    <p:sldId id="337" r:id="rId11"/>
    <p:sldId id="283" r:id="rId12"/>
    <p:sldId id="348" r:id="rId13"/>
    <p:sldId id="308" r:id="rId14"/>
    <p:sldId id="276" r:id="rId15"/>
    <p:sldId id="32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551" userDrawn="1">
          <p15:clr>
            <a:srgbClr val="A4A3A4"/>
          </p15:clr>
        </p15:guide>
        <p15:guide id="4" orient="horz" pos="2795" userDrawn="1">
          <p15:clr>
            <a:srgbClr val="A4A3A4"/>
          </p15:clr>
        </p15:guide>
        <p15:guide id="5" pos="7197" userDrawn="1">
          <p15:clr>
            <a:srgbClr val="A4A3A4"/>
          </p15:clr>
        </p15:guide>
        <p15:guide id="6" orient="horz" pos="3793" userDrawn="1">
          <p15:clr>
            <a:srgbClr val="A4A3A4"/>
          </p15:clr>
        </p15:guide>
        <p15:guide id="8" pos="2389" userDrawn="1">
          <p15:clr>
            <a:srgbClr val="A4A3A4"/>
          </p15:clr>
        </p15:guide>
        <p15:guide id="9" orient="horz" pos="1185" userDrawn="1">
          <p15:clr>
            <a:srgbClr val="A4A3A4"/>
          </p15:clr>
        </p15:guide>
        <p15:guide id="10" pos="1481" userDrawn="1">
          <p15:clr>
            <a:srgbClr val="A4A3A4"/>
          </p15:clr>
        </p15:guide>
        <p15:guide id="11" pos="3182" userDrawn="1">
          <p15:clr>
            <a:srgbClr val="A4A3A4"/>
          </p15:clr>
        </p15:guide>
        <p15:guide id="12" pos="5133" userDrawn="1">
          <p15:clr>
            <a:srgbClr val="A4A3A4"/>
          </p15:clr>
        </p15:guide>
        <p15:guide id="13" orient="horz" pos="482" userDrawn="1">
          <p15:clr>
            <a:srgbClr val="A4A3A4"/>
          </p15:clr>
        </p15:guide>
        <p15:guide id="14" orient="horz" pos="3725" userDrawn="1">
          <p15:clr>
            <a:srgbClr val="A4A3A4"/>
          </p15:clr>
        </p15:guide>
        <p15:guide id="15" orient="horz" pos="1389" userDrawn="1">
          <p15:clr>
            <a:srgbClr val="A4A3A4"/>
          </p15:clr>
        </p15:guide>
        <p15:guide id="16" orient="horz" pos="14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7D7"/>
    <a:srgbClr val="DF6B0B"/>
    <a:srgbClr val="F48122"/>
    <a:srgbClr val="F2F2F2"/>
    <a:srgbClr val="EFA14F"/>
    <a:srgbClr val="D1CFCF"/>
    <a:srgbClr val="FBFBFB"/>
    <a:srgbClr val="F48123"/>
    <a:srgbClr val="F2923E"/>
    <a:srgbClr val="F681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380" autoAdjust="0"/>
  </p:normalViewPr>
  <p:slideViewPr>
    <p:cSldViewPr snapToGrid="0">
      <p:cViewPr varScale="1">
        <p:scale>
          <a:sx n="114" d="100"/>
          <a:sy n="114" d="100"/>
        </p:scale>
        <p:origin x="438" y="114"/>
      </p:cViewPr>
      <p:guideLst>
        <p:guide pos="3840"/>
        <p:guide pos="551"/>
        <p:guide orient="horz" pos="2795"/>
        <p:guide pos="7197"/>
        <p:guide orient="horz" pos="3793"/>
        <p:guide pos="2389"/>
        <p:guide orient="horz" pos="1185"/>
        <p:guide pos="1481"/>
        <p:guide pos="3182"/>
        <p:guide pos="5133"/>
        <p:guide orient="horz" pos="482"/>
        <p:guide orient="horz" pos="3725"/>
        <p:guide orient="horz" pos="1389"/>
        <p:guide orient="horz" pos="14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56;&#1072;&#1089;&#1087;&#1088;&#1076;&#1083;&#1080;&#1090;&#1100;\&#1052;&#1086;&#1080;%20&#1088;&#1072;&#1073;&#1086;&#1090;&#1099;\&#1051;&#1048;&#1044;&#1045;&#1056;&#1042;&#1054;&#1056;&#1050;\&#1040;&#1085;&#1072;&#1083;&#1080;&#1079;%20&#1088;&#1099;&#1085;&#1082;&#1072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56;&#1072;&#1089;&#1087;&#1088;&#1076;&#1083;&#1080;&#1090;&#1100;\&#1052;&#1086;&#1080;%20&#1088;&#1072;&#1073;&#1086;&#1090;&#1099;\&#1051;&#1048;&#1044;&#1045;&#1056;&#1042;&#1054;&#1056;&#1050;\&#1040;&#1085;&#1072;&#1083;&#1080;&#1079;%20&#1088;&#1099;&#1085;&#1082;&#1072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DF6B0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6709-48DE-9CB9-1C8BC99335EC}"/>
              </c:ext>
            </c:extLst>
          </c:dPt>
          <c:dPt>
            <c:idx val="4"/>
            <c:invertIfNegative val="0"/>
            <c:bubble3D val="0"/>
            <c:spPr>
              <a:solidFill>
                <a:srgbClr val="DF6B0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709-48DE-9CB9-1C8BC99335E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Лист2!$A$19:$F$19</c:f>
              <c:strCache>
                <c:ptCount val="6"/>
                <c:pt idx="0">
                  <c:v>2017 г</c:v>
                </c:pt>
                <c:pt idx="1">
                  <c:v>2018 г</c:v>
                </c:pt>
                <c:pt idx="2">
                  <c:v>2019 г</c:v>
                </c:pt>
                <c:pt idx="3">
                  <c:v>2020 г</c:v>
                </c:pt>
                <c:pt idx="4">
                  <c:v>2021 г</c:v>
                </c:pt>
                <c:pt idx="5">
                  <c:v>2022 г</c:v>
                </c:pt>
              </c:strCache>
            </c:strRef>
          </c:cat>
          <c:val>
            <c:numRef>
              <c:f>Лист2!$A$20:$F$20</c:f>
              <c:numCache>
                <c:formatCode>General</c:formatCode>
                <c:ptCount val="6"/>
                <c:pt idx="0">
                  <c:v>140</c:v>
                </c:pt>
                <c:pt idx="1">
                  <c:v>147</c:v>
                </c:pt>
                <c:pt idx="2">
                  <c:v>157</c:v>
                </c:pt>
                <c:pt idx="3">
                  <c:v>116</c:v>
                </c:pt>
                <c:pt idx="4">
                  <c:v>183</c:v>
                </c:pt>
                <c:pt idx="5">
                  <c:v>195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09-48DE-9CB9-1C8BC99335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974698943"/>
        <c:axId val="974692287"/>
      </c:barChart>
      <c:catAx>
        <c:axId val="974698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4692287"/>
        <c:crosses val="autoZero"/>
        <c:auto val="1"/>
        <c:lblAlgn val="ctr"/>
        <c:lblOffset val="100"/>
        <c:noMultiLvlLbl val="0"/>
      </c:catAx>
      <c:valAx>
        <c:axId val="97469228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746989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307334657565514"/>
          <c:y val="0.19141337562780861"/>
          <c:w val="0.51614420931603811"/>
          <c:h val="0.60643045202220458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ADD-43F7-BA22-DE27C8EE000F}"/>
              </c:ext>
            </c:extLst>
          </c:dPt>
          <c:dPt>
            <c:idx val="1"/>
            <c:bubble3D val="0"/>
            <c:spPr>
              <a:solidFill>
                <a:srgbClr val="DF6B0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ADD-43F7-BA22-DE27C8EE000F}"/>
              </c:ext>
            </c:extLst>
          </c:dPt>
          <c:dPt>
            <c:idx val="2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ADD-43F7-BA22-DE27C8EE000F}"/>
              </c:ext>
            </c:extLst>
          </c:dPt>
          <c:dPt>
            <c:idx val="3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ADD-43F7-BA22-DE27C8EE000F}"/>
              </c:ext>
            </c:extLst>
          </c:dPt>
          <c:cat>
            <c:strRef>
              <c:f>Лист2!$A$42:$A$45</c:f>
              <c:strCache>
                <c:ptCount val="4"/>
                <c:pt idx="0">
                  <c:v>Комплексный поставщик</c:v>
                </c:pt>
                <c:pt idx="1">
                  <c:v>СИЗ </c:v>
                </c:pt>
                <c:pt idx="2">
                  <c:v>Спецодежда</c:v>
                </c:pt>
                <c:pt idx="3">
                  <c:v>Спецобувь</c:v>
                </c:pt>
              </c:strCache>
            </c:strRef>
          </c:cat>
          <c:val>
            <c:numRef>
              <c:f>Лист2!$B$42:$B$45</c:f>
              <c:numCache>
                <c:formatCode>0%</c:formatCode>
                <c:ptCount val="4"/>
                <c:pt idx="0">
                  <c:v>0.4</c:v>
                </c:pt>
                <c:pt idx="1">
                  <c:v>0.3</c:v>
                </c:pt>
                <c:pt idx="2">
                  <c:v>0.18</c:v>
                </c:pt>
                <c:pt idx="3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ADD-43F7-BA22-DE27C8EE00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57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EC1DB-356F-484D-87D5-9E6DC95243C4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8E8DCB-3FD7-4688-8701-24CB3E7710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319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E8DCB-3FD7-4688-8701-24CB3E77103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809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E8DCB-3FD7-4688-8701-24CB3E77103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116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E8DCB-3FD7-4688-8701-24CB3E77103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1918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E8DCB-3FD7-4688-8701-24CB3E77103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577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E8DCB-3FD7-4688-8701-24CB3E77103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26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E8DCB-3FD7-4688-8701-24CB3E77103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211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E8DCB-3FD7-4688-8701-24CB3E77103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070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E8DCB-3FD7-4688-8701-24CB3E77103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93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E8DCB-3FD7-4688-8701-24CB3E77103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2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E8DCB-3FD7-4688-8701-24CB3E77103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066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E8DCB-3FD7-4688-8701-24CB3E77103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97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E8DCB-3FD7-4688-8701-24CB3E77103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235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E8DCB-3FD7-4688-8701-24CB3E77103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290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E8DCB-3FD7-4688-8701-24CB3E77103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231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99F72B-4201-4F09-A7E1-183D1FFED3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2739A02-2C45-40BA-9885-93F10B69A1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124C21-75A8-4D63-B91E-CE732E282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DA825-D50E-40D1-9CBB-AFC05C5B25F6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E7B962-EBAF-43BD-B470-24CA12DFA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26A07B-FD6E-4079-ACBE-397648D60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ADBDD-61B1-4191-914A-47BBB4DAC2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095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C2AA1B-5E21-43AE-A293-2DEB398C0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BDE2F8-16DB-4CED-81B9-21D0C44EA5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F8BC3A-01A8-4A87-9810-3E4BD0508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DA825-D50E-40D1-9CBB-AFC05C5B25F6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B557F8-DAF6-430A-B962-32DE68489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54DD8A-124B-45AE-BA58-633B43D3F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ADBDD-61B1-4191-914A-47BBB4DAC2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934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68745EC-B212-42C6-9D14-496BAC790F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9A85919-7BC0-49D6-AC66-86F036C971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F40E9C-ED8D-4B44-900A-39DB7FBCE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DA825-D50E-40D1-9CBB-AFC05C5B25F6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755E23-275B-417F-9EFB-CF3068986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81B304-EE00-47A9-BB07-0B571E5C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ADBDD-61B1-4191-914A-47BBB4DAC2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508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93874F-54EC-40A0-8D0E-97C68CA08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932760-4855-4ABE-98B3-688E1FF69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B66FE4-D178-401E-8C5D-5195AC053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DA825-D50E-40D1-9CBB-AFC05C5B25F6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1669AE-5F07-4506-A4C0-C2FD85411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788D05-62F1-420C-826A-DCB6209E1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ADBDD-61B1-4191-914A-47BBB4DAC2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90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5BE625-DDAE-4A07-A96B-5610A0FC9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80811D-2D00-449B-BDC1-F8A316EA2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15765B-D9F6-4DAF-B176-02D2E37BB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DA825-D50E-40D1-9CBB-AFC05C5B25F6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58939F-E99F-4CCB-BAD7-DC7664729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F21CF2-3CD4-46A5-B4C8-0DD3A4807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ADBDD-61B1-4191-914A-47BBB4DAC2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663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DD005C-8F9B-464D-BA25-E2FF2DDA1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015286-9D72-486E-B77B-C4C474E1CB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C1EA72E-254D-4263-97F1-DBD08E39D5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9FAF23-225B-46C7-8CC9-F263E78DB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DA825-D50E-40D1-9CBB-AFC05C5B25F6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1C99DE-4E46-4C22-86FC-F81506985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757075D-DA5F-4927-86EC-A6E99F813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ADBDD-61B1-4191-914A-47BBB4DAC2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405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C2D70F-9479-450D-8346-E3C8457F6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D87DD9-2F24-47E6-AD80-BFE84344A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DA80DE-0FD9-45A7-92B9-0065D6B650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453BE7A-AF61-4069-8A70-0FA48B696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016741F-302D-48D3-9406-8AFEC3A6CF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3077DFC-FF8A-47F6-A12F-14BDFE967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DA825-D50E-40D1-9CBB-AFC05C5B25F6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416018D-1232-458E-986E-240ED3581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AAD69D0-9B93-4A25-8E52-8967BAE73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ADBDD-61B1-4191-914A-47BBB4DAC2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031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57E745-70A1-43EA-A4DB-A4C7BF51D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1485DE-9BC2-4402-90AD-A7E2BCE1F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DA825-D50E-40D1-9CBB-AFC05C5B25F6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940A93D-B19D-413F-B4B6-7E4E7FD52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2AF4519-71CD-45DD-81B4-67216C6A8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ADBDD-61B1-4191-914A-47BBB4DAC2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556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6498079-B3D0-488C-A049-C92BE71F1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DA825-D50E-40D1-9CBB-AFC05C5B25F6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62B38C0-EC96-456F-9EE3-18BD61B12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CED12F-B02D-4C2F-AF7E-2099862DE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ADBDD-61B1-4191-914A-47BBB4DAC2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535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431B92-4D64-4DF4-BD12-66BF8E044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5C7A36-04EA-48D8-8ABB-BEE5F2BED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65215C-ECF4-44A5-9B1A-405B6ABD64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F7C166-146E-451A-B585-9B73802F8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DA825-D50E-40D1-9CBB-AFC05C5B25F6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6D3D21-FBC3-43E1-8459-101F6965A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3A7614-7882-4CEF-8462-9912A4E61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ADBDD-61B1-4191-914A-47BBB4DAC2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238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3D6560-8FF9-4C59-9BA7-70D0BF33A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4AAAF23-F075-48A0-927D-FEF76A8341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A755F7-7180-4791-8B3B-0A74B169EB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D82240-2FFA-41D4-BFBD-B88B6845D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DA825-D50E-40D1-9CBB-AFC05C5B25F6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6AFE0C-9B92-4712-8174-079DE54DC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5CE84C-187F-4CD3-8B23-81AAB1089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ADBDD-61B1-4191-914A-47BBB4DAC2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94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AD4ED4-40AB-4200-8212-8E9C16546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C20B11-9FBE-4D4F-8093-E6FE1BA25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C70B02-D950-4B13-B4A6-03C8FA5054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DA825-D50E-40D1-9CBB-AFC05C5B25F6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CAB3EC-2C33-446A-9D4A-3019E0109E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E38EEA-6410-418B-8904-A6917B670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ADBDD-61B1-4191-914A-47BBB4DAC2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51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jpg"/><Relationship Id="rId4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10" Type="http://schemas.openxmlformats.org/officeDocument/2006/relationships/image" Target="../media/image71.svg"/><Relationship Id="rId4" Type="http://schemas.openxmlformats.org/officeDocument/2006/relationships/image" Target="../media/image65.svg"/><Relationship Id="rId9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7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svg"/><Relationship Id="rId4" Type="http://schemas.openxmlformats.org/officeDocument/2006/relationships/image" Target="../media/image2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" Type="http://schemas.openxmlformats.org/officeDocument/2006/relationships/image" Target="../media/image29.png"/><Relationship Id="rId21" Type="http://schemas.openxmlformats.org/officeDocument/2006/relationships/image" Target="../media/image47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5" Type="http://schemas.openxmlformats.org/officeDocument/2006/relationships/image" Target="../media/image51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24" Type="http://schemas.openxmlformats.org/officeDocument/2006/relationships/image" Target="../media/image50.png"/><Relationship Id="rId5" Type="http://schemas.openxmlformats.org/officeDocument/2006/relationships/image" Target="../media/image31.png"/><Relationship Id="rId15" Type="http://schemas.openxmlformats.org/officeDocument/2006/relationships/image" Target="../media/image41.svg"/><Relationship Id="rId23" Type="http://schemas.openxmlformats.org/officeDocument/2006/relationships/image" Target="../media/image49.svg"/><Relationship Id="rId10" Type="http://schemas.openxmlformats.org/officeDocument/2006/relationships/image" Target="../media/image36.png"/><Relationship Id="rId19" Type="http://schemas.openxmlformats.org/officeDocument/2006/relationships/image" Target="../media/image45.sv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Relationship Id="rId27" Type="http://schemas.openxmlformats.org/officeDocument/2006/relationships/image" Target="../media/image5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6656">
              <a:srgbClr val="F48123"/>
            </a:gs>
            <a:gs pos="21000">
              <a:srgbClr val="F3903B"/>
            </a:gs>
            <a:gs pos="0">
              <a:srgbClr val="EFA14F"/>
            </a:gs>
            <a:gs pos="100000">
              <a:srgbClr val="F58020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F7EC0413-E0C7-4C48-8142-4B7008F66BCC}"/>
              </a:ext>
            </a:extLst>
          </p:cNvPr>
          <p:cNvSpPr/>
          <p:nvPr/>
        </p:nvSpPr>
        <p:spPr>
          <a:xfrm>
            <a:off x="1343653" y="864707"/>
            <a:ext cx="10124942" cy="5167086"/>
          </a:xfrm>
          <a:prstGeom prst="roundRect">
            <a:avLst>
              <a:gd name="adj" fmla="val 5558"/>
            </a:avLst>
          </a:prstGeom>
          <a:gradFill flip="none" rotWithShape="1">
            <a:gsLst>
              <a:gs pos="63000">
                <a:srgbClr val="F48122"/>
              </a:gs>
              <a:gs pos="0">
                <a:srgbClr val="EFA14F"/>
              </a:gs>
              <a:gs pos="35000">
                <a:srgbClr val="F2923E"/>
              </a:gs>
              <a:gs pos="100000">
                <a:srgbClr val="F68122"/>
              </a:gs>
            </a:gsLst>
            <a:lin ang="10800000" scaled="1"/>
            <a:tileRect/>
          </a:gradFill>
          <a:ln>
            <a:noFill/>
          </a:ln>
          <a:effectLst>
            <a:outerShdw blurRad="889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F67990-89EA-4973-8E04-7CE21F83103B}"/>
              </a:ext>
            </a:extLst>
          </p:cNvPr>
          <p:cNvSpPr txBox="1"/>
          <p:nvPr/>
        </p:nvSpPr>
        <p:spPr>
          <a:xfrm>
            <a:off x="1704077" y="2283140"/>
            <a:ext cx="849767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Разработка стратегии развития предприятия </a:t>
            </a:r>
          </a:p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посредством вывода на рынок новой группы продукции собственного производства —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D2A4461-93DD-4C02-8C99-603A9B174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99771" y="1162771"/>
            <a:ext cx="760288" cy="1019899"/>
          </a:xfrm>
          <a:prstGeom prst="rect">
            <a:avLst/>
          </a:prstGeom>
        </p:spPr>
      </p:pic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06C15A2-2B28-42D3-99AC-01BB7A1A5D38}"/>
              </a:ext>
            </a:extLst>
          </p:cNvPr>
          <p:cNvSpPr/>
          <p:nvPr/>
        </p:nvSpPr>
        <p:spPr>
          <a:xfrm>
            <a:off x="550657" y="845457"/>
            <a:ext cx="449277" cy="5167086"/>
          </a:xfrm>
          <a:custGeom>
            <a:avLst/>
            <a:gdLst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  <a:gd name="connsiteX6" fmla="*/ 91440 w 449277"/>
              <a:gd name="connsiteY6" fmla="*/ 91440 h 5167086"/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277" h="5167086">
                <a:moveTo>
                  <a:pt x="0" y="0"/>
                </a:moveTo>
                <a:lnTo>
                  <a:pt x="257705" y="0"/>
                </a:lnTo>
                <a:cubicBezTo>
                  <a:pt x="363507" y="0"/>
                  <a:pt x="449277" y="85770"/>
                  <a:pt x="449277" y="191572"/>
                </a:cubicBezTo>
                <a:lnTo>
                  <a:pt x="449277" y="4975514"/>
                </a:lnTo>
                <a:cubicBezTo>
                  <a:pt x="449277" y="5081316"/>
                  <a:pt x="363507" y="5167086"/>
                  <a:pt x="257705" y="5167086"/>
                </a:cubicBezTo>
                <a:lnTo>
                  <a:pt x="0" y="5167086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7B383F50-97B7-41D9-B809-03062851F5AB}"/>
              </a:ext>
            </a:extLst>
          </p:cNvPr>
          <p:cNvGrpSpPr/>
          <p:nvPr/>
        </p:nvGrpSpPr>
        <p:grpSpPr>
          <a:xfrm>
            <a:off x="550657" y="1112881"/>
            <a:ext cx="343836" cy="343836"/>
            <a:chOff x="5196114" y="417088"/>
            <a:chExt cx="428369" cy="428369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C59092B0-2474-4233-B049-3FD58F7774E2}"/>
                </a:ext>
              </a:extLst>
            </p:cNvPr>
            <p:cNvSpPr/>
            <p:nvPr/>
          </p:nvSpPr>
          <p:spPr>
            <a:xfrm>
              <a:off x="5196114" y="417088"/>
              <a:ext cx="428369" cy="4283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27931DD6-53BA-435F-AF70-201D0C05B711}"/>
                </a:ext>
              </a:extLst>
            </p:cNvPr>
            <p:cNvSpPr/>
            <p:nvPr/>
          </p:nvSpPr>
          <p:spPr>
            <a:xfrm>
              <a:off x="5276139" y="497113"/>
              <a:ext cx="268317" cy="268317"/>
            </a:xfrm>
            <a:prstGeom prst="ellipse">
              <a:avLst/>
            </a:prstGeom>
            <a:solidFill>
              <a:srgbClr val="F58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36F7629-B216-4B14-8AE4-5EDF0E5D6A93}"/>
              </a:ext>
            </a:extLst>
          </p:cNvPr>
          <p:cNvGrpSpPr/>
          <p:nvPr/>
        </p:nvGrpSpPr>
        <p:grpSpPr>
          <a:xfrm>
            <a:off x="11641343" y="3286776"/>
            <a:ext cx="278738" cy="284448"/>
            <a:chOff x="11294137" y="2897975"/>
            <a:chExt cx="347091" cy="354201"/>
          </a:xfrm>
        </p:grpSpPr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F644CFA8-8E87-4848-AA38-5AA921F29DBA}"/>
                </a:ext>
              </a:extLst>
            </p:cNvPr>
            <p:cNvSpPr/>
            <p:nvPr/>
          </p:nvSpPr>
          <p:spPr>
            <a:xfrm>
              <a:off x="11297508" y="2897975"/>
              <a:ext cx="135126" cy="1351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12F1BA84-F2AE-4255-919C-25594EFFBEA6}"/>
                </a:ext>
              </a:extLst>
            </p:cNvPr>
            <p:cNvSpPr/>
            <p:nvPr/>
          </p:nvSpPr>
          <p:spPr>
            <a:xfrm>
              <a:off x="11506102" y="2897975"/>
              <a:ext cx="135126" cy="1351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AD5F447F-EC36-4807-8860-75DD5DED2CCA}"/>
                </a:ext>
              </a:extLst>
            </p:cNvPr>
            <p:cNvSpPr/>
            <p:nvPr/>
          </p:nvSpPr>
          <p:spPr>
            <a:xfrm>
              <a:off x="11294137" y="3117050"/>
              <a:ext cx="135126" cy="1351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6787C4F2-7886-4E36-88EF-4C68B7369CB8}"/>
                </a:ext>
              </a:extLst>
            </p:cNvPr>
            <p:cNvSpPr/>
            <p:nvPr/>
          </p:nvSpPr>
          <p:spPr>
            <a:xfrm>
              <a:off x="11506102" y="3117050"/>
              <a:ext cx="135126" cy="1351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478FC83-C8AD-4492-ADB4-3A1F207CFA33}"/>
              </a:ext>
            </a:extLst>
          </p:cNvPr>
          <p:cNvSpPr txBox="1"/>
          <p:nvPr/>
        </p:nvSpPr>
        <p:spPr>
          <a:xfrm rot="5400000">
            <a:off x="106036" y="2202179"/>
            <a:ext cx="12330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ЛИДЕРВОРК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130EBE8F-08F0-4F55-8649-AED44271DD0D}"/>
              </a:ext>
            </a:extLst>
          </p:cNvPr>
          <p:cNvCxnSpPr>
            <a:cxnSpLocks/>
          </p:cNvCxnSpPr>
          <p:nvPr/>
        </p:nvCxnSpPr>
        <p:spPr>
          <a:xfrm>
            <a:off x="1343653" y="4914629"/>
            <a:ext cx="10124942" cy="0"/>
          </a:xfrm>
          <a:prstGeom prst="line">
            <a:avLst/>
          </a:prstGeom>
          <a:ln w="3175">
            <a:solidFill>
              <a:schemeClr val="bg1">
                <a:alpha val="9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36C66C1-5721-4291-8B5F-A58D064DCF61}"/>
              </a:ext>
            </a:extLst>
          </p:cNvPr>
          <p:cNvSpPr txBox="1"/>
          <p:nvPr/>
        </p:nvSpPr>
        <p:spPr>
          <a:xfrm>
            <a:off x="1799771" y="5102894"/>
            <a:ext cx="6096000" cy="772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500"/>
              </a:spcBef>
            </a:pPr>
            <a:r>
              <a:rPr lang="ru-RU" sz="2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Ярослав Крапивин</a:t>
            </a:r>
          </a:p>
          <a:p>
            <a:pPr algn="l">
              <a:spcBef>
                <a:spcPts val="500"/>
              </a:spcBef>
            </a:pPr>
            <a:r>
              <a:rPr lang="ru-RU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Коммерческий директор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ЛИДЕРВОРК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БШ-012-ПП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endParaRPr lang="ru-RU" sz="16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7FA8BB-08E4-4236-B666-6C6C0C17C618}"/>
              </a:ext>
            </a:extLst>
          </p:cNvPr>
          <p:cNvSpPr txBox="1"/>
          <p:nvPr/>
        </p:nvSpPr>
        <p:spPr>
          <a:xfrm>
            <a:off x="1705865" y="3762267"/>
            <a:ext cx="62501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Средства индивидуальной защиты 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органов дыхания (СИЗ)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B9F2E999-F89C-494D-9F03-644BE4FB1BF4}"/>
              </a:ext>
            </a:extLst>
          </p:cNvPr>
          <p:cNvGrpSpPr/>
          <p:nvPr/>
        </p:nvGrpSpPr>
        <p:grpSpPr bwMode="auto">
          <a:xfrm>
            <a:off x="6696333" y="1164738"/>
            <a:ext cx="3295832" cy="1054017"/>
            <a:chOff x="0" y="0"/>
            <a:chExt cx="3109988" cy="918065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246953FB-41C2-4CC0-8D17-A35A27C5F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8218" b="30156"/>
            <a:stretch>
              <a:fillRect/>
            </a:stretch>
          </p:blipFill>
          <p:spPr bwMode="auto">
            <a:xfrm>
              <a:off x="0" y="0"/>
              <a:ext cx="1394158" cy="918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14">
              <a:extLst>
                <a:ext uri="{FF2B5EF4-FFF2-40B4-BE49-F238E27FC236}">
                  <a16:creationId xmlns:a16="http://schemas.microsoft.com/office/drawing/2014/main" id="{5852AD77-2524-4EB7-9C92-3BCFE00333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1900" y="219192"/>
              <a:ext cx="2078088" cy="552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fontAlgn="base" hangingPunct="0"/>
              <a:r>
                <a:rPr lang="ru-RU" sz="1000" kern="120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Президентская программа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eaLnBrk="0" fontAlgn="base" hangingPunct="0"/>
              <a:r>
                <a:rPr lang="ru-RU" sz="1000" kern="120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подготовки управленческих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eaLnBrk="0" fontAlgn="base" hangingPunct="0"/>
              <a:r>
                <a:rPr lang="ru-RU" sz="1000" kern="120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кадров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D5ED48F-2DB9-48A3-A49B-60B930E4DE5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114" y="1265095"/>
            <a:ext cx="1815818" cy="91757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9D2BF33-C725-4B5D-B8E9-E4106A0AE3F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758" y="1135693"/>
            <a:ext cx="1023856" cy="10469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A05882-03A0-496B-87C2-9090F73A42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990" y="3843426"/>
            <a:ext cx="1693175" cy="6034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BF2F03-0C93-4173-BE91-FD440D251D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8383" y="4911581"/>
            <a:ext cx="1120211" cy="112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23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8" name="Прямая соединительная линия 87">
            <a:extLst>
              <a:ext uri="{FF2B5EF4-FFF2-40B4-BE49-F238E27FC236}">
                <a16:creationId xmlns:a16="http://schemas.microsoft.com/office/drawing/2014/main" id="{BF52DACC-E885-4F09-ACD9-972D8B229B5C}"/>
              </a:ext>
            </a:extLst>
          </p:cNvPr>
          <p:cNvCxnSpPr>
            <a:cxnSpLocks/>
          </p:cNvCxnSpPr>
          <p:nvPr/>
        </p:nvCxnSpPr>
        <p:spPr>
          <a:xfrm>
            <a:off x="2067058" y="5925457"/>
            <a:ext cx="10124942" cy="0"/>
          </a:xfrm>
          <a:prstGeom prst="line">
            <a:avLst/>
          </a:prstGeom>
          <a:ln w="6350">
            <a:solidFill>
              <a:schemeClr val="bg1">
                <a:alpha val="9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олилиния: фигура 30">
            <a:extLst>
              <a:ext uri="{FF2B5EF4-FFF2-40B4-BE49-F238E27FC236}">
                <a16:creationId xmlns:a16="http://schemas.microsoft.com/office/drawing/2014/main" id="{00BD80F8-8820-422C-BC7B-074E8F0B0590}"/>
              </a:ext>
            </a:extLst>
          </p:cNvPr>
          <p:cNvSpPr/>
          <p:nvPr/>
        </p:nvSpPr>
        <p:spPr>
          <a:xfrm>
            <a:off x="550657" y="758371"/>
            <a:ext cx="449277" cy="5167086"/>
          </a:xfrm>
          <a:custGeom>
            <a:avLst/>
            <a:gdLst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  <a:gd name="connsiteX6" fmla="*/ 91440 w 449277"/>
              <a:gd name="connsiteY6" fmla="*/ 91440 h 5167086"/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277" h="5167086">
                <a:moveTo>
                  <a:pt x="0" y="0"/>
                </a:moveTo>
                <a:lnTo>
                  <a:pt x="257705" y="0"/>
                </a:lnTo>
                <a:cubicBezTo>
                  <a:pt x="363507" y="0"/>
                  <a:pt x="449277" y="85770"/>
                  <a:pt x="449277" y="191572"/>
                </a:cubicBezTo>
                <a:lnTo>
                  <a:pt x="449277" y="4975514"/>
                </a:lnTo>
                <a:cubicBezTo>
                  <a:pt x="449277" y="5081316"/>
                  <a:pt x="363507" y="5167086"/>
                  <a:pt x="257705" y="5167086"/>
                </a:cubicBezTo>
                <a:lnTo>
                  <a:pt x="0" y="5167086"/>
                </a:lnTo>
              </a:path>
            </a:pathLst>
          </a:custGeom>
          <a:noFill/>
          <a:ln>
            <a:solidFill>
              <a:srgbClr val="F48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9C6361BE-887E-4787-847C-6A88587B323D}"/>
              </a:ext>
            </a:extLst>
          </p:cNvPr>
          <p:cNvGrpSpPr/>
          <p:nvPr/>
        </p:nvGrpSpPr>
        <p:grpSpPr>
          <a:xfrm>
            <a:off x="550657" y="1025795"/>
            <a:ext cx="343836" cy="343836"/>
            <a:chOff x="5196114" y="417088"/>
            <a:chExt cx="428369" cy="428369"/>
          </a:xfrm>
        </p:grpSpPr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F3B2FCF4-E6BA-4317-AB5C-ABF5563169A6}"/>
                </a:ext>
              </a:extLst>
            </p:cNvPr>
            <p:cNvSpPr/>
            <p:nvPr/>
          </p:nvSpPr>
          <p:spPr>
            <a:xfrm>
              <a:off x="5196114" y="417088"/>
              <a:ext cx="428369" cy="428369"/>
            </a:xfrm>
            <a:prstGeom prst="ellipse">
              <a:avLst/>
            </a:prstGeom>
            <a:solidFill>
              <a:srgbClr val="F481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A07811AC-FF15-4392-8525-429937377059}"/>
                </a:ext>
              </a:extLst>
            </p:cNvPr>
            <p:cNvSpPr/>
            <p:nvPr/>
          </p:nvSpPr>
          <p:spPr>
            <a:xfrm>
              <a:off x="5276139" y="497113"/>
              <a:ext cx="268317" cy="2683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8A2D2ED-C68B-496F-B1E6-ECD7933963B1}"/>
              </a:ext>
            </a:extLst>
          </p:cNvPr>
          <p:cNvSpPr txBox="1"/>
          <p:nvPr/>
        </p:nvSpPr>
        <p:spPr>
          <a:xfrm rot="5400000">
            <a:off x="106036" y="2115093"/>
            <a:ext cx="12330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48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ЛИДЕРВОРК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EE8ABFD-A8FF-4C69-9639-8DCE95988257}"/>
              </a:ext>
            </a:extLst>
          </p:cNvPr>
          <p:cNvSpPr txBox="1"/>
          <p:nvPr/>
        </p:nvSpPr>
        <p:spPr>
          <a:xfrm>
            <a:off x="435429" y="5427389"/>
            <a:ext cx="5645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500"/>
              </a:spcBef>
            </a:pPr>
            <a:r>
              <a:rPr lang="ru-RU" sz="2000" b="1" dirty="0">
                <a:solidFill>
                  <a:srgbClr val="F48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ru-RU" sz="1600" b="0" i="0" dirty="0">
              <a:solidFill>
                <a:srgbClr val="F481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D5861D2-8865-44FE-BC80-7E92F3B14236}"/>
              </a:ext>
            </a:extLst>
          </p:cNvPr>
          <p:cNvSpPr txBox="1"/>
          <p:nvPr/>
        </p:nvSpPr>
        <p:spPr>
          <a:xfrm>
            <a:off x="1969482" y="713247"/>
            <a:ext cx="865916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ru-RU" sz="3200" b="1" dirty="0">
                <a:solidFill>
                  <a:srgbClr val="DF6B0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0FA7753D-7AC6-420A-8241-D9349EA4DB80}"/>
              </a:ext>
            </a:extLst>
          </p:cNvPr>
          <p:cNvGrpSpPr/>
          <p:nvPr/>
        </p:nvGrpSpPr>
        <p:grpSpPr>
          <a:xfrm>
            <a:off x="11641343" y="3199690"/>
            <a:ext cx="278738" cy="284448"/>
            <a:chOff x="11294137" y="2897975"/>
            <a:chExt cx="347091" cy="354201"/>
          </a:xfrm>
          <a:solidFill>
            <a:srgbClr val="F48122"/>
          </a:solidFill>
        </p:grpSpPr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AD2F528A-10D5-4051-BE61-0C917AF343ED}"/>
                </a:ext>
              </a:extLst>
            </p:cNvPr>
            <p:cNvSpPr/>
            <p:nvPr/>
          </p:nvSpPr>
          <p:spPr>
            <a:xfrm>
              <a:off x="11297508" y="2897975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16D837B8-3806-4698-BAB9-68757BD2E365}"/>
                </a:ext>
              </a:extLst>
            </p:cNvPr>
            <p:cNvSpPr/>
            <p:nvPr/>
          </p:nvSpPr>
          <p:spPr>
            <a:xfrm>
              <a:off x="11506102" y="2897975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452B94A7-55D9-439E-AADF-36A0A026BDBA}"/>
                </a:ext>
              </a:extLst>
            </p:cNvPr>
            <p:cNvSpPr/>
            <p:nvPr/>
          </p:nvSpPr>
          <p:spPr>
            <a:xfrm>
              <a:off x="11294137" y="3117050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18D8E211-15CE-4FA8-AE76-1A46BDD345DA}"/>
                </a:ext>
              </a:extLst>
            </p:cNvPr>
            <p:cNvSpPr/>
            <p:nvPr/>
          </p:nvSpPr>
          <p:spPr>
            <a:xfrm>
              <a:off x="11506102" y="3117050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5642951-38DA-44ED-BD61-65EE5A296D59}"/>
              </a:ext>
            </a:extLst>
          </p:cNvPr>
          <p:cNvSpPr txBox="1"/>
          <p:nvPr/>
        </p:nvSpPr>
        <p:spPr>
          <a:xfrm>
            <a:off x="1377574" y="758371"/>
            <a:ext cx="102637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DF6B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Описание проекта.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Дорожная карта проекта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DA1114-0D90-49D6-9F17-F55DCB2C4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203" y="1486230"/>
            <a:ext cx="10479368" cy="443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13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олилиния: фигура 30">
            <a:extLst>
              <a:ext uri="{FF2B5EF4-FFF2-40B4-BE49-F238E27FC236}">
                <a16:creationId xmlns:a16="http://schemas.microsoft.com/office/drawing/2014/main" id="{00BD80F8-8820-422C-BC7B-074E8F0B0590}"/>
              </a:ext>
            </a:extLst>
          </p:cNvPr>
          <p:cNvSpPr/>
          <p:nvPr/>
        </p:nvSpPr>
        <p:spPr>
          <a:xfrm>
            <a:off x="550657" y="758371"/>
            <a:ext cx="449277" cy="5167086"/>
          </a:xfrm>
          <a:custGeom>
            <a:avLst/>
            <a:gdLst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  <a:gd name="connsiteX6" fmla="*/ 91440 w 449277"/>
              <a:gd name="connsiteY6" fmla="*/ 91440 h 5167086"/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277" h="5167086">
                <a:moveTo>
                  <a:pt x="0" y="0"/>
                </a:moveTo>
                <a:lnTo>
                  <a:pt x="257705" y="0"/>
                </a:lnTo>
                <a:cubicBezTo>
                  <a:pt x="363507" y="0"/>
                  <a:pt x="449277" y="85770"/>
                  <a:pt x="449277" y="191572"/>
                </a:cubicBezTo>
                <a:lnTo>
                  <a:pt x="449277" y="4975514"/>
                </a:lnTo>
                <a:cubicBezTo>
                  <a:pt x="449277" y="5081316"/>
                  <a:pt x="363507" y="5167086"/>
                  <a:pt x="257705" y="5167086"/>
                </a:cubicBezTo>
                <a:lnTo>
                  <a:pt x="0" y="5167086"/>
                </a:lnTo>
              </a:path>
            </a:pathLst>
          </a:custGeom>
          <a:noFill/>
          <a:ln>
            <a:solidFill>
              <a:srgbClr val="F48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9C6361BE-887E-4787-847C-6A88587B323D}"/>
              </a:ext>
            </a:extLst>
          </p:cNvPr>
          <p:cNvGrpSpPr/>
          <p:nvPr/>
        </p:nvGrpSpPr>
        <p:grpSpPr>
          <a:xfrm>
            <a:off x="550657" y="1025795"/>
            <a:ext cx="343836" cy="343836"/>
            <a:chOff x="5196114" y="417088"/>
            <a:chExt cx="428369" cy="428369"/>
          </a:xfrm>
        </p:grpSpPr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F3B2FCF4-E6BA-4317-AB5C-ABF5563169A6}"/>
                </a:ext>
              </a:extLst>
            </p:cNvPr>
            <p:cNvSpPr/>
            <p:nvPr/>
          </p:nvSpPr>
          <p:spPr>
            <a:xfrm>
              <a:off x="5196114" y="417088"/>
              <a:ext cx="428369" cy="428369"/>
            </a:xfrm>
            <a:prstGeom prst="ellipse">
              <a:avLst/>
            </a:prstGeom>
            <a:solidFill>
              <a:srgbClr val="F481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A07811AC-FF15-4392-8525-429937377059}"/>
                </a:ext>
              </a:extLst>
            </p:cNvPr>
            <p:cNvSpPr/>
            <p:nvPr/>
          </p:nvSpPr>
          <p:spPr>
            <a:xfrm>
              <a:off x="5276139" y="497113"/>
              <a:ext cx="268317" cy="2683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8A2D2ED-C68B-496F-B1E6-ECD7933963B1}"/>
              </a:ext>
            </a:extLst>
          </p:cNvPr>
          <p:cNvSpPr txBox="1"/>
          <p:nvPr/>
        </p:nvSpPr>
        <p:spPr>
          <a:xfrm rot="5400000">
            <a:off x="106036" y="2115093"/>
            <a:ext cx="12330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48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ЛИДЕРВОРК</a:t>
            </a:r>
          </a:p>
        </p:txBody>
      </p: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80873DCB-FD3E-46B2-A2A0-66C2BCD1E13A}"/>
              </a:ext>
            </a:extLst>
          </p:cNvPr>
          <p:cNvGrpSpPr/>
          <p:nvPr/>
        </p:nvGrpSpPr>
        <p:grpSpPr>
          <a:xfrm>
            <a:off x="11641343" y="3199690"/>
            <a:ext cx="278738" cy="284448"/>
            <a:chOff x="11294137" y="2897975"/>
            <a:chExt cx="347091" cy="354201"/>
          </a:xfrm>
          <a:solidFill>
            <a:srgbClr val="F48122"/>
          </a:solidFill>
        </p:grpSpPr>
        <p:sp>
          <p:nvSpPr>
            <p:cNvPr id="68" name="Овал 67">
              <a:extLst>
                <a:ext uri="{FF2B5EF4-FFF2-40B4-BE49-F238E27FC236}">
                  <a16:creationId xmlns:a16="http://schemas.microsoft.com/office/drawing/2014/main" id="{26AC8FB1-B0C7-4915-881E-57F496FDAB83}"/>
                </a:ext>
              </a:extLst>
            </p:cNvPr>
            <p:cNvSpPr/>
            <p:nvPr/>
          </p:nvSpPr>
          <p:spPr>
            <a:xfrm>
              <a:off x="11297508" y="2897975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Овал 68">
              <a:extLst>
                <a:ext uri="{FF2B5EF4-FFF2-40B4-BE49-F238E27FC236}">
                  <a16:creationId xmlns:a16="http://schemas.microsoft.com/office/drawing/2014/main" id="{393F0500-C8BB-438F-933F-4EF7762E20FF}"/>
                </a:ext>
              </a:extLst>
            </p:cNvPr>
            <p:cNvSpPr/>
            <p:nvPr/>
          </p:nvSpPr>
          <p:spPr>
            <a:xfrm>
              <a:off x="11506102" y="2897975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48E39D6E-A51A-43F9-8D6B-5BB630667E34}"/>
                </a:ext>
              </a:extLst>
            </p:cNvPr>
            <p:cNvSpPr/>
            <p:nvPr/>
          </p:nvSpPr>
          <p:spPr>
            <a:xfrm>
              <a:off x="11294137" y="3117050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Овал 70">
              <a:extLst>
                <a:ext uri="{FF2B5EF4-FFF2-40B4-BE49-F238E27FC236}">
                  <a16:creationId xmlns:a16="http://schemas.microsoft.com/office/drawing/2014/main" id="{334884B1-2BAE-419F-82E9-519EF590C04E}"/>
                </a:ext>
              </a:extLst>
            </p:cNvPr>
            <p:cNvSpPr/>
            <p:nvPr/>
          </p:nvSpPr>
          <p:spPr>
            <a:xfrm>
              <a:off x="11506102" y="3117050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D5861D2-8865-44FE-BC80-7E92F3B14236}"/>
              </a:ext>
            </a:extLst>
          </p:cNvPr>
          <p:cNvSpPr txBox="1"/>
          <p:nvPr/>
        </p:nvSpPr>
        <p:spPr>
          <a:xfrm>
            <a:off x="1454594" y="639605"/>
            <a:ext cx="9810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48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Над реализацией проекта 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работает </a:t>
            </a:r>
            <a:b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опытная команда профессионалов </a:t>
            </a:r>
            <a:endParaRPr lang="ru-RU" sz="3200" b="1" dirty="0">
              <a:solidFill>
                <a:srgbClr val="DF6B0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3B6AA8E-B57B-4857-AC5A-D7D55BE94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14494" y="639605"/>
            <a:ext cx="651329" cy="87373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E54D515-8EAD-49F2-835E-C222504B3824}"/>
              </a:ext>
            </a:extLst>
          </p:cNvPr>
          <p:cNvSpPr txBox="1"/>
          <p:nvPr/>
        </p:nvSpPr>
        <p:spPr>
          <a:xfrm>
            <a:off x="435429" y="5427389"/>
            <a:ext cx="5645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500"/>
              </a:spcBef>
            </a:pPr>
            <a:r>
              <a:rPr lang="ru-RU" sz="2000" b="1" i="0" dirty="0">
                <a:solidFill>
                  <a:srgbClr val="F48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ru-RU" sz="1600" b="0" i="0" dirty="0">
              <a:solidFill>
                <a:srgbClr val="F481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42AF41DE-1127-42D6-9D1D-E5D8662FEA4E}"/>
              </a:ext>
            </a:extLst>
          </p:cNvPr>
          <p:cNvGrpSpPr/>
          <p:nvPr/>
        </p:nvGrpSpPr>
        <p:grpSpPr>
          <a:xfrm>
            <a:off x="7039555" y="2619315"/>
            <a:ext cx="2116567" cy="3008129"/>
            <a:chOff x="4961961" y="2194691"/>
            <a:chExt cx="2462552" cy="3522847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2445175-64C0-4E66-9B88-97DE1F05F2A0}"/>
                </a:ext>
              </a:extLst>
            </p:cNvPr>
            <p:cNvSpPr txBox="1"/>
            <p:nvPr/>
          </p:nvSpPr>
          <p:spPr>
            <a:xfrm>
              <a:off x="4961961" y="5348206"/>
              <a:ext cx="246255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ru-RU" b="1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Ярослав Крапивин</a:t>
              </a:r>
            </a:p>
          </p:txBody>
        </p:sp>
        <p:grpSp>
          <p:nvGrpSpPr>
            <p:cNvPr id="84" name="Группа 83">
              <a:extLst>
                <a:ext uri="{FF2B5EF4-FFF2-40B4-BE49-F238E27FC236}">
                  <a16:creationId xmlns:a16="http://schemas.microsoft.com/office/drawing/2014/main" id="{C189F6A6-55BA-4223-93FD-B5FEB89F8990}"/>
                </a:ext>
              </a:extLst>
            </p:cNvPr>
            <p:cNvGrpSpPr/>
            <p:nvPr/>
          </p:nvGrpSpPr>
          <p:grpSpPr>
            <a:xfrm>
              <a:off x="5075723" y="5189322"/>
              <a:ext cx="2063516" cy="0"/>
              <a:chOff x="1829254" y="4289879"/>
              <a:chExt cx="2063516" cy="0"/>
            </a:xfrm>
          </p:grpSpPr>
          <p:cxnSp>
            <p:nvCxnSpPr>
              <p:cNvPr id="85" name="Прямая соединительная линия 84">
                <a:extLst>
                  <a:ext uri="{FF2B5EF4-FFF2-40B4-BE49-F238E27FC236}">
                    <a16:creationId xmlns:a16="http://schemas.microsoft.com/office/drawing/2014/main" id="{1493A267-EB71-4D5D-90C4-74A8F4BCC5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9254" y="4289879"/>
                <a:ext cx="2063516" cy="0"/>
              </a:xfrm>
              <a:prstGeom prst="line">
                <a:avLst/>
              </a:prstGeom>
              <a:ln>
                <a:solidFill>
                  <a:srgbClr val="F481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Прямая соединительная линия 85">
                <a:extLst>
                  <a:ext uri="{FF2B5EF4-FFF2-40B4-BE49-F238E27FC236}">
                    <a16:creationId xmlns:a16="http://schemas.microsoft.com/office/drawing/2014/main" id="{4DCB1B58-1E03-47C6-AADF-A84E5B736F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9254" y="4289879"/>
                <a:ext cx="594587" cy="0"/>
              </a:xfrm>
              <a:prstGeom prst="line">
                <a:avLst/>
              </a:prstGeom>
              <a:ln w="50800" cap="rnd">
                <a:solidFill>
                  <a:srgbClr val="F48122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07F21A8C-3191-4DA4-AA8E-34F921156EAB}"/>
                </a:ext>
              </a:extLst>
            </p:cNvPr>
            <p:cNvSpPr txBox="1"/>
            <p:nvPr/>
          </p:nvSpPr>
          <p:spPr>
            <a:xfrm>
              <a:off x="4961961" y="4523241"/>
              <a:ext cx="204686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ru-RU" sz="140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Руководитель проекта</a:t>
              </a:r>
            </a:p>
          </p:txBody>
        </p: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413B5C34-5284-4689-A52E-B9133B267AD2}"/>
                </a:ext>
              </a:extLst>
            </p:cNvPr>
            <p:cNvGrpSpPr/>
            <p:nvPr/>
          </p:nvGrpSpPr>
          <p:grpSpPr>
            <a:xfrm>
              <a:off x="5080039" y="2194691"/>
              <a:ext cx="2265919" cy="2296114"/>
              <a:chOff x="5080039" y="2194691"/>
              <a:chExt cx="2265919" cy="2296114"/>
            </a:xfrm>
          </p:grpSpPr>
          <p:sp>
            <p:nvSpPr>
              <p:cNvPr id="77" name="Прямоугольник: скругленные углы 76">
                <a:extLst>
                  <a:ext uri="{FF2B5EF4-FFF2-40B4-BE49-F238E27FC236}">
                    <a16:creationId xmlns:a16="http://schemas.microsoft.com/office/drawing/2014/main" id="{59521C89-780B-4F27-9A2C-36E41F97DDEF}"/>
                  </a:ext>
                </a:extLst>
              </p:cNvPr>
              <p:cNvSpPr/>
              <p:nvPr/>
            </p:nvSpPr>
            <p:spPr>
              <a:xfrm rot="5400000">
                <a:off x="5366818" y="2271527"/>
                <a:ext cx="2055976" cy="1902304"/>
              </a:xfrm>
              <a:prstGeom prst="roundRect">
                <a:avLst>
                  <a:gd name="adj" fmla="val 13263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outerShdw blurRad="889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51" name="Рисунок 50" descr="Изображение выглядит как мужчина, человек, стена, внутренни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2F50523-9B2C-4EB3-8971-A125202808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73" b="25941"/>
              <a:stretch>
                <a:fillRect/>
              </a:stretch>
            </p:blipFill>
            <p:spPr>
              <a:xfrm flipH="1">
                <a:off x="5080039" y="2372096"/>
                <a:ext cx="2059200" cy="2118709"/>
              </a:xfrm>
              <a:custGeom>
                <a:avLst/>
                <a:gdLst>
                  <a:gd name="connsiteX0" fmla="*/ 2409995 w 2757459"/>
                  <a:gd name="connsiteY0" fmla="*/ 0 h 2837146"/>
                  <a:gd name="connsiteX1" fmla="*/ 361309 w 2757459"/>
                  <a:gd name="connsiteY1" fmla="*/ 0 h 2837146"/>
                  <a:gd name="connsiteX2" fmla="*/ 20557 w 2757459"/>
                  <a:gd name="connsiteY2" fmla="*/ 225866 h 2837146"/>
                  <a:gd name="connsiteX3" fmla="*/ 0 w 2757459"/>
                  <a:gd name="connsiteY3" fmla="*/ 292089 h 2837146"/>
                  <a:gd name="connsiteX4" fmla="*/ 0 w 2757459"/>
                  <a:gd name="connsiteY4" fmla="*/ 2545058 h 2837146"/>
                  <a:gd name="connsiteX5" fmla="*/ 20557 w 2757459"/>
                  <a:gd name="connsiteY5" fmla="*/ 2611281 h 2837146"/>
                  <a:gd name="connsiteX6" fmla="*/ 361309 w 2757459"/>
                  <a:gd name="connsiteY6" fmla="*/ 2837146 h 2837146"/>
                  <a:gd name="connsiteX7" fmla="*/ 2409995 w 2757459"/>
                  <a:gd name="connsiteY7" fmla="*/ 2837146 h 2837146"/>
                  <a:gd name="connsiteX8" fmla="*/ 2750747 w 2757459"/>
                  <a:gd name="connsiteY8" fmla="*/ 2611281 h 2837146"/>
                  <a:gd name="connsiteX9" fmla="*/ 2757459 w 2757459"/>
                  <a:gd name="connsiteY9" fmla="*/ 2589659 h 2837146"/>
                  <a:gd name="connsiteX10" fmla="*/ 2757459 w 2757459"/>
                  <a:gd name="connsiteY10" fmla="*/ 247488 h 2837146"/>
                  <a:gd name="connsiteX11" fmla="*/ 2750747 w 2757459"/>
                  <a:gd name="connsiteY11" fmla="*/ 225866 h 2837146"/>
                  <a:gd name="connsiteX12" fmla="*/ 2409995 w 2757459"/>
                  <a:gd name="connsiteY12" fmla="*/ 0 h 283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757459" h="2837146">
                    <a:moveTo>
                      <a:pt x="2409995" y="0"/>
                    </a:moveTo>
                    <a:lnTo>
                      <a:pt x="361309" y="0"/>
                    </a:lnTo>
                    <a:cubicBezTo>
                      <a:pt x="208127" y="0"/>
                      <a:pt x="76698" y="93134"/>
                      <a:pt x="20557" y="225866"/>
                    </a:cubicBezTo>
                    <a:lnTo>
                      <a:pt x="0" y="292089"/>
                    </a:lnTo>
                    <a:lnTo>
                      <a:pt x="0" y="2545058"/>
                    </a:lnTo>
                    <a:lnTo>
                      <a:pt x="20557" y="2611281"/>
                    </a:lnTo>
                    <a:cubicBezTo>
                      <a:pt x="76698" y="2744013"/>
                      <a:pt x="208127" y="2837146"/>
                      <a:pt x="361309" y="2837146"/>
                    </a:cubicBezTo>
                    <a:lnTo>
                      <a:pt x="2409995" y="2837146"/>
                    </a:lnTo>
                    <a:cubicBezTo>
                      <a:pt x="2563177" y="2837146"/>
                      <a:pt x="2694607" y="2744013"/>
                      <a:pt x="2750747" y="2611281"/>
                    </a:cubicBezTo>
                    <a:lnTo>
                      <a:pt x="2757459" y="2589659"/>
                    </a:lnTo>
                    <a:lnTo>
                      <a:pt x="2757459" y="247488"/>
                    </a:lnTo>
                    <a:lnTo>
                      <a:pt x="2750747" y="225866"/>
                    </a:lnTo>
                    <a:cubicBezTo>
                      <a:pt x="2694607" y="93134"/>
                      <a:pt x="2563177" y="0"/>
                      <a:pt x="2409995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F9CE28C9-2FC4-468A-AD83-DF30009E0921}"/>
              </a:ext>
            </a:extLst>
          </p:cNvPr>
          <p:cNvGrpSpPr/>
          <p:nvPr/>
        </p:nvGrpSpPr>
        <p:grpSpPr>
          <a:xfrm>
            <a:off x="9309100" y="2619316"/>
            <a:ext cx="2502466" cy="3008128"/>
            <a:chOff x="8877027" y="2193749"/>
            <a:chExt cx="2967949" cy="3523789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FF25E6E1-C336-484D-890E-E81FB3B1A5C9}"/>
                </a:ext>
              </a:extLst>
            </p:cNvPr>
            <p:cNvGrpSpPr/>
            <p:nvPr/>
          </p:nvGrpSpPr>
          <p:grpSpPr>
            <a:xfrm>
              <a:off x="8877027" y="4523241"/>
              <a:ext cx="2967949" cy="1194297"/>
              <a:chOff x="8877027" y="4523241"/>
              <a:chExt cx="2967949" cy="1194297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28EFDCB-C73F-4F82-B9C3-032FBF042C70}"/>
                  </a:ext>
                </a:extLst>
              </p:cNvPr>
              <p:cNvSpPr txBox="1"/>
              <p:nvPr/>
            </p:nvSpPr>
            <p:spPr>
              <a:xfrm>
                <a:off x="8877027" y="5348206"/>
                <a:ext cx="296794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ru-RU" b="1" i="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Ксения </a:t>
                </a:r>
                <a:r>
                  <a:rPr lang="ru-RU" b="1" i="0" dirty="0" err="1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Бражук</a:t>
                </a:r>
                <a:endParaRPr lang="ru-RU" b="1" i="0" dirty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92" name="Группа 91">
                <a:extLst>
                  <a:ext uri="{FF2B5EF4-FFF2-40B4-BE49-F238E27FC236}">
                    <a16:creationId xmlns:a16="http://schemas.microsoft.com/office/drawing/2014/main" id="{E55492C4-B225-403B-9777-BE3F34B1F653}"/>
                  </a:ext>
                </a:extLst>
              </p:cNvPr>
              <p:cNvGrpSpPr/>
              <p:nvPr/>
            </p:nvGrpSpPr>
            <p:grpSpPr>
              <a:xfrm>
                <a:off x="8975725" y="5189322"/>
                <a:ext cx="1718537" cy="0"/>
                <a:chOff x="1825181" y="4289879"/>
                <a:chExt cx="1718537" cy="0"/>
              </a:xfrm>
            </p:grpSpPr>
            <p:cxnSp>
              <p:nvCxnSpPr>
                <p:cNvPr id="93" name="Прямая соединительная линия 92">
                  <a:extLst>
                    <a:ext uri="{FF2B5EF4-FFF2-40B4-BE49-F238E27FC236}">
                      <a16:creationId xmlns:a16="http://schemas.microsoft.com/office/drawing/2014/main" id="{C996433E-A27B-4194-96B1-01C34C6CEE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5181" y="4289879"/>
                  <a:ext cx="1718537" cy="0"/>
                </a:xfrm>
                <a:prstGeom prst="line">
                  <a:avLst/>
                </a:prstGeom>
                <a:ln>
                  <a:solidFill>
                    <a:srgbClr val="F4812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Прямая соединительная линия 93">
                  <a:extLst>
                    <a:ext uri="{FF2B5EF4-FFF2-40B4-BE49-F238E27FC236}">
                      <a16:creationId xmlns:a16="http://schemas.microsoft.com/office/drawing/2014/main" id="{E1BD69A4-E778-4AA5-94A6-63232B433D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5181" y="4289879"/>
                  <a:ext cx="594587" cy="0"/>
                </a:xfrm>
                <a:prstGeom prst="line">
                  <a:avLst/>
                </a:prstGeom>
                <a:ln w="50800" cap="rnd">
                  <a:solidFill>
                    <a:srgbClr val="F48122"/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BB3E90F9-C0A1-4CF5-A336-906EC2BB9EFC}"/>
                  </a:ext>
                </a:extLst>
              </p:cNvPr>
              <p:cNvSpPr txBox="1"/>
              <p:nvPr/>
            </p:nvSpPr>
            <p:spPr>
              <a:xfrm>
                <a:off x="8877027" y="4523241"/>
                <a:ext cx="204686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ctr"/>
                <a:r>
                  <a:rPr lang="ru-RU" sz="1400" b="0" i="0" u="none" strike="noStrike" dirty="0">
                    <a:solidFill>
                      <a:srgbClr val="333333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Администратор Проекта</a:t>
                </a:r>
              </a:p>
            </p:txBody>
          </p:sp>
        </p:grp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EFFFFB97-2C41-44B2-A186-91BD8EF0FE58}"/>
                </a:ext>
              </a:extLst>
            </p:cNvPr>
            <p:cNvGrpSpPr/>
            <p:nvPr/>
          </p:nvGrpSpPr>
          <p:grpSpPr>
            <a:xfrm>
              <a:off x="8975331" y="2193749"/>
              <a:ext cx="2243790" cy="2305718"/>
              <a:chOff x="8975331" y="2193749"/>
              <a:chExt cx="2243790" cy="2305718"/>
            </a:xfrm>
          </p:grpSpPr>
          <p:sp>
            <p:nvSpPr>
              <p:cNvPr id="55" name="Прямоугольник: скругленные углы 54">
                <a:extLst>
                  <a:ext uri="{FF2B5EF4-FFF2-40B4-BE49-F238E27FC236}">
                    <a16:creationId xmlns:a16="http://schemas.microsoft.com/office/drawing/2014/main" id="{49E4F327-6B1E-467B-9E36-D51FDA943F3E}"/>
                  </a:ext>
                </a:extLst>
              </p:cNvPr>
              <p:cNvSpPr/>
              <p:nvPr/>
            </p:nvSpPr>
            <p:spPr>
              <a:xfrm rot="5400000">
                <a:off x="9239981" y="2270585"/>
                <a:ext cx="2055976" cy="1902304"/>
              </a:xfrm>
              <a:prstGeom prst="roundRect">
                <a:avLst>
                  <a:gd name="adj" fmla="val 13263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outerShdw blurRad="889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48" name="Рисунок 47" descr="Изображение выглядит как человек, стена, одежда, внутренни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863D605-8202-45A1-A8A2-2B0BEDD94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10" t="7988" r="9090" b="2524"/>
              <a:stretch>
                <a:fillRect/>
              </a:stretch>
            </p:blipFill>
            <p:spPr>
              <a:xfrm flipH="1">
                <a:off x="8975331" y="2382667"/>
                <a:ext cx="2055600" cy="2116800"/>
              </a:xfrm>
              <a:custGeom>
                <a:avLst/>
                <a:gdLst>
                  <a:gd name="connsiteX0" fmla="*/ 272634 w 2055600"/>
                  <a:gd name="connsiteY0" fmla="*/ 0 h 2116800"/>
                  <a:gd name="connsiteX1" fmla="*/ 1782966 w 2055600"/>
                  <a:gd name="connsiteY1" fmla="*/ 0 h 2116800"/>
                  <a:gd name="connsiteX2" fmla="*/ 2055600 w 2055600"/>
                  <a:gd name="connsiteY2" fmla="*/ 272634 h 2116800"/>
                  <a:gd name="connsiteX3" fmla="*/ 2055600 w 2055600"/>
                  <a:gd name="connsiteY3" fmla="*/ 1844166 h 2116800"/>
                  <a:gd name="connsiteX4" fmla="*/ 1782966 w 2055600"/>
                  <a:gd name="connsiteY4" fmla="*/ 2116800 h 2116800"/>
                  <a:gd name="connsiteX5" fmla="*/ 272634 w 2055600"/>
                  <a:gd name="connsiteY5" fmla="*/ 2116800 h 2116800"/>
                  <a:gd name="connsiteX6" fmla="*/ 0 w 2055600"/>
                  <a:gd name="connsiteY6" fmla="*/ 1844166 h 2116800"/>
                  <a:gd name="connsiteX7" fmla="*/ 0 w 2055600"/>
                  <a:gd name="connsiteY7" fmla="*/ 272634 h 2116800"/>
                  <a:gd name="connsiteX8" fmla="*/ 272634 w 2055600"/>
                  <a:gd name="connsiteY8" fmla="*/ 0 h 211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55600" h="2116800">
                    <a:moveTo>
                      <a:pt x="272634" y="0"/>
                    </a:moveTo>
                    <a:lnTo>
                      <a:pt x="1782966" y="0"/>
                    </a:lnTo>
                    <a:cubicBezTo>
                      <a:pt x="1933538" y="0"/>
                      <a:pt x="2055600" y="122062"/>
                      <a:pt x="2055600" y="272634"/>
                    </a:cubicBezTo>
                    <a:lnTo>
                      <a:pt x="2055600" y="1844166"/>
                    </a:lnTo>
                    <a:cubicBezTo>
                      <a:pt x="2055600" y="1994738"/>
                      <a:pt x="1933538" y="2116800"/>
                      <a:pt x="1782966" y="2116800"/>
                    </a:cubicBezTo>
                    <a:lnTo>
                      <a:pt x="272634" y="2116800"/>
                    </a:lnTo>
                    <a:cubicBezTo>
                      <a:pt x="122062" y="2116800"/>
                      <a:pt x="0" y="1994738"/>
                      <a:pt x="0" y="1844166"/>
                    </a:cubicBezTo>
                    <a:lnTo>
                      <a:pt x="0" y="272634"/>
                    </a:lnTo>
                    <a:cubicBezTo>
                      <a:pt x="0" y="122062"/>
                      <a:pt x="122062" y="0"/>
                      <a:pt x="272634" y="0"/>
                    </a:cubicBezTo>
                    <a:close/>
                  </a:path>
                </a:pathLst>
              </a:custGeom>
            </p:spPr>
          </p:pic>
        </p:grpSp>
      </p:grp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A4A0BE95-D0AF-4B37-B594-E4900258DB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339122"/>
              </p:ext>
            </p:extLst>
          </p:nvPr>
        </p:nvGraphicFramePr>
        <p:xfrm>
          <a:off x="1399206" y="2193749"/>
          <a:ext cx="5354842" cy="3731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5550">
                  <a:extLst>
                    <a:ext uri="{9D8B030D-6E8A-4147-A177-3AD203B41FA5}">
                      <a16:colId xmlns:a16="http://schemas.microsoft.com/office/drawing/2014/main" val="1271038111"/>
                    </a:ext>
                  </a:extLst>
                </a:gridCol>
                <a:gridCol w="1871112">
                  <a:extLst>
                    <a:ext uri="{9D8B030D-6E8A-4147-A177-3AD203B41FA5}">
                      <a16:colId xmlns:a16="http://schemas.microsoft.com/office/drawing/2014/main" val="2322291493"/>
                    </a:ext>
                  </a:extLst>
                </a:gridCol>
                <a:gridCol w="2078180">
                  <a:extLst>
                    <a:ext uri="{9D8B030D-6E8A-4147-A177-3AD203B41FA5}">
                      <a16:colId xmlns:a16="http://schemas.microsoft.com/office/drawing/2014/main" val="3034191808"/>
                    </a:ext>
                  </a:extLst>
                </a:gridCol>
              </a:tblGrid>
              <a:tr h="6893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Участник проекта</a:t>
                      </a:r>
                    </a:p>
                    <a:p>
                      <a:endParaRPr lang="ru-RU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Должность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Роль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82929"/>
                  </a:ext>
                </a:extLst>
              </a:tr>
              <a:tr h="665489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Крапивин Я.А.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Коммерческий директор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Руководитель проекта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821330"/>
                  </a:ext>
                </a:extLst>
              </a:tr>
              <a:tr h="332745">
                <a:tc>
                  <a:txBody>
                    <a:bodyPr/>
                    <a:lstStyle/>
                    <a:p>
                      <a:r>
                        <a:rPr lang="ru-RU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Бражук</a:t>
                      </a: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К.С.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Менеджер проектов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Администратор проекта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257262"/>
                  </a:ext>
                </a:extLst>
              </a:tr>
              <a:tr h="689328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Ильин А.Д.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Директор по производству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Обеспечение технической подготовки производства и запуск оборудования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971076"/>
                  </a:ext>
                </a:extLst>
              </a:tr>
              <a:tr h="689328">
                <a:tc>
                  <a:txBody>
                    <a:bodyPr/>
                    <a:lstStyle/>
                    <a:p>
                      <a:r>
                        <a:rPr lang="ru-RU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Бутолин</a:t>
                      </a: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А.С.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Главный инженер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Обеспечение технической подготовки производства и запуск оборудования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088128"/>
                  </a:ext>
                </a:extLst>
              </a:tr>
              <a:tr h="665489">
                <a:tc>
                  <a:txBody>
                    <a:bodyPr/>
                    <a:lstStyle/>
                    <a:p>
                      <a:r>
                        <a:rPr lang="ru-RU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Штец</a:t>
                      </a: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А.Н.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Руководитель службы снабжения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Обеспечение закупки оборудования и сырья для производства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6415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6607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олилиния: фигура 30">
            <a:extLst>
              <a:ext uri="{FF2B5EF4-FFF2-40B4-BE49-F238E27FC236}">
                <a16:creationId xmlns:a16="http://schemas.microsoft.com/office/drawing/2014/main" id="{00BD80F8-8820-422C-BC7B-074E8F0B0590}"/>
              </a:ext>
            </a:extLst>
          </p:cNvPr>
          <p:cNvSpPr/>
          <p:nvPr/>
        </p:nvSpPr>
        <p:spPr>
          <a:xfrm>
            <a:off x="550657" y="758371"/>
            <a:ext cx="449277" cy="5167086"/>
          </a:xfrm>
          <a:custGeom>
            <a:avLst/>
            <a:gdLst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  <a:gd name="connsiteX6" fmla="*/ 91440 w 449277"/>
              <a:gd name="connsiteY6" fmla="*/ 91440 h 5167086"/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277" h="5167086">
                <a:moveTo>
                  <a:pt x="0" y="0"/>
                </a:moveTo>
                <a:lnTo>
                  <a:pt x="257705" y="0"/>
                </a:lnTo>
                <a:cubicBezTo>
                  <a:pt x="363507" y="0"/>
                  <a:pt x="449277" y="85770"/>
                  <a:pt x="449277" y="191572"/>
                </a:cubicBezTo>
                <a:lnTo>
                  <a:pt x="449277" y="4975514"/>
                </a:lnTo>
                <a:cubicBezTo>
                  <a:pt x="449277" y="5081316"/>
                  <a:pt x="363507" y="5167086"/>
                  <a:pt x="257705" y="5167086"/>
                </a:cubicBezTo>
                <a:lnTo>
                  <a:pt x="0" y="5167086"/>
                </a:lnTo>
              </a:path>
            </a:pathLst>
          </a:custGeom>
          <a:noFill/>
          <a:ln>
            <a:solidFill>
              <a:srgbClr val="F48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9C6361BE-887E-4787-847C-6A88587B323D}"/>
              </a:ext>
            </a:extLst>
          </p:cNvPr>
          <p:cNvGrpSpPr/>
          <p:nvPr/>
        </p:nvGrpSpPr>
        <p:grpSpPr>
          <a:xfrm>
            <a:off x="550657" y="1025795"/>
            <a:ext cx="343836" cy="343836"/>
            <a:chOff x="5196114" y="417088"/>
            <a:chExt cx="428369" cy="428369"/>
          </a:xfrm>
        </p:grpSpPr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F3B2FCF4-E6BA-4317-AB5C-ABF5563169A6}"/>
                </a:ext>
              </a:extLst>
            </p:cNvPr>
            <p:cNvSpPr/>
            <p:nvPr/>
          </p:nvSpPr>
          <p:spPr>
            <a:xfrm>
              <a:off x="5196114" y="417088"/>
              <a:ext cx="428369" cy="428369"/>
            </a:xfrm>
            <a:prstGeom prst="ellipse">
              <a:avLst/>
            </a:prstGeom>
            <a:solidFill>
              <a:srgbClr val="F481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A07811AC-FF15-4392-8525-429937377059}"/>
                </a:ext>
              </a:extLst>
            </p:cNvPr>
            <p:cNvSpPr/>
            <p:nvPr/>
          </p:nvSpPr>
          <p:spPr>
            <a:xfrm>
              <a:off x="5276139" y="497113"/>
              <a:ext cx="268317" cy="2683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8A2D2ED-C68B-496F-B1E6-ECD7933963B1}"/>
              </a:ext>
            </a:extLst>
          </p:cNvPr>
          <p:cNvSpPr txBox="1"/>
          <p:nvPr/>
        </p:nvSpPr>
        <p:spPr>
          <a:xfrm rot="5400000">
            <a:off x="106036" y="2115093"/>
            <a:ext cx="12330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48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ЛИДЕРВОРК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EE8ABFD-A8FF-4C69-9639-8DCE95988257}"/>
              </a:ext>
            </a:extLst>
          </p:cNvPr>
          <p:cNvSpPr txBox="1"/>
          <p:nvPr/>
        </p:nvSpPr>
        <p:spPr>
          <a:xfrm>
            <a:off x="465667" y="5427389"/>
            <a:ext cx="5342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500"/>
              </a:spcBef>
            </a:pPr>
            <a:r>
              <a:rPr lang="ru-RU" sz="2000" b="1" dirty="0">
                <a:solidFill>
                  <a:srgbClr val="F48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ru-RU" sz="1600" b="0" i="0" dirty="0">
              <a:solidFill>
                <a:srgbClr val="F481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80873DCB-FD3E-46B2-A2A0-66C2BCD1E13A}"/>
              </a:ext>
            </a:extLst>
          </p:cNvPr>
          <p:cNvGrpSpPr/>
          <p:nvPr/>
        </p:nvGrpSpPr>
        <p:grpSpPr>
          <a:xfrm>
            <a:off x="11641343" y="3199690"/>
            <a:ext cx="278738" cy="284448"/>
            <a:chOff x="11294137" y="2897975"/>
            <a:chExt cx="347091" cy="354201"/>
          </a:xfrm>
          <a:solidFill>
            <a:srgbClr val="F48122"/>
          </a:solidFill>
        </p:grpSpPr>
        <p:sp>
          <p:nvSpPr>
            <p:cNvPr id="68" name="Овал 67">
              <a:extLst>
                <a:ext uri="{FF2B5EF4-FFF2-40B4-BE49-F238E27FC236}">
                  <a16:creationId xmlns:a16="http://schemas.microsoft.com/office/drawing/2014/main" id="{26AC8FB1-B0C7-4915-881E-57F496FDAB83}"/>
                </a:ext>
              </a:extLst>
            </p:cNvPr>
            <p:cNvSpPr/>
            <p:nvPr/>
          </p:nvSpPr>
          <p:spPr>
            <a:xfrm>
              <a:off x="11297508" y="2897975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Овал 68">
              <a:extLst>
                <a:ext uri="{FF2B5EF4-FFF2-40B4-BE49-F238E27FC236}">
                  <a16:creationId xmlns:a16="http://schemas.microsoft.com/office/drawing/2014/main" id="{393F0500-C8BB-438F-933F-4EF7762E20FF}"/>
                </a:ext>
              </a:extLst>
            </p:cNvPr>
            <p:cNvSpPr/>
            <p:nvPr/>
          </p:nvSpPr>
          <p:spPr>
            <a:xfrm>
              <a:off x="11506102" y="2897975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48E39D6E-A51A-43F9-8D6B-5BB630667E34}"/>
                </a:ext>
              </a:extLst>
            </p:cNvPr>
            <p:cNvSpPr/>
            <p:nvPr/>
          </p:nvSpPr>
          <p:spPr>
            <a:xfrm>
              <a:off x="11294137" y="3117050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Овал 70">
              <a:extLst>
                <a:ext uri="{FF2B5EF4-FFF2-40B4-BE49-F238E27FC236}">
                  <a16:creationId xmlns:a16="http://schemas.microsoft.com/office/drawing/2014/main" id="{334884B1-2BAE-419F-82E9-519EF590C04E}"/>
                </a:ext>
              </a:extLst>
            </p:cNvPr>
            <p:cNvSpPr/>
            <p:nvPr/>
          </p:nvSpPr>
          <p:spPr>
            <a:xfrm>
              <a:off x="11506102" y="3117050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A45C35A4-7BE4-43FE-9873-216232B0D1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6209" y="320238"/>
            <a:ext cx="651329" cy="87373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08AEBE0-521F-4691-BAC4-FE7A04760B8C}"/>
              </a:ext>
            </a:extLst>
          </p:cNvPr>
          <p:cNvSpPr txBox="1"/>
          <p:nvPr/>
        </p:nvSpPr>
        <p:spPr>
          <a:xfrm>
            <a:off x="1350504" y="659103"/>
            <a:ext cx="9810800" cy="205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800"/>
              </a:spcBef>
              <a:spcAft>
                <a:spcPts val="600"/>
              </a:spcAft>
            </a:pPr>
            <a:r>
              <a:rPr lang="ru-RU" sz="3200" b="1" dirty="0">
                <a:solidFill>
                  <a:srgbClr val="DF6B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Бизнес-план проекта. </a:t>
            </a:r>
            <a:r>
              <a:rPr lang="ru-RU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Экономические показатели проекта. </a:t>
            </a:r>
            <a:r>
              <a:rPr lang="ru-RU" sz="3200" u="sng" dirty="0">
                <a:solidFill>
                  <a:srgbClr val="29292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График окупаемости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800"/>
              </a:spcBef>
              <a:spcAft>
                <a:spcPts val="600"/>
              </a:spcAft>
            </a:pPr>
            <a:r>
              <a:rPr lang="ru-RU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3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71F5FA-572E-46C5-9F81-2AB6B5EB0921}"/>
              </a:ext>
            </a:extLst>
          </p:cNvPr>
          <p:cNvSpPr txBox="1"/>
          <p:nvPr/>
        </p:nvSpPr>
        <p:spPr>
          <a:xfrm>
            <a:off x="861073" y="5827499"/>
            <a:ext cx="9144000" cy="457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9410" algn="just">
              <a:lnSpc>
                <a:spcPct val="150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Расчет экономических показателей проекта произведен в программе Project Expert. 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3CAB06-0CA1-406B-953B-CB3852AFC7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249" y="2157090"/>
            <a:ext cx="4871328" cy="300722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7FD355B-F905-4A88-98A5-1410C2A6D3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9973" y="2157090"/>
            <a:ext cx="4098706" cy="180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58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C8BD7DE9-AFA7-462C-85A1-BCE82F2FAAE9}"/>
              </a:ext>
            </a:extLst>
          </p:cNvPr>
          <p:cNvSpPr/>
          <p:nvPr/>
        </p:nvSpPr>
        <p:spPr>
          <a:xfrm>
            <a:off x="8210893" y="2403639"/>
            <a:ext cx="2009745" cy="471234"/>
          </a:xfrm>
          <a:prstGeom prst="roundRect">
            <a:avLst>
              <a:gd name="adj" fmla="val 30816"/>
            </a:avLst>
          </a:prstGeom>
          <a:solidFill>
            <a:srgbClr val="F481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1" name="Полилиния: фигура 30">
            <a:extLst>
              <a:ext uri="{FF2B5EF4-FFF2-40B4-BE49-F238E27FC236}">
                <a16:creationId xmlns:a16="http://schemas.microsoft.com/office/drawing/2014/main" id="{00BD80F8-8820-422C-BC7B-074E8F0B0590}"/>
              </a:ext>
            </a:extLst>
          </p:cNvPr>
          <p:cNvSpPr/>
          <p:nvPr/>
        </p:nvSpPr>
        <p:spPr>
          <a:xfrm>
            <a:off x="550657" y="758371"/>
            <a:ext cx="449277" cy="5167086"/>
          </a:xfrm>
          <a:custGeom>
            <a:avLst/>
            <a:gdLst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  <a:gd name="connsiteX6" fmla="*/ 91440 w 449277"/>
              <a:gd name="connsiteY6" fmla="*/ 91440 h 5167086"/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277" h="5167086">
                <a:moveTo>
                  <a:pt x="0" y="0"/>
                </a:moveTo>
                <a:lnTo>
                  <a:pt x="257705" y="0"/>
                </a:lnTo>
                <a:cubicBezTo>
                  <a:pt x="363507" y="0"/>
                  <a:pt x="449277" y="85770"/>
                  <a:pt x="449277" y="191572"/>
                </a:cubicBezTo>
                <a:lnTo>
                  <a:pt x="449277" y="4975514"/>
                </a:lnTo>
                <a:cubicBezTo>
                  <a:pt x="449277" y="5081316"/>
                  <a:pt x="363507" y="5167086"/>
                  <a:pt x="257705" y="5167086"/>
                </a:cubicBezTo>
                <a:lnTo>
                  <a:pt x="0" y="5167086"/>
                </a:lnTo>
              </a:path>
            </a:pathLst>
          </a:custGeom>
          <a:noFill/>
          <a:ln>
            <a:solidFill>
              <a:srgbClr val="F48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9C6361BE-887E-4787-847C-6A88587B323D}"/>
              </a:ext>
            </a:extLst>
          </p:cNvPr>
          <p:cNvGrpSpPr/>
          <p:nvPr/>
        </p:nvGrpSpPr>
        <p:grpSpPr>
          <a:xfrm>
            <a:off x="550657" y="1025795"/>
            <a:ext cx="343836" cy="343836"/>
            <a:chOff x="5196114" y="417088"/>
            <a:chExt cx="428369" cy="428369"/>
          </a:xfrm>
        </p:grpSpPr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F3B2FCF4-E6BA-4317-AB5C-ABF5563169A6}"/>
                </a:ext>
              </a:extLst>
            </p:cNvPr>
            <p:cNvSpPr/>
            <p:nvPr/>
          </p:nvSpPr>
          <p:spPr>
            <a:xfrm>
              <a:off x="5196114" y="417088"/>
              <a:ext cx="428369" cy="428369"/>
            </a:xfrm>
            <a:prstGeom prst="ellipse">
              <a:avLst/>
            </a:prstGeom>
            <a:solidFill>
              <a:srgbClr val="F481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A07811AC-FF15-4392-8525-429937377059}"/>
                </a:ext>
              </a:extLst>
            </p:cNvPr>
            <p:cNvSpPr/>
            <p:nvPr/>
          </p:nvSpPr>
          <p:spPr>
            <a:xfrm>
              <a:off x="5276139" y="497113"/>
              <a:ext cx="268317" cy="2683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8A2D2ED-C68B-496F-B1E6-ECD7933963B1}"/>
              </a:ext>
            </a:extLst>
          </p:cNvPr>
          <p:cNvSpPr txBox="1"/>
          <p:nvPr/>
        </p:nvSpPr>
        <p:spPr>
          <a:xfrm rot="5400000">
            <a:off x="106036" y="2115093"/>
            <a:ext cx="12330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48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ЛИДЕРВОРК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EE8ABFD-A8FF-4C69-9639-8DCE95988257}"/>
              </a:ext>
            </a:extLst>
          </p:cNvPr>
          <p:cNvSpPr txBox="1"/>
          <p:nvPr/>
        </p:nvSpPr>
        <p:spPr>
          <a:xfrm>
            <a:off x="486561" y="5427389"/>
            <a:ext cx="5133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500"/>
              </a:spcBef>
            </a:pPr>
            <a:r>
              <a:rPr lang="ru-RU" sz="2000" b="1" i="0" dirty="0">
                <a:solidFill>
                  <a:srgbClr val="F48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ru-RU" sz="1600" b="0" i="0" dirty="0">
              <a:solidFill>
                <a:srgbClr val="F481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80873DCB-FD3E-46B2-A2A0-66C2BCD1E13A}"/>
              </a:ext>
            </a:extLst>
          </p:cNvPr>
          <p:cNvGrpSpPr/>
          <p:nvPr/>
        </p:nvGrpSpPr>
        <p:grpSpPr>
          <a:xfrm>
            <a:off x="11641343" y="3199690"/>
            <a:ext cx="278738" cy="284448"/>
            <a:chOff x="11294137" y="2897975"/>
            <a:chExt cx="347091" cy="354201"/>
          </a:xfrm>
          <a:solidFill>
            <a:srgbClr val="F48122"/>
          </a:solidFill>
        </p:grpSpPr>
        <p:sp>
          <p:nvSpPr>
            <p:cNvPr id="68" name="Овал 67">
              <a:extLst>
                <a:ext uri="{FF2B5EF4-FFF2-40B4-BE49-F238E27FC236}">
                  <a16:creationId xmlns:a16="http://schemas.microsoft.com/office/drawing/2014/main" id="{26AC8FB1-B0C7-4915-881E-57F496FDAB83}"/>
                </a:ext>
              </a:extLst>
            </p:cNvPr>
            <p:cNvSpPr/>
            <p:nvPr/>
          </p:nvSpPr>
          <p:spPr>
            <a:xfrm>
              <a:off x="11297508" y="2897975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Овал 68">
              <a:extLst>
                <a:ext uri="{FF2B5EF4-FFF2-40B4-BE49-F238E27FC236}">
                  <a16:creationId xmlns:a16="http://schemas.microsoft.com/office/drawing/2014/main" id="{393F0500-C8BB-438F-933F-4EF7762E20FF}"/>
                </a:ext>
              </a:extLst>
            </p:cNvPr>
            <p:cNvSpPr/>
            <p:nvPr/>
          </p:nvSpPr>
          <p:spPr>
            <a:xfrm>
              <a:off x="11506102" y="2897975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48E39D6E-A51A-43F9-8D6B-5BB630667E34}"/>
                </a:ext>
              </a:extLst>
            </p:cNvPr>
            <p:cNvSpPr/>
            <p:nvPr/>
          </p:nvSpPr>
          <p:spPr>
            <a:xfrm>
              <a:off x="11294137" y="3117050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Овал 70">
              <a:extLst>
                <a:ext uri="{FF2B5EF4-FFF2-40B4-BE49-F238E27FC236}">
                  <a16:creationId xmlns:a16="http://schemas.microsoft.com/office/drawing/2014/main" id="{334884B1-2BAE-419F-82E9-519EF590C04E}"/>
                </a:ext>
              </a:extLst>
            </p:cNvPr>
            <p:cNvSpPr/>
            <p:nvPr/>
          </p:nvSpPr>
          <p:spPr>
            <a:xfrm>
              <a:off x="11506102" y="3117050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F7264B9-A2FF-42DE-A004-C756341C0DB7}"/>
              </a:ext>
            </a:extLst>
          </p:cNvPr>
          <p:cNvGrpSpPr/>
          <p:nvPr/>
        </p:nvGrpSpPr>
        <p:grpSpPr>
          <a:xfrm>
            <a:off x="1480493" y="3175979"/>
            <a:ext cx="3644663" cy="0"/>
            <a:chOff x="1829254" y="4289879"/>
            <a:chExt cx="3644663" cy="0"/>
          </a:xfrm>
        </p:grpSpPr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id="{BCF508C6-7D97-4787-961C-E80993A94ADD}"/>
                </a:ext>
              </a:extLst>
            </p:cNvPr>
            <p:cNvCxnSpPr>
              <a:cxnSpLocks/>
            </p:cNvCxnSpPr>
            <p:nvPr/>
          </p:nvCxnSpPr>
          <p:spPr>
            <a:xfrm>
              <a:off x="1829254" y="4289879"/>
              <a:ext cx="3644663" cy="0"/>
            </a:xfrm>
            <a:prstGeom prst="line">
              <a:avLst/>
            </a:prstGeom>
            <a:ln>
              <a:solidFill>
                <a:srgbClr val="F481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7E21F2B7-7C9A-4159-8D68-A214C9A2344E}"/>
                </a:ext>
              </a:extLst>
            </p:cNvPr>
            <p:cNvCxnSpPr>
              <a:cxnSpLocks/>
            </p:cNvCxnSpPr>
            <p:nvPr/>
          </p:nvCxnSpPr>
          <p:spPr>
            <a:xfrm>
              <a:off x="1829254" y="4289879"/>
              <a:ext cx="847271" cy="0"/>
            </a:xfrm>
            <a:prstGeom prst="line">
              <a:avLst/>
            </a:prstGeom>
            <a:ln w="50800" cap="rnd">
              <a:solidFill>
                <a:srgbClr val="F48122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6B54D45C-FF3F-4CDC-934D-AF1855ADB44B}"/>
              </a:ext>
            </a:extLst>
          </p:cNvPr>
          <p:cNvSpPr txBox="1"/>
          <p:nvPr/>
        </p:nvSpPr>
        <p:spPr>
          <a:xfrm>
            <a:off x="1405557" y="2449245"/>
            <a:ext cx="1485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0">
              <a:tabLst>
                <a:tab pos="2637155" algn="ctr"/>
                <a:tab pos="5274310" algn="r"/>
              </a:tabLst>
            </a:pP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Июнь 2023</a:t>
            </a:r>
            <a:endParaRPr lang="ru-RU" sz="12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7D3C27A-432A-4F42-AE98-C6475365290B}"/>
              </a:ext>
            </a:extLst>
          </p:cNvPr>
          <p:cNvSpPr txBox="1"/>
          <p:nvPr/>
        </p:nvSpPr>
        <p:spPr>
          <a:xfrm>
            <a:off x="1291425" y="3411453"/>
            <a:ext cx="3033832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hangingPunct="0">
              <a:spcBef>
                <a:spcPts val="1000"/>
              </a:spcBef>
              <a:buBlip>
                <a:blip r:embed="rId3"/>
              </a:buBlip>
              <a:tabLst>
                <a:tab pos="2637155" algn="ctr"/>
                <a:tab pos="5274310" algn="r"/>
              </a:tabLst>
            </a:pP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Запуск производства</a:t>
            </a:r>
          </a:p>
          <a:p>
            <a:pPr marL="285750" indent="-285750" hangingPunct="0">
              <a:spcBef>
                <a:spcPts val="1000"/>
              </a:spcBef>
              <a:buBlip>
                <a:blip r:embed="rId3"/>
              </a:buBlip>
              <a:tabLst>
                <a:tab pos="2637155" algn="ctr"/>
                <a:tab pos="5274310" algn="r"/>
              </a:tabLst>
            </a:pP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Получены сертификаты ТР ТС и СТ-1, Заключение </a:t>
            </a:r>
            <a:r>
              <a:rPr lang="ru-RU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минпромторг</a:t>
            </a:r>
            <a:endParaRPr lang="ru-RU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hangingPunct="0">
              <a:spcBef>
                <a:spcPts val="1000"/>
              </a:spcBef>
              <a:buBlip>
                <a:blip r:embed="rId3"/>
              </a:buBlip>
              <a:tabLst>
                <a:tab pos="2637155" algn="ctr"/>
                <a:tab pos="5274310" algn="r"/>
              </a:tabLst>
            </a:pP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Вывод продукта </a:t>
            </a:r>
            <a:b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рынок РФ с мая 2023 г.</a:t>
            </a:r>
          </a:p>
          <a:p>
            <a:pPr marL="285750" indent="-285750" hangingPunct="0">
              <a:spcBef>
                <a:spcPts val="1000"/>
              </a:spcBef>
              <a:buBlip>
                <a:blip r:embed="rId3"/>
              </a:buBlip>
              <a:tabLst>
                <a:tab pos="2637155" algn="ctr"/>
                <a:tab pos="5274310" algn="r"/>
              </a:tabLst>
            </a:pP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Аналитика и изучение рынков РФ и СНГ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D68526B-F5B2-4225-9E50-37862A842D7D}"/>
              </a:ext>
            </a:extLst>
          </p:cNvPr>
          <p:cNvSpPr txBox="1"/>
          <p:nvPr/>
        </p:nvSpPr>
        <p:spPr>
          <a:xfrm>
            <a:off x="4527603" y="3411453"/>
            <a:ext cx="3320997" cy="2072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hangingPunct="0">
              <a:spcBef>
                <a:spcPts val="1000"/>
              </a:spcBef>
              <a:buBlip>
                <a:blip r:embed="rId3"/>
              </a:buBlip>
              <a:tabLst>
                <a:tab pos="2637155" algn="ctr"/>
                <a:tab pos="5274310" algn="r"/>
              </a:tabLst>
            </a:pP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Выручка компании </a:t>
            </a:r>
            <a:b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&gt;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300 </a:t>
            </a:r>
            <a:r>
              <a:rPr lang="ru-RU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/год</a:t>
            </a:r>
            <a:endParaRPr lang="ru-RU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hangingPunct="0">
              <a:spcBef>
                <a:spcPts val="1000"/>
              </a:spcBef>
              <a:buBlip>
                <a:blip r:embed="rId3"/>
              </a:buBlip>
              <a:tabLst>
                <a:tab pos="2637155" algn="ctr"/>
                <a:tab pos="5274310" algn="r"/>
              </a:tabLst>
            </a:pP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Рост доли рынка в УРФО до 5%</a:t>
            </a:r>
            <a:endParaRPr lang="ru-RU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hangingPunct="0">
              <a:spcBef>
                <a:spcPts val="1000"/>
              </a:spcBef>
              <a:buBlip>
                <a:blip r:embed="rId3"/>
              </a:buBlip>
              <a:tabLst>
                <a:tab pos="2637155" algn="ctr"/>
                <a:tab pos="5274310" algn="r"/>
              </a:tabLst>
            </a:pP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Разработана концепция </a:t>
            </a:r>
            <a:b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стратегия выхода на </a:t>
            </a:r>
            <a:b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рынки стран СНГ</a:t>
            </a:r>
            <a:endParaRPr lang="ru-RU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C3F7942-1C0E-436C-AC27-9510430C222E}"/>
              </a:ext>
            </a:extLst>
          </p:cNvPr>
          <p:cNvSpPr txBox="1"/>
          <p:nvPr/>
        </p:nvSpPr>
        <p:spPr>
          <a:xfrm>
            <a:off x="8262192" y="3411453"/>
            <a:ext cx="3379152" cy="1826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hangingPunct="0">
              <a:spcBef>
                <a:spcPts val="1000"/>
              </a:spcBef>
              <a:buBlip>
                <a:blip r:embed="rId3"/>
              </a:buBlip>
              <a:tabLst>
                <a:tab pos="2637155" algn="ctr"/>
                <a:tab pos="5274310" algn="r"/>
              </a:tabLst>
            </a:pP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Запуск структурного подразделения ВЭД</a:t>
            </a:r>
          </a:p>
          <a:p>
            <a:pPr marL="285750" indent="-285750" hangingPunct="0">
              <a:spcBef>
                <a:spcPts val="1000"/>
              </a:spcBef>
              <a:buBlip>
                <a:blip r:embed="rId3"/>
              </a:buBlip>
              <a:tabLst>
                <a:tab pos="2637155" algn="ctr"/>
                <a:tab pos="5274310" algn="r"/>
              </a:tabLst>
            </a:pP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Выручка компании </a:t>
            </a:r>
            <a:b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&gt;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500 </a:t>
            </a:r>
            <a:r>
              <a:rPr lang="ru-RU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/год</a:t>
            </a:r>
          </a:p>
          <a:p>
            <a:pPr marL="285750" indent="-285750" hangingPunct="0">
              <a:spcBef>
                <a:spcPts val="1000"/>
              </a:spcBef>
              <a:buBlip>
                <a:blip r:embed="rId3"/>
              </a:buBlip>
              <a:tabLst>
                <a:tab pos="2637155" algn="ctr"/>
                <a:tab pos="5274310" algn="r"/>
              </a:tabLst>
            </a:pP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Войти в ТОП-25 компаний российского рынка СИЗ</a:t>
            </a:r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A272B24A-3257-416C-A495-EE02CF2F5DE5}"/>
              </a:ext>
            </a:extLst>
          </p:cNvPr>
          <p:cNvGrpSpPr/>
          <p:nvPr/>
        </p:nvGrpSpPr>
        <p:grpSpPr>
          <a:xfrm>
            <a:off x="4545254" y="3175979"/>
            <a:ext cx="4013059" cy="0"/>
            <a:chOff x="1829254" y="4289879"/>
            <a:chExt cx="4013059" cy="0"/>
          </a:xfrm>
        </p:grpSpPr>
        <p:cxnSp>
          <p:nvCxnSpPr>
            <p:cNvPr id="59" name="Прямая соединительная линия 58">
              <a:extLst>
                <a:ext uri="{FF2B5EF4-FFF2-40B4-BE49-F238E27FC236}">
                  <a16:creationId xmlns:a16="http://schemas.microsoft.com/office/drawing/2014/main" id="{9D0A7B6E-B781-4850-90F8-489D752296FD}"/>
                </a:ext>
              </a:extLst>
            </p:cNvPr>
            <p:cNvCxnSpPr>
              <a:cxnSpLocks/>
            </p:cNvCxnSpPr>
            <p:nvPr/>
          </p:nvCxnSpPr>
          <p:spPr>
            <a:xfrm>
              <a:off x="1829254" y="4289879"/>
              <a:ext cx="4013059" cy="0"/>
            </a:xfrm>
            <a:prstGeom prst="line">
              <a:avLst/>
            </a:prstGeom>
            <a:ln>
              <a:solidFill>
                <a:srgbClr val="F481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>
              <a:extLst>
                <a:ext uri="{FF2B5EF4-FFF2-40B4-BE49-F238E27FC236}">
                  <a16:creationId xmlns:a16="http://schemas.microsoft.com/office/drawing/2014/main" id="{8F743147-F955-425B-A48A-4D4909747584}"/>
                </a:ext>
              </a:extLst>
            </p:cNvPr>
            <p:cNvCxnSpPr>
              <a:cxnSpLocks/>
            </p:cNvCxnSpPr>
            <p:nvPr/>
          </p:nvCxnSpPr>
          <p:spPr>
            <a:xfrm>
              <a:off x="1829254" y="4289879"/>
              <a:ext cx="847271" cy="0"/>
            </a:xfrm>
            <a:prstGeom prst="line">
              <a:avLst/>
            </a:prstGeom>
            <a:ln w="50800" cap="rnd">
              <a:solidFill>
                <a:srgbClr val="F48122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071982D7-0F71-4929-B1EE-2B6286021081}"/>
              </a:ext>
            </a:extLst>
          </p:cNvPr>
          <p:cNvSpPr txBox="1"/>
          <p:nvPr/>
        </p:nvSpPr>
        <p:spPr>
          <a:xfrm>
            <a:off x="4545254" y="2443724"/>
            <a:ext cx="1886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0">
              <a:tabLst>
                <a:tab pos="2637155" algn="ctr"/>
                <a:tab pos="5274310" algn="r"/>
              </a:tabLst>
            </a:pPr>
            <a:r>
              <a:rPr lang="ru-R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Декабрь</a:t>
            </a: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2023</a:t>
            </a:r>
            <a:endParaRPr lang="ru-RU" sz="12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76D9A6D3-6D16-41CC-8D69-B862006D6DB6}"/>
              </a:ext>
            </a:extLst>
          </p:cNvPr>
          <p:cNvGrpSpPr/>
          <p:nvPr/>
        </p:nvGrpSpPr>
        <p:grpSpPr>
          <a:xfrm>
            <a:off x="8294901" y="3175979"/>
            <a:ext cx="2763937" cy="0"/>
            <a:chOff x="1829254" y="4289879"/>
            <a:chExt cx="2763937" cy="0"/>
          </a:xfrm>
        </p:grpSpPr>
        <p:cxnSp>
          <p:nvCxnSpPr>
            <p:cNvPr id="64" name="Прямая соединительная линия 63">
              <a:extLst>
                <a:ext uri="{FF2B5EF4-FFF2-40B4-BE49-F238E27FC236}">
                  <a16:creationId xmlns:a16="http://schemas.microsoft.com/office/drawing/2014/main" id="{0F5873C2-A4CB-4652-A169-218F58A6D464}"/>
                </a:ext>
              </a:extLst>
            </p:cNvPr>
            <p:cNvCxnSpPr>
              <a:cxnSpLocks/>
            </p:cNvCxnSpPr>
            <p:nvPr/>
          </p:nvCxnSpPr>
          <p:spPr>
            <a:xfrm>
              <a:off x="1829254" y="4289879"/>
              <a:ext cx="2763937" cy="0"/>
            </a:xfrm>
            <a:prstGeom prst="line">
              <a:avLst/>
            </a:prstGeom>
            <a:ln>
              <a:solidFill>
                <a:srgbClr val="F481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>
              <a:extLst>
                <a:ext uri="{FF2B5EF4-FFF2-40B4-BE49-F238E27FC236}">
                  <a16:creationId xmlns:a16="http://schemas.microsoft.com/office/drawing/2014/main" id="{BBA1AEAC-507E-4B6A-9A33-BD3D05D86239}"/>
                </a:ext>
              </a:extLst>
            </p:cNvPr>
            <p:cNvCxnSpPr>
              <a:cxnSpLocks/>
            </p:cNvCxnSpPr>
            <p:nvPr/>
          </p:nvCxnSpPr>
          <p:spPr>
            <a:xfrm>
              <a:off x="1829254" y="4289879"/>
              <a:ext cx="847271" cy="0"/>
            </a:xfrm>
            <a:prstGeom prst="line">
              <a:avLst/>
            </a:prstGeom>
            <a:ln w="50800" cap="rnd">
              <a:solidFill>
                <a:srgbClr val="F48122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0B5DE026-DBCC-43B0-919A-6C71AC4672F2}"/>
              </a:ext>
            </a:extLst>
          </p:cNvPr>
          <p:cNvSpPr txBox="1"/>
          <p:nvPr/>
        </p:nvSpPr>
        <p:spPr>
          <a:xfrm>
            <a:off x="8219964" y="2449245"/>
            <a:ext cx="21896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0">
              <a:tabLst>
                <a:tab pos="2637155" algn="ctr"/>
                <a:tab pos="5274310" algn="r"/>
              </a:tabLst>
            </a:pPr>
            <a:r>
              <a:rPr lang="ru-R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течение  2024</a:t>
            </a:r>
          </a:p>
        </p:txBody>
      </p: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A45C35A4-7BE4-43FE-9873-216232B0D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14494" y="748701"/>
            <a:ext cx="651329" cy="87373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08AEBE0-521F-4691-BAC4-FE7A04760B8C}"/>
              </a:ext>
            </a:extLst>
          </p:cNvPr>
          <p:cNvSpPr txBox="1"/>
          <p:nvPr/>
        </p:nvSpPr>
        <p:spPr>
          <a:xfrm>
            <a:off x="1350504" y="659103"/>
            <a:ext cx="9810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DF6B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Достигнутые и планируемые результаты 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компании </a:t>
            </a:r>
            <a:r>
              <a:rPr lang="ru-RU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Лидерворк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452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B1E7F827-B78B-4472-A624-B6EF35FE75C5}"/>
              </a:ext>
            </a:extLst>
          </p:cNvPr>
          <p:cNvGrpSpPr/>
          <p:nvPr/>
        </p:nvGrpSpPr>
        <p:grpSpPr>
          <a:xfrm>
            <a:off x="2113997" y="1177114"/>
            <a:ext cx="8985887" cy="5133721"/>
            <a:chOff x="2104176" y="1011778"/>
            <a:chExt cx="8985887" cy="5133721"/>
          </a:xfrm>
        </p:grpSpPr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8BF27D97-4D0D-49BA-A25C-742FA6910A90}"/>
                </a:ext>
              </a:extLst>
            </p:cNvPr>
            <p:cNvSpPr/>
            <p:nvPr/>
          </p:nvSpPr>
          <p:spPr>
            <a:xfrm>
              <a:off x="2104176" y="1222271"/>
              <a:ext cx="4874400" cy="4875421"/>
            </a:xfrm>
            <a:prstGeom prst="ellipse">
              <a:avLst/>
            </a:prstGeom>
            <a:solidFill>
              <a:schemeClr val="bg1">
                <a:lumMod val="95000"/>
                <a:alpha val="66000"/>
              </a:schemeClr>
            </a:solidFill>
            <a:ln>
              <a:solidFill>
                <a:srgbClr val="DF6B0B"/>
              </a:solidFill>
            </a:ln>
            <a:effectLst>
              <a:outerShdw blurRad="889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Овал 52">
              <a:extLst>
                <a:ext uri="{FF2B5EF4-FFF2-40B4-BE49-F238E27FC236}">
                  <a16:creationId xmlns:a16="http://schemas.microsoft.com/office/drawing/2014/main" id="{D92EC619-4180-4CD9-9EE2-1E319C589427}"/>
                </a:ext>
              </a:extLst>
            </p:cNvPr>
            <p:cNvSpPr/>
            <p:nvPr/>
          </p:nvSpPr>
          <p:spPr>
            <a:xfrm>
              <a:off x="6215663" y="1270078"/>
              <a:ext cx="4874400" cy="4875421"/>
            </a:xfrm>
            <a:prstGeom prst="ellipse">
              <a:avLst/>
            </a:prstGeom>
            <a:solidFill>
              <a:schemeClr val="bg1">
                <a:lumMod val="95000"/>
                <a:alpha val="66000"/>
              </a:schemeClr>
            </a:solidFill>
            <a:ln>
              <a:solidFill>
                <a:srgbClr val="DF6B0B"/>
              </a:solidFill>
            </a:ln>
            <a:effectLst>
              <a:outerShdw blurRad="889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54" name="Прямая соединительная линия 53">
              <a:extLst>
                <a:ext uri="{FF2B5EF4-FFF2-40B4-BE49-F238E27FC236}">
                  <a16:creationId xmlns:a16="http://schemas.microsoft.com/office/drawing/2014/main" id="{E132E9FD-3390-49E4-B1C8-74349B73D5A6}"/>
                </a:ext>
              </a:extLst>
            </p:cNvPr>
            <p:cNvCxnSpPr>
              <a:cxnSpLocks/>
            </p:cNvCxnSpPr>
            <p:nvPr/>
          </p:nvCxnSpPr>
          <p:spPr>
            <a:xfrm>
              <a:off x="6613099" y="1011778"/>
              <a:ext cx="0" cy="2460917"/>
            </a:xfrm>
            <a:prstGeom prst="line">
              <a:avLst/>
            </a:prstGeom>
            <a:ln w="9525">
              <a:solidFill>
                <a:srgbClr val="F481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Полилиния: фигура 56">
              <a:extLst>
                <a:ext uri="{FF2B5EF4-FFF2-40B4-BE49-F238E27FC236}">
                  <a16:creationId xmlns:a16="http://schemas.microsoft.com/office/drawing/2014/main" id="{F54EEC4F-5030-4744-B6D3-6A7AA166A139}"/>
                </a:ext>
              </a:extLst>
            </p:cNvPr>
            <p:cNvSpPr/>
            <p:nvPr/>
          </p:nvSpPr>
          <p:spPr>
            <a:xfrm flipH="1">
              <a:off x="6214410" y="2387852"/>
              <a:ext cx="764166" cy="2615046"/>
            </a:xfrm>
            <a:custGeom>
              <a:avLst/>
              <a:gdLst>
                <a:gd name="connsiteX0" fmla="*/ 368417 w 764166"/>
                <a:gd name="connsiteY0" fmla="*/ 0 h 2615046"/>
                <a:gd name="connsiteX1" fmla="*/ 281018 w 764166"/>
                <a:gd name="connsiteY1" fmla="*/ 152173 h 2615046"/>
                <a:gd name="connsiteX2" fmla="*/ 302929 w 764166"/>
                <a:gd name="connsiteY2" fmla="*/ 2465218 h 2615046"/>
                <a:gd name="connsiteX3" fmla="*/ 390859 w 764166"/>
                <a:gd name="connsiteY3" fmla="*/ 2611811 h 2615046"/>
                <a:gd name="connsiteX4" fmla="*/ 396072 w 764166"/>
                <a:gd name="connsiteY4" fmla="*/ 2615046 h 2615046"/>
                <a:gd name="connsiteX5" fmla="*/ 399972 w 764166"/>
                <a:gd name="connsiteY5" fmla="*/ 2612511 h 2615046"/>
                <a:gd name="connsiteX6" fmla="*/ 485508 w 764166"/>
                <a:gd name="connsiteY6" fmla="*/ 2462869 h 2615046"/>
                <a:gd name="connsiteX7" fmla="*/ 458298 w 764166"/>
                <a:gd name="connsiteY7" fmla="*/ 148999 h 2615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66" h="2615046">
                  <a:moveTo>
                    <a:pt x="368417" y="0"/>
                  </a:moveTo>
                  <a:lnTo>
                    <a:pt x="281018" y="152173"/>
                  </a:lnTo>
                  <a:cubicBezTo>
                    <a:pt x="-101301" y="877282"/>
                    <a:pt x="-93057" y="1747481"/>
                    <a:pt x="302929" y="2465218"/>
                  </a:cubicBezTo>
                  <a:lnTo>
                    <a:pt x="390859" y="2611811"/>
                  </a:lnTo>
                  <a:lnTo>
                    <a:pt x="396072" y="2615046"/>
                  </a:lnTo>
                  <a:lnTo>
                    <a:pt x="399972" y="2612511"/>
                  </a:lnTo>
                  <a:lnTo>
                    <a:pt x="485508" y="2462869"/>
                  </a:lnTo>
                  <a:cubicBezTo>
                    <a:pt x="866481" y="1736653"/>
                    <a:pt x="856243" y="866056"/>
                    <a:pt x="458298" y="148999"/>
                  </a:cubicBezTo>
                  <a:close/>
                </a:path>
              </a:pathLst>
            </a:custGeom>
            <a:solidFill>
              <a:srgbClr val="EFA14F"/>
            </a:solidFill>
            <a:ln>
              <a:solidFill>
                <a:srgbClr val="DF6B0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</p:grp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C7AE1D7C-A203-419D-84A0-C7FB885B7E4A}"/>
              </a:ext>
            </a:extLst>
          </p:cNvPr>
          <p:cNvSpPr/>
          <p:nvPr/>
        </p:nvSpPr>
        <p:spPr>
          <a:xfrm>
            <a:off x="-11025" y="0"/>
            <a:ext cx="1644356" cy="6858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63000">
                <a:srgbClr val="F48122"/>
              </a:gs>
              <a:gs pos="0">
                <a:srgbClr val="EFA14F"/>
              </a:gs>
              <a:gs pos="35000">
                <a:srgbClr val="F2923E"/>
              </a:gs>
              <a:gs pos="100000">
                <a:srgbClr val="F68122"/>
              </a:gs>
            </a:gsLst>
            <a:lin ang="10800000" scaled="1"/>
            <a:tileRect/>
          </a:gradFill>
          <a:ln>
            <a:noFill/>
          </a:ln>
          <a:effectLst>
            <a:outerShdw blurRad="889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80B37D5A-B49E-446D-9A83-0334AA226D9E}"/>
              </a:ext>
            </a:extLst>
          </p:cNvPr>
          <p:cNvGrpSpPr/>
          <p:nvPr/>
        </p:nvGrpSpPr>
        <p:grpSpPr>
          <a:xfrm>
            <a:off x="11641343" y="3199690"/>
            <a:ext cx="278738" cy="284448"/>
            <a:chOff x="11294137" y="2897975"/>
            <a:chExt cx="347091" cy="354201"/>
          </a:xfrm>
          <a:solidFill>
            <a:srgbClr val="F48122"/>
          </a:solidFill>
        </p:grpSpPr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A3485E41-A3CF-454E-A761-2EFDA59E6B26}"/>
                </a:ext>
              </a:extLst>
            </p:cNvPr>
            <p:cNvSpPr/>
            <p:nvPr/>
          </p:nvSpPr>
          <p:spPr>
            <a:xfrm>
              <a:off x="11297508" y="2897975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C7019DA3-01CE-4725-90BD-08B45605A581}"/>
                </a:ext>
              </a:extLst>
            </p:cNvPr>
            <p:cNvSpPr/>
            <p:nvPr/>
          </p:nvSpPr>
          <p:spPr>
            <a:xfrm>
              <a:off x="11506102" y="2897975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589C6AA7-BD08-456B-964C-154AAA4FFB00}"/>
                </a:ext>
              </a:extLst>
            </p:cNvPr>
            <p:cNvSpPr/>
            <p:nvPr/>
          </p:nvSpPr>
          <p:spPr>
            <a:xfrm>
              <a:off x="11294137" y="3117050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C7DE8A71-2A32-47F5-910F-65B2E02A2FE8}"/>
                </a:ext>
              </a:extLst>
            </p:cNvPr>
            <p:cNvSpPr/>
            <p:nvPr/>
          </p:nvSpPr>
          <p:spPr>
            <a:xfrm>
              <a:off x="11506102" y="3117050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4" name="Полилиния: фигура 103">
            <a:extLst>
              <a:ext uri="{FF2B5EF4-FFF2-40B4-BE49-F238E27FC236}">
                <a16:creationId xmlns:a16="http://schemas.microsoft.com/office/drawing/2014/main" id="{06C41215-A748-4937-910E-788F258780A6}"/>
              </a:ext>
            </a:extLst>
          </p:cNvPr>
          <p:cNvSpPr/>
          <p:nvPr/>
        </p:nvSpPr>
        <p:spPr>
          <a:xfrm>
            <a:off x="550657" y="845457"/>
            <a:ext cx="449277" cy="5167086"/>
          </a:xfrm>
          <a:custGeom>
            <a:avLst/>
            <a:gdLst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  <a:gd name="connsiteX6" fmla="*/ 91440 w 449277"/>
              <a:gd name="connsiteY6" fmla="*/ 91440 h 5167086"/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277" h="5167086">
                <a:moveTo>
                  <a:pt x="0" y="0"/>
                </a:moveTo>
                <a:lnTo>
                  <a:pt x="257705" y="0"/>
                </a:lnTo>
                <a:cubicBezTo>
                  <a:pt x="363507" y="0"/>
                  <a:pt x="449277" y="85770"/>
                  <a:pt x="449277" y="191572"/>
                </a:cubicBezTo>
                <a:lnTo>
                  <a:pt x="449277" y="4975514"/>
                </a:lnTo>
                <a:cubicBezTo>
                  <a:pt x="449277" y="5081316"/>
                  <a:pt x="363507" y="5167086"/>
                  <a:pt x="257705" y="5167086"/>
                </a:cubicBezTo>
                <a:lnTo>
                  <a:pt x="0" y="5167086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A6F02A1C-8557-4947-859F-27F8ED0D2D5D}"/>
              </a:ext>
            </a:extLst>
          </p:cNvPr>
          <p:cNvGrpSpPr/>
          <p:nvPr/>
        </p:nvGrpSpPr>
        <p:grpSpPr>
          <a:xfrm>
            <a:off x="550657" y="1112881"/>
            <a:ext cx="343836" cy="343836"/>
            <a:chOff x="5196114" y="417088"/>
            <a:chExt cx="428369" cy="428369"/>
          </a:xfrm>
        </p:grpSpPr>
        <p:sp>
          <p:nvSpPr>
            <p:cNvPr id="108" name="Овал 107">
              <a:extLst>
                <a:ext uri="{FF2B5EF4-FFF2-40B4-BE49-F238E27FC236}">
                  <a16:creationId xmlns:a16="http://schemas.microsoft.com/office/drawing/2014/main" id="{E839C6EF-F2AD-4054-A904-D179D39D0E47}"/>
                </a:ext>
              </a:extLst>
            </p:cNvPr>
            <p:cNvSpPr/>
            <p:nvPr/>
          </p:nvSpPr>
          <p:spPr>
            <a:xfrm>
              <a:off x="5196114" y="417088"/>
              <a:ext cx="428369" cy="4283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" name="Овал 108">
              <a:extLst>
                <a:ext uri="{FF2B5EF4-FFF2-40B4-BE49-F238E27FC236}">
                  <a16:creationId xmlns:a16="http://schemas.microsoft.com/office/drawing/2014/main" id="{420DEB96-B089-4735-BC9C-891CA8611272}"/>
                </a:ext>
              </a:extLst>
            </p:cNvPr>
            <p:cNvSpPr/>
            <p:nvPr/>
          </p:nvSpPr>
          <p:spPr>
            <a:xfrm>
              <a:off x="5276139" y="497113"/>
              <a:ext cx="268317" cy="268317"/>
            </a:xfrm>
            <a:prstGeom prst="ellipse">
              <a:avLst/>
            </a:prstGeom>
            <a:solidFill>
              <a:srgbClr val="F58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3DAC3C2B-74B3-403B-A4CC-EA4CBF18D3EF}"/>
              </a:ext>
            </a:extLst>
          </p:cNvPr>
          <p:cNvSpPr txBox="1"/>
          <p:nvPr/>
        </p:nvSpPr>
        <p:spPr>
          <a:xfrm rot="5400000">
            <a:off x="106036" y="2202179"/>
            <a:ext cx="12330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ЛИДЕРВОРК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D7449D8F-8B4D-46D1-BA18-250FF068D101}"/>
              </a:ext>
            </a:extLst>
          </p:cNvPr>
          <p:cNvGrpSpPr/>
          <p:nvPr/>
        </p:nvGrpSpPr>
        <p:grpSpPr>
          <a:xfrm>
            <a:off x="7328099" y="3196076"/>
            <a:ext cx="3060320" cy="707886"/>
            <a:chOff x="14551248" y="1447286"/>
            <a:chExt cx="3060320" cy="707886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5CA726E6-672A-4DEC-B902-E7AC29D19187}"/>
                </a:ext>
              </a:extLst>
            </p:cNvPr>
            <p:cNvSpPr txBox="1"/>
            <p:nvPr/>
          </p:nvSpPr>
          <p:spPr>
            <a:xfrm>
              <a:off x="15252434" y="1447286"/>
              <a:ext cx="235913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 hangingPunct="0">
                <a:spcBef>
                  <a:spcPts val="1000"/>
                </a:spcBef>
                <a:tabLst>
                  <a:tab pos="2637155" algn="ctr"/>
                  <a:tab pos="5274310" algn="r"/>
                </a:tabLst>
              </a:pPr>
              <a:r>
                <a:rPr lang="ru-RU" sz="20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Промышленный экспорт</a:t>
              </a:r>
              <a:endParaRPr lang="ru-RU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3D18F0AF-E240-4A11-B090-646CCE936C76}"/>
                </a:ext>
              </a:extLst>
            </p:cNvPr>
            <p:cNvGrpSpPr/>
            <p:nvPr/>
          </p:nvGrpSpPr>
          <p:grpSpPr>
            <a:xfrm>
              <a:off x="14551248" y="1486639"/>
              <a:ext cx="617744" cy="599126"/>
              <a:chOff x="5663876" y="3971926"/>
              <a:chExt cx="864248" cy="838200"/>
            </a:xfrm>
          </p:grpSpPr>
          <p:sp>
            <p:nvSpPr>
              <p:cNvPr id="119" name="Прямоугольник: скругленные углы 118">
                <a:extLst>
                  <a:ext uri="{FF2B5EF4-FFF2-40B4-BE49-F238E27FC236}">
                    <a16:creationId xmlns:a16="http://schemas.microsoft.com/office/drawing/2014/main" id="{6F0A529C-D469-49CA-84B2-0069F80CE714}"/>
                  </a:ext>
                </a:extLst>
              </p:cNvPr>
              <p:cNvSpPr/>
              <p:nvPr/>
            </p:nvSpPr>
            <p:spPr>
              <a:xfrm>
                <a:off x="5663876" y="3971926"/>
                <a:ext cx="864248" cy="838200"/>
              </a:xfrm>
              <a:prstGeom prst="roundRect">
                <a:avLst>
                  <a:gd name="adj" fmla="val 20292"/>
                </a:avLst>
              </a:prstGeom>
              <a:solidFill>
                <a:srgbClr val="F48122"/>
              </a:solidFill>
              <a:ln>
                <a:solidFill>
                  <a:srgbClr val="F48122"/>
                </a:solidFill>
              </a:ln>
              <a:effectLst>
                <a:outerShdw blurRad="88900" algn="ctr" rotWithShape="0">
                  <a:prstClr val="black">
                    <a:alpha val="1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B1AA60FF-7E4D-4F15-BB1E-382A120F77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780614" y="4064717"/>
                <a:ext cx="626192" cy="626192"/>
              </a:xfrm>
              <a:prstGeom prst="rect">
                <a:avLst/>
              </a:prstGeom>
            </p:spPr>
          </p:pic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AEB2F06-5278-44E1-84EE-39B8391BABDA}"/>
              </a:ext>
            </a:extLst>
          </p:cNvPr>
          <p:cNvSpPr txBox="1"/>
          <p:nvPr/>
        </p:nvSpPr>
        <p:spPr>
          <a:xfrm>
            <a:off x="491067" y="5427389"/>
            <a:ext cx="5088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500"/>
              </a:spcBef>
            </a:pPr>
            <a:r>
              <a:rPr lang="ru-RU" sz="2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ru-RU" sz="16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A60BA2E-FC69-4FF1-937C-ACED1D5DC59B}"/>
              </a:ext>
            </a:extLst>
          </p:cNvPr>
          <p:cNvGrpSpPr/>
          <p:nvPr/>
        </p:nvGrpSpPr>
        <p:grpSpPr>
          <a:xfrm>
            <a:off x="7331007" y="4255056"/>
            <a:ext cx="3432444" cy="599126"/>
            <a:chOff x="7331007" y="4489260"/>
            <a:chExt cx="3432444" cy="599126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5B4890AE-F602-42A3-8326-3A586C3635CA}"/>
                </a:ext>
              </a:extLst>
            </p:cNvPr>
            <p:cNvSpPr txBox="1"/>
            <p:nvPr/>
          </p:nvSpPr>
          <p:spPr>
            <a:xfrm>
              <a:off x="8036010" y="4555585"/>
              <a:ext cx="272744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 hangingPunct="0">
                <a:spcBef>
                  <a:spcPts val="1000"/>
                </a:spcBef>
                <a:tabLst>
                  <a:tab pos="2637155" algn="ctr"/>
                  <a:tab pos="5274310" algn="r"/>
                </a:tabLst>
              </a:pPr>
              <a:r>
                <a:rPr lang="ru-RU" sz="20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Импортозамещение</a:t>
              </a:r>
              <a:endParaRPr lang="ru-RU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72FA9D01-0F3D-403C-9954-80AFA0897E4A}"/>
                </a:ext>
              </a:extLst>
            </p:cNvPr>
            <p:cNvGrpSpPr/>
            <p:nvPr/>
          </p:nvGrpSpPr>
          <p:grpSpPr>
            <a:xfrm>
              <a:off x="7331007" y="4489260"/>
              <a:ext cx="617744" cy="599126"/>
              <a:chOff x="8640556" y="3971926"/>
              <a:chExt cx="864248" cy="838200"/>
            </a:xfrm>
          </p:grpSpPr>
          <p:sp>
            <p:nvSpPr>
              <p:cNvPr id="120" name="Прямоугольник: скругленные углы 119">
                <a:extLst>
                  <a:ext uri="{FF2B5EF4-FFF2-40B4-BE49-F238E27FC236}">
                    <a16:creationId xmlns:a16="http://schemas.microsoft.com/office/drawing/2014/main" id="{50577BC0-9EA4-4B0F-8062-80F1ACCFB058}"/>
                  </a:ext>
                </a:extLst>
              </p:cNvPr>
              <p:cNvSpPr/>
              <p:nvPr/>
            </p:nvSpPr>
            <p:spPr>
              <a:xfrm>
                <a:off x="8640556" y="3971926"/>
                <a:ext cx="864248" cy="838200"/>
              </a:xfrm>
              <a:prstGeom prst="roundRect">
                <a:avLst>
                  <a:gd name="adj" fmla="val 20292"/>
                </a:avLst>
              </a:prstGeom>
              <a:solidFill>
                <a:srgbClr val="F48122"/>
              </a:solidFill>
              <a:ln>
                <a:solidFill>
                  <a:srgbClr val="F48122"/>
                </a:solidFill>
              </a:ln>
              <a:effectLst>
                <a:outerShdw blurRad="88900" algn="ctr" rotWithShape="0">
                  <a:prstClr val="black">
                    <a:alpha val="1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B5C0A292-52C8-409A-91E8-57E13F53CE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738851" y="4064717"/>
                <a:ext cx="667657" cy="667657"/>
              </a:xfrm>
              <a:prstGeom prst="rect">
                <a:avLst/>
              </a:prstGeom>
            </p:spPr>
          </p:pic>
        </p:grp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3F6D25E-E1FC-4161-AFAE-C6A9909EC4C9}"/>
              </a:ext>
            </a:extLst>
          </p:cNvPr>
          <p:cNvGrpSpPr/>
          <p:nvPr/>
        </p:nvGrpSpPr>
        <p:grpSpPr>
          <a:xfrm>
            <a:off x="2960787" y="4586187"/>
            <a:ext cx="3805753" cy="1015663"/>
            <a:chOff x="2851414" y="3659982"/>
            <a:chExt cx="3805753" cy="1015663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8905261-16CB-4AAC-AEBA-BA7400264004}"/>
                </a:ext>
              </a:extLst>
            </p:cNvPr>
            <p:cNvSpPr txBox="1"/>
            <p:nvPr/>
          </p:nvSpPr>
          <p:spPr>
            <a:xfrm>
              <a:off x="3559557" y="3659982"/>
              <a:ext cx="309761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hangingPunct="0">
                <a:tabLst>
                  <a:tab pos="2637155" algn="ctr"/>
                  <a:tab pos="5274310" algn="r"/>
                </a:tabLst>
              </a:pPr>
              <a:r>
                <a:rPr lang="ru-RU" sz="2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 </a:t>
              </a:r>
              <a:r>
                <a:rPr lang="ru-RU" sz="2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млрд.руб</a:t>
              </a:r>
              <a:r>
                <a:rPr lang="en-US" sz="2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endPara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hangingPunct="0">
                <a:tabLst>
                  <a:tab pos="2637155" algn="ctr"/>
                  <a:tab pos="5274310" algn="r"/>
                </a:tabLst>
              </a:pPr>
              <a:r>
                <a:rPr lang="ru-RU" sz="2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совокупный оборот</a:t>
              </a:r>
              <a:r>
                <a:rPr lang="ru-RU" sz="2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br>
                <a:rPr lang="ru-RU" sz="2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</a:br>
              <a:r>
                <a:rPr lang="ru-RU" sz="2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к 2026 году</a:t>
              </a:r>
              <a:endPara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28F5D8C6-A954-4B83-A319-E3D0BD42755D}"/>
                </a:ext>
              </a:extLst>
            </p:cNvPr>
            <p:cNvGrpSpPr/>
            <p:nvPr/>
          </p:nvGrpSpPr>
          <p:grpSpPr>
            <a:xfrm>
              <a:off x="2851414" y="3711176"/>
              <a:ext cx="617744" cy="599126"/>
              <a:chOff x="12676882" y="2497957"/>
              <a:chExt cx="617744" cy="599126"/>
            </a:xfrm>
          </p:grpSpPr>
          <p:sp>
            <p:nvSpPr>
              <p:cNvPr id="50" name="Прямоугольник: скругленные углы 49">
                <a:extLst>
                  <a:ext uri="{FF2B5EF4-FFF2-40B4-BE49-F238E27FC236}">
                    <a16:creationId xmlns:a16="http://schemas.microsoft.com/office/drawing/2014/main" id="{765E3E8B-7878-446D-B118-CEA8702C1533}"/>
                  </a:ext>
                </a:extLst>
              </p:cNvPr>
              <p:cNvSpPr/>
              <p:nvPr/>
            </p:nvSpPr>
            <p:spPr>
              <a:xfrm>
                <a:off x="12676882" y="2497957"/>
                <a:ext cx="617744" cy="599126"/>
              </a:xfrm>
              <a:prstGeom prst="roundRect">
                <a:avLst>
                  <a:gd name="adj" fmla="val 20292"/>
                </a:avLst>
              </a:prstGeom>
              <a:solidFill>
                <a:srgbClr val="DF6B0B"/>
              </a:solidFill>
              <a:ln>
                <a:noFill/>
              </a:ln>
              <a:effectLst>
                <a:outerShdw blurRad="88900" algn="ctr" rotWithShape="0">
                  <a:prstClr val="black">
                    <a:alpha val="1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1" name="Рисунок 50">
                <a:extLst>
                  <a:ext uri="{FF2B5EF4-FFF2-40B4-BE49-F238E27FC236}">
                    <a16:creationId xmlns:a16="http://schemas.microsoft.com/office/drawing/2014/main" id="{690458E5-C06E-4D25-BBA5-B465A6A856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767522" y="2578398"/>
                <a:ext cx="440407" cy="440407"/>
              </a:xfrm>
              <a:prstGeom prst="rect">
                <a:avLst/>
              </a:prstGeom>
            </p:spPr>
          </p:pic>
        </p:grp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53224FB9-E6F4-4A83-88F6-8B1372069709}"/>
              </a:ext>
            </a:extLst>
          </p:cNvPr>
          <p:cNvGrpSpPr/>
          <p:nvPr/>
        </p:nvGrpSpPr>
        <p:grpSpPr>
          <a:xfrm>
            <a:off x="2960787" y="2434509"/>
            <a:ext cx="3608222" cy="707886"/>
            <a:chOff x="6181051" y="3165308"/>
            <a:chExt cx="3608222" cy="707886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A494E6D-933F-4C3D-B346-20A5652F213E}"/>
                </a:ext>
              </a:extLst>
            </p:cNvPr>
            <p:cNvSpPr txBox="1"/>
            <p:nvPr/>
          </p:nvSpPr>
          <p:spPr>
            <a:xfrm>
              <a:off x="6889194" y="3165308"/>
              <a:ext cx="290007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hangingPunct="0">
                <a:tabLst>
                  <a:tab pos="2637155" algn="ctr"/>
                  <a:tab pos="5274310" algn="r"/>
                </a:tabLst>
              </a:pPr>
              <a:r>
                <a:rPr lang="ru-RU" sz="2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Выход компании </a:t>
              </a:r>
            </a:p>
            <a:p>
              <a:pPr hangingPunct="0">
                <a:tabLst>
                  <a:tab pos="2637155" algn="ctr"/>
                  <a:tab pos="5274310" algn="r"/>
                </a:tabLst>
              </a:pPr>
              <a:r>
                <a:rPr lang="ru-RU" sz="2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на </a:t>
              </a:r>
              <a:r>
                <a:rPr lang="ru-RU" sz="2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рынок стран СНГ</a:t>
              </a:r>
              <a:endPara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D0B8673E-41D9-4DF4-BF87-3D4668DAC871}"/>
                </a:ext>
              </a:extLst>
            </p:cNvPr>
            <p:cNvGrpSpPr/>
            <p:nvPr/>
          </p:nvGrpSpPr>
          <p:grpSpPr>
            <a:xfrm>
              <a:off x="6181051" y="3194303"/>
              <a:ext cx="617744" cy="599126"/>
              <a:chOff x="6269842" y="1317386"/>
              <a:chExt cx="617744" cy="599126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D29623A4-2C4F-4B70-8164-D52CD5CBFCFB}"/>
                  </a:ext>
                </a:extLst>
              </p:cNvPr>
              <p:cNvSpPr/>
              <p:nvPr/>
            </p:nvSpPr>
            <p:spPr>
              <a:xfrm>
                <a:off x="6269842" y="1317386"/>
                <a:ext cx="617744" cy="599126"/>
              </a:xfrm>
              <a:prstGeom prst="roundRect">
                <a:avLst>
                  <a:gd name="adj" fmla="val 20292"/>
                </a:avLst>
              </a:prstGeom>
              <a:solidFill>
                <a:srgbClr val="F48122"/>
              </a:solidFill>
              <a:ln>
                <a:solidFill>
                  <a:srgbClr val="F48122"/>
                </a:solidFill>
              </a:ln>
              <a:effectLst>
                <a:outerShdw blurRad="88900" algn="ctr" rotWithShape="0">
                  <a:prstClr val="black">
                    <a:alpha val="1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62" name="Группа 61">
                <a:extLst>
                  <a:ext uri="{FF2B5EF4-FFF2-40B4-BE49-F238E27FC236}">
                    <a16:creationId xmlns:a16="http://schemas.microsoft.com/office/drawing/2014/main" id="{71DE5CB4-5A68-4390-ACEE-B08724BD588F}"/>
                  </a:ext>
                </a:extLst>
              </p:cNvPr>
              <p:cNvGrpSpPr/>
              <p:nvPr/>
            </p:nvGrpSpPr>
            <p:grpSpPr>
              <a:xfrm>
                <a:off x="6373190" y="1415924"/>
                <a:ext cx="414544" cy="402050"/>
                <a:chOff x="6350964" y="1390397"/>
                <a:chExt cx="467183" cy="453103"/>
              </a:xfrm>
            </p:grpSpPr>
            <p:sp>
              <p:nvSpPr>
                <p:cNvPr id="63" name="Прямоугольник: скругленные углы 62">
                  <a:extLst>
                    <a:ext uri="{FF2B5EF4-FFF2-40B4-BE49-F238E27FC236}">
                      <a16:creationId xmlns:a16="http://schemas.microsoft.com/office/drawing/2014/main" id="{D28BBBF1-0D19-4017-A1E3-473D329C5029}"/>
                    </a:ext>
                  </a:extLst>
                </p:cNvPr>
                <p:cNvSpPr/>
                <p:nvPr/>
              </p:nvSpPr>
              <p:spPr>
                <a:xfrm>
                  <a:off x="6350964" y="1390397"/>
                  <a:ext cx="467183" cy="453103"/>
                </a:xfrm>
                <a:prstGeom prst="roundRect">
                  <a:avLst>
                    <a:gd name="adj" fmla="val 9163"/>
                  </a:avLst>
                </a:prstGeom>
                <a:noFill/>
                <a:ln w="28575">
                  <a:solidFill>
                    <a:schemeClr val="bg1"/>
                  </a:solidFill>
                </a:ln>
                <a:effectLst>
                  <a:outerShdw blurRad="88900" algn="ctr" rotWithShape="0">
                    <a:prstClr val="black">
                      <a:alpha val="12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64" name="Прямая соединительная линия 63">
                  <a:extLst>
                    <a:ext uri="{FF2B5EF4-FFF2-40B4-BE49-F238E27FC236}">
                      <a16:creationId xmlns:a16="http://schemas.microsoft.com/office/drawing/2014/main" id="{C957BB9E-C8B4-4234-B490-C37B3BFB0D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78714" y="1435894"/>
                  <a:ext cx="680" cy="366712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7C7F365-E978-4EF6-B108-45EF6BF87E67}"/>
              </a:ext>
            </a:extLst>
          </p:cNvPr>
          <p:cNvGrpSpPr/>
          <p:nvPr/>
        </p:nvGrpSpPr>
        <p:grpSpPr>
          <a:xfrm>
            <a:off x="2960787" y="3510348"/>
            <a:ext cx="2729366" cy="1015663"/>
            <a:chOff x="2960787" y="3484138"/>
            <a:chExt cx="2729366" cy="1015663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25DEF45-2464-46E4-B7FA-7073C21C774F}"/>
                </a:ext>
              </a:extLst>
            </p:cNvPr>
            <p:cNvSpPr txBox="1"/>
            <p:nvPr/>
          </p:nvSpPr>
          <p:spPr>
            <a:xfrm>
              <a:off x="3711030" y="3484138"/>
              <a:ext cx="1979123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hangingPunct="0">
                <a:tabLst>
                  <a:tab pos="2637155" algn="ctr"/>
                  <a:tab pos="5274310" algn="r"/>
                </a:tabLst>
              </a:pPr>
              <a:r>
                <a:rPr lang="ru-RU" sz="2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Увеличение </a:t>
              </a:r>
              <a:br>
                <a:rPr lang="ru-RU" sz="2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</a:br>
              <a:r>
                <a:rPr lang="ru-RU" sz="2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доли на рынке РФ</a:t>
              </a:r>
            </a:p>
          </p:txBody>
        </p:sp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109BAB79-7694-4D15-8105-18618A7EFAA8}"/>
                </a:ext>
              </a:extLst>
            </p:cNvPr>
            <p:cNvGrpSpPr/>
            <p:nvPr/>
          </p:nvGrpSpPr>
          <p:grpSpPr>
            <a:xfrm>
              <a:off x="2960787" y="3520241"/>
              <a:ext cx="630456" cy="609600"/>
              <a:chOff x="2960787" y="3327299"/>
              <a:chExt cx="630456" cy="609600"/>
            </a:xfrm>
          </p:grpSpPr>
          <p:sp>
            <p:nvSpPr>
              <p:cNvPr id="68" name="Прямоугольник: скругленные углы 67">
                <a:extLst>
                  <a:ext uri="{FF2B5EF4-FFF2-40B4-BE49-F238E27FC236}">
                    <a16:creationId xmlns:a16="http://schemas.microsoft.com/office/drawing/2014/main" id="{D3315ADD-C3E2-4213-8BD3-E834E63473E3}"/>
                  </a:ext>
                </a:extLst>
              </p:cNvPr>
              <p:cNvSpPr/>
              <p:nvPr/>
            </p:nvSpPr>
            <p:spPr>
              <a:xfrm>
                <a:off x="2973499" y="3334863"/>
                <a:ext cx="617744" cy="599126"/>
              </a:xfrm>
              <a:prstGeom prst="roundRect">
                <a:avLst>
                  <a:gd name="adj" fmla="val 20292"/>
                </a:avLst>
              </a:prstGeom>
              <a:solidFill>
                <a:srgbClr val="F48122"/>
              </a:solidFill>
              <a:ln>
                <a:solidFill>
                  <a:srgbClr val="F48122"/>
                </a:solidFill>
              </a:ln>
              <a:effectLst>
                <a:outerShdw blurRad="88900" algn="ctr" rotWithShape="0">
                  <a:prstClr val="black">
                    <a:alpha val="1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6F0D7967-EA6B-48C8-8FD0-D1DBA3C089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960787" y="3327299"/>
                <a:ext cx="609600" cy="609600"/>
              </a:xfrm>
              <a:prstGeom prst="rect">
                <a:avLst/>
              </a:prstGeom>
            </p:spPr>
          </p:pic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D71C893D-A4BA-45F9-A839-C733CDFC2098}"/>
              </a:ext>
            </a:extLst>
          </p:cNvPr>
          <p:cNvSpPr txBox="1"/>
          <p:nvPr/>
        </p:nvSpPr>
        <p:spPr>
          <a:xfrm>
            <a:off x="1825904" y="271056"/>
            <a:ext cx="98812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При успешной реализации проекта</a:t>
            </a:r>
          </a:p>
          <a:p>
            <a:r>
              <a:rPr lang="ru-RU" sz="2800" b="1" dirty="0">
                <a:solidFill>
                  <a:srgbClr val="DF6B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компанией </a:t>
            </a:r>
            <a:r>
              <a:rPr lang="ru-RU" sz="2800" b="1" dirty="0" err="1">
                <a:solidFill>
                  <a:srgbClr val="DF6B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ЛидерВорк</a:t>
            </a:r>
            <a:r>
              <a:rPr lang="ru-RU" sz="2800" b="1" dirty="0">
                <a:solidFill>
                  <a:srgbClr val="DF6B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будет достигнуто:</a:t>
            </a:r>
          </a:p>
        </p:txBody>
      </p:sp>
    </p:spTree>
    <p:extLst>
      <p:ext uri="{BB962C8B-B14F-4D97-AF65-F5344CB8AC3E}">
        <p14:creationId xmlns:p14="http://schemas.microsoft.com/office/powerpoint/2010/main" val="2493503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E5043422-EB3A-4763-A33C-536686A98C7F}"/>
              </a:ext>
            </a:extLst>
          </p:cNvPr>
          <p:cNvGrpSpPr/>
          <p:nvPr/>
        </p:nvGrpSpPr>
        <p:grpSpPr>
          <a:xfrm>
            <a:off x="3402433" y="5077091"/>
            <a:ext cx="7062367" cy="804487"/>
            <a:chOff x="3402433" y="5077091"/>
            <a:chExt cx="7062367" cy="804487"/>
          </a:xfrm>
        </p:grpSpPr>
        <p:cxnSp>
          <p:nvCxnSpPr>
            <p:cNvPr id="73" name="Прямая соединительная линия 72">
              <a:extLst>
                <a:ext uri="{FF2B5EF4-FFF2-40B4-BE49-F238E27FC236}">
                  <a16:creationId xmlns:a16="http://schemas.microsoft.com/office/drawing/2014/main" id="{E49A595A-4364-4BCE-B216-3C23E36B6D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2433" y="5077091"/>
              <a:ext cx="0" cy="362680"/>
            </a:xfrm>
            <a:prstGeom prst="line">
              <a:avLst/>
            </a:prstGeom>
            <a:ln w="12700">
              <a:solidFill>
                <a:srgbClr val="F48122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Полилиния: фигура 36">
              <a:extLst>
                <a:ext uri="{FF2B5EF4-FFF2-40B4-BE49-F238E27FC236}">
                  <a16:creationId xmlns:a16="http://schemas.microsoft.com/office/drawing/2014/main" id="{79305059-A543-4CCF-8A58-172610FBB6F8}"/>
                </a:ext>
              </a:extLst>
            </p:cNvPr>
            <p:cNvSpPr/>
            <p:nvPr/>
          </p:nvSpPr>
          <p:spPr>
            <a:xfrm rot="5400000">
              <a:off x="6708978" y="2125757"/>
              <a:ext cx="449277" cy="7062366"/>
            </a:xfrm>
            <a:custGeom>
              <a:avLst/>
              <a:gdLst>
                <a:gd name="connsiteX0" fmla="*/ 0 w 449277"/>
                <a:gd name="connsiteY0" fmla="*/ 0 h 5167086"/>
                <a:gd name="connsiteX1" fmla="*/ 257705 w 449277"/>
                <a:gd name="connsiteY1" fmla="*/ 0 h 5167086"/>
                <a:gd name="connsiteX2" fmla="*/ 449277 w 449277"/>
                <a:gd name="connsiteY2" fmla="*/ 191572 h 5167086"/>
                <a:gd name="connsiteX3" fmla="*/ 449277 w 449277"/>
                <a:gd name="connsiteY3" fmla="*/ 4975514 h 5167086"/>
                <a:gd name="connsiteX4" fmla="*/ 257705 w 449277"/>
                <a:gd name="connsiteY4" fmla="*/ 5167086 h 5167086"/>
                <a:gd name="connsiteX5" fmla="*/ 0 w 449277"/>
                <a:gd name="connsiteY5" fmla="*/ 5167086 h 5167086"/>
                <a:gd name="connsiteX0" fmla="*/ 0 w 449277"/>
                <a:gd name="connsiteY0" fmla="*/ 0 h 5167086"/>
                <a:gd name="connsiteX1" fmla="*/ 257705 w 449277"/>
                <a:gd name="connsiteY1" fmla="*/ 0 h 5167086"/>
                <a:gd name="connsiteX2" fmla="*/ 449277 w 449277"/>
                <a:gd name="connsiteY2" fmla="*/ 191572 h 5167086"/>
                <a:gd name="connsiteX3" fmla="*/ 449277 w 449277"/>
                <a:gd name="connsiteY3" fmla="*/ 4975514 h 5167086"/>
                <a:gd name="connsiteX4" fmla="*/ 257705 w 449277"/>
                <a:gd name="connsiteY4" fmla="*/ 5167086 h 5167086"/>
                <a:gd name="connsiteX5" fmla="*/ 0 w 449277"/>
                <a:gd name="connsiteY5" fmla="*/ 5167086 h 5167086"/>
                <a:gd name="connsiteX6" fmla="*/ 91440 w 449277"/>
                <a:gd name="connsiteY6" fmla="*/ 91440 h 5167086"/>
                <a:gd name="connsiteX0" fmla="*/ 0 w 449277"/>
                <a:gd name="connsiteY0" fmla="*/ 0 h 5167086"/>
                <a:gd name="connsiteX1" fmla="*/ 257705 w 449277"/>
                <a:gd name="connsiteY1" fmla="*/ 0 h 5167086"/>
                <a:gd name="connsiteX2" fmla="*/ 449277 w 449277"/>
                <a:gd name="connsiteY2" fmla="*/ 191572 h 5167086"/>
                <a:gd name="connsiteX3" fmla="*/ 449277 w 449277"/>
                <a:gd name="connsiteY3" fmla="*/ 4975514 h 5167086"/>
                <a:gd name="connsiteX4" fmla="*/ 257705 w 449277"/>
                <a:gd name="connsiteY4" fmla="*/ 5167086 h 5167086"/>
                <a:gd name="connsiteX5" fmla="*/ 0 w 449277"/>
                <a:gd name="connsiteY5" fmla="*/ 5167086 h 5167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277" h="5167086">
                  <a:moveTo>
                    <a:pt x="0" y="0"/>
                  </a:moveTo>
                  <a:lnTo>
                    <a:pt x="257705" y="0"/>
                  </a:lnTo>
                  <a:cubicBezTo>
                    <a:pt x="363507" y="0"/>
                    <a:pt x="449277" y="85770"/>
                    <a:pt x="449277" y="191572"/>
                  </a:cubicBezTo>
                  <a:lnTo>
                    <a:pt x="449277" y="4975514"/>
                  </a:lnTo>
                  <a:cubicBezTo>
                    <a:pt x="449277" y="5081316"/>
                    <a:pt x="363507" y="5167086"/>
                    <a:pt x="257705" y="5167086"/>
                  </a:cubicBezTo>
                  <a:lnTo>
                    <a:pt x="0" y="5167086"/>
                  </a:lnTo>
                </a:path>
              </a:pathLst>
            </a:custGeom>
            <a:noFill/>
            <a:ln>
              <a:solidFill>
                <a:srgbClr val="F481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ABB271FD-E396-4574-886A-9E5C507CD07F}"/>
                </a:ext>
              </a:extLst>
            </p:cNvPr>
            <p:cNvCxnSpPr>
              <a:cxnSpLocks/>
            </p:cNvCxnSpPr>
            <p:nvPr/>
          </p:nvCxnSpPr>
          <p:spPr>
            <a:xfrm>
              <a:off x="10464800" y="5081249"/>
              <a:ext cx="0" cy="362680"/>
            </a:xfrm>
            <a:prstGeom prst="line">
              <a:avLst/>
            </a:prstGeom>
            <a:ln w="12700">
              <a:solidFill>
                <a:srgbClr val="F48122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80B37D5A-B49E-446D-9A83-0334AA226D9E}"/>
              </a:ext>
            </a:extLst>
          </p:cNvPr>
          <p:cNvGrpSpPr/>
          <p:nvPr/>
        </p:nvGrpSpPr>
        <p:grpSpPr>
          <a:xfrm>
            <a:off x="11641343" y="3199690"/>
            <a:ext cx="278738" cy="284448"/>
            <a:chOff x="11294137" y="2897975"/>
            <a:chExt cx="347091" cy="354201"/>
          </a:xfrm>
          <a:solidFill>
            <a:srgbClr val="F48122"/>
          </a:solidFill>
        </p:grpSpPr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A3485E41-A3CF-454E-A761-2EFDA59E6B26}"/>
                </a:ext>
              </a:extLst>
            </p:cNvPr>
            <p:cNvSpPr/>
            <p:nvPr/>
          </p:nvSpPr>
          <p:spPr>
            <a:xfrm>
              <a:off x="11297508" y="2897975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C7019DA3-01CE-4725-90BD-08B45605A581}"/>
                </a:ext>
              </a:extLst>
            </p:cNvPr>
            <p:cNvSpPr/>
            <p:nvPr/>
          </p:nvSpPr>
          <p:spPr>
            <a:xfrm>
              <a:off x="11506102" y="2897975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589C6AA7-BD08-456B-964C-154AAA4FFB00}"/>
                </a:ext>
              </a:extLst>
            </p:cNvPr>
            <p:cNvSpPr/>
            <p:nvPr/>
          </p:nvSpPr>
          <p:spPr>
            <a:xfrm>
              <a:off x="11294137" y="3117050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C7DE8A71-2A32-47F5-910F-65B2E02A2FE8}"/>
                </a:ext>
              </a:extLst>
            </p:cNvPr>
            <p:cNvSpPr/>
            <p:nvPr/>
          </p:nvSpPr>
          <p:spPr>
            <a:xfrm>
              <a:off x="11506102" y="3117050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0F21562B-B49B-4136-8892-39DE331A8613}"/>
              </a:ext>
            </a:extLst>
          </p:cNvPr>
          <p:cNvSpPr txBox="1"/>
          <p:nvPr/>
        </p:nvSpPr>
        <p:spPr>
          <a:xfrm>
            <a:off x="3515193" y="792539"/>
            <a:ext cx="64443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DF6B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внедрили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современные системы автоматизации </a:t>
            </a:r>
          </a:p>
        </p:txBody>
      </p:sp>
      <p:sp>
        <p:nvSpPr>
          <p:cNvPr id="100" name="Прямоугольник: скругленные углы 99">
            <a:extLst>
              <a:ext uri="{FF2B5EF4-FFF2-40B4-BE49-F238E27FC236}">
                <a16:creationId xmlns:a16="http://schemas.microsoft.com/office/drawing/2014/main" id="{37C572CD-6796-4111-90BB-195BA097483E}"/>
              </a:ext>
            </a:extLst>
          </p:cNvPr>
          <p:cNvSpPr/>
          <p:nvPr/>
        </p:nvSpPr>
        <p:spPr>
          <a:xfrm>
            <a:off x="-11025" y="0"/>
            <a:ext cx="1644356" cy="6858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63000">
                <a:srgbClr val="F48122"/>
              </a:gs>
              <a:gs pos="0">
                <a:srgbClr val="EFA14F"/>
              </a:gs>
              <a:gs pos="35000">
                <a:srgbClr val="F2923E"/>
              </a:gs>
              <a:gs pos="100000">
                <a:srgbClr val="F68122"/>
              </a:gs>
            </a:gsLst>
            <a:lin ang="10800000" scaled="1"/>
            <a:tileRect/>
          </a:gradFill>
          <a:ln>
            <a:noFill/>
          </a:ln>
          <a:effectLst>
            <a:outerShdw blurRad="889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Полилиния: фигура 103">
            <a:extLst>
              <a:ext uri="{FF2B5EF4-FFF2-40B4-BE49-F238E27FC236}">
                <a16:creationId xmlns:a16="http://schemas.microsoft.com/office/drawing/2014/main" id="{06C41215-A748-4937-910E-788F258780A6}"/>
              </a:ext>
            </a:extLst>
          </p:cNvPr>
          <p:cNvSpPr/>
          <p:nvPr/>
        </p:nvSpPr>
        <p:spPr>
          <a:xfrm>
            <a:off x="550657" y="845457"/>
            <a:ext cx="449277" cy="5167086"/>
          </a:xfrm>
          <a:custGeom>
            <a:avLst/>
            <a:gdLst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  <a:gd name="connsiteX6" fmla="*/ 91440 w 449277"/>
              <a:gd name="connsiteY6" fmla="*/ 91440 h 5167086"/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277" h="5167086">
                <a:moveTo>
                  <a:pt x="0" y="0"/>
                </a:moveTo>
                <a:lnTo>
                  <a:pt x="257705" y="0"/>
                </a:lnTo>
                <a:cubicBezTo>
                  <a:pt x="363507" y="0"/>
                  <a:pt x="449277" y="85770"/>
                  <a:pt x="449277" y="191572"/>
                </a:cubicBezTo>
                <a:lnTo>
                  <a:pt x="449277" y="4975514"/>
                </a:lnTo>
                <a:cubicBezTo>
                  <a:pt x="449277" y="5081316"/>
                  <a:pt x="363507" y="5167086"/>
                  <a:pt x="257705" y="5167086"/>
                </a:cubicBezTo>
                <a:lnTo>
                  <a:pt x="0" y="5167086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A6F02A1C-8557-4947-859F-27F8ED0D2D5D}"/>
              </a:ext>
            </a:extLst>
          </p:cNvPr>
          <p:cNvGrpSpPr/>
          <p:nvPr/>
        </p:nvGrpSpPr>
        <p:grpSpPr>
          <a:xfrm>
            <a:off x="550657" y="1112881"/>
            <a:ext cx="343836" cy="343836"/>
            <a:chOff x="5196114" y="417088"/>
            <a:chExt cx="428369" cy="428369"/>
          </a:xfrm>
        </p:grpSpPr>
        <p:sp>
          <p:nvSpPr>
            <p:cNvPr id="108" name="Овал 107">
              <a:extLst>
                <a:ext uri="{FF2B5EF4-FFF2-40B4-BE49-F238E27FC236}">
                  <a16:creationId xmlns:a16="http://schemas.microsoft.com/office/drawing/2014/main" id="{E839C6EF-F2AD-4054-A904-D179D39D0E47}"/>
                </a:ext>
              </a:extLst>
            </p:cNvPr>
            <p:cNvSpPr/>
            <p:nvPr/>
          </p:nvSpPr>
          <p:spPr>
            <a:xfrm>
              <a:off x="5196114" y="417088"/>
              <a:ext cx="428369" cy="4283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" name="Овал 108">
              <a:extLst>
                <a:ext uri="{FF2B5EF4-FFF2-40B4-BE49-F238E27FC236}">
                  <a16:creationId xmlns:a16="http://schemas.microsoft.com/office/drawing/2014/main" id="{420DEB96-B089-4735-BC9C-891CA8611272}"/>
                </a:ext>
              </a:extLst>
            </p:cNvPr>
            <p:cNvSpPr/>
            <p:nvPr/>
          </p:nvSpPr>
          <p:spPr>
            <a:xfrm>
              <a:off x="5276139" y="497113"/>
              <a:ext cx="268317" cy="268317"/>
            </a:xfrm>
            <a:prstGeom prst="ellipse">
              <a:avLst/>
            </a:prstGeom>
            <a:solidFill>
              <a:srgbClr val="F58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3DAC3C2B-74B3-403B-A4CC-EA4CBF18D3EF}"/>
              </a:ext>
            </a:extLst>
          </p:cNvPr>
          <p:cNvSpPr txBox="1"/>
          <p:nvPr/>
        </p:nvSpPr>
        <p:spPr>
          <a:xfrm rot="5400000">
            <a:off x="106036" y="2202179"/>
            <a:ext cx="12330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ЛИДЕРВОРК</a:t>
            </a: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1EA6CD7D-BF57-4111-A487-0FB3746C05E1}"/>
              </a:ext>
            </a:extLst>
          </p:cNvPr>
          <p:cNvGrpSpPr/>
          <p:nvPr/>
        </p:nvGrpSpPr>
        <p:grpSpPr>
          <a:xfrm>
            <a:off x="4606360" y="3397022"/>
            <a:ext cx="1164675" cy="79515"/>
            <a:chOff x="1829254" y="4289879"/>
            <a:chExt cx="1718537" cy="0"/>
          </a:xfrm>
        </p:grpSpPr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D2234DA1-67B1-47DB-94E8-049E40D9262B}"/>
                </a:ext>
              </a:extLst>
            </p:cNvPr>
            <p:cNvCxnSpPr>
              <a:cxnSpLocks/>
            </p:cNvCxnSpPr>
            <p:nvPr/>
          </p:nvCxnSpPr>
          <p:spPr>
            <a:xfrm>
              <a:off x="1829254" y="4289879"/>
              <a:ext cx="1718537" cy="0"/>
            </a:xfrm>
            <a:prstGeom prst="line">
              <a:avLst/>
            </a:prstGeom>
            <a:ln>
              <a:solidFill>
                <a:srgbClr val="F48122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8DBF277D-9B62-4607-B4D5-D88051E10D96}"/>
                </a:ext>
              </a:extLst>
            </p:cNvPr>
            <p:cNvCxnSpPr>
              <a:cxnSpLocks/>
            </p:cNvCxnSpPr>
            <p:nvPr/>
          </p:nvCxnSpPr>
          <p:spPr>
            <a:xfrm>
              <a:off x="1829254" y="4289879"/>
              <a:ext cx="594587" cy="0"/>
            </a:xfrm>
            <a:prstGeom prst="line">
              <a:avLst/>
            </a:prstGeom>
            <a:ln w="50800" cap="rnd">
              <a:solidFill>
                <a:srgbClr val="F48122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B5EEFF-7742-46CE-A6D3-D57EB2F09ACD}"/>
              </a:ext>
            </a:extLst>
          </p:cNvPr>
          <p:cNvSpPr txBox="1"/>
          <p:nvPr/>
        </p:nvSpPr>
        <p:spPr>
          <a:xfrm>
            <a:off x="5999124" y="4354313"/>
            <a:ext cx="19826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>
              <a:tabLst>
                <a:tab pos="2637155" algn="ctr"/>
                <a:tab pos="5274310" algn="r"/>
              </a:tabLst>
            </a:pP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Обработка заявок (С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М)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42EB418-1209-49D7-8371-F2EF09653A6D}"/>
              </a:ext>
            </a:extLst>
          </p:cNvPr>
          <p:cNvSpPr txBox="1"/>
          <p:nvPr/>
        </p:nvSpPr>
        <p:spPr>
          <a:xfrm>
            <a:off x="9269915" y="4354313"/>
            <a:ext cx="2188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>
              <a:tabLst>
                <a:tab pos="2637155" algn="ctr"/>
                <a:tab pos="5274310" algn="r"/>
              </a:tabLst>
            </a:pP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Заказ поступает на склад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2E165E-2E5F-4C26-9BBD-324EA90A1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72870" y="1973648"/>
            <a:ext cx="2708197" cy="270819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66CFAC7-473F-4626-9202-6F470B1101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39690" y="2165513"/>
            <a:ext cx="2188800" cy="21888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A318AF9-C090-43E5-91D3-2D978C0694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96328" y="2003728"/>
            <a:ext cx="2487694" cy="2487694"/>
          </a:xfrm>
          <a:prstGeom prst="rect">
            <a:avLst/>
          </a:prstGeom>
        </p:spPr>
      </p:pic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D189CC27-C908-4484-83C2-7E4F416C0038}"/>
              </a:ext>
            </a:extLst>
          </p:cNvPr>
          <p:cNvGrpSpPr/>
          <p:nvPr/>
        </p:nvGrpSpPr>
        <p:grpSpPr>
          <a:xfrm>
            <a:off x="8105240" y="3397022"/>
            <a:ext cx="1164675" cy="79515"/>
            <a:chOff x="1829254" y="4289879"/>
            <a:chExt cx="1718537" cy="0"/>
          </a:xfrm>
        </p:grpSpPr>
        <p:cxnSp>
          <p:nvCxnSpPr>
            <p:cNvPr id="56" name="Прямая соединительная линия 55">
              <a:extLst>
                <a:ext uri="{FF2B5EF4-FFF2-40B4-BE49-F238E27FC236}">
                  <a16:creationId xmlns:a16="http://schemas.microsoft.com/office/drawing/2014/main" id="{037ED4C0-DAA4-4AC0-A9E7-5C0F818940A9}"/>
                </a:ext>
              </a:extLst>
            </p:cNvPr>
            <p:cNvCxnSpPr>
              <a:cxnSpLocks/>
            </p:cNvCxnSpPr>
            <p:nvPr/>
          </p:nvCxnSpPr>
          <p:spPr>
            <a:xfrm>
              <a:off x="1829254" y="4289879"/>
              <a:ext cx="1718537" cy="0"/>
            </a:xfrm>
            <a:prstGeom prst="line">
              <a:avLst/>
            </a:prstGeom>
            <a:ln>
              <a:solidFill>
                <a:srgbClr val="F48122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>
              <a:extLst>
                <a:ext uri="{FF2B5EF4-FFF2-40B4-BE49-F238E27FC236}">
                  <a16:creationId xmlns:a16="http://schemas.microsoft.com/office/drawing/2014/main" id="{6363752D-71BB-46C7-91A0-8A6F3865F4AD}"/>
                </a:ext>
              </a:extLst>
            </p:cNvPr>
            <p:cNvCxnSpPr>
              <a:cxnSpLocks/>
            </p:cNvCxnSpPr>
            <p:nvPr/>
          </p:nvCxnSpPr>
          <p:spPr>
            <a:xfrm>
              <a:off x="1829254" y="4289879"/>
              <a:ext cx="594587" cy="0"/>
            </a:xfrm>
            <a:prstGeom prst="line">
              <a:avLst/>
            </a:prstGeom>
            <a:ln w="50800" cap="rnd">
              <a:solidFill>
                <a:srgbClr val="F48122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B19C75BA-1533-4B35-B14D-3907210852F3}"/>
              </a:ext>
            </a:extLst>
          </p:cNvPr>
          <p:cNvSpPr txBox="1"/>
          <p:nvPr/>
        </p:nvSpPr>
        <p:spPr>
          <a:xfrm>
            <a:off x="2093890" y="4354313"/>
            <a:ext cx="26170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>
              <a:tabLst>
                <a:tab pos="2637155" algn="ctr"/>
                <a:tab pos="5274310" algn="r"/>
              </a:tabLst>
            </a:pP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Клиент </a:t>
            </a:r>
            <a:b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делает заказ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451085C-018D-4C86-BBE1-17E39F173DC5}"/>
              </a:ext>
            </a:extLst>
          </p:cNvPr>
          <p:cNvSpPr txBox="1"/>
          <p:nvPr/>
        </p:nvSpPr>
        <p:spPr>
          <a:xfrm>
            <a:off x="435429" y="5427389"/>
            <a:ext cx="5645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500"/>
              </a:spcBef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ru-RU" sz="16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1DA541D-F7AA-4B34-907E-8EDD9C1D6786}"/>
              </a:ext>
            </a:extLst>
          </p:cNvPr>
          <p:cNvSpPr txBox="1"/>
          <p:nvPr/>
        </p:nvSpPr>
        <p:spPr>
          <a:xfrm>
            <a:off x="5572870" y="5653785"/>
            <a:ext cx="3010833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 hangingPunct="0">
              <a:tabLst>
                <a:tab pos="2637155" algn="ctr"/>
                <a:tab pos="5274310" algn="r"/>
              </a:tabLst>
            </a:pP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Клиент получает заказ</a:t>
            </a:r>
          </a:p>
        </p:txBody>
      </p:sp>
    </p:spTree>
    <p:extLst>
      <p:ext uri="{BB962C8B-B14F-4D97-AF65-F5344CB8AC3E}">
        <p14:creationId xmlns:p14="http://schemas.microsoft.com/office/powerpoint/2010/main" val="3311218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" name="Прямая соединительная линия 86">
            <a:extLst>
              <a:ext uri="{FF2B5EF4-FFF2-40B4-BE49-F238E27FC236}">
                <a16:creationId xmlns:a16="http://schemas.microsoft.com/office/drawing/2014/main" id="{0902A003-364D-4B37-B1CC-3A3975C9DD03}"/>
              </a:ext>
            </a:extLst>
          </p:cNvPr>
          <p:cNvCxnSpPr>
            <a:cxnSpLocks/>
          </p:cNvCxnSpPr>
          <p:nvPr/>
        </p:nvCxnSpPr>
        <p:spPr>
          <a:xfrm>
            <a:off x="2067058" y="1964267"/>
            <a:ext cx="10124942" cy="0"/>
          </a:xfrm>
          <a:prstGeom prst="line">
            <a:avLst/>
          </a:prstGeom>
          <a:ln w="6350">
            <a:solidFill>
              <a:schemeClr val="bg1">
                <a:alpha val="9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>
            <a:extLst>
              <a:ext uri="{FF2B5EF4-FFF2-40B4-BE49-F238E27FC236}">
                <a16:creationId xmlns:a16="http://schemas.microsoft.com/office/drawing/2014/main" id="{BF52DACC-E885-4F09-ACD9-972D8B229B5C}"/>
              </a:ext>
            </a:extLst>
          </p:cNvPr>
          <p:cNvCxnSpPr>
            <a:cxnSpLocks/>
          </p:cNvCxnSpPr>
          <p:nvPr/>
        </p:nvCxnSpPr>
        <p:spPr>
          <a:xfrm>
            <a:off x="2067058" y="5925457"/>
            <a:ext cx="10124942" cy="0"/>
          </a:xfrm>
          <a:prstGeom prst="line">
            <a:avLst/>
          </a:prstGeom>
          <a:ln w="6350">
            <a:solidFill>
              <a:schemeClr val="bg1">
                <a:alpha val="9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 descr="Изображение выглядит как человек, мужчина, стоит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0A23D136-2AB3-44DD-A652-3865C558AE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" t="5757" r="6687" b="19625"/>
          <a:stretch/>
        </p:blipFill>
        <p:spPr>
          <a:xfrm>
            <a:off x="6930823" y="15411"/>
            <a:ext cx="5261178" cy="6842589"/>
          </a:xfrm>
          <a:prstGeom prst="rect">
            <a:avLst/>
          </a:prstGeom>
        </p:spPr>
      </p:pic>
      <p:sp>
        <p:nvSpPr>
          <p:cNvPr id="31" name="Полилиния: фигура 30">
            <a:extLst>
              <a:ext uri="{FF2B5EF4-FFF2-40B4-BE49-F238E27FC236}">
                <a16:creationId xmlns:a16="http://schemas.microsoft.com/office/drawing/2014/main" id="{00BD80F8-8820-422C-BC7B-074E8F0B0590}"/>
              </a:ext>
            </a:extLst>
          </p:cNvPr>
          <p:cNvSpPr/>
          <p:nvPr/>
        </p:nvSpPr>
        <p:spPr>
          <a:xfrm>
            <a:off x="550657" y="758371"/>
            <a:ext cx="449277" cy="5167086"/>
          </a:xfrm>
          <a:custGeom>
            <a:avLst/>
            <a:gdLst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  <a:gd name="connsiteX6" fmla="*/ 91440 w 449277"/>
              <a:gd name="connsiteY6" fmla="*/ 91440 h 5167086"/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277" h="5167086">
                <a:moveTo>
                  <a:pt x="0" y="0"/>
                </a:moveTo>
                <a:lnTo>
                  <a:pt x="257705" y="0"/>
                </a:lnTo>
                <a:cubicBezTo>
                  <a:pt x="363507" y="0"/>
                  <a:pt x="449277" y="85770"/>
                  <a:pt x="449277" y="191572"/>
                </a:cubicBezTo>
                <a:lnTo>
                  <a:pt x="449277" y="4975514"/>
                </a:lnTo>
                <a:cubicBezTo>
                  <a:pt x="449277" y="5081316"/>
                  <a:pt x="363507" y="5167086"/>
                  <a:pt x="257705" y="5167086"/>
                </a:cubicBezTo>
                <a:lnTo>
                  <a:pt x="0" y="5167086"/>
                </a:lnTo>
              </a:path>
            </a:pathLst>
          </a:custGeom>
          <a:noFill/>
          <a:ln>
            <a:solidFill>
              <a:srgbClr val="F48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9C6361BE-887E-4787-847C-6A88587B323D}"/>
              </a:ext>
            </a:extLst>
          </p:cNvPr>
          <p:cNvGrpSpPr/>
          <p:nvPr/>
        </p:nvGrpSpPr>
        <p:grpSpPr>
          <a:xfrm>
            <a:off x="550657" y="1025795"/>
            <a:ext cx="343836" cy="343836"/>
            <a:chOff x="5196114" y="417088"/>
            <a:chExt cx="428369" cy="428369"/>
          </a:xfrm>
        </p:grpSpPr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F3B2FCF4-E6BA-4317-AB5C-ABF5563169A6}"/>
                </a:ext>
              </a:extLst>
            </p:cNvPr>
            <p:cNvSpPr/>
            <p:nvPr/>
          </p:nvSpPr>
          <p:spPr>
            <a:xfrm>
              <a:off x="5196114" y="417088"/>
              <a:ext cx="428369" cy="428369"/>
            </a:xfrm>
            <a:prstGeom prst="ellipse">
              <a:avLst/>
            </a:prstGeom>
            <a:solidFill>
              <a:srgbClr val="F481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A07811AC-FF15-4392-8525-429937377059}"/>
                </a:ext>
              </a:extLst>
            </p:cNvPr>
            <p:cNvSpPr/>
            <p:nvPr/>
          </p:nvSpPr>
          <p:spPr>
            <a:xfrm>
              <a:off x="5276139" y="497113"/>
              <a:ext cx="268317" cy="2683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8A2D2ED-C68B-496F-B1E6-ECD7933963B1}"/>
              </a:ext>
            </a:extLst>
          </p:cNvPr>
          <p:cNvSpPr txBox="1"/>
          <p:nvPr/>
        </p:nvSpPr>
        <p:spPr>
          <a:xfrm rot="5400000">
            <a:off x="106036" y="2115093"/>
            <a:ext cx="12330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48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ЛИДЕРВОРК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EE8ABFD-A8FF-4C69-9639-8DCE95988257}"/>
              </a:ext>
            </a:extLst>
          </p:cNvPr>
          <p:cNvSpPr txBox="1"/>
          <p:nvPr/>
        </p:nvSpPr>
        <p:spPr>
          <a:xfrm>
            <a:off x="435429" y="5427389"/>
            <a:ext cx="5645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500"/>
              </a:spcBef>
            </a:pPr>
            <a:r>
              <a:rPr lang="ru-RU" sz="2000" b="1" i="0" dirty="0">
                <a:solidFill>
                  <a:srgbClr val="F48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600" b="0" i="0" dirty="0">
              <a:solidFill>
                <a:srgbClr val="F481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D5861D2-8865-44FE-BC80-7E92F3B14236}"/>
              </a:ext>
            </a:extLst>
          </p:cNvPr>
          <p:cNvSpPr txBox="1"/>
          <p:nvPr/>
        </p:nvSpPr>
        <p:spPr>
          <a:xfrm>
            <a:off x="1291425" y="713247"/>
            <a:ext cx="55756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DF6B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Ярослав Крапивин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934BB1-E7D6-4353-9A7F-83A9BDBE2A35}"/>
              </a:ext>
            </a:extLst>
          </p:cNvPr>
          <p:cNvSpPr txBox="1"/>
          <p:nvPr/>
        </p:nvSpPr>
        <p:spPr>
          <a:xfrm>
            <a:off x="1291425" y="1222733"/>
            <a:ext cx="39697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500"/>
              </a:spcBef>
            </a:pPr>
            <a:r>
              <a:rPr lang="ru-RU" sz="2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Коммерческий директор 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0FA7753D-7AC6-420A-8241-D9349EA4DB80}"/>
              </a:ext>
            </a:extLst>
          </p:cNvPr>
          <p:cNvGrpSpPr/>
          <p:nvPr/>
        </p:nvGrpSpPr>
        <p:grpSpPr>
          <a:xfrm>
            <a:off x="11641343" y="3199690"/>
            <a:ext cx="278738" cy="284448"/>
            <a:chOff x="11294137" y="2897975"/>
            <a:chExt cx="347091" cy="354201"/>
          </a:xfrm>
          <a:solidFill>
            <a:srgbClr val="F48122"/>
          </a:solidFill>
        </p:grpSpPr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AD2F528A-10D5-4051-BE61-0C917AF343ED}"/>
                </a:ext>
              </a:extLst>
            </p:cNvPr>
            <p:cNvSpPr/>
            <p:nvPr/>
          </p:nvSpPr>
          <p:spPr>
            <a:xfrm>
              <a:off x="11297508" y="2897975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16D837B8-3806-4698-BAB9-68757BD2E365}"/>
                </a:ext>
              </a:extLst>
            </p:cNvPr>
            <p:cNvSpPr/>
            <p:nvPr/>
          </p:nvSpPr>
          <p:spPr>
            <a:xfrm>
              <a:off x="11506102" y="2897975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452B94A7-55D9-439E-AADF-36A0A026BDBA}"/>
                </a:ext>
              </a:extLst>
            </p:cNvPr>
            <p:cNvSpPr/>
            <p:nvPr/>
          </p:nvSpPr>
          <p:spPr>
            <a:xfrm>
              <a:off x="11294137" y="3117050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18D8E211-15CE-4FA8-AE76-1A46BDD345DA}"/>
                </a:ext>
              </a:extLst>
            </p:cNvPr>
            <p:cNvSpPr/>
            <p:nvPr/>
          </p:nvSpPr>
          <p:spPr>
            <a:xfrm>
              <a:off x="11506102" y="3117050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92B9EE0-B022-4021-BAD5-DC2473E4B59B}"/>
              </a:ext>
            </a:extLst>
          </p:cNvPr>
          <p:cNvGrpSpPr/>
          <p:nvPr/>
        </p:nvGrpSpPr>
        <p:grpSpPr>
          <a:xfrm>
            <a:off x="1349925" y="4126291"/>
            <a:ext cx="3699335" cy="707886"/>
            <a:chOff x="1402798" y="3059003"/>
            <a:chExt cx="3699335" cy="70788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13ACACD-29B9-4359-9202-9FBA3F8F151F}"/>
                </a:ext>
              </a:extLst>
            </p:cNvPr>
            <p:cNvSpPr txBox="1"/>
            <p:nvPr/>
          </p:nvSpPr>
          <p:spPr>
            <a:xfrm>
              <a:off x="2114307" y="3059003"/>
              <a:ext cx="298782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Проектное управление (</a:t>
              </a:r>
              <a:r>
                <a:rPr lang="en-US" sz="2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SCRUM</a:t>
              </a:r>
              <a:r>
                <a:rPr lang="ru-RU" sz="2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</a:p>
          </p:txBody>
        </p:sp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1D407B5D-DFDB-4445-A3BE-0573302B5C86}"/>
                </a:ext>
              </a:extLst>
            </p:cNvPr>
            <p:cNvGrpSpPr/>
            <p:nvPr/>
          </p:nvGrpSpPr>
          <p:grpSpPr>
            <a:xfrm>
              <a:off x="1402798" y="3106191"/>
              <a:ext cx="611450" cy="611217"/>
              <a:chOff x="1544340" y="3150687"/>
              <a:chExt cx="725680" cy="725403"/>
            </a:xfrm>
          </p:grpSpPr>
          <p:sp>
            <p:nvSpPr>
              <p:cNvPr id="51" name="Прямоугольник: скругленные углы 50">
                <a:extLst>
                  <a:ext uri="{FF2B5EF4-FFF2-40B4-BE49-F238E27FC236}">
                    <a16:creationId xmlns:a16="http://schemas.microsoft.com/office/drawing/2014/main" id="{12A540E4-9BAE-483E-A24A-98CA6B566A61}"/>
                  </a:ext>
                </a:extLst>
              </p:cNvPr>
              <p:cNvSpPr/>
              <p:nvPr/>
            </p:nvSpPr>
            <p:spPr>
              <a:xfrm>
                <a:off x="1544340" y="3150687"/>
                <a:ext cx="725680" cy="725403"/>
              </a:xfrm>
              <a:prstGeom prst="roundRect">
                <a:avLst>
                  <a:gd name="adj" fmla="val 11149"/>
                </a:avLst>
              </a:prstGeom>
              <a:solidFill>
                <a:srgbClr val="DF6B0B"/>
              </a:solidFill>
              <a:ln>
                <a:noFill/>
              </a:ln>
              <a:effectLst>
                <a:outerShdw blurRad="889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3B59A371-C38B-40D7-90D4-5A97FE332F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30857" y="3223415"/>
                <a:ext cx="576000" cy="576000"/>
              </a:xfrm>
              <a:prstGeom prst="rect">
                <a:avLst/>
              </a:prstGeom>
            </p:spPr>
          </p:pic>
        </p:grp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1C4559C9-CB36-48CF-BA98-5C101F8EF98B}"/>
              </a:ext>
            </a:extLst>
          </p:cNvPr>
          <p:cNvGrpSpPr/>
          <p:nvPr/>
        </p:nvGrpSpPr>
        <p:grpSpPr>
          <a:xfrm>
            <a:off x="1350110" y="5156033"/>
            <a:ext cx="5221522" cy="707886"/>
            <a:chOff x="1402798" y="4085374"/>
            <a:chExt cx="5221522" cy="707886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2CF42FB-B48E-4407-A79A-84F1A3535F4F}"/>
                </a:ext>
              </a:extLst>
            </p:cNvPr>
            <p:cNvSpPr txBox="1"/>
            <p:nvPr/>
          </p:nvSpPr>
          <p:spPr>
            <a:xfrm>
              <a:off x="2114306" y="4085374"/>
              <a:ext cx="451001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Запустил процесс </a:t>
              </a:r>
              <a:br>
                <a:rPr lang="ru-RU" sz="2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</a:br>
              <a:r>
                <a:rPr lang="ru-RU" sz="2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автоматизации бизнес-процессов</a:t>
              </a:r>
            </a:p>
          </p:txBody>
        </p: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6C9C9F1B-987D-4300-A3C6-F7299481E259}"/>
                </a:ext>
              </a:extLst>
            </p:cNvPr>
            <p:cNvGrpSpPr/>
            <p:nvPr/>
          </p:nvGrpSpPr>
          <p:grpSpPr>
            <a:xfrm>
              <a:off x="1402798" y="4133709"/>
              <a:ext cx="611450" cy="611217"/>
              <a:chOff x="1544340" y="4155957"/>
              <a:chExt cx="725680" cy="725403"/>
            </a:xfrm>
          </p:grpSpPr>
          <p:sp>
            <p:nvSpPr>
              <p:cNvPr id="52" name="Прямоугольник: скругленные углы 51">
                <a:extLst>
                  <a:ext uri="{FF2B5EF4-FFF2-40B4-BE49-F238E27FC236}">
                    <a16:creationId xmlns:a16="http://schemas.microsoft.com/office/drawing/2014/main" id="{032F8512-6797-4C4D-8058-AF3AD62F42D6}"/>
                  </a:ext>
                </a:extLst>
              </p:cNvPr>
              <p:cNvSpPr/>
              <p:nvPr/>
            </p:nvSpPr>
            <p:spPr>
              <a:xfrm>
                <a:off x="1544340" y="4155957"/>
                <a:ext cx="725680" cy="725403"/>
              </a:xfrm>
              <a:prstGeom prst="roundRect">
                <a:avLst>
                  <a:gd name="adj" fmla="val 11149"/>
                </a:avLst>
              </a:prstGeom>
              <a:solidFill>
                <a:srgbClr val="DF6B0B"/>
              </a:solidFill>
              <a:ln>
                <a:noFill/>
              </a:ln>
              <a:effectLst>
                <a:outerShdw blurRad="889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CFA826C1-8AC0-43E6-A26E-8ECDD3E7A4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614057" y="4230658"/>
                <a:ext cx="576000" cy="576000"/>
              </a:xfrm>
              <a:prstGeom prst="rect">
                <a:avLst/>
              </a:prstGeom>
            </p:spPr>
          </p:pic>
        </p:grp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689A6D47-C2BA-48C0-A945-773533003BE6}"/>
              </a:ext>
            </a:extLst>
          </p:cNvPr>
          <p:cNvGrpSpPr/>
          <p:nvPr/>
        </p:nvGrpSpPr>
        <p:grpSpPr>
          <a:xfrm>
            <a:off x="1350110" y="1860938"/>
            <a:ext cx="5528024" cy="1200329"/>
            <a:chOff x="1402798" y="5094600"/>
            <a:chExt cx="5528024" cy="1200329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42A87DA-1589-4088-A543-49156B4B28B5}"/>
                </a:ext>
              </a:extLst>
            </p:cNvPr>
            <p:cNvSpPr txBox="1"/>
            <p:nvPr/>
          </p:nvSpPr>
          <p:spPr>
            <a:xfrm>
              <a:off x="2092545" y="5094600"/>
              <a:ext cx="483827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2010 – </a:t>
              </a:r>
              <a:r>
                <a:rPr lang="ru-RU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УГГУ, Институт геологии и геофизики, Специальность «Прикладная математика», 2020 - </a:t>
              </a:r>
              <a:r>
                <a:rPr lang="en-US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MBA </a:t>
              </a:r>
              <a:r>
                <a:rPr lang="ru-RU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УСИБ, </a:t>
              </a:r>
            </a:p>
            <a:p>
              <a:r>
                <a:rPr lang="ru-RU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2023 - Президентская программа</a:t>
              </a:r>
            </a:p>
          </p:txBody>
        </p: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CBBE4222-1555-45E1-85C0-1A768B370BF2}"/>
                </a:ext>
              </a:extLst>
            </p:cNvPr>
            <p:cNvGrpSpPr/>
            <p:nvPr/>
          </p:nvGrpSpPr>
          <p:grpSpPr>
            <a:xfrm>
              <a:off x="1402798" y="5161227"/>
              <a:ext cx="611450" cy="611217"/>
              <a:chOff x="1544340" y="5161227"/>
              <a:chExt cx="725680" cy="725403"/>
            </a:xfrm>
          </p:grpSpPr>
          <p:sp>
            <p:nvSpPr>
              <p:cNvPr id="53" name="Прямоугольник: скругленные углы 52">
                <a:extLst>
                  <a:ext uri="{FF2B5EF4-FFF2-40B4-BE49-F238E27FC236}">
                    <a16:creationId xmlns:a16="http://schemas.microsoft.com/office/drawing/2014/main" id="{169F141E-B66F-48A1-B756-6B13E88F767E}"/>
                  </a:ext>
                </a:extLst>
              </p:cNvPr>
              <p:cNvSpPr/>
              <p:nvPr/>
            </p:nvSpPr>
            <p:spPr>
              <a:xfrm>
                <a:off x="1544340" y="5161227"/>
                <a:ext cx="725680" cy="725403"/>
              </a:xfrm>
              <a:prstGeom prst="roundRect">
                <a:avLst>
                  <a:gd name="adj" fmla="val 11149"/>
                </a:avLst>
              </a:prstGeom>
              <a:solidFill>
                <a:srgbClr val="DF6B0B"/>
              </a:solidFill>
              <a:ln>
                <a:noFill/>
              </a:ln>
              <a:effectLst>
                <a:outerShdw blurRad="889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57994208-FEB6-4DD4-8198-B03DD4CF68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614056" y="5226629"/>
                <a:ext cx="576000" cy="576000"/>
              </a:xfrm>
              <a:prstGeom prst="rect">
                <a:avLst/>
              </a:prstGeom>
            </p:spPr>
          </p:pic>
        </p:grp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358C67A7-5A9D-4CA3-A076-0D98E0D8CCC8}"/>
              </a:ext>
            </a:extLst>
          </p:cNvPr>
          <p:cNvGrpSpPr/>
          <p:nvPr/>
        </p:nvGrpSpPr>
        <p:grpSpPr>
          <a:xfrm>
            <a:off x="1359124" y="3192769"/>
            <a:ext cx="4182359" cy="646331"/>
            <a:chOff x="1402798" y="2050734"/>
            <a:chExt cx="4182359" cy="64633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AC41371-BA23-4DAF-BF4E-3A5D0CC9F695}"/>
                </a:ext>
              </a:extLst>
            </p:cNvPr>
            <p:cNvSpPr txBox="1"/>
            <p:nvPr/>
          </p:nvSpPr>
          <p:spPr>
            <a:xfrm>
              <a:off x="2114307" y="2050734"/>
              <a:ext cx="347085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Управление продажами </a:t>
              </a:r>
              <a:br>
                <a:rPr lang="ru-RU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</a:br>
              <a:r>
                <a:rPr lang="ru-RU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и маркетингом в компании</a:t>
              </a:r>
            </a:p>
          </p:txBody>
        </p: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A96150F9-4F5B-464B-A6C7-E18C74037FAB}"/>
                </a:ext>
              </a:extLst>
            </p:cNvPr>
            <p:cNvGrpSpPr/>
            <p:nvPr/>
          </p:nvGrpSpPr>
          <p:grpSpPr>
            <a:xfrm>
              <a:off x="1402798" y="2078673"/>
              <a:ext cx="611450" cy="611217"/>
              <a:chOff x="1556017" y="2078673"/>
              <a:chExt cx="725680" cy="725403"/>
            </a:xfrm>
          </p:grpSpPr>
          <p:sp>
            <p:nvSpPr>
              <p:cNvPr id="49" name="Прямоугольник: скругленные углы 48">
                <a:extLst>
                  <a:ext uri="{FF2B5EF4-FFF2-40B4-BE49-F238E27FC236}">
                    <a16:creationId xmlns:a16="http://schemas.microsoft.com/office/drawing/2014/main" id="{9FEE3826-6379-4D34-8E0B-3A7BB3222824}"/>
                  </a:ext>
                </a:extLst>
              </p:cNvPr>
              <p:cNvSpPr/>
              <p:nvPr/>
            </p:nvSpPr>
            <p:spPr>
              <a:xfrm>
                <a:off x="1556017" y="2078673"/>
                <a:ext cx="725680" cy="725403"/>
              </a:xfrm>
              <a:prstGeom prst="roundRect">
                <a:avLst>
                  <a:gd name="adj" fmla="val 11149"/>
                </a:avLst>
              </a:prstGeom>
              <a:solidFill>
                <a:srgbClr val="DF6B0B"/>
              </a:solidFill>
              <a:ln>
                <a:noFill/>
              </a:ln>
              <a:effectLst>
                <a:outerShdw blurRad="889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0FF1AB25-898D-4C79-8AC8-3854F84E62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645162" y="2171924"/>
                <a:ext cx="576000" cy="576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70011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708BEA60-A7B1-46A0-9B99-1AFC7BF6995E}"/>
              </a:ext>
            </a:extLst>
          </p:cNvPr>
          <p:cNvSpPr/>
          <p:nvPr/>
        </p:nvSpPr>
        <p:spPr>
          <a:xfrm>
            <a:off x="8498823" y="2338104"/>
            <a:ext cx="2953086" cy="1468239"/>
          </a:xfrm>
          <a:prstGeom prst="roundRect">
            <a:avLst>
              <a:gd name="adj" fmla="val 11149"/>
            </a:avLst>
          </a:prstGeom>
          <a:solidFill>
            <a:schemeClr val="bg1"/>
          </a:solidFill>
          <a:ln>
            <a:noFill/>
          </a:ln>
          <a:effectLst>
            <a:outerShdw blurRad="889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29086B1B-7E5F-4BC6-974C-4051F995D72F}"/>
              </a:ext>
            </a:extLst>
          </p:cNvPr>
          <p:cNvSpPr/>
          <p:nvPr/>
        </p:nvSpPr>
        <p:spPr>
          <a:xfrm>
            <a:off x="550657" y="758371"/>
            <a:ext cx="449277" cy="5167086"/>
          </a:xfrm>
          <a:custGeom>
            <a:avLst/>
            <a:gdLst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  <a:gd name="connsiteX6" fmla="*/ 91440 w 449277"/>
              <a:gd name="connsiteY6" fmla="*/ 91440 h 5167086"/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277" h="5167086">
                <a:moveTo>
                  <a:pt x="0" y="0"/>
                </a:moveTo>
                <a:lnTo>
                  <a:pt x="257705" y="0"/>
                </a:lnTo>
                <a:cubicBezTo>
                  <a:pt x="363507" y="0"/>
                  <a:pt x="449277" y="85770"/>
                  <a:pt x="449277" y="191572"/>
                </a:cubicBezTo>
                <a:lnTo>
                  <a:pt x="449277" y="4975514"/>
                </a:lnTo>
                <a:cubicBezTo>
                  <a:pt x="449277" y="5081316"/>
                  <a:pt x="363507" y="5167086"/>
                  <a:pt x="257705" y="5167086"/>
                </a:cubicBezTo>
                <a:lnTo>
                  <a:pt x="0" y="5167086"/>
                </a:lnTo>
              </a:path>
            </a:pathLst>
          </a:custGeom>
          <a:noFill/>
          <a:ln>
            <a:solidFill>
              <a:srgbClr val="F48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73A28D3-EF83-4C1D-BA85-269D40F46572}"/>
              </a:ext>
            </a:extLst>
          </p:cNvPr>
          <p:cNvGrpSpPr/>
          <p:nvPr/>
        </p:nvGrpSpPr>
        <p:grpSpPr>
          <a:xfrm>
            <a:off x="550657" y="1025795"/>
            <a:ext cx="343836" cy="343836"/>
            <a:chOff x="5196114" y="417088"/>
            <a:chExt cx="428369" cy="428369"/>
          </a:xfrm>
        </p:grpSpPr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A48C1861-7077-4F24-868D-256AAD9BCFC4}"/>
                </a:ext>
              </a:extLst>
            </p:cNvPr>
            <p:cNvSpPr/>
            <p:nvPr/>
          </p:nvSpPr>
          <p:spPr>
            <a:xfrm>
              <a:off x="5196114" y="417088"/>
              <a:ext cx="428369" cy="428369"/>
            </a:xfrm>
            <a:prstGeom prst="ellipse">
              <a:avLst/>
            </a:prstGeom>
            <a:solidFill>
              <a:srgbClr val="F481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57A8446F-723E-4973-8F0D-D2A409B32784}"/>
                </a:ext>
              </a:extLst>
            </p:cNvPr>
            <p:cNvSpPr/>
            <p:nvPr/>
          </p:nvSpPr>
          <p:spPr>
            <a:xfrm>
              <a:off x="5276139" y="497113"/>
              <a:ext cx="268317" cy="2683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80B37D5A-B49E-446D-9A83-0334AA226D9E}"/>
              </a:ext>
            </a:extLst>
          </p:cNvPr>
          <p:cNvGrpSpPr/>
          <p:nvPr/>
        </p:nvGrpSpPr>
        <p:grpSpPr>
          <a:xfrm>
            <a:off x="11641343" y="3199690"/>
            <a:ext cx="278738" cy="284448"/>
            <a:chOff x="11294137" y="2897975"/>
            <a:chExt cx="347091" cy="354201"/>
          </a:xfrm>
          <a:solidFill>
            <a:srgbClr val="F48122"/>
          </a:solidFill>
        </p:grpSpPr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A3485E41-A3CF-454E-A761-2EFDA59E6B26}"/>
                </a:ext>
              </a:extLst>
            </p:cNvPr>
            <p:cNvSpPr/>
            <p:nvPr/>
          </p:nvSpPr>
          <p:spPr>
            <a:xfrm>
              <a:off x="11297508" y="2897975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C7019DA3-01CE-4725-90BD-08B45605A581}"/>
                </a:ext>
              </a:extLst>
            </p:cNvPr>
            <p:cNvSpPr/>
            <p:nvPr/>
          </p:nvSpPr>
          <p:spPr>
            <a:xfrm>
              <a:off x="11506102" y="2897975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589C6AA7-BD08-456B-964C-154AAA4FFB00}"/>
                </a:ext>
              </a:extLst>
            </p:cNvPr>
            <p:cNvSpPr/>
            <p:nvPr/>
          </p:nvSpPr>
          <p:spPr>
            <a:xfrm>
              <a:off x="11294137" y="3117050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C7DE8A71-2A32-47F5-910F-65B2E02A2FE8}"/>
                </a:ext>
              </a:extLst>
            </p:cNvPr>
            <p:cNvSpPr/>
            <p:nvPr/>
          </p:nvSpPr>
          <p:spPr>
            <a:xfrm>
              <a:off x="11506102" y="3117050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BE0AD10-C547-4B37-AD26-F2BED0AC1D85}"/>
              </a:ext>
            </a:extLst>
          </p:cNvPr>
          <p:cNvSpPr txBox="1"/>
          <p:nvPr/>
        </p:nvSpPr>
        <p:spPr>
          <a:xfrm rot="5400000">
            <a:off x="106036" y="2115093"/>
            <a:ext cx="12330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48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ЛИДЕРВОРК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B776976-4A6E-454B-A9C0-BFE6C69EEC1A}"/>
              </a:ext>
            </a:extLst>
          </p:cNvPr>
          <p:cNvSpPr txBox="1"/>
          <p:nvPr/>
        </p:nvSpPr>
        <p:spPr>
          <a:xfrm>
            <a:off x="550657" y="5427389"/>
            <a:ext cx="4492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500"/>
              </a:spcBef>
            </a:pPr>
            <a:r>
              <a:rPr lang="ru-RU" sz="2000" b="1" i="0" dirty="0">
                <a:solidFill>
                  <a:srgbClr val="F48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600" b="0" i="0" dirty="0">
              <a:solidFill>
                <a:srgbClr val="F481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F21562B-B49B-4136-8892-39DE331A8613}"/>
              </a:ext>
            </a:extLst>
          </p:cNvPr>
          <p:cNvSpPr txBox="1"/>
          <p:nvPr/>
        </p:nvSpPr>
        <p:spPr>
          <a:xfrm>
            <a:off x="1428682" y="639605"/>
            <a:ext cx="59736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DF6B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10 лет </a:t>
            </a:r>
            <a:r>
              <a:rPr lang="ru-RU" sz="3600" b="1" dirty="0" err="1">
                <a:solidFill>
                  <a:srgbClr val="DF6B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ЛидерВорк</a:t>
            </a:r>
            <a:endParaRPr lang="ru-RU" sz="3600" b="1" dirty="0">
              <a:solidFill>
                <a:srgbClr val="DF6B0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907F647-7E58-41AE-8EBA-D4744D5F5038}"/>
              </a:ext>
            </a:extLst>
          </p:cNvPr>
          <p:cNvSpPr txBox="1"/>
          <p:nvPr/>
        </p:nvSpPr>
        <p:spPr>
          <a:xfrm>
            <a:off x="1428683" y="1213923"/>
            <a:ext cx="97115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предлагает комплексные решения в области СИЗ</a:t>
            </a:r>
            <a:b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и спецодежды для промышленных предприятий России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C5EB1F8-089F-417E-8037-2CBB0931BA78}"/>
              </a:ext>
            </a:extLst>
          </p:cNvPr>
          <p:cNvSpPr txBox="1"/>
          <p:nvPr/>
        </p:nvSpPr>
        <p:spPr>
          <a:xfrm>
            <a:off x="5126563" y="2656726"/>
            <a:ext cx="15465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F48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07DEB66B-1FED-4D77-8410-C1A45868BDAB}"/>
              </a:ext>
            </a:extLst>
          </p:cNvPr>
          <p:cNvSpPr/>
          <p:nvPr/>
        </p:nvSpPr>
        <p:spPr>
          <a:xfrm>
            <a:off x="1521474" y="4533808"/>
            <a:ext cx="2745121" cy="1468239"/>
          </a:xfrm>
          <a:prstGeom prst="roundRect">
            <a:avLst>
              <a:gd name="adj" fmla="val 11149"/>
            </a:avLst>
          </a:prstGeom>
          <a:solidFill>
            <a:srgbClr val="DF6B0B"/>
          </a:solidFill>
          <a:ln>
            <a:noFill/>
          </a:ln>
          <a:effectLst>
            <a:outerShdw blurRad="889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0" name="Полилиния: фигура 59">
            <a:extLst>
              <a:ext uri="{FF2B5EF4-FFF2-40B4-BE49-F238E27FC236}">
                <a16:creationId xmlns:a16="http://schemas.microsoft.com/office/drawing/2014/main" id="{5CA0EC18-ACD8-4F9F-AC36-5FD5096CEDD7}"/>
              </a:ext>
            </a:extLst>
          </p:cNvPr>
          <p:cNvSpPr/>
          <p:nvPr/>
        </p:nvSpPr>
        <p:spPr>
          <a:xfrm flipH="1">
            <a:off x="1521474" y="2382248"/>
            <a:ext cx="155477" cy="1525369"/>
          </a:xfrm>
          <a:custGeom>
            <a:avLst/>
            <a:gdLst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  <a:gd name="connsiteX6" fmla="*/ 91440 w 449277"/>
              <a:gd name="connsiteY6" fmla="*/ 91440 h 5167086"/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277" h="5167086">
                <a:moveTo>
                  <a:pt x="0" y="0"/>
                </a:moveTo>
                <a:lnTo>
                  <a:pt x="257705" y="0"/>
                </a:lnTo>
                <a:cubicBezTo>
                  <a:pt x="363507" y="0"/>
                  <a:pt x="449277" y="85770"/>
                  <a:pt x="449277" y="191572"/>
                </a:cubicBezTo>
                <a:lnTo>
                  <a:pt x="449277" y="4975514"/>
                </a:lnTo>
                <a:cubicBezTo>
                  <a:pt x="449277" y="5081316"/>
                  <a:pt x="363507" y="5167086"/>
                  <a:pt x="257705" y="5167086"/>
                </a:cubicBezTo>
                <a:lnTo>
                  <a:pt x="0" y="5167086"/>
                </a:lnTo>
              </a:path>
            </a:pathLst>
          </a:custGeom>
          <a:noFill/>
          <a:ln>
            <a:solidFill>
              <a:srgbClr val="F48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1" name="Полилиния: фигура 60">
            <a:extLst>
              <a:ext uri="{FF2B5EF4-FFF2-40B4-BE49-F238E27FC236}">
                <a16:creationId xmlns:a16="http://schemas.microsoft.com/office/drawing/2014/main" id="{CFF9DF09-608C-4F2B-ADDC-E261289FC12E}"/>
              </a:ext>
            </a:extLst>
          </p:cNvPr>
          <p:cNvSpPr/>
          <p:nvPr/>
        </p:nvSpPr>
        <p:spPr>
          <a:xfrm>
            <a:off x="11319672" y="4444244"/>
            <a:ext cx="155477" cy="1525369"/>
          </a:xfrm>
          <a:custGeom>
            <a:avLst/>
            <a:gdLst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  <a:gd name="connsiteX6" fmla="*/ 91440 w 449277"/>
              <a:gd name="connsiteY6" fmla="*/ 91440 h 5167086"/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277" h="5167086">
                <a:moveTo>
                  <a:pt x="0" y="0"/>
                </a:moveTo>
                <a:lnTo>
                  <a:pt x="257705" y="0"/>
                </a:lnTo>
                <a:cubicBezTo>
                  <a:pt x="363507" y="0"/>
                  <a:pt x="449277" y="85770"/>
                  <a:pt x="449277" y="191572"/>
                </a:cubicBezTo>
                <a:lnTo>
                  <a:pt x="449277" y="4975514"/>
                </a:lnTo>
                <a:cubicBezTo>
                  <a:pt x="449277" y="5081316"/>
                  <a:pt x="363507" y="5167086"/>
                  <a:pt x="257705" y="5167086"/>
                </a:cubicBezTo>
                <a:lnTo>
                  <a:pt x="0" y="5167086"/>
                </a:lnTo>
              </a:path>
            </a:pathLst>
          </a:custGeom>
          <a:noFill/>
          <a:ln>
            <a:solidFill>
              <a:srgbClr val="F48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3DE7565-709A-4BF4-837D-B16F0867FBA6}"/>
              </a:ext>
            </a:extLst>
          </p:cNvPr>
          <p:cNvSpPr txBox="1"/>
          <p:nvPr/>
        </p:nvSpPr>
        <p:spPr>
          <a:xfrm>
            <a:off x="5487932" y="2769985"/>
            <a:ext cx="24624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Производственная площадка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E740796-96B8-44BE-ADA6-3299CB6E8EDB}"/>
              </a:ext>
            </a:extLst>
          </p:cNvPr>
          <p:cNvSpPr txBox="1"/>
          <p:nvPr/>
        </p:nvSpPr>
        <p:spPr>
          <a:xfrm>
            <a:off x="9015067" y="2623831"/>
            <a:ext cx="15465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F48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5F98E8D-790B-496E-BBD5-36D0C2FA82B2}"/>
              </a:ext>
            </a:extLst>
          </p:cNvPr>
          <p:cNvSpPr txBox="1"/>
          <p:nvPr/>
        </p:nvSpPr>
        <p:spPr>
          <a:xfrm>
            <a:off x="9379301" y="2723743"/>
            <a:ext cx="20947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Собственная складская база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40F0D49-2C73-486F-B414-AF39CF69B766}"/>
              </a:ext>
            </a:extLst>
          </p:cNvPr>
          <p:cNvSpPr txBox="1"/>
          <p:nvPr/>
        </p:nvSpPr>
        <p:spPr>
          <a:xfrm>
            <a:off x="2253580" y="4596392"/>
            <a:ext cx="20130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&gt;300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A5740ED-5474-4DE3-8004-74CC41225958}"/>
              </a:ext>
            </a:extLst>
          </p:cNvPr>
          <p:cNvSpPr txBox="1"/>
          <p:nvPr/>
        </p:nvSpPr>
        <p:spPr>
          <a:xfrm>
            <a:off x="2251189" y="5266676"/>
            <a:ext cx="19240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постоянных </a:t>
            </a:r>
            <a:b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клиентов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FBDA71C-60C8-422E-BFA5-BCFB38CB851C}"/>
              </a:ext>
            </a:extLst>
          </p:cNvPr>
          <p:cNvSpPr txBox="1"/>
          <p:nvPr/>
        </p:nvSpPr>
        <p:spPr>
          <a:xfrm>
            <a:off x="5046369" y="4521663"/>
            <a:ext cx="15465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F48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322642D-8D1D-4F2C-B4A5-DA0F6776ECA6}"/>
              </a:ext>
            </a:extLst>
          </p:cNvPr>
          <p:cNvSpPr txBox="1"/>
          <p:nvPr/>
        </p:nvSpPr>
        <p:spPr>
          <a:xfrm>
            <a:off x="5194760" y="5206929"/>
            <a:ext cx="11652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F48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млн.руб</a:t>
            </a:r>
            <a:r>
              <a:rPr lang="ru-RU" dirty="0">
                <a:solidFill>
                  <a:srgbClr val="F48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F048CAA-8315-4528-ACD1-EB8FB612EB9C}"/>
              </a:ext>
            </a:extLst>
          </p:cNvPr>
          <p:cNvSpPr txBox="1"/>
          <p:nvPr/>
        </p:nvSpPr>
        <p:spPr>
          <a:xfrm>
            <a:off x="6176459" y="4688152"/>
            <a:ext cx="18862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Инвестируем в собственное производство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E1FF7EC-DAE5-450F-89DA-975A5086611B}"/>
              </a:ext>
            </a:extLst>
          </p:cNvPr>
          <p:cNvSpPr txBox="1"/>
          <p:nvPr/>
        </p:nvSpPr>
        <p:spPr>
          <a:xfrm>
            <a:off x="8820005" y="4380376"/>
            <a:ext cx="27451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Автоматизированная линия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полный цикл производства</a:t>
            </a: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E27A79BC-EBF8-415C-9432-9C5CCBC15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14494" y="628271"/>
            <a:ext cx="651329" cy="8737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D372E2-2C88-4061-BA72-FFAA19A212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76683" y="2692242"/>
            <a:ext cx="683379" cy="683379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50C3A968-8B28-4A4D-9625-D3C9DE2C07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42855" y="2830293"/>
            <a:ext cx="587271" cy="587271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20F5F18E-86C4-4F48-819C-9E7014356E69}"/>
              </a:ext>
            </a:extLst>
          </p:cNvPr>
          <p:cNvSpPr txBox="1"/>
          <p:nvPr/>
        </p:nvSpPr>
        <p:spPr>
          <a:xfrm>
            <a:off x="2253580" y="2763409"/>
            <a:ext cx="22181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 2012 года работаем по всей России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8B6170C-6D32-4B84-8C4F-D968DE1830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17975" y="2789851"/>
            <a:ext cx="518355" cy="51835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58B978C-D835-462B-805D-F03275D06C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23152" y="4577901"/>
            <a:ext cx="866775" cy="86677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93EB3DF-578C-4971-9D3C-95F66ACF12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675443" y="4727410"/>
            <a:ext cx="511026" cy="51102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9A1E1B4-5EA9-4BCD-8BF8-E3FF1C5F54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281807" y="4684248"/>
            <a:ext cx="511735" cy="51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52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8" name="Прямая соединительная линия 87">
            <a:extLst>
              <a:ext uri="{FF2B5EF4-FFF2-40B4-BE49-F238E27FC236}">
                <a16:creationId xmlns:a16="http://schemas.microsoft.com/office/drawing/2014/main" id="{BF52DACC-E885-4F09-ACD9-972D8B229B5C}"/>
              </a:ext>
            </a:extLst>
          </p:cNvPr>
          <p:cNvCxnSpPr>
            <a:cxnSpLocks/>
          </p:cNvCxnSpPr>
          <p:nvPr/>
        </p:nvCxnSpPr>
        <p:spPr>
          <a:xfrm>
            <a:off x="2067058" y="5925457"/>
            <a:ext cx="10124942" cy="0"/>
          </a:xfrm>
          <a:prstGeom prst="line">
            <a:avLst/>
          </a:prstGeom>
          <a:ln w="6350">
            <a:solidFill>
              <a:schemeClr val="bg1">
                <a:alpha val="9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олилиния: фигура 30">
            <a:extLst>
              <a:ext uri="{FF2B5EF4-FFF2-40B4-BE49-F238E27FC236}">
                <a16:creationId xmlns:a16="http://schemas.microsoft.com/office/drawing/2014/main" id="{00BD80F8-8820-422C-BC7B-074E8F0B0590}"/>
              </a:ext>
            </a:extLst>
          </p:cNvPr>
          <p:cNvSpPr/>
          <p:nvPr/>
        </p:nvSpPr>
        <p:spPr>
          <a:xfrm>
            <a:off x="550657" y="758371"/>
            <a:ext cx="449277" cy="5167086"/>
          </a:xfrm>
          <a:custGeom>
            <a:avLst/>
            <a:gdLst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  <a:gd name="connsiteX6" fmla="*/ 91440 w 449277"/>
              <a:gd name="connsiteY6" fmla="*/ 91440 h 5167086"/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277" h="5167086">
                <a:moveTo>
                  <a:pt x="0" y="0"/>
                </a:moveTo>
                <a:lnTo>
                  <a:pt x="257705" y="0"/>
                </a:lnTo>
                <a:cubicBezTo>
                  <a:pt x="363507" y="0"/>
                  <a:pt x="449277" y="85770"/>
                  <a:pt x="449277" y="191572"/>
                </a:cubicBezTo>
                <a:lnTo>
                  <a:pt x="449277" y="4975514"/>
                </a:lnTo>
                <a:cubicBezTo>
                  <a:pt x="449277" y="5081316"/>
                  <a:pt x="363507" y="5167086"/>
                  <a:pt x="257705" y="5167086"/>
                </a:cubicBezTo>
                <a:lnTo>
                  <a:pt x="0" y="5167086"/>
                </a:lnTo>
              </a:path>
            </a:pathLst>
          </a:custGeom>
          <a:noFill/>
          <a:ln>
            <a:solidFill>
              <a:srgbClr val="F48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9C6361BE-887E-4787-847C-6A88587B323D}"/>
              </a:ext>
            </a:extLst>
          </p:cNvPr>
          <p:cNvGrpSpPr/>
          <p:nvPr/>
        </p:nvGrpSpPr>
        <p:grpSpPr>
          <a:xfrm>
            <a:off x="550657" y="1025795"/>
            <a:ext cx="343836" cy="343836"/>
            <a:chOff x="5196114" y="417088"/>
            <a:chExt cx="428369" cy="428369"/>
          </a:xfrm>
        </p:grpSpPr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F3B2FCF4-E6BA-4317-AB5C-ABF5563169A6}"/>
                </a:ext>
              </a:extLst>
            </p:cNvPr>
            <p:cNvSpPr/>
            <p:nvPr/>
          </p:nvSpPr>
          <p:spPr>
            <a:xfrm>
              <a:off x="5196114" y="417088"/>
              <a:ext cx="428369" cy="428369"/>
            </a:xfrm>
            <a:prstGeom prst="ellipse">
              <a:avLst/>
            </a:prstGeom>
            <a:solidFill>
              <a:srgbClr val="F481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A07811AC-FF15-4392-8525-429937377059}"/>
                </a:ext>
              </a:extLst>
            </p:cNvPr>
            <p:cNvSpPr/>
            <p:nvPr/>
          </p:nvSpPr>
          <p:spPr>
            <a:xfrm>
              <a:off x="5276139" y="497113"/>
              <a:ext cx="268317" cy="2683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8A2D2ED-C68B-496F-B1E6-ECD7933963B1}"/>
              </a:ext>
            </a:extLst>
          </p:cNvPr>
          <p:cNvSpPr txBox="1"/>
          <p:nvPr/>
        </p:nvSpPr>
        <p:spPr>
          <a:xfrm rot="5400000">
            <a:off x="106036" y="2115093"/>
            <a:ext cx="12330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48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ЛИДЕРВОРК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EE8ABFD-A8FF-4C69-9639-8DCE95988257}"/>
              </a:ext>
            </a:extLst>
          </p:cNvPr>
          <p:cNvSpPr txBox="1"/>
          <p:nvPr/>
        </p:nvSpPr>
        <p:spPr>
          <a:xfrm>
            <a:off x="435429" y="5427389"/>
            <a:ext cx="5645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500"/>
              </a:spcBef>
            </a:pPr>
            <a:r>
              <a:rPr lang="ru-RU" sz="2000" b="1" dirty="0">
                <a:solidFill>
                  <a:srgbClr val="F48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D5861D2-8865-44FE-BC80-7E92F3B14236}"/>
              </a:ext>
            </a:extLst>
          </p:cNvPr>
          <p:cNvSpPr txBox="1"/>
          <p:nvPr/>
        </p:nvSpPr>
        <p:spPr>
          <a:xfrm>
            <a:off x="1969482" y="713247"/>
            <a:ext cx="865916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DF6B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работаем</a:t>
            </a:r>
            <a:br>
              <a:rPr lang="ru-RU" sz="3200" b="1" dirty="0">
                <a:solidFill>
                  <a:srgbClr val="DF6B0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разными секторами промышленности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0FA7753D-7AC6-420A-8241-D9349EA4DB80}"/>
              </a:ext>
            </a:extLst>
          </p:cNvPr>
          <p:cNvGrpSpPr/>
          <p:nvPr/>
        </p:nvGrpSpPr>
        <p:grpSpPr>
          <a:xfrm>
            <a:off x="11641343" y="3199690"/>
            <a:ext cx="278738" cy="284448"/>
            <a:chOff x="11294137" y="2897975"/>
            <a:chExt cx="347091" cy="354201"/>
          </a:xfrm>
          <a:solidFill>
            <a:srgbClr val="F48122"/>
          </a:solidFill>
        </p:grpSpPr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AD2F528A-10D5-4051-BE61-0C917AF343ED}"/>
                </a:ext>
              </a:extLst>
            </p:cNvPr>
            <p:cNvSpPr/>
            <p:nvPr/>
          </p:nvSpPr>
          <p:spPr>
            <a:xfrm>
              <a:off x="11297508" y="2897975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16D837B8-3806-4698-BAB9-68757BD2E365}"/>
                </a:ext>
              </a:extLst>
            </p:cNvPr>
            <p:cNvSpPr/>
            <p:nvPr/>
          </p:nvSpPr>
          <p:spPr>
            <a:xfrm>
              <a:off x="11506102" y="2897975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452B94A7-55D9-439E-AADF-36A0A026BDBA}"/>
                </a:ext>
              </a:extLst>
            </p:cNvPr>
            <p:cNvSpPr/>
            <p:nvPr/>
          </p:nvSpPr>
          <p:spPr>
            <a:xfrm>
              <a:off x="11294137" y="3117050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18D8E211-15CE-4FA8-AE76-1A46BDD345DA}"/>
                </a:ext>
              </a:extLst>
            </p:cNvPr>
            <p:cNvSpPr/>
            <p:nvPr/>
          </p:nvSpPr>
          <p:spPr>
            <a:xfrm>
              <a:off x="11506102" y="3117050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F18EAF1-EE15-4E08-94C3-537B3541C693}"/>
              </a:ext>
            </a:extLst>
          </p:cNvPr>
          <p:cNvGrpSpPr/>
          <p:nvPr/>
        </p:nvGrpSpPr>
        <p:grpSpPr>
          <a:xfrm>
            <a:off x="1363627" y="4730024"/>
            <a:ext cx="10124942" cy="1989157"/>
            <a:chOff x="1329365" y="4926368"/>
            <a:chExt cx="11548319" cy="2268795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C280331F-1D3F-498D-872A-94B8B27C6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0371" y="5787009"/>
              <a:ext cx="1699971" cy="711863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82D71C3-A9ED-41F8-A509-847C22325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9051" y="5622661"/>
              <a:ext cx="2628633" cy="876211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6CBD1AEB-EFE6-4A42-8539-59A01BA96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1845" y="5673465"/>
              <a:ext cx="825407" cy="825407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263E1731-0ACD-407B-850E-36692AD68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694421" y="5726567"/>
              <a:ext cx="1434447" cy="772305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98759244-95A9-434A-8AD6-9DAA7369E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8755" y="4926368"/>
              <a:ext cx="2268795" cy="2268795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133C56EE-43E0-4A39-99C6-99DC7E859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365" y="5692701"/>
              <a:ext cx="1033553" cy="806171"/>
            </a:xfrm>
            <a:prstGeom prst="rect">
              <a:avLst/>
            </a:prstGeom>
          </p:spPr>
        </p:pic>
      </p:grp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B2DDAF61-30EA-408F-BBCF-691A8D8877B5}"/>
              </a:ext>
            </a:extLst>
          </p:cNvPr>
          <p:cNvCxnSpPr>
            <a:cxnSpLocks/>
          </p:cNvCxnSpPr>
          <p:nvPr/>
        </p:nvCxnSpPr>
        <p:spPr>
          <a:xfrm>
            <a:off x="1516401" y="5002027"/>
            <a:ext cx="9870021" cy="0"/>
          </a:xfrm>
          <a:prstGeom prst="line">
            <a:avLst/>
          </a:prstGeom>
          <a:ln w="9525">
            <a:solidFill>
              <a:srgbClr val="F4812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651E670-8758-473F-B7B9-C0304EA352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75837" y="1989253"/>
            <a:ext cx="684000" cy="684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1C6658C-BF13-405E-9699-953503D7C4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99863" y="1989253"/>
            <a:ext cx="684000" cy="684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FE7B583-D5EC-4524-88CB-AF62AB4C9E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023889" y="1989253"/>
            <a:ext cx="684000" cy="684000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83E65114-77B2-4617-83DF-FB5AC5F8C4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796831" y="3473579"/>
            <a:ext cx="684000" cy="68400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11B66A32-74DE-4C8C-BD47-B55768F2C42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257049" y="1853273"/>
            <a:ext cx="822249" cy="822249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5A70F6FF-C55C-4A18-A9CE-A9832141E52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147915" y="1993014"/>
            <a:ext cx="822249" cy="822249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101E297D-419E-4017-A8E9-D164147186B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920031" y="3580911"/>
            <a:ext cx="576668" cy="57666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31C6E98A-B93B-4C66-8AFD-3F3EB80E00F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107798" y="3580911"/>
            <a:ext cx="576668" cy="57666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BFA13B28-0787-43E1-9944-134C64223DC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402897" y="3500557"/>
            <a:ext cx="657022" cy="657022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89B8E99F-4532-4756-9C6B-37DD00092ECD}"/>
              </a:ext>
            </a:extLst>
          </p:cNvPr>
          <p:cNvSpPr txBox="1"/>
          <p:nvPr/>
        </p:nvSpPr>
        <p:spPr>
          <a:xfrm>
            <a:off x="1126516" y="2671896"/>
            <a:ext cx="2102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>
              <a:tabLst>
                <a:tab pos="2637155" algn="ctr"/>
                <a:tab pos="5274310" algn="r"/>
              </a:tabLst>
            </a:pPr>
            <a:r>
              <a:rPr lang="ru-RU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Строительная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FFDFFBA-4206-41B7-84B3-DC4D5E70C18D}"/>
              </a:ext>
            </a:extLst>
          </p:cNvPr>
          <p:cNvSpPr txBox="1"/>
          <p:nvPr/>
        </p:nvSpPr>
        <p:spPr>
          <a:xfrm>
            <a:off x="3210445" y="2671896"/>
            <a:ext cx="2102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>
              <a:tabLst>
                <a:tab pos="2637155" algn="ctr"/>
                <a:tab pos="5274310" algn="r"/>
              </a:tabLst>
            </a:pPr>
            <a:r>
              <a:rPr lang="ru-RU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Пищевая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E8C992E-9EA1-4729-BD5C-65C5CB1F6589}"/>
              </a:ext>
            </a:extLst>
          </p:cNvPr>
          <p:cNvSpPr txBox="1"/>
          <p:nvPr/>
        </p:nvSpPr>
        <p:spPr>
          <a:xfrm>
            <a:off x="5320061" y="2671896"/>
            <a:ext cx="2102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>
              <a:tabLst>
                <a:tab pos="2637155" algn="ctr"/>
                <a:tab pos="5274310" algn="r"/>
              </a:tabLst>
            </a:pPr>
            <a:r>
              <a:rPr lang="ru-RU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Фармакология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8ED37E8-8C9A-4B3B-AE86-0181E6969968}"/>
              </a:ext>
            </a:extLst>
          </p:cNvPr>
          <p:cNvSpPr txBox="1"/>
          <p:nvPr/>
        </p:nvSpPr>
        <p:spPr>
          <a:xfrm>
            <a:off x="7557133" y="2671896"/>
            <a:ext cx="21021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>
              <a:tabLst>
                <a:tab pos="2637155" algn="ctr"/>
                <a:tab pos="5274310" algn="r"/>
              </a:tabLst>
            </a:pPr>
            <a:r>
              <a:rPr lang="ru-RU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Черная и цветная</a:t>
            </a:r>
          </a:p>
          <a:p>
            <a:pPr algn="ctr" hangingPunct="0">
              <a:tabLst>
                <a:tab pos="2637155" algn="ctr"/>
                <a:tab pos="5274310" algn="r"/>
              </a:tabLs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металлургия</a:t>
            </a: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7B4427A-1285-4A10-8793-70E997869CAC}"/>
              </a:ext>
            </a:extLst>
          </p:cNvPr>
          <p:cNvSpPr txBox="1"/>
          <p:nvPr/>
        </p:nvSpPr>
        <p:spPr>
          <a:xfrm>
            <a:off x="2104881" y="4156691"/>
            <a:ext cx="2102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>
              <a:tabLst>
                <a:tab pos="2637155" algn="ctr"/>
                <a:tab pos="5274310" algn="r"/>
              </a:tabLst>
            </a:pPr>
            <a:r>
              <a:rPr lang="ru-RU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Машиностроение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61BB568-4E14-4041-91BB-B5DC83E4007B}"/>
              </a:ext>
            </a:extLst>
          </p:cNvPr>
          <p:cNvSpPr txBox="1"/>
          <p:nvPr/>
        </p:nvSpPr>
        <p:spPr>
          <a:xfrm>
            <a:off x="10059919" y="2671896"/>
            <a:ext cx="1350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>
              <a:tabLst>
                <a:tab pos="2637155" algn="ctr"/>
                <a:tab pos="5274310" algn="r"/>
              </a:tabLst>
            </a:pPr>
            <a:r>
              <a:rPr lang="ru-RU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Нефтяная </a:t>
            </a:r>
            <a:br>
              <a:rPr lang="ru-RU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газовая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6861E46-A49D-418F-9E91-B6A18BD77967}"/>
              </a:ext>
            </a:extLst>
          </p:cNvPr>
          <p:cNvSpPr txBox="1"/>
          <p:nvPr/>
        </p:nvSpPr>
        <p:spPr>
          <a:xfrm>
            <a:off x="4178501" y="4156691"/>
            <a:ext cx="2102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>
              <a:tabLst>
                <a:tab pos="2637155" algn="ctr"/>
                <a:tab pos="5274310" algn="r"/>
              </a:tabLst>
            </a:pPr>
            <a:r>
              <a:rPr lang="ru-RU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Химическая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89EF268-1302-4DFC-8796-5C16374A3FFB}"/>
              </a:ext>
            </a:extLst>
          </p:cNvPr>
          <p:cNvSpPr txBox="1"/>
          <p:nvPr/>
        </p:nvSpPr>
        <p:spPr>
          <a:xfrm>
            <a:off x="6398745" y="4156691"/>
            <a:ext cx="21021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>
              <a:tabLst>
                <a:tab pos="2637155" algn="ctr"/>
                <a:tab pos="5274310" algn="r"/>
              </a:tabLst>
            </a:pPr>
            <a:r>
              <a:rPr lang="ru-RU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Древо-обрабатывающая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63E40E0-7029-4110-B938-A43BEB2BBFD0}"/>
              </a:ext>
            </a:extLst>
          </p:cNvPr>
          <p:cNvSpPr txBox="1"/>
          <p:nvPr/>
        </p:nvSpPr>
        <p:spPr>
          <a:xfrm>
            <a:off x="8786712" y="4156691"/>
            <a:ext cx="21021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>
              <a:tabLst>
                <a:tab pos="2637155" algn="ctr"/>
                <a:tab pos="5274310" algn="r"/>
              </a:tabLst>
            </a:pPr>
            <a:r>
              <a:rPr lang="ru-RU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Горно-добывающая</a:t>
            </a:r>
          </a:p>
        </p:txBody>
      </p:sp>
    </p:spTree>
    <p:extLst>
      <p:ext uri="{BB962C8B-B14F-4D97-AF65-F5344CB8AC3E}">
        <p14:creationId xmlns:p14="http://schemas.microsoft.com/office/powerpoint/2010/main" val="4223986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6D62F646-35A7-46D3-A941-5F572D19E3FD}"/>
              </a:ext>
            </a:extLst>
          </p:cNvPr>
          <p:cNvSpPr/>
          <p:nvPr/>
        </p:nvSpPr>
        <p:spPr>
          <a:xfrm>
            <a:off x="5255116" y="1498372"/>
            <a:ext cx="6271638" cy="4515380"/>
          </a:xfrm>
          <a:prstGeom prst="roundRect">
            <a:avLst>
              <a:gd name="adj" fmla="val 4813"/>
            </a:avLst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  <a:effectLst>
            <a:outerShdw blurRad="889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олилиния: фигура 74">
            <a:extLst>
              <a:ext uri="{FF2B5EF4-FFF2-40B4-BE49-F238E27FC236}">
                <a16:creationId xmlns:a16="http://schemas.microsoft.com/office/drawing/2014/main" id="{E09510D8-E155-4388-8069-9EE43FBA3C5B}"/>
              </a:ext>
            </a:extLst>
          </p:cNvPr>
          <p:cNvSpPr/>
          <p:nvPr/>
        </p:nvSpPr>
        <p:spPr>
          <a:xfrm>
            <a:off x="8167215" y="3426178"/>
            <a:ext cx="3359539" cy="2579509"/>
          </a:xfrm>
          <a:custGeom>
            <a:avLst/>
            <a:gdLst>
              <a:gd name="connsiteX0" fmla="*/ 0 w 3141588"/>
              <a:gd name="connsiteY0" fmla="*/ 0 h 2394773"/>
              <a:gd name="connsiteX1" fmla="*/ 3140960 w 3141588"/>
              <a:gd name="connsiteY1" fmla="*/ 0 h 2394773"/>
              <a:gd name="connsiteX2" fmla="*/ 3141588 w 3141588"/>
              <a:gd name="connsiteY2" fmla="*/ 6233 h 2394773"/>
              <a:gd name="connsiteX3" fmla="*/ 3141588 w 3141588"/>
              <a:gd name="connsiteY3" fmla="*/ 2190540 h 2394773"/>
              <a:gd name="connsiteX4" fmla="*/ 2937355 w 3141588"/>
              <a:gd name="connsiteY4" fmla="*/ 2394773 h 2394773"/>
              <a:gd name="connsiteX5" fmla="*/ 0 w 3141588"/>
              <a:gd name="connsiteY5" fmla="*/ 2394773 h 239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41588" h="2394773">
                <a:moveTo>
                  <a:pt x="0" y="0"/>
                </a:moveTo>
                <a:lnTo>
                  <a:pt x="3140960" y="0"/>
                </a:lnTo>
                <a:lnTo>
                  <a:pt x="3141588" y="6233"/>
                </a:lnTo>
                <a:lnTo>
                  <a:pt x="3141588" y="2190540"/>
                </a:lnTo>
                <a:cubicBezTo>
                  <a:pt x="3141588" y="2303335"/>
                  <a:pt x="3050150" y="2394773"/>
                  <a:pt x="2937355" y="2394773"/>
                </a:cubicBezTo>
                <a:lnTo>
                  <a:pt x="0" y="2394773"/>
                </a:lnTo>
                <a:close/>
              </a:path>
            </a:pathLst>
          </a:custGeom>
          <a:solidFill>
            <a:srgbClr val="DF6B0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80B37D5A-B49E-446D-9A83-0334AA226D9E}"/>
              </a:ext>
            </a:extLst>
          </p:cNvPr>
          <p:cNvGrpSpPr/>
          <p:nvPr/>
        </p:nvGrpSpPr>
        <p:grpSpPr>
          <a:xfrm>
            <a:off x="11641343" y="3199690"/>
            <a:ext cx="278738" cy="284448"/>
            <a:chOff x="11294137" y="2897975"/>
            <a:chExt cx="347091" cy="354201"/>
          </a:xfrm>
          <a:solidFill>
            <a:srgbClr val="F48122"/>
          </a:solidFill>
        </p:grpSpPr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A3485E41-A3CF-454E-A761-2EFDA59E6B26}"/>
                </a:ext>
              </a:extLst>
            </p:cNvPr>
            <p:cNvSpPr/>
            <p:nvPr/>
          </p:nvSpPr>
          <p:spPr>
            <a:xfrm>
              <a:off x="11297508" y="2897975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C7019DA3-01CE-4725-90BD-08B45605A581}"/>
                </a:ext>
              </a:extLst>
            </p:cNvPr>
            <p:cNvSpPr/>
            <p:nvPr/>
          </p:nvSpPr>
          <p:spPr>
            <a:xfrm>
              <a:off x="11506102" y="2897975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589C6AA7-BD08-456B-964C-154AAA4FFB00}"/>
                </a:ext>
              </a:extLst>
            </p:cNvPr>
            <p:cNvSpPr/>
            <p:nvPr/>
          </p:nvSpPr>
          <p:spPr>
            <a:xfrm>
              <a:off x="11294137" y="3117050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C7DE8A71-2A32-47F5-910F-65B2E02A2FE8}"/>
                </a:ext>
              </a:extLst>
            </p:cNvPr>
            <p:cNvSpPr/>
            <p:nvPr/>
          </p:nvSpPr>
          <p:spPr>
            <a:xfrm>
              <a:off x="11506102" y="3117050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1" name="Полилиния: фигура 40">
            <a:extLst>
              <a:ext uri="{FF2B5EF4-FFF2-40B4-BE49-F238E27FC236}">
                <a16:creationId xmlns:a16="http://schemas.microsoft.com/office/drawing/2014/main" id="{F665F76A-89E0-41CD-9007-D4D104EAF93D}"/>
              </a:ext>
            </a:extLst>
          </p:cNvPr>
          <p:cNvSpPr/>
          <p:nvPr/>
        </p:nvSpPr>
        <p:spPr>
          <a:xfrm>
            <a:off x="550657" y="758371"/>
            <a:ext cx="449277" cy="5167086"/>
          </a:xfrm>
          <a:custGeom>
            <a:avLst/>
            <a:gdLst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  <a:gd name="connsiteX6" fmla="*/ 91440 w 449277"/>
              <a:gd name="connsiteY6" fmla="*/ 91440 h 5167086"/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277" h="5167086">
                <a:moveTo>
                  <a:pt x="0" y="0"/>
                </a:moveTo>
                <a:lnTo>
                  <a:pt x="257705" y="0"/>
                </a:lnTo>
                <a:cubicBezTo>
                  <a:pt x="363507" y="0"/>
                  <a:pt x="449277" y="85770"/>
                  <a:pt x="449277" y="191572"/>
                </a:cubicBezTo>
                <a:lnTo>
                  <a:pt x="449277" y="4975514"/>
                </a:lnTo>
                <a:cubicBezTo>
                  <a:pt x="449277" y="5081316"/>
                  <a:pt x="363507" y="5167086"/>
                  <a:pt x="257705" y="5167086"/>
                </a:cubicBezTo>
                <a:lnTo>
                  <a:pt x="0" y="5167086"/>
                </a:lnTo>
              </a:path>
            </a:pathLst>
          </a:custGeom>
          <a:noFill/>
          <a:ln>
            <a:solidFill>
              <a:srgbClr val="F48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4CBF02E7-591B-4606-8CC3-02566A863856}"/>
              </a:ext>
            </a:extLst>
          </p:cNvPr>
          <p:cNvGrpSpPr/>
          <p:nvPr/>
        </p:nvGrpSpPr>
        <p:grpSpPr>
          <a:xfrm>
            <a:off x="550657" y="1025795"/>
            <a:ext cx="343836" cy="343836"/>
            <a:chOff x="5196114" y="417088"/>
            <a:chExt cx="428369" cy="428369"/>
          </a:xfrm>
        </p:grpSpPr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C3BC94E1-DDD6-44CF-9DA3-AD7DBE57F068}"/>
                </a:ext>
              </a:extLst>
            </p:cNvPr>
            <p:cNvSpPr/>
            <p:nvPr/>
          </p:nvSpPr>
          <p:spPr>
            <a:xfrm>
              <a:off x="5196114" y="417088"/>
              <a:ext cx="428369" cy="428369"/>
            </a:xfrm>
            <a:prstGeom prst="ellipse">
              <a:avLst/>
            </a:prstGeom>
            <a:solidFill>
              <a:srgbClr val="F481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18CC15AF-78CF-4674-B973-ED2BED72F08D}"/>
                </a:ext>
              </a:extLst>
            </p:cNvPr>
            <p:cNvSpPr/>
            <p:nvPr/>
          </p:nvSpPr>
          <p:spPr>
            <a:xfrm>
              <a:off x="5276139" y="497113"/>
              <a:ext cx="268317" cy="2683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80ED63CB-11EB-4B23-A589-9A55AD22B5F2}"/>
              </a:ext>
            </a:extLst>
          </p:cNvPr>
          <p:cNvSpPr txBox="1"/>
          <p:nvPr/>
        </p:nvSpPr>
        <p:spPr>
          <a:xfrm rot="5400000">
            <a:off x="106036" y="2115093"/>
            <a:ext cx="12330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48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ЛИДЕРВОРК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6D49B93-627E-4E6A-B6ED-16B1C669C712}"/>
              </a:ext>
            </a:extLst>
          </p:cNvPr>
          <p:cNvSpPr txBox="1"/>
          <p:nvPr/>
        </p:nvSpPr>
        <p:spPr>
          <a:xfrm>
            <a:off x="550657" y="5427389"/>
            <a:ext cx="4492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500"/>
              </a:spcBef>
            </a:pPr>
            <a:r>
              <a:rPr lang="ru-RU" sz="2000" b="1" dirty="0">
                <a:solidFill>
                  <a:srgbClr val="F48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2000" b="1" i="0" dirty="0">
              <a:solidFill>
                <a:srgbClr val="F481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9C0101A-7DD4-4BE2-B0AE-DDB08360140C}"/>
              </a:ext>
            </a:extLst>
          </p:cNvPr>
          <p:cNvSpPr txBox="1"/>
          <p:nvPr/>
        </p:nvSpPr>
        <p:spPr>
          <a:xfrm>
            <a:off x="1233715" y="2489439"/>
            <a:ext cx="371081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последние 5 лет объем рынка СИЗ </a:t>
            </a:r>
            <a:b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спецодежды </a:t>
            </a:r>
          </a:p>
          <a:p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России </a:t>
            </a:r>
          </a:p>
          <a:p>
            <a:r>
              <a:rPr lang="ru-RU" sz="2800" b="1" dirty="0">
                <a:solidFill>
                  <a:srgbClr val="DF6B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вырос на 30%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D215E73-AB8A-4554-B4B3-4E5DF19687A5}"/>
              </a:ext>
            </a:extLst>
          </p:cNvPr>
          <p:cNvSpPr txBox="1"/>
          <p:nvPr/>
        </p:nvSpPr>
        <p:spPr>
          <a:xfrm>
            <a:off x="1233715" y="2119328"/>
            <a:ext cx="3962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Российский рынок СИЗ</a:t>
            </a:r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0000A0DB-810C-43F9-BBA8-42296584AA1E}"/>
              </a:ext>
            </a:extLst>
          </p:cNvPr>
          <p:cNvCxnSpPr>
            <a:cxnSpLocks/>
          </p:cNvCxnSpPr>
          <p:nvPr/>
        </p:nvCxnSpPr>
        <p:spPr>
          <a:xfrm>
            <a:off x="8166653" y="889605"/>
            <a:ext cx="0" cy="5078790"/>
          </a:xfrm>
          <a:prstGeom prst="line">
            <a:avLst/>
          </a:prstGeom>
          <a:ln w="9525">
            <a:solidFill>
              <a:srgbClr val="F481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87237CC8-3937-482E-86E2-AB1E25FDAF8A}"/>
              </a:ext>
            </a:extLst>
          </p:cNvPr>
          <p:cNvCxnSpPr>
            <a:cxnSpLocks/>
          </p:cNvCxnSpPr>
          <p:nvPr/>
        </p:nvCxnSpPr>
        <p:spPr>
          <a:xfrm>
            <a:off x="4973947" y="3426178"/>
            <a:ext cx="6473039" cy="0"/>
          </a:xfrm>
          <a:prstGeom prst="line">
            <a:avLst/>
          </a:prstGeom>
          <a:ln w="9525">
            <a:solidFill>
              <a:srgbClr val="F481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Диаграмма 38">
            <a:extLst>
              <a:ext uri="{FF2B5EF4-FFF2-40B4-BE49-F238E27FC236}">
                <a16:creationId xmlns:a16="http://schemas.microsoft.com/office/drawing/2014/main" id="{1653CFAA-A5DD-469F-B8C8-7AAC187E47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3979671"/>
              </p:ext>
            </p:extLst>
          </p:nvPr>
        </p:nvGraphicFramePr>
        <p:xfrm>
          <a:off x="5145758" y="1555308"/>
          <a:ext cx="3048169" cy="1820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0" name="Дуга 39">
            <a:extLst>
              <a:ext uri="{FF2B5EF4-FFF2-40B4-BE49-F238E27FC236}">
                <a16:creationId xmlns:a16="http://schemas.microsoft.com/office/drawing/2014/main" id="{E5A113D8-EC60-4077-842B-08938871AF19}"/>
              </a:ext>
            </a:extLst>
          </p:cNvPr>
          <p:cNvSpPr/>
          <p:nvPr/>
        </p:nvSpPr>
        <p:spPr>
          <a:xfrm rot="17148154">
            <a:off x="4899440" y="1810575"/>
            <a:ext cx="3211178" cy="2835102"/>
          </a:xfrm>
          <a:prstGeom prst="arc">
            <a:avLst>
              <a:gd name="adj1" fmla="val 18263064"/>
              <a:gd name="adj2" fmla="val 895465"/>
            </a:avLst>
          </a:prstGeom>
          <a:ln>
            <a:solidFill>
              <a:srgbClr val="DF6B0B"/>
            </a:solidFill>
            <a:headEnd type="oval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FE35966-59F2-4911-9F7D-40C091980A00}"/>
              </a:ext>
            </a:extLst>
          </p:cNvPr>
          <p:cNvSpPr txBox="1"/>
          <p:nvPr/>
        </p:nvSpPr>
        <p:spPr>
          <a:xfrm>
            <a:off x="6106692" y="1285859"/>
            <a:ext cx="796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DF6B0B"/>
                </a:solidFill>
              </a:rPr>
              <a:t>+30%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709132B-020E-4E2E-B446-43DE5C905A8C}"/>
              </a:ext>
            </a:extLst>
          </p:cNvPr>
          <p:cNvSpPr txBox="1"/>
          <p:nvPr/>
        </p:nvSpPr>
        <p:spPr>
          <a:xfrm>
            <a:off x="8598712" y="2326849"/>
            <a:ext cx="29978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товарооборота к 2025 году прогнозирует Минпромторг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FB6758-63D8-43D2-9E43-6808AA889FAC}"/>
              </a:ext>
            </a:extLst>
          </p:cNvPr>
          <p:cNvSpPr txBox="1"/>
          <p:nvPr/>
        </p:nvSpPr>
        <p:spPr>
          <a:xfrm>
            <a:off x="8560238" y="1550879"/>
            <a:ext cx="2552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40%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рост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EEA9B40-FB6D-43E2-8FD3-4BCC36CFF7C8}"/>
              </a:ext>
            </a:extLst>
          </p:cNvPr>
          <p:cNvSpPr txBox="1"/>
          <p:nvPr/>
        </p:nvSpPr>
        <p:spPr>
          <a:xfrm>
            <a:off x="8525491" y="4832526"/>
            <a:ext cx="27622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 Доля только </a:t>
            </a:r>
            <a:b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производителей СИЗ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FFA2F65-5329-4A1F-88BD-0CE8BF6A8AAC}"/>
              </a:ext>
            </a:extLst>
          </p:cNvPr>
          <p:cNvSpPr txBox="1"/>
          <p:nvPr/>
        </p:nvSpPr>
        <p:spPr>
          <a:xfrm>
            <a:off x="5190550" y="986377"/>
            <a:ext cx="27221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Объем рынка в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млрд.руб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63" name="Диаграмма 62">
            <a:extLst>
              <a:ext uri="{FF2B5EF4-FFF2-40B4-BE49-F238E27FC236}">
                <a16:creationId xmlns:a16="http://schemas.microsoft.com/office/drawing/2014/main" id="{DCED458C-B1E3-47C9-B56E-ABB603D9F0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2149800"/>
              </p:ext>
            </p:extLst>
          </p:nvPr>
        </p:nvGraphicFramePr>
        <p:xfrm>
          <a:off x="5162624" y="3495573"/>
          <a:ext cx="2777962" cy="2364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6" name="TextBox 65">
            <a:extLst>
              <a:ext uri="{FF2B5EF4-FFF2-40B4-BE49-F238E27FC236}">
                <a16:creationId xmlns:a16="http://schemas.microsoft.com/office/drawing/2014/main" id="{1F5D9B72-46BD-44C0-B78E-2DEA8145C7CA}"/>
              </a:ext>
            </a:extLst>
          </p:cNvPr>
          <p:cNvSpPr txBox="1"/>
          <p:nvPr/>
        </p:nvSpPr>
        <p:spPr>
          <a:xfrm>
            <a:off x="7375306" y="4350920"/>
            <a:ext cx="6625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DF6B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 </a:t>
            </a:r>
            <a:br>
              <a:rPr lang="ru-RU" b="1" dirty="0">
                <a:solidFill>
                  <a:srgbClr val="DF6B0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DF6B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СИЗ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1E6145DB-0BDE-4353-9A4E-5CE6FCC3CBE6}"/>
              </a:ext>
            </a:extLst>
          </p:cNvPr>
          <p:cNvGrpSpPr/>
          <p:nvPr/>
        </p:nvGrpSpPr>
        <p:grpSpPr>
          <a:xfrm>
            <a:off x="8525491" y="3981172"/>
            <a:ext cx="2198886" cy="830997"/>
            <a:chOff x="8442264" y="3981172"/>
            <a:chExt cx="2198886" cy="830997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5FD041C-5C48-4491-A96D-2CA4EEF6760F}"/>
                </a:ext>
              </a:extLst>
            </p:cNvPr>
            <p:cNvSpPr txBox="1"/>
            <p:nvPr/>
          </p:nvSpPr>
          <p:spPr>
            <a:xfrm>
              <a:off x="8442264" y="3981172"/>
              <a:ext cx="151728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4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54,9</a:t>
              </a:r>
              <a:r>
                <a:rPr lang="ru-RU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9CB3D47-CED9-4EFE-83F8-EEF8FE336ECF}"/>
                </a:ext>
              </a:extLst>
            </p:cNvPr>
            <p:cNvSpPr txBox="1"/>
            <p:nvPr/>
          </p:nvSpPr>
          <p:spPr>
            <a:xfrm>
              <a:off x="9744131" y="4031430"/>
              <a:ext cx="89701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млрд.руб</a:t>
              </a:r>
              <a:r>
                <a:rPr lang="ru-RU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4E3EC8E3-8A10-4C1B-8F30-71E44BE25793}"/>
              </a:ext>
            </a:extLst>
          </p:cNvPr>
          <p:cNvSpPr txBox="1"/>
          <p:nvPr/>
        </p:nvSpPr>
        <p:spPr>
          <a:xfrm>
            <a:off x="4559014" y="4914146"/>
            <a:ext cx="156884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12% </a:t>
            </a:r>
            <a:b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Спецобувь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2853411-9161-45AA-A8A8-BBC43631D06F}"/>
              </a:ext>
            </a:extLst>
          </p:cNvPr>
          <p:cNvSpPr txBox="1"/>
          <p:nvPr/>
        </p:nvSpPr>
        <p:spPr>
          <a:xfrm>
            <a:off x="5904008" y="5409020"/>
            <a:ext cx="156884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18%</a:t>
            </a:r>
            <a:b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Спецодежда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A6487DC-0CBA-47D3-A479-9BBDAA8B8C5F}"/>
              </a:ext>
            </a:extLst>
          </p:cNvPr>
          <p:cNvSpPr txBox="1"/>
          <p:nvPr/>
        </p:nvSpPr>
        <p:spPr>
          <a:xfrm>
            <a:off x="4559014" y="3629874"/>
            <a:ext cx="156884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 </a:t>
            </a:r>
            <a:b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Комплексный</a:t>
            </a:r>
          </a:p>
          <a:p>
            <a:pPr algn="r"/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поставщик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E63CD22-D6A2-4D89-83EA-DD550D8090FC}"/>
              </a:ext>
            </a:extLst>
          </p:cNvPr>
          <p:cNvSpPr txBox="1"/>
          <p:nvPr/>
        </p:nvSpPr>
        <p:spPr>
          <a:xfrm>
            <a:off x="1271063" y="231099"/>
            <a:ext cx="101676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DF6B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2.1. Актуальность проекта для компании.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Рынок сбыта</a:t>
            </a:r>
          </a:p>
        </p:txBody>
      </p:sp>
    </p:spTree>
    <p:extLst>
      <p:ext uri="{BB962C8B-B14F-4D97-AF65-F5344CB8AC3E}">
        <p14:creationId xmlns:p14="http://schemas.microsoft.com/office/powerpoint/2010/main" val="3173639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E9489A9D-5023-408E-83EB-170F981F3D7F}"/>
              </a:ext>
            </a:extLst>
          </p:cNvPr>
          <p:cNvSpPr/>
          <p:nvPr/>
        </p:nvSpPr>
        <p:spPr>
          <a:xfrm>
            <a:off x="-11026" y="0"/>
            <a:ext cx="4263435" cy="6858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63000">
                <a:srgbClr val="F48122"/>
              </a:gs>
              <a:gs pos="0">
                <a:srgbClr val="EFA14F"/>
              </a:gs>
              <a:gs pos="35000">
                <a:srgbClr val="F2923E"/>
              </a:gs>
              <a:gs pos="100000">
                <a:srgbClr val="F68122"/>
              </a:gs>
            </a:gsLst>
            <a:lin ang="10800000" scaled="1"/>
            <a:tileRect/>
          </a:gradFill>
          <a:ln>
            <a:noFill/>
          </a:ln>
          <a:effectLst>
            <a:outerShdw blurRad="889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: скругленные углы 81">
            <a:extLst>
              <a:ext uri="{FF2B5EF4-FFF2-40B4-BE49-F238E27FC236}">
                <a16:creationId xmlns:a16="http://schemas.microsoft.com/office/drawing/2014/main" id="{77E075CC-F774-4912-BC50-BA3810A98970}"/>
              </a:ext>
            </a:extLst>
          </p:cNvPr>
          <p:cNvSpPr/>
          <p:nvPr/>
        </p:nvSpPr>
        <p:spPr>
          <a:xfrm>
            <a:off x="1561617" y="1024942"/>
            <a:ext cx="4963883" cy="4835427"/>
          </a:xfrm>
          <a:prstGeom prst="roundRect">
            <a:avLst>
              <a:gd name="adj" fmla="val 4813"/>
            </a:avLst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  <a:effectLst>
            <a:outerShdw blurRad="889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олилиния: фигура 54">
            <a:extLst>
              <a:ext uri="{FF2B5EF4-FFF2-40B4-BE49-F238E27FC236}">
                <a16:creationId xmlns:a16="http://schemas.microsoft.com/office/drawing/2014/main" id="{FE511146-88D1-41EA-9066-0E4B1E331F3D}"/>
              </a:ext>
            </a:extLst>
          </p:cNvPr>
          <p:cNvSpPr/>
          <p:nvPr/>
        </p:nvSpPr>
        <p:spPr>
          <a:xfrm>
            <a:off x="550657" y="845457"/>
            <a:ext cx="449277" cy="5167086"/>
          </a:xfrm>
          <a:custGeom>
            <a:avLst/>
            <a:gdLst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  <a:gd name="connsiteX6" fmla="*/ 91440 w 449277"/>
              <a:gd name="connsiteY6" fmla="*/ 91440 h 5167086"/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277" h="5167086">
                <a:moveTo>
                  <a:pt x="0" y="0"/>
                </a:moveTo>
                <a:lnTo>
                  <a:pt x="257705" y="0"/>
                </a:lnTo>
                <a:cubicBezTo>
                  <a:pt x="363507" y="0"/>
                  <a:pt x="449277" y="85770"/>
                  <a:pt x="449277" y="191572"/>
                </a:cubicBezTo>
                <a:lnTo>
                  <a:pt x="449277" y="4975514"/>
                </a:lnTo>
                <a:cubicBezTo>
                  <a:pt x="449277" y="5081316"/>
                  <a:pt x="363507" y="5167086"/>
                  <a:pt x="257705" y="5167086"/>
                </a:cubicBezTo>
                <a:lnTo>
                  <a:pt x="0" y="5167086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DD5D5C8D-04AD-44B2-9EA6-3018BC6C9EC9}"/>
              </a:ext>
            </a:extLst>
          </p:cNvPr>
          <p:cNvGrpSpPr/>
          <p:nvPr/>
        </p:nvGrpSpPr>
        <p:grpSpPr>
          <a:xfrm>
            <a:off x="550657" y="1112881"/>
            <a:ext cx="343836" cy="343836"/>
            <a:chOff x="5196114" y="417088"/>
            <a:chExt cx="428369" cy="428369"/>
          </a:xfrm>
        </p:grpSpPr>
        <p:sp>
          <p:nvSpPr>
            <p:cNvPr id="57" name="Овал 56">
              <a:extLst>
                <a:ext uri="{FF2B5EF4-FFF2-40B4-BE49-F238E27FC236}">
                  <a16:creationId xmlns:a16="http://schemas.microsoft.com/office/drawing/2014/main" id="{F0C35F6D-0701-4252-83C4-FC6EB73C9A59}"/>
                </a:ext>
              </a:extLst>
            </p:cNvPr>
            <p:cNvSpPr/>
            <p:nvPr/>
          </p:nvSpPr>
          <p:spPr>
            <a:xfrm>
              <a:off x="5196114" y="417088"/>
              <a:ext cx="428369" cy="4283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Овал 57">
              <a:extLst>
                <a:ext uri="{FF2B5EF4-FFF2-40B4-BE49-F238E27FC236}">
                  <a16:creationId xmlns:a16="http://schemas.microsoft.com/office/drawing/2014/main" id="{095801F9-5BA7-4A9F-BDC6-31BAEE76BC32}"/>
                </a:ext>
              </a:extLst>
            </p:cNvPr>
            <p:cNvSpPr/>
            <p:nvPr/>
          </p:nvSpPr>
          <p:spPr>
            <a:xfrm>
              <a:off x="5276139" y="497113"/>
              <a:ext cx="268317" cy="268317"/>
            </a:xfrm>
            <a:prstGeom prst="ellipse">
              <a:avLst/>
            </a:prstGeom>
            <a:solidFill>
              <a:srgbClr val="F58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BE13FE81-538B-4D88-90B5-C45D761C9687}"/>
              </a:ext>
            </a:extLst>
          </p:cNvPr>
          <p:cNvSpPr txBox="1"/>
          <p:nvPr/>
        </p:nvSpPr>
        <p:spPr>
          <a:xfrm rot="5400000">
            <a:off x="106036" y="2202179"/>
            <a:ext cx="12330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ЛИДЕРВОРК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F1FA4C4-9945-4682-B264-C166C8590BFB}"/>
              </a:ext>
            </a:extLst>
          </p:cNvPr>
          <p:cNvSpPr txBox="1"/>
          <p:nvPr/>
        </p:nvSpPr>
        <p:spPr>
          <a:xfrm>
            <a:off x="434071" y="5427389"/>
            <a:ext cx="5658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500"/>
              </a:spcBef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sz="16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9C0101A-7DD4-4BE2-B0AE-DDB08360140C}"/>
              </a:ext>
            </a:extLst>
          </p:cNvPr>
          <p:cNvSpPr txBox="1"/>
          <p:nvPr/>
        </p:nvSpPr>
        <p:spPr>
          <a:xfrm>
            <a:off x="6992437" y="961094"/>
            <a:ext cx="51272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DF6B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2022 г. международные 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производители приостановили работу </a:t>
            </a:r>
            <a:b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РФ – освободилась большая доля ранка (до 50%)</a:t>
            </a:r>
          </a:p>
          <a:p>
            <a:endParaRPr lang="ru-RU" sz="1600" b="1" dirty="0">
              <a:solidFill>
                <a:srgbClr val="DF6B0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b="1" dirty="0">
              <a:solidFill>
                <a:srgbClr val="DF6B0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37CC087-DB61-412A-9085-CB9AADDFE345}"/>
              </a:ext>
            </a:extLst>
          </p:cNvPr>
          <p:cNvSpPr txBox="1"/>
          <p:nvPr/>
        </p:nvSpPr>
        <p:spPr>
          <a:xfrm>
            <a:off x="7694474" y="2080393"/>
            <a:ext cx="43432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Отсутствие альтернативных поставщиков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7B0A838-2656-4FDD-A481-E6E0A492703D}"/>
              </a:ext>
            </a:extLst>
          </p:cNvPr>
          <p:cNvSpPr txBox="1"/>
          <p:nvPr/>
        </p:nvSpPr>
        <p:spPr>
          <a:xfrm>
            <a:off x="3653263" y="1200690"/>
            <a:ext cx="276548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 - доля </a:t>
            </a:r>
          </a:p>
          <a:p>
            <a:pPr algn="r"/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импортных поставщиков (принадлежала компании 3М)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Полилиния: фигура 80">
            <a:extLst>
              <a:ext uri="{FF2B5EF4-FFF2-40B4-BE49-F238E27FC236}">
                <a16:creationId xmlns:a16="http://schemas.microsoft.com/office/drawing/2014/main" id="{B8C0B030-6F91-4816-BBDA-DE3F53FE6678}"/>
              </a:ext>
            </a:extLst>
          </p:cNvPr>
          <p:cNvSpPr/>
          <p:nvPr/>
        </p:nvSpPr>
        <p:spPr>
          <a:xfrm flipH="1">
            <a:off x="1372779" y="845457"/>
            <a:ext cx="449277" cy="5167086"/>
          </a:xfrm>
          <a:custGeom>
            <a:avLst/>
            <a:gdLst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  <a:gd name="connsiteX6" fmla="*/ 91440 w 449277"/>
              <a:gd name="connsiteY6" fmla="*/ 91440 h 5167086"/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277" h="5167086">
                <a:moveTo>
                  <a:pt x="0" y="0"/>
                </a:moveTo>
                <a:lnTo>
                  <a:pt x="257705" y="0"/>
                </a:lnTo>
                <a:cubicBezTo>
                  <a:pt x="363507" y="0"/>
                  <a:pt x="449277" y="85770"/>
                  <a:pt x="449277" y="191572"/>
                </a:cubicBezTo>
                <a:lnTo>
                  <a:pt x="449277" y="4975514"/>
                </a:lnTo>
                <a:cubicBezTo>
                  <a:pt x="449277" y="5081316"/>
                  <a:pt x="363507" y="5167086"/>
                  <a:pt x="257705" y="5167086"/>
                </a:cubicBezTo>
                <a:lnTo>
                  <a:pt x="0" y="5167086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29A79A8-54A1-40B1-86C1-125FB627B693}"/>
              </a:ext>
            </a:extLst>
          </p:cNvPr>
          <p:cNvGrpSpPr/>
          <p:nvPr/>
        </p:nvGrpSpPr>
        <p:grpSpPr>
          <a:xfrm>
            <a:off x="3166233" y="2781773"/>
            <a:ext cx="2231354" cy="2237527"/>
            <a:chOff x="2794274" y="2578484"/>
            <a:chExt cx="2231354" cy="2237527"/>
          </a:xfrm>
        </p:grpSpPr>
        <p:sp>
          <p:nvSpPr>
            <p:cNvPr id="7" name="Дуга 6">
              <a:extLst>
                <a:ext uri="{FF2B5EF4-FFF2-40B4-BE49-F238E27FC236}">
                  <a16:creationId xmlns:a16="http://schemas.microsoft.com/office/drawing/2014/main" id="{7ED4DDD4-0934-484D-BF09-D1CCCF6DCBA8}"/>
                </a:ext>
              </a:extLst>
            </p:cNvPr>
            <p:cNvSpPr/>
            <p:nvPr/>
          </p:nvSpPr>
          <p:spPr>
            <a:xfrm>
              <a:off x="2794274" y="2591598"/>
              <a:ext cx="2213723" cy="2213723"/>
            </a:xfrm>
            <a:prstGeom prst="arc">
              <a:avLst>
                <a:gd name="adj1" fmla="val 16126868"/>
                <a:gd name="adj2" fmla="val 5507729"/>
              </a:avLst>
            </a:prstGeom>
            <a:noFill/>
            <a:ln w="2127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Дуга 83">
              <a:extLst>
                <a:ext uri="{FF2B5EF4-FFF2-40B4-BE49-F238E27FC236}">
                  <a16:creationId xmlns:a16="http://schemas.microsoft.com/office/drawing/2014/main" id="{76F1416F-4AC2-4EB5-BA1E-8A28B3B027EE}"/>
                </a:ext>
              </a:extLst>
            </p:cNvPr>
            <p:cNvSpPr/>
            <p:nvPr/>
          </p:nvSpPr>
          <p:spPr>
            <a:xfrm flipH="1">
              <a:off x="2811905" y="2590386"/>
              <a:ext cx="2213723" cy="2213723"/>
            </a:xfrm>
            <a:prstGeom prst="arc">
              <a:avLst>
                <a:gd name="adj1" fmla="val 16446443"/>
                <a:gd name="adj2" fmla="val 17844833"/>
              </a:avLst>
            </a:prstGeom>
            <a:noFill/>
            <a:ln w="2127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Дуга 85">
              <a:extLst>
                <a:ext uri="{FF2B5EF4-FFF2-40B4-BE49-F238E27FC236}">
                  <a16:creationId xmlns:a16="http://schemas.microsoft.com/office/drawing/2014/main" id="{3506F1E2-9FE8-4289-98B9-A4FD1228E602}"/>
                </a:ext>
              </a:extLst>
            </p:cNvPr>
            <p:cNvSpPr/>
            <p:nvPr/>
          </p:nvSpPr>
          <p:spPr>
            <a:xfrm flipH="1">
              <a:off x="2794274" y="2602288"/>
              <a:ext cx="2213723" cy="2213723"/>
            </a:xfrm>
            <a:prstGeom prst="arc">
              <a:avLst>
                <a:gd name="adj1" fmla="val 17923554"/>
                <a:gd name="adj2" fmla="val 20419549"/>
              </a:avLst>
            </a:prstGeom>
            <a:noFill/>
            <a:ln w="2127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Дуга 86">
              <a:extLst>
                <a:ext uri="{FF2B5EF4-FFF2-40B4-BE49-F238E27FC236}">
                  <a16:creationId xmlns:a16="http://schemas.microsoft.com/office/drawing/2014/main" id="{8CAAC429-53F9-4BD7-81F3-C049BF0FA04B}"/>
                </a:ext>
              </a:extLst>
            </p:cNvPr>
            <p:cNvSpPr/>
            <p:nvPr/>
          </p:nvSpPr>
          <p:spPr>
            <a:xfrm flipH="1">
              <a:off x="2799928" y="2578484"/>
              <a:ext cx="2202413" cy="2213723"/>
            </a:xfrm>
            <a:prstGeom prst="arc">
              <a:avLst>
                <a:gd name="adj1" fmla="val 20603764"/>
                <a:gd name="adj2" fmla="val 2183433"/>
              </a:avLst>
            </a:prstGeom>
            <a:noFill/>
            <a:ln w="2127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Дуга 87">
              <a:extLst>
                <a:ext uri="{FF2B5EF4-FFF2-40B4-BE49-F238E27FC236}">
                  <a16:creationId xmlns:a16="http://schemas.microsoft.com/office/drawing/2014/main" id="{6527CAF0-76EE-4516-B437-3FE753D6D916}"/>
                </a:ext>
              </a:extLst>
            </p:cNvPr>
            <p:cNvSpPr/>
            <p:nvPr/>
          </p:nvSpPr>
          <p:spPr>
            <a:xfrm flipH="1" flipV="1">
              <a:off x="2799199" y="2601004"/>
              <a:ext cx="2213723" cy="2213723"/>
            </a:xfrm>
            <a:prstGeom prst="arc">
              <a:avLst>
                <a:gd name="adj1" fmla="val 16446443"/>
                <a:gd name="adj2" fmla="val 17964729"/>
              </a:avLst>
            </a:prstGeom>
            <a:noFill/>
            <a:ln w="2127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Дуга 88">
              <a:extLst>
                <a:ext uri="{FF2B5EF4-FFF2-40B4-BE49-F238E27FC236}">
                  <a16:creationId xmlns:a16="http://schemas.microsoft.com/office/drawing/2014/main" id="{C0B4DF9E-C83B-4315-8A5B-F62E69F469F6}"/>
                </a:ext>
              </a:extLst>
            </p:cNvPr>
            <p:cNvSpPr/>
            <p:nvPr/>
          </p:nvSpPr>
          <p:spPr>
            <a:xfrm flipH="1" flipV="1">
              <a:off x="2804679" y="2596337"/>
              <a:ext cx="2213723" cy="2213723"/>
            </a:xfrm>
            <a:prstGeom prst="arc">
              <a:avLst>
                <a:gd name="adj1" fmla="val 18045698"/>
                <a:gd name="adj2" fmla="val 19389343"/>
              </a:avLst>
            </a:prstGeom>
            <a:noFill/>
            <a:ln w="2127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B7468DC8-B402-420D-96DB-D38E20D877B3}"/>
              </a:ext>
            </a:extLst>
          </p:cNvPr>
          <p:cNvSpPr txBox="1"/>
          <p:nvPr/>
        </p:nvSpPr>
        <p:spPr>
          <a:xfrm>
            <a:off x="1947512" y="2337395"/>
            <a:ext cx="19884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defRPr sz="900" b="0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Бриз Кама, </a:t>
            </a:r>
            <a:fld id="{4D706D84-E936-4E1A-AEB0-3372D12C4C9A}" type="PERCENTAGE">
              <a:rPr lang="ru-RU" sz="1200" baseline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rtl="0">
                <a:defRPr sz="900" b="0" i="0" u="none" strike="noStrike" kern="1200" baseline="0">
                  <a:solidFill>
                    <a:prstClr val="black">
                      <a:lumMod val="75000"/>
                      <a:lumOff val="25000"/>
                    </a:prstClr>
                  </a:solidFill>
                  <a:latin typeface="+mn-lt"/>
                  <a:ea typeface="+mn-ea"/>
                  <a:cs typeface="+mn-cs"/>
                </a:defRPr>
              </a:pPr>
              <a:t>5%</a:t>
            </a:fld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7036C0C-5A80-40B9-9CC9-2A7FB95F48E5}"/>
              </a:ext>
            </a:extLst>
          </p:cNvPr>
          <p:cNvSpPr txBox="1"/>
          <p:nvPr/>
        </p:nvSpPr>
        <p:spPr>
          <a:xfrm>
            <a:off x="1037450" y="2933866"/>
            <a:ext cx="21664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defRPr sz="900" b="0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Респираторный комплекс,13%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E1E0DCF-3560-47AA-8C94-0283F7662F6B}"/>
              </a:ext>
            </a:extLst>
          </p:cNvPr>
          <p:cNvSpPr txBox="1"/>
          <p:nvPr/>
        </p:nvSpPr>
        <p:spPr>
          <a:xfrm>
            <a:off x="937814" y="3666545"/>
            <a:ext cx="21664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defRPr sz="900" b="0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«Сорбент», </a:t>
            </a:r>
            <a:b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25%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7B30F79-0D18-4B8F-8311-935F1352D3AE}"/>
              </a:ext>
            </a:extLst>
          </p:cNvPr>
          <p:cNvSpPr txBox="1"/>
          <p:nvPr/>
        </p:nvSpPr>
        <p:spPr>
          <a:xfrm>
            <a:off x="2908809" y="5146512"/>
            <a:ext cx="12913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defRPr sz="900" b="0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Прочие,</a:t>
            </a:r>
            <a:b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6%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70E45AA-3381-4900-BFDB-D3D5B881E65F}"/>
              </a:ext>
            </a:extLst>
          </p:cNvPr>
          <p:cNvSpPr txBox="1"/>
          <p:nvPr/>
        </p:nvSpPr>
        <p:spPr>
          <a:xfrm>
            <a:off x="1525965" y="4564303"/>
            <a:ext cx="17186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defRPr sz="900" b="0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Автограф </a:t>
            </a:r>
            <a:r>
              <a:rPr lang="ru-RU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Сейфти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10%</a:t>
            </a:r>
            <a:endParaRPr lang="ru-RU" sz="1200" baseline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AAF033CB-2646-45AD-ACD6-1012954A15A6}"/>
              </a:ext>
            </a:extLst>
          </p:cNvPr>
          <p:cNvCxnSpPr>
            <a:cxnSpLocks/>
          </p:cNvCxnSpPr>
          <p:nvPr/>
        </p:nvCxnSpPr>
        <p:spPr>
          <a:xfrm flipV="1">
            <a:off x="3182434" y="2768659"/>
            <a:ext cx="725822" cy="5951"/>
          </a:xfrm>
          <a:prstGeom prst="line">
            <a:avLst/>
          </a:prstGeom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>
            <a:extLst>
              <a:ext uri="{FF2B5EF4-FFF2-40B4-BE49-F238E27FC236}">
                <a16:creationId xmlns:a16="http://schemas.microsoft.com/office/drawing/2014/main" id="{6E54750B-C569-4585-A2CE-A9521E1C0F4C}"/>
              </a:ext>
            </a:extLst>
          </p:cNvPr>
          <p:cNvCxnSpPr>
            <a:cxnSpLocks/>
          </p:cNvCxnSpPr>
          <p:nvPr/>
        </p:nvCxnSpPr>
        <p:spPr>
          <a:xfrm flipV="1">
            <a:off x="2480573" y="3345997"/>
            <a:ext cx="725822" cy="5951"/>
          </a:xfrm>
          <a:prstGeom prst="line">
            <a:avLst/>
          </a:prstGeom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>
            <a:extLst>
              <a:ext uri="{FF2B5EF4-FFF2-40B4-BE49-F238E27FC236}">
                <a16:creationId xmlns:a16="http://schemas.microsoft.com/office/drawing/2014/main" id="{5BCF3287-ED24-4197-85AE-EC3C0746FBA2}"/>
              </a:ext>
            </a:extLst>
          </p:cNvPr>
          <p:cNvCxnSpPr>
            <a:cxnSpLocks/>
          </p:cNvCxnSpPr>
          <p:nvPr/>
        </p:nvCxnSpPr>
        <p:spPr>
          <a:xfrm flipV="1">
            <a:off x="2466700" y="4069516"/>
            <a:ext cx="725822" cy="5951"/>
          </a:xfrm>
          <a:prstGeom prst="line">
            <a:avLst/>
          </a:prstGeom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>
            <a:extLst>
              <a:ext uri="{FF2B5EF4-FFF2-40B4-BE49-F238E27FC236}">
                <a16:creationId xmlns:a16="http://schemas.microsoft.com/office/drawing/2014/main" id="{301C4CB1-99C5-4D6C-9D57-E18CECB156D8}"/>
              </a:ext>
            </a:extLst>
          </p:cNvPr>
          <p:cNvCxnSpPr>
            <a:cxnSpLocks/>
          </p:cNvCxnSpPr>
          <p:nvPr/>
        </p:nvCxnSpPr>
        <p:spPr>
          <a:xfrm>
            <a:off x="2911732" y="4881394"/>
            <a:ext cx="747105" cy="0"/>
          </a:xfrm>
          <a:prstGeom prst="line">
            <a:avLst/>
          </a:prstGeom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>
            <a:extLst>
              <a:ext uri="{FF2B5EF4-FFF2-40B4-BE49-F238E27FC236}">
                <a16:creationId xmlns:a16="http://schemas.microsoft.com/office/drawing/2014/main" id="{CBC5E623-976A-4993-997A-1F819CE343AD}"/>
              </a:ext>
            </a:extLst>
          </p:cNvPr>
          <p:cNvCxnSpPr>
            <a:cxnSpLocks/>
          </p:cNvCxnSpPr>
          <p:nvPr/>
        </p:nvCxnSpPr>
        <p:spPr>
          <a:xfrm>
            <a:off x="3389243" y="5109383"/>
            <a:ext cx="747105" cy="0"/>
          </a:xfrm>
          <a:prstGeom prst="line">
            <a:avLst/>
          </a:prstGeom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8737AEF1-B12F-46E9-B089-2FE6A88646F6}"/>
              </a:ext>
            </a:extLst>
          </p:cNvPr>
          <p:cNvGrpSpPr/>
          <p:nvPr/>
        </p:nvGrpSpPr>
        <p:grpSpPr>
          <a:xfrm>
            <a:off x="7079524" y="2080393"/>
            <a:ext cx="532916" cy="534001"/>
            <a:chOff x="9451979" y="3152403"/>
            <a:chExt cx="617744" cy="599126"/>
          </a:xfrm>
        </p:grpSpPr>
        <p:sp>
          <p:nvSpPr>
            <p:cNvPr id="107" name="Прямоугольник: скругленные углы 106">
              <a:extLst>
                <a:ext uri="{FF2B5EF4-FFF2-40B4-BE49-F238E27FC236}">
                  <a16:creationId xmlns:a16="http://schemas.microsoft.com/office/drawing/2014/main" id="{9F17FE69-55DB-4229-80F3-892E6E59628F}"/>
                </a:ext>
              </a:extLst>
            </p:cNvPr>
            <p:cNvSpPr/>
            <p:nvPr/>
          </p:nvSpPr>
          <p:spPr>
            <a:xfrm>
              <a:off x="9451979" y="3152403"/>
              <a:ext cx="617744" cy="599126"/>
            </a:xfrm>
            <a:prstGeom prst="roundRect">
              <a:avLst>
                <a:gd name="adj" fmla="val 20292"/>
              </a:avLst>
            </a:prstGeom>
            <a:solidFill>
              <a:srgbClr val="F48122"/>
            </a:solidFill>
            <a:ln>
              <a:solidFill>
                <a:srgbClr val="F48122"/>
              </a:solidFill>
            </a:ln>
            <a:effectLst>
              <a:outerShdw blurRad="88900" algn="c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6B4D2B8B-6602-4BB8-9C21-EC40D9F2EBB8}"/>
                </a:ext>
              </a:extLst>
            </p:cNvPr>
            <p:cNvGrpSpPr/>
            <p:nvPr/>
          </p:nvGrpSpPr>
          <p:grpSpPr>
            <a:xfrm>
              <a:off x="9537118" y="3227916"/>
              <a:ext cx="440458" cy="445429"/>
              <a:chOff x="9537118" y="3241112"/>
              <a:chExt cx="440458" cy="445429"/>
            </a:xfrm>
          </p:grpSpPr>
          <p:cxnSp>
            <p:nvCxnSpPr>
              <p:cNvPr id="109" name="Прямая соединительная линия 108">
                <a:extLst>
                  <a:ext uri="{FF2B5EF4-FFF2-40B4-BE49-F238E27FC236}">
                    <a16:creationId xmlns:a16="http://schemas.microsoft.com/office/drawing/2014/main" id="{14FE3E38-B5F6-4384-8AE5-CBC11228ED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44059" y="3248772"/>
                <a:ext cx="433517" cy="437769"/>
              </a:xfrm>
              <a:prstGeom prst="line">
                <a:avLst/>
              </a:prstGeom>
              <a:ln w="50800" cap="rnd">
                <a:solidFill>
                  <a:schemeClr val="bg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Прямая соединительная линия 109">
                <a:extLst>
                  <a:ext uri="{FF2B5EF4-FFF2-40B4-BE49-F238E27FC236}">
                    <a16:creationId xmlns:a16="http://schemas.microsoft.com/office/drawing/2014/main" id="{86225BCE-88DF-4C19-B9F9-9F78FB12C6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537118" y="3241112"/>
                <a:ext cx="433517" cy="437769"/>
              </a:xfrm>
              <a:prstGeom prst="line">
                <a:avLst/>
              </a:prstGeom>
              <a:ln w="50800" cap="rnd">
                <a:solidFill>
                  <a:schemeClr val="bg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57ECE1F2-4696-425C-A2AD-B77898ADD8DB}"/>
              </a:ext>
            </a:extLst>
          </p:cNvPr>
          <p:cNvCxnSpPr>
            <a:cxnSpLocks/>
          </p:cNvCxnSpPr>
          <p:nvPr/>
        </p:nvCxnSpPr>
        <p:spPr>
          <a:xfrm flipV="1">
            <a:off x="4872449" y="2285342"/>
            <a:ext cx="0" cy="565769"/>
          </a:xfrm>
          <a:prstGeom prst="line">
            <a:avLst/>
          </a:prstGeom>
          <a:ln w="31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2D7B63F2-AB76-439E-9771-1370BCAC5C84}"/>
              </a:ext>
            </a:extLst>
          </p:cNvPr>
          <p:cNvSpPr txBox="1"/>
          <p:nvPr/>
        </p:nvSpPr>
        <p:spPr>
          <a:xfrm>
            <a:off x="4470934" y="208996"/>
            <a:ext cx="75667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DF6B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2.2. Актуальность проекта.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Рынок сбыта</a:t>
            </a:r>
            <a:endParaRPr lang="ru-RU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F9A8F2-D1D2-47E4-9147-2B26E233E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200" y="2811038"/>
            <a:ext cx="4474727" cy="302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41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8" name="Прямая соединительная линия 87">
            <a:extLst>
              <a:ext uri="{FF2B5EF4-FFF2-40B4-BE49-F238E27FC236}">
                <a16:creationId xmlns:a16="http://schemas.microsoft.com/office/drawing/2014/main" id="{BF52DACC-E885-4F09-ACD9-972D8B229B5C}"/>
              </a:ext>
            </a:extLst>
          </p:cNvPr>
          <p:cNvCxnSpPr>
            <a:cxnSpLocks/>
          </p:cNvCxnSpPr>
          <p:nvPr/>
        </p:nvCxnSpPr>
        <p:spPr>
          <a:xfrm>
            <a:off x="2067058" y="5925457"/>
            <a:ext cx="10124942" cy="0"/>
          </a:xfrm>
          <a:prstGeom prst="line">
            <a:avLst/>
          </a:prstGeom>
          <a:ln w="6350">
            <a:solidFill>
              <a:schemeClr val="bg1">
                <a:alpha val="9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олилиния: фигура 30">
            <a:extLst>
              <a:ext uri="{FF2B5EF4-FFF2-40B4-BE49-F238E27FC236}">
                <a16:creationId xmlns:a16="http://schemas.microsoft.com/office/drawing/2014/main" id="{00BD80F8-8820-422C-BC7B-074E8F0B0590}"/>
              </a:ext>
            </a:extLst>
          </p:cNvPr>
          <p:cNvSpPr/>
          <p:nvPr/>
        </p:nvSpPr>
        <p:spPr>
          <a:xfrm>
            <a:off x="550657" y="758371"/>
            <a:ext cx="449277" cy="5167086"/>
          </a:xfrm>
          <a:custGeom>
            <a:avLst/>
            <a:gdLst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  <a:gd name="connsiteX6" fmla="*/ 91440 w 449277"/>
              <a:gd name="connsiteY6" fmla="*/ 91440 h 5167086"/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277" h="5167086">
                <a:moveTo>
                  <a:pt x="0" y="0"/>
                </a:moveTo>
                <a:lnTo>
                  <a:pt x="257705" y="0"/>
                </a:lnTo>
                <a:cubicBezTo>
                  <a:pt x="363507" y="0"/>
                  <a:pt x="449277" y="85770"/>
                  <a:pt x="449277" y="191572"/>
                </a:cubicBezTo>
                <a:lnTo>
                  <a:pt x="449277" y="4975514"/>
                </a:lnTo>
                <a:cubicBezTo>
                  <a:pt x="449277" y="5081316"/>
                  <a:pt x="363507" y="5167086"/>
                  <a:pt x="257705" y="5167086"/>
                </a:cubicBezTo>
                <a:lnTo>
                  <a:pt x="0" y="5167086"/>
                </a:lnTo>
              </a:path>
            </a:pathLst>
          </a:custGeom>
          <a:noFill/>
          <a:ln>
            <a:solidFill>
              <a:srgbClr val="F48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9C6361BE-887E-4787-847C-6A88587B323D}"/>
              </a:ext>
            </a:extLst>
          </p:cNvPr>
          <p:cNvGrpSpPr/>
          <p:nvPr/>
        </p:nvGrpSpPr>
        <p:grpSpPr>
          <a:xfrm>
            <a:off x="550657" y="1025795"/>
            <a:ext cx="343836" cy="343836"/>
            <a:chOff x="5196114" y="417088"/>
            <a:chExt cx="428369" cy="428369"/>
          </a:xfrm>
        </p:grpSpPr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F3B2FCF4-E6BA-4317-AB5C-ABF5563169A6}"/>
                </a:ext>
              </a:extLst>
            </p:cNvPr>
            <p:cNvSpPr/>
            <p:nvPr/>
          </p:nvSpPr>
          <p:spPr>
            <a:xfrm>
              <a:off x="5196114" y="417088"/>
              <a:ext cx="428369" cy="428369"/>
            </a:xfrm>
            <a:prstGeom prst="ellipse">
              <a:avLst/>
            </a:prstGeom>
            <a:solidFill>
              <a:srgbClr val="F481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A07811AC-FF15-4392-8525-429937377059}"/>
                </a:ext>
              </a:extLst>
            </p:cNvPr>
            <p:cNvSpPr/>
            <p:nvPr/>
          </p:nvSpPr>
          <p:spPr>
            <a:xfrm>
              <a:off x="5276139" y="497113"/>
              <a:ext cx="268317" cy="2683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8A2D2ED-C68B-496F-B1E6-ECD7933963B1}"/>
              </a:ext>
            </a:extLst>
          </p:cNvPr>
          <p:cNvSpPr txBox="1"/>
          <p:nvPr/>
        </p:nvSpPr>
        <p:spPr>
          <a:xfrm rot="5400000">
            <a:off x="106036" y="2115093"/>
            <a:ext cx="12330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48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ЛИДЕРВОРК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EE8ABFD-A8FF-4C69-9639-8DCE95988257}"/>
              </a:ext>
            </a:extLst>
          </p:cNvPr>
          <p:cNvSpPr txBox="1"/>
          <p:nvPr/>
        </p:nvSpPr>
        <p:spPr>
          <a:xfrm>
            <a:off x="435429" y="5427389"/>
            <a:ext cx="5645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500"/>
              </a:spcBef>
            </a:pPr>
            <a:r>
              <a:rPr lang="ru-RU" sz="2000" b="1" dirty="0">
                <a:solidFill>
                  <a:srgbClr val="F48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sz="1600" b="0" i="0" dirty="0">
              <a:solidFill>
                <a:srgbClr val="F481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D5861D2-8865-44FE-BC80-7E92F3B14236}"/>
              </a:ext>
            </a:extLst>
          </p:cNvPr>
          <p:cNvSpPr txBox="1"/>
          <p:nvPr/>
        </p:nvSpPr>
        <p:spPr>
          <a:xfrm>
            <a:off x="1969482" y="713247"/>
            <a:ext cx="865916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ru-RU" sz="3200" b="1" dirty="0">
                <a:solidFill>
                  <a:srgbClr val="DF6B0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0FA7753D-7AC6-420A-8241-D9349EA4DB80}"/>
              </a:ext>
            </a:extLst>
          </p:cNvPr>
          <p:cNvGrpSpPr/>
          <p:nvPr/>
        </p:nvGrpSpPr>
        <p:grpSpPr>
          <a:xfrm>
            <a:off x="11641343" y="3199690"/>
            <a:ext cx="278738" cy="284448"/>
            <a:chOff x="11294137" y="2897975"/>
            <a:chExt cx="347091" cy="354201"/>
          </a:xfrm>
          <a:solidFill>
            <a:srgbClr val="F48122"/>
          </a:solidFill>
        </p:grpSpPr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AD2F528A-10D5-4051-BE61-0C917AF343ED}"/>
                </a:ext>
              </a:extLst>
            </p:cNvPr>
            <p:cNvSpPr/>
            <p:nvPr/>
          </p:nvSpPr>
          <p:spPr>
            <a:xfrm>
              <a:off x="11297508" y="2897975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16D837B8-3806-4698-BAB9-68757BD2E365}"/>
                </a:ext>
              </a:extLst>
            </p:cNvPr>
            <p:cNvSpPr/>
            <p:nvPr/>
          </p:nvSpPr>
          <p:spPr>
            <a:xfrm>
              <a:off x="11506102" y="2897975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452B94A7-55D9-439E-AADF-36A0A026BDBA}"/>
                </a:ext>
              </a:extLst>
            </p:cNvPr>
            <p:cNvSpPr/>
            <p:nvPr/>
          </p:nvSpPr>
          <p:spPr>
            <a:xfrm>
              <a:off x="11294137" y="3117050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18D8E211-15CE-4FA8-AE76-1A46BDD345DA}"/>
                </a:ext>
              </a:extLst>
            </p:cNvPr>
            <p:cNvSpPr/>
            <p:nvPr/>
          </p:nvSpPr>
          <p:spPr>
            <a:xfrm>
              <a:off x="11506102" y="3117050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5642951-38DA-44ED-BD61-65EE5A296D59}"/>
              </a:ext>
            </a:extLst>
          </p:cNvPr>
          <p:cNvSpPr txBox="1"/>
          <p:nvPr/>
        </p:nvSpPr>
        <p:spPr>
          <a:xfrm>
            <a:off x="1377574" y="708090"/>
            <a:ext cx="102637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DF6B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3.1. Разработка стратегии.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Цели компании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C880837-27D4-47AF-B253-4F5A7F539D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042264"/>
              </p:ext>
            </p:extLst>
          </p:nvPr>
        </p:nvGraphicFramePr>
        <p:xfrm>
          <a:off x="1484751" y="1571039"/>
          <a:ext cx="9841998" cy="435594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585362">
                  <a:extLst>
                    <a:ext uri="{9D8B030D-6E8A-4147-A177-3AD203B41FA5}">
                      <a16:colId xmlns:a16="http://schemas.microsoft.com/office/drawing/2014/main" val="4024894193"/>
                    </a:ext>
                  </a:extLst>
                </a:gridCol>
                <a:gridCol w="1202971">
                  <a:extLst>
                    <a:ext uri="{9D8B030D-6E8A-4147-A177-3AD203B41FA5}">
                      <a16:colId xmlns:a16="http://schemas.microsoft.com/office/drawing/2014/main" val="1876538149"/>
                    </a:ext>
                  </a:extLst>
                </a:gridCol>
                <a:gridCol w="2404534">
                  <a:extLst>
                    <a:ext uri="{9D8B030D-6E8A-4147-A177-3AD203B41FA5}">
                      <a16:colId xmlns:a16="http://schemas.microsoft.com/office/drawing/2014/main" val="4134791129"/>
                    </a:ext>
                  </a:extLst>
                </a:gridCol>
                <a:gridCol w="2003903">
                  <a:extLst>
                    <a:ext uri="{9D8B030D-6E8A-4147-A177-3AD203B41FA5}">
                      <a16:colId xmlns:a16="http://schemas.microsoft.com/office/drawing/2014/main" val="2611464929"/>
                    </a:ext>
                  </a:extLst>
                </a:gridCol>
                <a:gridCol w="1645228">
                  <a:extLst>
                    <a:ext uri="{9D8B030D-6E8A-4147-A177-3AD203B41FA5}">
                      <a16:colId xmlns:a16="http://schemas.microsoft.com/office/drawing/2014/main" val="3675814279"/>
                    </a:ext>
                  </a:extLst>
                </a:gridCol>
              </a:tblGrid>
              <a:tr h="10613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Заинтересованная сторона</a:t>
                      </a:r>
                    </a:p>
                  </a:txBody>
                  <a:tcPr marL="10321" marR="10321" marT="6881" marB="6881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Степень влияния</a:t>
                      </a:r>
                    </a:p>
                  </a:txBody>
                  <a:tcPr marL="10321" marR="10321" marT="6881" marB="6881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Требование</a:t>
                      </a:r>
                    </a:p>
                  </a:txBody>
                  <a:tcPr marL="10321" marR="10321" marT="6881" marB="6881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Цели</a:t>
                      </a:r>
                    </a:p>
                  </a:txBody>
                  <a:tcPr marL="10321" marR="10321" marT="6881" marB="6881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</a:p>
                  </a:txBody>
                  <a:tcPr marL="10321" marR="10321" marT="6881" marB="6881" anchor="ctr"/>
                </a:tc>
                <a:extLst>
                  <a:ext uri="{0D108BD9-81ED-4DB2-BD59-A6C34878D82A}">
                    <a16:rowId xmlns:a16="http://schemas.microsoft.com/office/drawing/2014/main" val="1619598971"/>
                  </a:ext>
                </a:extLst>
              </a:tr>
              <a:tr h="516416">
                <a:tc>
                  <a:txBody>
                    <a:bodyPr/>
                    <a:lstStyle/>
                    <a:p>
                      <a:pPr rtl="0" fontAlgn="ctr"/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Генеральный директор ООО "</a:t>
                      </a:r>
                      <a:r>
                        <a:rPr lang="ru-RU" sz="9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ЛидерВорк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</a:t>
                      </a:r>
                    </a:p>
                  </a:txBody>
                  <a:tcPr marL="10321" marR="10321" marT="6881" marB="6881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10321" marR="10321" marT="6881" marB="6881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Запуск производственных линий для изготовления СИЗОД под собственным брендом </a:t>
                      </a:r>
                      <a:r>
                        <a:rPr lang="ru-RU" sz="9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iNEX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321" marR="10321" marT="6881" marB="6881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Запустить 2 автоматизированные линии по производству СИЗОД к 2024 г.</a:t>
                      </a:r>
                    </a:p>
                  </a:txBody>
                  <a:tcPr marL="10321" marR="10321" marT="6881" marB="6881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автоматизированные линии выведены на максимальные мощности производсва к 2024</a:t>
                      </a:r>
                    </a:p>
                  </a:txBody>
                  <a:tcPr marL="10321" marR="10321" marT="6881" marB="6881" anchor="ctr"/>
                </a:tc>
                <a:extLst>
                  <a:ext uri="{0D108BD9-81ED-4DB2-BD59-A6C34878D82A}">
                    <a16:rowId xmlns:a16="http://schemas.microsoft.com/office/drawing/2014/main" val="3666639736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rtl="0" fontAlgn="ctr"/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Генеральный директор ООО "</a:t>
                      </a:r>
                      <a:r>
                        <a:rPr lang="ru-RU" sz="9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ЛидерВорк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</a:t>
                      </a:r>
                    </a:p>
                  </a:txBody>
                  <a:tcPr marL="10321" marR="10321" marT="6881" marB="6881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10321" marR="10321" marT="6881" marB="6881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Вывести на рынок продукцию собственного производства, доля </a:t>
                      </a:r>
                      <a:r>
                        <a:rPr lang="ru-RU" sz="9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iNEX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выручки компании составляет не менее 25% в 2023</a:t>
                      </a:r>
                    </a:p>
                  </a:txBody>
                  <a:tcPr marL="10321" marR="10321" marT="6881" marB="6881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Достигнуть объем продаж продукции </a:t>
                      </a:r>
                      <a:r>
                        <a:rPr lang="ru-RU" sz="9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iNEX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не менее 25% от всего оборота компании в 2023</a:t>
                      </a:r>
                    </a:p>
                  </a:txBody>
                  <a:tcPr marL="10321" marR="10321" marT="6881" marB="6881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25% доли выручки компании приходится на продукцию </a:t>
                      </a:r>
                      <a:r>
                        <a:rPr lang="ru-RU" sz="9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iNEX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(собственное производство) в 2023</a:t>
                      </a:r>
                    </a:p>
                  </a:txBody>
                  <a:tcPr marL="10321" marR="10321" marT="6881" marB="6881" anchor="ctr"/>
                </a:tc>
                <a:extLst>
                  <a:ext uri="{0D108BD9-81ED-4DB2-BD59-A6C34878D82A}">
                    <a16:rowId xmlns:a16="http://schemas.microsoft.com/office/drawing/2014/main" val="1479437442"/>
                  </a:ext>
                </a:extLst>
              </a:tr>
              <a:tr h="290627">
                <a:tc>
                  <a:txBody>
                    <a:bodyPr/>
                    <a:lstStyle/>
                    <a:p>
                      <a:pPr rtl="0" fontAlgn="ctr"/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Генеральный директор ООО "</a:t>
                      </a:r>
                      <a:r>
                        <a:rPr lang="ru-RU" sz="9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ЛидерВорк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</a:t>
                      </a:r>
                    </a:p>
                  </a:txBody>
                  <a:tcPr marL="10321" marR="10321" marT="6881" marB="6881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10321" marR="10321" marT="6881" marB="6881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Уровень средней рентабельности не менее 24% </a:t>
                      </a:r>
                    </a:p>
                  </a:txBody>
                  <a:tcPr marL="10321" marR="10321" marT="6881" marB="6881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Достигнуть уровня средней рентабельности более 24% в год</a:t>
                      </a:r>
                    </a:p>
                  </a:txBody>
                  <a:tcPr marL="10321" marR="10321" marT="6881" marB="6881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Средняя рентабельность более 24%</a:t>
                      </a:r>
                    </a:p>
                  </a:txBody>
                  <a:tcPr marL="10321" marR="10321" marT="6881" marB="6881" anchor="ctr"/>
                </a:tc>
                <a:extLst>
                  <a:ext uri="{0D108BD9-81ED-4DB2-BD59-A6C34878D82A}">
                    <a16:rowId xmlns:a16="http://schemas.microsoft.com/office/drawing/2014/main" val="1108412053"/>
                  </a:ext>
                </a:extLst>
              </a:tr>
              <a:tr h="433905">
                <a:tc>
                  <a:txBody>
                    <a:bodyPr/>
                    <a:lstStyle/>
                    <a:p>
                      <a:pPr rtl="0" fontAlgn="ctr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Генеральный директор ООО "ЛидерВорк" (Собственник)</a:t>
                      </a:r>
                    </a:p>
                  </a:txBody>
                  <a:tcPr marL="10321" marR="10321" marT="6881" marB="6881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10321" marR="10321" marT="6881" marB="6881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Окупаемость производства не более чем 5 лет</a:t>
                      </a:r>
                    </a:p>
                  </a:txBody>
                  <a:tcPr marL="10321" marR="10321" marT="6881" marB="6881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Выйти на окупаемость менее 5 лет</a:t>
                      </a:r>
                    </a:p>
                  </a:txBody>
                  <a:tcPr marL="10321" marR="10321" marT="6881" marB="6881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Окупаемость &lt; 5 лет</a:t>
                      </a:r>
                    </a:p>
                  </a:txBody>
                  <a:tcPr marL="10321" marR="10321" marT="6881" marB="6881" anchor="ctr"/>
                </a:tc>
                <a:extLst>
                  <a:ext uri="{0D108BD9-81ED-4DB2-BD59-A6C34878D82A}">
                    <a16:rowId xmlns:a16="http://schemas.microsoft.com/office/drawing/2014/main" val="3336649691"/>
                  </a:ext>
                </a:extLst>
              </a:tr>
              <a:tr h="567371">
                <a:tc>
                  <a:txBody>
                    <a:bodyPr/>
                    <a:lstStyle/>
                    <a:p>
                      <a:pPr rtl="0" fontAlgn="ctr"/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Клиент (Промышленные предприятия и ТК)</a:t>
                      </a:r>
                    </a:p>
                  </a:txBody>
                  <a:tcPr marL="10321" marR="10321" marT="6881" marB="6881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10321" marR="10321" marT="6881" marB="6881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Продукция соответсвует требоавниям ТР ТС, наличие СТ-1</a:t>
                      </a:r>
                    </a:p>
                  </a:txBody>
                  <a:tcPr marL="10321" marR="10321" marT="6881" marB="6881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Получить сертификаты соответствия по ТР ТС 019/2011, получить сертификат СТ-1 на выпускаемую продукцию в 2023 году</a:t>
                      </a:r>
                    </a:p>
                  </a:txBody>
                  <a:tcPr marL="10321" marR="10321" marT="6881" marB="6881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Получены сертификаты соответсия ТР ТС, СТ-1 на весь перечнь выпускаемой продукции</a:t>
                      </a:r>
                    </a:p>
                  </a:txBody>
                  <a:tcPr marL="10321" marR="10321" marT="6881" marB="6881" anchor="ctr"/>
                </a:tc>
                <a:extLst>
                  <a:ext uri="{0D108BD9-81ED-4DB2-BD59-A6C34878D82A}">
                    <a16:rowId xmlns:a16="http://schemas.microsoft.com/office/drawing/2014/main" val="2820216514"/>
                  </a:ext>
                </a:extLst>
              </a:tr>
              <a:tr h="567371">
                <a:tc>
                  <a:txBody>
                    <a:bodyPr/>
                    <a:lstStyle/>
                    <a:p>
                      <a:pPr rtl="0" fontAlgn="ctr"/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Клиент (Промышленные предприятия и ТК)</a:t>
                      </a:r>
                    </a:p>
                  </a:txBody>
                  <a:tcPr marL="10321" marR="10321" marT="6881" marB="6881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10321" marR="10321" marT="6881" marB="6881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Своевременность поставок/ продукция в наличии</a:t>
                      </a:r>
                    </a:p>
                  </a:txBody>
                  <a:tcPr marL="10321" marR="10321" marT="6881" marB="6881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Сформировать и поддерживать постоянный складской запас продукции на сумму не менее 25 млн. </a:t>
                      </a:r>
                      <a:r>
                        <a:rPr lang="ru-RU" sz="9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/мес. </a:t>
                      </a:r>
                    </a:p>
                  </a:txBody>
                  <a:tcPr marL="10321" marR="10321" marT="6881" marB="6881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Среднемесячная сумма складского запаса продукции - 25 млн. руб/мес.</a:t>
                      </a:r>
                    </a:p>
                  </a:txBody>
                  <a:tcPr marL="10321" marR="10321" marT="6881" marB="6881" anchor="ctr"/>
                </a:tc>
                <a:extLst>
                  <a:ext uri="{0D108BD9-81ED-4DB2-BD59-A6C34878D82A}">
                    <a16:rowId xmlns:a16="http://schemas.microsoft.com/office/drawing/2014/main" val="3578042480"/>
                  </a:ext>
                </a:extLst>
              </a:tr>
              <a:tr h="659620">
                <a:tc>
                  <a:txBody>
                    <a:bodyPr/>
                    <a:lstStyle/>
                    <a:p>
                      <a:pPr rtl="0" fontAlgn="ctr"/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Клиент Промышленные предприятия</a:t>
                      </a:r>
                    </a:p>
                  </a:txBody>
                  <a:tcPr marL="10321" marR="10321" marT="6881" marB="6881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10321" marR="10321" marT="6881" marB="6881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Ресурсность/эффективность продукции выше конкурентов, удобство при носке (эргономика)</a:t>
                      </a:r>
                    </a:p>
                  </a:txBody>
                  <a:tcPr marL="10321" marR="10321" marT="6881" marB="6881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Достичь за счет качественных компонетов и технологичности производсва продукт высокго качества к началу 2024 года</a:t>
                      </a:r>
                    </a:p>
                  </a:txBody>
                  <a:tcPr marL="10321" marR="10321" marT="6881" marB="6881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Ресурсность/эффективность продукции выше конкурентов на 40%, 90% положителных актов после промышленной носки</a:t>
                      </a:r>
                    </a:p>
                  </a:txBody>
                  <a:tcPr marL="10321" marR="10321" marT="6881" marB="6881" anchor="ctr"/>
                </a:tc>
                <a:extLst>
                  <a:ext uri="{0D108BD9-81ED-4DB2-BD59-A6C34878D82A}">
                    <a16:rowId xmlns:a16="http://schemas.microsoft.com/office/drawing/2014/main" val="1661481939"/>
                  </a:ext>
                </a:extLst>
              </a:tr>
              <a:tr h="567371">
                <a:tc>
                  <a:txBody>
                    <a:bodyPr/>
                    <a:lstStyle/>
                    <a:p>
                      <a:pPr rtl="0" fontAlgn="ctr"/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Клиент Торговые (снабжающие) компании</a:t>
                      </a:r>
                    </a:p>
                  </a:txBody>
                  <a:tcPr marL="10321" marR="10321" marT="6881" marB="6881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10321" marR="10321" marT="6881" marB="6881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Выгодные (привлекательные) коммерческие условия</a:t>
                      </a:r>
                    </a:p>
                  </a:txBody>
                  <a:tcPr marL="10321" marR="10321" marT="6881" marB="6881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Разрабоать стратегию по развитию диллеров в регионах к сентябрю 2023 года</a:t>
                      </a:r>
                    </a:p>
                  </a:txBody>
                  <a:tcPr marL="10321" marR="10321" marT="6881" marB="6881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Заключено мин. 5 дилерских контрактов с сильнейшими игроками - ЦФО, СЗФО, ЮФО, СФО</a:t>
                      </a:r>
                    </a:p>
                  </a:txBody>
                  <a:tcPr marL="10321" marR="10321" marT="6881" marB="6881" anchor="ctr"/>
                </a:tc>
                <a:extLst>
                  <a:ext uri="{0D108BD9-81ED-4DB2-BD59-A6C34878D82A}">
                    <a16:rowId xmlns:a16="http://schemas.microsoft.com/office/drawing/2014/main" val="41789286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2933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8" name="Прямая соединительная линия 87">
            <a:extLst>
              <a:ext uri="{FF2B5EF4-FFF2-40B4-BE49-F238E27FC236}">
                <a16:creationId xmlns:a16="http://schemas.microsoft.com/office/drawing/2014/main" id="{BF52DACC-E885-4F09-ACD9-972D8B229B5C}"/>
              </a:ext>
            </a:extLst>
          </p:cNvPr>
          <p:cNvCxnSpPr>
            <a:cxnSpLocks/>
          </p:cNvCxnSpPr>
          <p:nvPr/>
        </p:nvCxnSpPr>
        <p:spPr>
          <a:xfrm>
            <a:off x="2067058" y="5925457"/>
            <a:ext cx="10124942" cy="0"/>
          </a:xfrm>
          <a:prstGeom prst="line">
            <a:avLst/>
          </a:prstGeom>
          <a:ln w="6350">
            <a:solidFill>
              <a:schemeClr val="bg1">
                <a:alpha val="9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олилиния: фигура 30">
            <a:extLst>
              <a:ext uri="{FF2B5EF4-FFF2-40B4-BE49-F238E27FC236}">
                <a16:creationId xmlns:a16="http://schemas.microsoft.com/office/drawing/2014/main" id="{00BD80F8-8820-422C-BC7B-074E8F0B0590}"/>
              </a:ext>
            </a:extLst>
          </p:cNvPr>
          <p:cNvSpPr/>
          <p:nvPr/>
        </p:nvSpPr>
        <p:spPr>
          <a:xfrm>
            <a:off x="550657" y="758371"/>
            <a:ext cx="449277" cy="5167086"/>
          </a:xfrm>
          <a:custGeom>
            <a:avLst/>
            <a:gdLst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  <a:gd name="connsiteX6" fmla="*/ 91440 w 449277"/>
              <a:gd name="connsiteY6" fmla="*/ 91440 h 5167086"/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277" h="5167086">
                <a:moveTo>
                  <a:pt x="0" y="0"/>
                </a:moveTo>
                <a:lnTo>
                  <a:pt x="257705" y="0"/>
                </a:lnTo>
                <a:cubicBezTo>
                  <a:pt x="363507" y="0"/>
                  <a:pt x="449277" y="85770"/>
                  <a:pt x="449277" y="191572"/>
                </a:cubicBezTo>
                <a:lnTo>
                  <a:pt x="449277" y="4975514"/>
                </a:lnTo>
                <a:cubicBezTo>
                  <a:pt x="449277" y="5081316"/>
                  <a:pt x="363507" y="5167086"/>
                  <a:pt x="257705" y="5167086"/>
                </a:cubicBezTo>
                <a:lnTo>
                  <a:pt x="0" y="5167086"/>
                </a:lnTo>
              </a:path>
            </a:pathLst>
          </a:custGeom>
          <a:noFill/>
          <a:ln>
            <a:solidFill>
              <a:srgbClr val="F48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9C6361BE-887E-4787-847C-6A88587B323D}"/>
              </a:ext>
            </a:extLst>
          </p:cNvPr>
          <p:cNvGrpSpPr/>
          <p:nvPr/>
        </p:nvGrpSpPr>
        <p:grpSpPr>
          <a:xfrm>
            <a:off x="550657" y="1025795"/>
            <a:ext cx="343836" cy="343836"/>
            <a:chOff x="5196114" y="417088"/>
            <a:chExt cx="428369" cy="428369"/>
          </a:xfrm>
        </p:grpSpPr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F3B2FCF4-E6BA-4317-AB5C-ABF5563169A6}"/>
                </a:ext>
              </a:extLst>
            </p:cNvPr>
            <p:cNvSpPr/>
            <p:nvPr/>
          </p:nvSpPr>
          <p:spPr>
            <a:xfrm>
              <a:off x="5196114" y="417088"/>
              <a:ext cx="428369" cy="428369"/>
            </a:xfrm>
            <a:prstGeom prst="ellipse">
              <a:avLst/>
            </a:prstGeom>
            <a:solidFill>
              <a:srgbClr val="F481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A07811AC-FF15-4392-8525-429937377059}"/>
                </a:ext>
              </a:extLst>
            </p:cNvPr>
            <p:cNvSpPr/>
            <p:nvPr/>
          </p:nvSpPr>
          <p:spPr>
            <a:xfrm>
              <a:off x="5276139" y="497113"/>
              <a:ext cx="268317" cy="2683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8A2D2ED-C68B-496F-B1E6-ECD7933963B1}"/>
              </a:ext>
            </a:extLst>
          </p:cNvPr>
          <p:cNvSpPr txBox="1"/>
          <p:nvPr/>
        </p:nvSpPr>
        <p:spPr>
          <a:xfrm rot="5400000">
            <a:off x="106036" y="2115093"/>
            <a:ext cx="12330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48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ЛИДЕРВОРК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EE8ABFD-A8FF-4C69-9639-8DCE95988257}"/>
              </a:ext>
            </a:extLst>
          </p:cNvPr>
          <p:cNvSpPr txBox="1"/>
          <p:nvPr/>
        </p:nvSpPr>
        <p:spPr>
          <a:xfrm>
            <a:off x="435429" y="5427389"/>
            <a:ext cx="5645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500"/>
              </a:spcBef>
            </a:pPr>
            <a:r>
              <a:rPr lang="ru-RU" sz="2000" b="1" dirty="0">
                <a:solidFill>
                  <a:srgbClr val="F48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sz="1600" b="0" i="0" dirty="0">
              <a:solidFill>
                <a:srgbClr val="F481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D5861D2-8865-44FE-BC80-7E92F3B14236}"/>
              </a:ext>
            </a:extLst>
          </p:cNvPr>
          <p:cNvSpPr txBox="1"/>
          <p:nvPr/>
        </p:nvSpPr>
        <p:spPr>
          <a:xfrm>
            <a:off x="1969482" y="713247"/>
            <a:ext cx="865916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ru-RU" sz="3200" b="1" dirty="0">
                <a:solidFill>
                  <a:srgbClr val="DF6B0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0FA7753D-7AC6-420A-8241-D9349EA4DB80}"/>
              </a:ext>
            </a:extLst>
          </p:cNvPr>
          <p:cNvGrpSpPr/>
          <p:nvPr/>
        </p:nvGrpSpPr>
        <p:grpSpPr>
          <a:xfrm>
            <a:off x="11641343" y="3199690"/>
            <a:ext cx="278738" cy="284448"/>
            <a:chOff x="11294137" y="2897975"/>
            <a:chExt cx="347091" cy="354201"/>
          </a:xfrm>
          <a:solidFill>
            <a:srgbClr val="F48122"/>
          </a:solidFill>
        </p:grpSpPr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AD2F528A-10D5-4051-BE61-0C917AF343ED}"/>
                </a:ext>
              </a:extLst>
            </p:cNvPr>
            <p:cNvSpPr/>
            <p:nvPr/>
          </p:nvSpPr>
          <p:spPr>
            <a:xfrm>
              <a:off x="11297508" y="2897975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16D837B8-3806-4698-BAB9-68757BD2E365}"/>
                </a:ext>
              </a:extLst>
            </p:cNvPr>
            <p:cNvSpPr/>
            <p:nvPr/>
          </p:nvSpPr>
          <p:spPr>
            <a:xfrm>
              <a:off x="11506102" y="2897975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452B94A7-55D9-439E-AADF-36A0A026BDBA}"/>
                </a:ext>
              </a:extLst>
            </p:cNvPr>
            <p:cNvSpPr/>
            <p:nvPr/>
          </p:nvSpPr>
          <p:spPr>
            <a:xfrm>
              <a:off x="11294137" y="3117050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18D8E211-15CE-4FA8-AE76-1A46BDD345DA}"/>
                </a:ext>
              </a:extLst>
            </p:cNvPr>
            <p:cNvSpPr/>
            <p:nvPr/>
          </p:nvSpPr>
          <p:spPr>
            <a:xfrm>
              <a:off x="11506102" y="3117050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5642951-38DA-44ED-BD61-65EE5A296D59}"/>
              </a:ext>
            </a:extLst>
          </p:cNvPr>
          <p:cNvSpPr txBox="1"/>
          <p:nvPr/>
        </p:nvSpPr>
        <p:spPr>
          <a:xfrm>
            <a:off x="1377574" y="758371"/>
            <a:ext cx="102637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DF6B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3.2. Разработка стратегии.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Ранжирование коммерческих проектов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7FED2792-E204-45E6-B2B4-5424BACA37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000663"/>
              </p:ext>
            </p:extLst>
          </p:nvPr>
        </p:nvGraphicFramePr>
        <p:xfrm>
          <a:off x="1377574" y="1961096"/>
          <a:ext cx="9883095" cy="40072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71093">
                  <a:extLst>
                    <a:ext uri="{9D8B030D-6E8A-4147-A177-3AD203B41FA5}">
                      <a16:colId xmlns:a16="http://schemas.microsoft.com/office/drawing/2014/main" val="2246668711"/>
                    </a:ext>
                  </a:extLst>
                </a:gridCol>
                <a:gridCol w="2015066">
                  <a:extLst>
                    <a:ext uri="{9D8B030D-6E8A-4147-A177-3AD203B41FA5}">
                      <a16:colId xmlns:a16="http://schemas.microsoft.com/office/drawing/2014/main" val="3720812349"/>
                    </a:ext>
                  </a:extLst>
                </a:gridCol>
                <a:gridCol w="2023534">
                  <a:extLst>
                    <a:ext uri="{9D8B030D-6E8A-4147-A177-3AD203B41FA5}">
                      <a16:colId xmlns:a16="http://schemas.microsoft.com/office/drawing/2014/main" val="2948502992"/>
                    </a:ext>
                  </a:extLst>
                </a:gridCol>
                <a:gridCol w="1820333">
                  <a:extLst>
                    <a:ext uri="{9D8B030D-6E8A-4147-A177-3AD203B41FA5}">
                      <a16:colId xmlns:a16="http://schemas.microsoft.com/office/drawing/2014/main" val="3977525541"/>
                    </a:ext>
                  </a:extLst>
                </a:gridCol>
                <a:gridCol w="1253069">
                  <a:extLst>
                    <a:ext uri="{9D8B030D-6E8A-4147-A177-3AD203B41FA5}">
                      <a16:colId xmlns:a16="http://schemas.microsoft.com/office/drawing/2014/main" val="752651792"/>
                    </a:ext>
                  </a:extLst>
                </a:gridCol>
              </a:tblGrid>
              <a:tr h="1173304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Проекты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128" marR="31128" marT="31128" marB="3112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Запустить 2 автоматизированные линии по производству СИЗОД к 2024 г.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128" marR="31128" marT="31128" marB="3112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Достигнуть объем продаж продукции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iNEX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не менее 25% от всего оборота компании</a:t>
                      </a:r>
                    </a:p>
                  </a:txBody>
                  <a:tcPr marL="31128" marR="31128" marT="31128" marB="3112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Достигнуть уровня средней рентабельности более 24% в год</a:t>
                      </a:r>
                    </a:p>
                  </a:txBody>
                  <a:tcPr marL="31128" marR="31128" marT="31128" marB="3112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128" marR="31128" marT="31128" marB="3112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966044"/>
                  </a:ext>
                </a:extLst>
              </a:tr>
              <a:tr h="2487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Степень влияния заинтересованных сторон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128" marR="31128" marT="31128" marB="3112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128" marR="31128" marT="31128" marB="31128" anchor="ctr"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3654841"/>
                  </a:ext>
                </a:extLst>
              </a:tr>
              <a:tr h="2487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128" marR="31128" marT="31128" marB="3112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128" marR="31128" marT="31128" marB="3112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128" marR="31128" marT="31128" marB="3112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0509871"/>
                  </a:ext>
                </a:extLst>
              </a:tr>
              <a:tr h="902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Вывод на рынок новой товарной группы собственного производства под брендом </a:t>
                      </a:r>
                      <a:r>
                        <a:rPr lang="ru-RU" sz="100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iNEX</a:t>
                      </a: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: Фильтры противогазовые (A1, A2, K1, ABE1, ABEK1), комплектующие, полумаски и </a:t>
                      </a:r>
                      <a:r>
                        <a:rPr lang="ru-RU" sz="100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полнолицевые</a:t>
                      </a: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маски</a:t>
                      </a:r>
                    </a:p>
                  </a:txBody>
                  <a:tcPr marL="31128" marR="31128" marT="31128" marB="31128" anchor="ctr">
                    <a:solidFill>
                      <a:srgbClr val="F4812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31128" marR="31128" marT="31128" marB="31128" anchor="ctr">
                    <a:solidFill>
                      <a:srgbClr val="F4812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31128" marR="31128" marT="31128" marB="31128" anchor="ctr">
                    <a:solidFill>
                      <a:srgbClr val="F4812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31128" marR="31128" marT="31128" marB="31128" anchor="ctr">
                    <a:solidFill>
                      <a:srgbClr val="F4812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marL="31128" marR="31128" marT="31128" marB="31128" anchor="ctr">
                    <a:solidFill>
                      <a:srgbClr val="F481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0138010"/>
                  </a:ext>
                </a:extLst>
              </a:tr>
              <a:tr h="388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Разработка стратегии выведения нового продукта на рынки РФ и СНГ</a:t>
                      </a:r>
                    </a:p>
                  </a:txBody>
                  <a:tcPr marL="31128" marR="31128" marT="31128" marB="3112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31128" marR="31128" marT="31128" marB="3112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31128" marR="31128" marT="31128" marB="3112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31128" marR="31128" marT="31128" marB="3112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31128" marR="31128" marT="31128" marB="3112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221357"/>
                  </a:ext>
                </a:extLst>
              </a:tr>
              <a:tr h="3663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Разработка программы удержании клиентов</a:t>
                      </a:r>
                    </a:p>
                  </a:txBody>
                  <a:tcPr marL="31128" marR="31128" marT="31128" marB="3112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31128" marR="31128" marT="31128" marB="3112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31128" marR="31128" marT="31128" marB="3112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31128" marR="31128" marT="31128" marB="3112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31128" marR="31128" marT="31128" marB="3112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528618"/>
                  </a:ext>
                </a:extLst>
              </a:tr>
              <a:tr h="6366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Разработать стратегии удержания стоимости продукции на прежнем уровне </a:t>
                      </a:r>
                    </a:p>
                  </a:txBody>
                  <a:tcPr marL="31128" marR="31128" marT="31128" marB="3112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31128" marR="31128" marT="31128" marB="3112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31128" marR="31128" marT="31128" marB="3112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31128" marR="31128" marT="31128" marB="3112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31128" marR="31128" marT="31128" marB="3112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4256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2858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нутренний, фабрика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12254E56-0BE6-47A4-A632-CD2102489D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7" r="18274"/>
          <a:stretch/>
        </p:blipFill>
        <p:spPr>
          <a:xfrm>
            <a:off x="7779657" y="0"/>
            <a:ext cx="4412343" cy="6858000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80B37D5A-B49E-446D-9A83-0334AA226D9E}"/>
              </a:ext>
            </a:extLst>
          </p:cNvPr>
          <p:cNvGrpSpPr/>
          <p:nvPr/>
        </p:nvGrpSpPr>
        <p:grpSpPr>
          <a:xfrm>
            <a:off x="11641343" y="3199690"/>
            <a:ext cx="278738" cy="284448"/>
            <a:chOff x="11294137" y="2897975"/>
            <a:chExt cx="347091" cy="354201"/>
          </a:xfrm>
          <a:solidFill>
            <a:srgbClr val="F48122"/>
          </a:solidFill>
        </p:grpSpPr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A3485E41-A3CF-454E-A761-2EFDA59E6B26}"/>
                </a:ext>
              </a:extLst>
            </p:cNvPr>
            <p:cNvSpPr/>
            <p:nvPr/>
          </p:nvSpPr>
          <p:spPr>
            <a:xfrm>
              <a:off x="11297508" y="2897975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C7019DA3-01CE-4725-90BD-08B45605A581}"/>
                </a:ext>
              </a:extLst>
            </p:cNvPr>
            <p:cNvSpPr/>
            <p:nvPr/>
          </p:nvSpPr>
          <p:spPr>
            <a:xfrm>
              <a:off x="11506102" y="2897975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589C6AA7-BD08-456B-964C-154AAA4FFB00}"/>
                </a:ext>
              </a:extLst>
            </p:cNvPr>
            <p:cNvSpPr/>
            <p:nvPr/>
          </p:nvSpPr>
          <p:spPr>
            <a:xfrm>
              <a:off x="11294137" y="3117050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C7DE8A71-2A32-47F5-910F-65B2E02A2FE8}"/>
                </a:ext>
              </a:extLst>
            </p:cNvPr>
            <p:cNvSpPr/>
            <p:nvPr/>
          </p:nvSpPr>
          <p:spPr>
            <a:xfrm>
              <a:off x="11506102" y="3117050"/>
              <a:ext cx="135126" cy="135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1" name="Полилиния: фигура 40">
            <a:extLst>
              <a:ext uri="{FF2B5EF4-FFF2-40B4-BE49-F238E27FC236}">
                <a16:creationId xmlns:a16="http://schemas.microsoft.com/office/drawing/2014/main" id="{F665F76A-89E0-41CD-9007-D4D104EAF93D}"/>
              </a:ext>
            </a:extLst>
          </p:cNvPr>
          <p:cNvSpPr/>
          <p:nvPr/>
        </p:nvSpPr>
        <p:spPr>
          <a:xfrm>
            <a:off x="550657" y="758371"/>
            <a:ext cx="449277" cy="5167086"/>
          </a:xfrm>
          <a:custGeom>
            <a:avLst/>
            <a:gdLst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  <a:gd name="connsiteX6" fmla="*/ 91440 w 449277"/>
              <a:gd name="connsiteY6" fmla="*/ 91440 h 5167086"/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277" h="5167086">
                <a:moveTo>
                  <a:pt x="0" y="0"/>
                </a:moveTo>
                <a:lnTo>
                  <a:pt x="257705" y="0"/>
                </a:lnTo>
                <a:cubicBezTo>
                  <a:pt x="363507" y="0"/>
                  <a:pt x="449277" y="85770"/>
                  <a:pt x="449277" y="191572"/>
                </a:cubicBezTo>
                <a:lnTo>
                  <a:pt x="449277" y="4975514"/>
                </a:lnTo>
                <a:cubicBezTo>
                  <a:pt x="449277" y="5081316"/>
                  <a:pt x="363507" y="5167086"/>
                  <a:pt x="257705" y="5167086"/>
                </a:cubicBezTo>
                <a:lnTo>
                  <a:pt x="0" y="5167086"/>
                </a:lnTo>
              </a:path>
            </a:pathLst>
          </a:custGeom>
          <a:noFill/>
          <a:ln>
            <a:solidFill>
              <a:srgbClr val="F48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4CBF02E7-591B-4606-8CC3-02566A863856}"/>
              </a:ext>
            </a:extLst>
          </p:cNvPr>
          <p:cNvGrpSpPr/>
          <p:nvPr/>
        </p:nvGrpSpPr>
        <p:grpSpPr>
          <a:xfrm>
            <a:off x="550657" y="1025795"/>
            <a:ext cx="343836" cy="343836"/>
            <a:chOff x="5196114" y="417088"/>
            <a:chExt cx="428369" cy="428369"/>
          </a:xfrm>
        </p:grpSpPr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C3BC94E1-DDD6-44CF-9DA3-AD7DBE57F068}"/>
                </a:ext>
              </a:extLst>
            </p:cNvPr>
            <p:cNvSpPr/>
            <p:nvPr/>
          </p:nvSpPr>
          <p:spPr>
            <a:xfrm>
              <a:off x="5196114" y="417088"/>
              <a:ext cx="428369" cy="428369"/>
            </a:xfrm>
            <a:prstGeom prst="ellipse">
              <a:avLst/>
            </a:prstGeom>
            <a:solidFill>
              <a:srgbClr val="F481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18CC15AF-78CF-4674-B973-ED2BED72F08D}"/>
                </a:ext>
              </a:extLst>
            </p:cNvPr>
            <p:cNvSpPr/>
            <p:nvPr/>
          </p:nvSpPr>
          <p:spPr>
            <a:xfrm>
              <a:off x="5276139" y="497113"/>
              <a:ext cx="268317" cy="2683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80ED63CB-11EB-4B23-A589-9A55AD22B5F2}"/>
              </a:ext>
            </a:extLst>
          </p:cNvPr>
          <p:cNvSpPr txBox="1"/>
          <p:nvPr/>
        </p:nvSpPr>
        <p:spPr>
          <a:xfrm rot="5400000">
            <a:off x="106036" y="2115093"/>
            <a:ext cx="12330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48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ЛИДЕРВОРК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6D49B93-627E-4E6A-B6ED-16B1C669C712}"/>
              </a:ext>
            </a:extLst>
          </p:cNvPr>
          <p:cNvSpPr txBox="1"/>
          <p:nvPr/>
        </p:nvSpPr>
        <p:spPr>
          <a:xfrm>
            <a:off x="454265" y="5427389"/>
            <a:ext cx="5456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500"/>
              </a:spcBef>
            </a:pPr>
            <a:r>
              <a:rPr lang="ru-RU" sz="2000" b="1" dirty="0">
                <a:solidFill>
                  <a:srgbClr val="F48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ru-RU" sz="1600" b="0" i="0" dirty="0">
              <a:solidFill>
                <a:srgbClr val="F481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3B17638-D2AD-4326-8FE9-F8E7E27F9400}"/>
              </a:ext>
            </a:extLst>
          </p:cNvPr>
          <p:cNvSpPr txBox="1"/>
          <p:nvPr/>
        </p:nvSpPr>
        <p:spPr>
          <a:xfrm>
            <a:off x="1291425" y="639605"/>
            <a:ext cx="66898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DF6B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3.3. Разработка стратегии.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Выпуск продукции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iNEX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978D71A6-F817-4B10-A5DF-54B44B74803F}"/>
              </a:ext>
            </a:extLst>
          </p:cNvPr>
          <p:cNvSpPr/>
          <p:nvPr/>
        </p:nvSpPr>
        <p:spPr>
          <a:xfrm flipH="1">
            <a:off x="7778214" y="3375622"/>
            <a:ext cx="545669" cy="3482378"/>
          </a:xfrm>
          <a:prstGeom prst="roundRect">
            <a:avLst>
              <a:gd name="adj" fmla="val 0"/>
            </a:avLst>
          </a:prstGeom>
          <a:solidFill>
            <a:srgbClr val="F48122">
              <a:alpha val="82000"/>
            </a:srgbClr>
          </a:solidFill>
          <a:ln>
            <a:noFill/>
          </a:ln>
          <a:effectLst>
            <a:outerShdw blurRad="889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AE305655-0F72-4539-9DBD-0185857E7D42}"/>
              </a:ext>
            </a:extLst>
          </p:cNvPr>
          <p:cNvSpPr/>
          <p:nvPr/>
        </p:nvSpPr>
        <p:spPr>
          <a:xfrm flipH="1">
            <a:off x="7776534" y="0"/>
            <a:ext cx="545669" cy="3375622"/>
          </a:xfrm>
          <a:prstGeom prst="roundRect">
            <a:avLst>
              <a:gd name="adj" fmla="val 0"/>
            </a:avLst>
          </a:prstGeom>
          <a:solidFill>
            <a:srgbClr val="F48122">
              <a:alpha val="43000"/>
            </a:srgbClr>
          </a:solidFill>
          <a:ln>
            <a:noFill/>
          </a:ln>
          <a:effectLst>
            <a:outerShdw blurRad="889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олилиния: фигура 73">
            <a:extLst>
              <a:ext uri="{FF2B5EF4-FFF2-40B4-BE49-F238E27FC236}">
                <a16:creationId xmlns:a16="http://schemas.microsoft.com/office/drawing/2014/main" id="{F34EEBE1-9A08-4325-98E2-D0B715C99CBB}"/>
              </a:ext>
            </a:extLst>
          </p:cNvPr>
          <p:cNvSpPr/>
          <p:nvPr/>
        </p:nvSpPr>
        <p:spPr>
          <a:xfrm>
            <a:off x="6713602" y="2006501"/>
            <a:ext cx="449277" cy="3918956"/>
          </a:xfrm>
          <a:custGeom>
            <a:avLst/>
            <a:gdLst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  <a:gd name="connsiteX6" fmla="*/ 91440 w 449277"/>
              <a:gd name="connsiteY6" fmla="*/ 91440 h 5167086"/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277" h="5167086">
                <a:moveTo>
                  <a:pt x="0" y="0"/>
                </a:moveTo>
                <a:lnTo>
                  <a:pt x="257705" y="0"/>
                </a:lnTo>
                <a:cubicBezTo>
                  <a:pt x="363507" y="0"/>
                  <a:pt x="449277" y="85770"/>
                  <a:pt x="449277" y="191572"/>
                </a:cubicBezTo>
                <a:lnTo>
                  <a:pt x="449277" y="4975514"/>
                </a:lnTo>
                <a:cubicBezTo>
                  <a:pt x="449277" y="5081316"/>
                  <a:pt x="363507" y="5167086"/>
                  <a:pt x="257705" y="5167086"/>
                </a:cubicBezTo>
                <a:lnTo>
                  <a:pt x="0" y="5167086"/>
                </a:lnTo>
              </a:path>
            </a:pathLst>
          </a:custGeom>
          <a:noFill/>
          <a:ln>
            <a:solidFill>
              <a:srgbClr val="F48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6" name="Полилиния: фигура 75">
            <a:extLst>
              <a:ext uri="{FF2B5EF4-FFF2-40B4-BE49-F238E27FC236}">
                <a16:creationId xmlns:a16="http://schemas.microsoft.com/office/drawing/2014/main" id="{A7EFAB1A-B289-4136-A6D1-3A85643123A8}"/>
              </a:ext>
            </a:extLst>
          </p:cNvPr>
          <p:cNvSpPr/>
          <p:nvPr/>
        </p:nvSpPr>
        <p:spPr>
          <a:xfrm flipH="1">
            <a:off x="1395842" y="2006501"/>
            <a:ext cx="449277" cy="3918956"/>
          </a:xfrm>
          <a:custGeom>
            <a:avLst/>
            <a:gdLst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  <a:gd name="connsiteX6" fmla="*/ 91440 w 449277"/>
              <a:gd name="connsiteY6" fmla="*/ 91440 h 5167086"/>
              <a:gd name="connsiteX0" fmla="*/ 0 w 449277"/>
              <a:gd name="connsiteY0" fmla="*/ 0 h 5167086"/>
              <a:gd name="connsiteX1" fmla="*/ 257705 w 449277"/>
              <a:gd name="connsiteY1" fmla="*/ 0 h 5167086"/>
              <a:gd name="connsiteX2" fmla="*/ 449277 w 449277"/>
              <a:gd name="connsiteY2" fmla="*/ 191572 h 5167086"/>
              <a:gd name="connsiteX3" fmla="*/ 449277 w 449277"/>
              <a:gd name="connsiteY3" fmla="*/ 4975514 h 5167086"/>
              <a:gd name="connsiteX4" fmla="*/ 257705 w 449277"/>
              <a:gd name="connsiteY4" fmla="*/ 5167086 h 5167086"/>
              <a:gd name="connsiteX5" fmla="*/ 0 w 449277"/>
              <a:gd name="connsiteY5" fmla="*/ 5167086 h 516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277" h="5167086">
                <a:moveTo>
                  <a:pt x="0" y="0"/>
                </a:moveTo>
                <a:lnTo>
                  <a:pt x="257705" y="0"/>
                </a:lnTo>
                <a:cubicBezTo>
                  <a:pt x="363507" y="0"/>
                  <a:pt x="449277" y="85770"/>
                  <a:pt x="449277" y="191572"/>
                </a:cubicBezTo>
                <a:lnTo>
                  <a:pt x="449277" y="4975514"/>
                </a:lnTo>
                <a:cubicBezTo>
                  <a:pt x="449277" y="5081316"/>
                  <a:pt x="363507" y="5167086"/>
                  <a:pt x="257705" y="5167086"/>
                </a:cubicBezTo>
                <a:lnTo>
                  <a:pt x="0" y="5167086"/>
                </a:lnTo>
              </a:path>
            </a:pathLst>
          </a:custGeom>
          <a:noFill/>
          <a:ln>
            <a:solidFill>
              <a:srgbClr val="F48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779D36-8E84-4EC9-B794-93D69D828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84" y="2006501"/>
            <a:ext cx="3186724" cy="318672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A96160C-37EF-4B81-9F3F-BCE8E67307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288" y="1964059"/>
            <a:ext cx="3663385" cy="366338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B363FDD-D170-4514-A774-9CDE7925C307}"/>
              </a:ext>
            </a:extLst>
          </p:cNvPr>
          <p:cNvSpPr txBox="1"/>
          <p:nvPr/>
        </p:nvSpPr>
        <p:spPr>
          <a:xfrm>
            <a:off x="1490259" y="4794597"/>
            <a:ext cx="38878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Используем </a:t>
            </a:r>
            <a:r>
              <a:rPr lang="ru-RU" sz="1800" b="1" dirty="0">
                <a:solidFill>
                  <a:srgbClr val="DF6B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лучший мировой опыт при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разработке  и продвижении продукции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iNEX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36297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3549</TotalTime>
  <Words>1087</Words>
  <Application>Microsoft Office PowerPoint</Application>
  <PresentationFormat>Широкоэкранный</PresentationFormat>
  <Paragraphs>247</Paragraphs>
  <Slides>15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4925</dc:creator>
  <cp:lastModifiedBy>Ярослав</cp:lastModifiedBy>
  <cp:revision>344</cp:revision>
  <dcterms:created xsi:type="dcterms:W3CDTF">2022-04-13T05:13:15Z</dcterms:created>
  <dcterms:modified xsi:type="dcterms:W3CDTF">2023-06-16T07:33:34Z</dcterms:modified>
</cp:coreProperties>
</file>