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2" r:id="rId4"/>
    <p:sldId id="278" r:id="rId5"/>
    <p:sldId id="280" r:id="rId6"/>
    <p:sldId id="281" r:id="rId7"/>
    <p:sldId id="282" r:id="rId8"/>
    <p:sldId id="285" r:id="rId9"/>
    <p:sldId id="284" r:id="rId10"/>
    <p:sldId id="286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415"/>
    <a:srgbClr val="2A7478"/>
    <a:srgbClr val="121BC8"/>
    <a:srgbClr val="BB5127"/>
    <a:srgbClr val="158528"/>
    <a:srgbClr val="E501A4"/>
    <a:srgbClr val="2D614C"/>
    <a:srgbClr val="256569"/>
    <a:srgbClr val="0F3A3D"/>
    <a:srgbClr val="225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та\100 лет\100лет копияd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7" y="512191"/>
            <a:ext cx="3368549" cy="16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46" y="0"/>
            <a:ext cx="490455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3888" y="2398955"/>
            <a:ext cx="7886700" cy="263603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51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0" y="484909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2129" y="565414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1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75" y="368340"/>
            <a:ext cx="1627619" cy="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246904"/>
            <a:ext cx="5800725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51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0" y="484909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2129" y="565414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75" y="368340"/>
            <a:ext cx="1627619" cy="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2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51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0" y="484909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2129" y="565414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050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75" y="368340"/>
            <a:ext cx="1627619" cy="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100 лет\100лет копияd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14" y="349490"/>
            <a:ext cx="1666226" cy="8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51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0" y="484909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88" y="572014"/>
            <a:ext cx="78867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0" y="484909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51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2129" y="565414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2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75" y="368340"/>
            <a:ext cx="1627619" cy="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51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0" y="484909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2129" y="565414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75" y="368340"/>
            <a:ext cx="1627619" cy="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51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0" y="484909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29" y="565414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75" y="368340"/>
            <a:ext cx="1627619" cy="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51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0" y="484909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2129" y="565414"/>
            <a:ext cx="7793831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75" y="368340"/>
            <a:ext cx="1627619" cy="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0" y="484909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54" y="642938"/>
            <a:ext cx="4296965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51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75" y="368340"/>
            <a:ext cx="1627619" cy="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0" y="484909"/>
            <a:ext cx="7176977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41" y="509429"/>
            <a:ext cx="6386145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063" y="124690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310" y="244713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51" y="1847850"/>
            <a:ext cx="358304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75" y="368340"/>
            <a:ext cx="1627619" cy="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374073" y="2980390"/>
            <a:ext cx="7673430" cy="14872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200" dirty="0">
                <a:latin typeface="Times New Roman" pitchFamily="18" charset="0"/>
                <a:ea typeface="+mn-ea"/>
                <a:cs typeface="Times New Roman" pitchFamily="18" charset="0"/>
              </a:rPr>
              <a:t>ВЫПУСКНАЯ АТТЕСТАЦИОННАЯ РАБОТА </a:t>
            </a:r>
            <a:br>
              <a:rPr lang="ru-RU" sz="22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ea typeface="+mn-ea"/>
                <a:cs typeface="Times New Roman" pitchFamily="18" charset="0"/>
              </a:rPr>
              <a:t>(проект) по теме:</a:t>
            </a:r>
            <a:br>
              <a:rPr lang="ru-RU" sz="22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ea typeface="+mn-ea"/>
                <a:cs typeface="Times New Roman" pitchFamily="18" charset="0"/>
              </a:rPr>
              <a:t>«Стратегия развития туризма в Смоленском регионе»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130" y="5158975"/>
            <a:ext cx="5360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Слушатель: Сенина Ирина Игоревна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Хроменкова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1781" y="2441291"/>
            <a:ext cx="5905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подготовки управленческих кадров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 народного хозяйства Российской Федерации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Президентская программа «Инновационный менеджмент» (тип В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4500" y="6267950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</a:rPr>
              <a:t>Смоленск 2023</a:t>
            </a: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02656" y="448559"/>
            <a:ext cx="613236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60" y="427846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101" y="524358"/>
            <a:ext cx="616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Экономические и социальные эффекты реализации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9222" name="Picture 6" descr="страница 2 | Moneybags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7" y="2335160"/>
            <a:ext cx="1446472" cy="11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14997" y="2106044"/>
            <a:ext cx="7017390" cy="156966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2A7478"/>
            </a:outerShdw>
          </a:effec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Прирост налоговых поступлений может быть достигнут за счет увеличения налогооблагаемой базы по следующим основным группам: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отчисления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во внебюджетные фонды и налог на доходы физических лиц;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местные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налоги за счет увеличения объема реализации туристских услуг;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налог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прибыль предприятий туризма в части, зачисляемой в областной бюджет области.</a:t>
            </a:r>
          </a:p>
        </p:txBody>
      </p:sp>
      <p:pic>
        <p:nvPicPr>
          <p:cNvPr id="1036" name="Picture 12" descr="https://sovyatka.ru/800/600/https/d33wubrfki0l68.cloudfront.net/7b1f1a86751fd2cd8a12052fc108269b94ce19e0/e1c77/assets/images/arrow-pre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47573" y="4234709"/>
            <a:ext cx="1589520" cy="15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37093" y="4706303"/>
            <a:ext cx="4721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55415"/>
                </a:solidFill>
                <a:latin typeface="Book Antiqua" panose="02040602050305030304" pitchFamily="18" charset="0"/>
              </a:rPr>
              <a:t>20 млн. в первый год</a:t>
            </a:r>
            <a:endParaRPr lang="ru-RU" sz="3600" dirty="0">
              <a:solidFill>
                <a:srgbClr val="C55415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4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02656" y="448559"/>
            <a:ext cx="613236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60" y="427846"/>
            <a:ext cx="1724227" cy="6112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0764" y="2943320"/>
            <a:ext cx="8154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0061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02656" y="448559"/>
            <a:ext cx="613236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60" y="427846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101" y="524358"/>
            <a:ext cx="357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Цель, </a:t>
            </a: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задачи и 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объект работы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63" y="1703491"/>
            <a:ext cx="3318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Цель: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разработка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проекта по созданию условий для развития туризма в городе Смоленске, для удовлетворения потребностей населения в активном отдыхе, укрепление здоровья, приобщение к культурным ценностям, расширение кругозора и контактов.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9783" y="3171975"/>
            <a:ext cx="52625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Задачи работы: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дать определение понятию туризм и рассмотреть исторические этапы его развития;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выявить показатели развития и специфику туризма в регионах России;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определить проблемы и перспективы развития туризма в России;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провести анализ проблем туристического рынка внутреннего и въездного туризма в Смоленской области;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оценить экономические и социальные эффекты реализации проекта развития туризма.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418" y="1168932"/>
            <a:ext cx="342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256569"/>
                </a:solidFill>
                <a:latin typeface="Book Antiqua" panose="02040602050305030304" pitchFamily="18" charset="0"/>
              </a:rPr>
              <a:t>Смоленская область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70848" y="2999673"/>
            <a:ext cx="5461462" cy="33915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039" y="1630597"/>
            <a:ext cx="3358341" cy="27003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7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02656" y="448559"/>
            <a:ext cx="613236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60" y="427846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101" y="52435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Актуальность вопроса</a:t>
            </a:r>
          </a:p>
        </p:txBody>
      </p:sp>
      <p:pic>
        <p:nvPicPr>
          <p:cNvPr id="1026" name="Picture 2" descr="9VQa@hC7jCUn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882"/>
          <a:stretch/>
        </p:blipFill>
        <p:spPr bwMode="auto">
          <a:xfrm>
            <a:off x="464939" y="1588597"/>
            <a:ext cx="8278318" cy="46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92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02656" y="448559"/>
            <a:ext cx="613236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60" y="427846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101" y="52435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Актуальность вопроса</a:t>
            </a:r>
          </a:p>
        </p:txBody>
      </p:sp>
      <p:pic>
        <p:nvPicPr>
          <p:cNvPr id="7" name="Picture 2" descr="nKQd@Z7lFUGW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482"/>
          <a:stretch/>
        </p:blipFill>
        <p:spPr bwMode="auto">
          <a:xfrm>
            <a:off x="477468" y="1578035"/>
            <a:ext cx="8232323" cy="460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6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02656" y="448559"/>
            <a:ext cx="613236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60" y="427846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101" y="524358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О Смоленске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1101" y="1876872"/>
            <a:ext cx="44740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Приоритетные направления внутреннего и въездного туризма в Смоленской области: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культурно-познавательный 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событийный;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рекреационный;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религиозный и паломнический;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сельский и экологический;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лечебно-оздоровительный.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5189" y="1382096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256569"/>
                </a:solidFill>
                <a:latin typeface="Book Antiqua" panose="02040602050305030304" pitchFamily="18" charset="0"/>
              </a:rPr>
              <a:t>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9036" y="2445170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256569"/>
                </a:solidFill>
                <a:latin typeface="Book Antiqua" panose="02040602050305030304" pitchFamily="18" charset="0"/>
              </a:rPr>
              <a:t>114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5189" y="3685791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256569"/>
                </a:solidFill>
                <a:latin typeface="Book Antiqua" panose="02040602050305030304" pitchFamily="18" charset="0"/>
              </a:rPr>
              <a:t>1750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5189" y="5053290"/>
            <a:ext cx="2685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256569"/>
                </a:solidFill>
                <a:latin typeface="Book Antiqua" panose="02040602050305030304" pitchFamily="18" charset="0"/>
              </a:rPr>
              <a:t>328 906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0220" y="1689873"/>
            <a:ext cx="145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Музеев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4903" y="2528354"/>
            <a:ext cx="2223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Туроператоров/</a:t>
            </a:r>
          </a:p>
          <a:p>
            <a:pPr algn="just"/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турагентов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1893" y="3587711"/>
            <a:ext cx="2628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Объектов археологического наследия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3434" y="5053290"/>
            <a:ext cx="1759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Объектов культурного наследия</a:t>
            </a:r>
          </a:p>
        </p:txBody>
      </p:sp>
    </p:spTree>
    <p:extLst>
      <p:ext uri="{BB962C8B-B14F-4D97-AF65-F5344CB8AC3E}">
        <p14:creationId xmlns:p14="http://schemas.microsoft.com/office/powerpoint/2010/main" val="192514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02656" y="448559"/>
            <a:ext cx="613236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60" y="427846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101" y="52435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Перспективы</a:t>
            </a:r>
          </a:p>
        </p:txBody>
      </p:sp>
      <p:pic>
        <p:nvPicPr>
          <p:cNvPr id="4100" name="Picture 4" descr="Cartoon Vector Of Open Stone Medieval Decision Gate - Immagini vettoriali  stock e altre immagini di Arco - Architettura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0" y="1671128"/>
            <a:ext cx="1216733" cy="11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2169" y="1887830"/>
            <a:ext cx="206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богатейшая</a:t>
            </a:r>
            <a:r>
              <a:rPr lang="ru-RU" dirty="0" smtClean="0"/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история</a:t>
            </a:r>
            <a:r>
              <a:rPr lang="ru-RU" dirty="0" smtClean="0"/>
              <a:t>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110" name="Picture 14" descr="Смоленская область на карте Росс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934" r="72092" b="3963"/>
          <a:stretch/>
        </p:blipFill>
        <p:spPr bwMode="auto">
          <a:xfrm>
            <a:off x="843910" y="3401363"/>
            <a:ext cx="947112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Детский рисунок дворянской усадьб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54" y="3362633"/>
            <a:ext cx="1591252" cy="9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Ледовое побоище раскраска - 67 фот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5" y="1594241"/>
            <a:ext cx="925522" cy="1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30564" y="1723729"/>
            <a:ext cx="2463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уникальные шедевры древнего зодчества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1044" y="3448967"/>
            <a:ext cx="206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смоленские усадьбы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5904" y="3362633"/>
            <a:ext cx="2361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выгодное географическое положение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12169" y="5107607"/>
            <a:ext cx="2061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охраняемые природные территории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61044" y="5215328"/>
            <a:ext cx="204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агро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-усадьбы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120" name="Picture 24" descr="раскраска домашние животные чего не хватает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30" y="5128569"/>
            <a:ext cx="1532315" cy="96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Смешанный лес рисунок карандашом (46 фото) » Рисунки для срисовки и не  тольк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9" y="5023408"/>
            <a:ext cx="1532315" cy="11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4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02656" y="448559"/>
            <a:ext cx="613236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60" y="427846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101" y="524358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Сложности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961" y="1246876"/>
            <a:ext cx="377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Book Antiqua" panose="02040602050305030304" pitchFamily="18" charset="0"/>
              </a:rPr>
              <a:t>низкий уровень туристского сервиса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0739" y="2420585"/>
            <a:ext cx="2807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низкое качество и однообразие продукта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224" y="1720514"/>
            <a:ext cx="348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Book Antiqua" panose="02040602050305030304" pitchFamily="18" charset="0"/>
              </a:rPr>
              <a:t>разрушение памятников истории и культуры вследствие недостаточности мер по их сохранности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0984" y="4620561"/>
            <a:ext cx="2279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низкий уровень благоустройства региона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5929" y="1157053"/>
            <a:ext cx="445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Book Antiqua" panose="02040602050305030304" pitchFamily="18" charset="0"/>
              </a:rPr>
              <a:t>н</a:t>
            </a:r>
            <a:r>
              <a:rPr lang="ru-RU" sz="2400" dirty="0" smtClean="0">
                <a:latin typeface="Book Antiqua" panose="02040602050305030304" pitchFamily="18" charset="0"/>
              </a:rPr>
              <a:t>едостаток </a:t>
            </a:r>
            <a:r>
              <a:rPr lang="ru-RU" sz="2400" dirty="0">
                <a:latin typeface="Book Antiqua" panose="02040602050305030304" pitchFamily="18" charset="0"/>
              </a:rPr>
              <a:t>финансирования развития туристской инфраструктуры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224" y="3163536"/>
            <a:ext cx="3015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501A4"/>
                </a:solidFill>
                <a:latin typeface="Book Antiqua" panose="02040602050305030304" pitchFamily="18" charset="0"/>
              </a:rPr>
              <a:t>конкуренция со стороны других туристских центров России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8854" y="3684117"/>
            <a:ext cx="3034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недостаточное внимание органов власти к инфраструктуре города Смоленска и Смоленской области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4887" y="2932360"/>
            <a:ext cx="29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158528"/>
                </a:solidFill>
                <a:latin typeface="Book Antiqua" panose="02040602050305030304" pitchFamily="18" charset="0"/>
              </a:rPr>
              <a:t>недостаточный уровень развития туристской инфраструктуры для привлечения туристов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7225" y="5746273"/>
            <a:ext cx="719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ru-RU" sz="2000" dirty="0">
                <a:solidFill>
                  <a:srgbClr val="121BC8"/>
                </a:solidFill>
                <a:latin typeface="Book Antiqua" panose="02040602050305030304" pitchFamily="18" charset="0"/>
              </a:rPr>
              <a:t>н</a:t>
            </a:r>
            <a:r>
              <a:rPr lang="ru-RU" sz="2000" dirty="0" smtClean="0">
                <a:solidFill>
                  <a:srgbClr val="121BC8"/>
                </a:solidFill>
                <a:latin typeface="Book Antiqua" panose="02040602050305030304" pitchFamily="18" charset="0"/>
              </a:rPr>
              <a:t>едостаточное </a:t>
            </a:r>
            <a:r>
              <a:rPr lang="ru-RU" sz="2000" dirty="0">
                <a:solidFill>
                  <a:srgbClr val="121BC8"/>
                </a:solidFill>
                <a:latin typeface="Book Antiqua" panose="02040602050305030304" pitchFamily="18" charset="0"/>
              </a:rPr>
              <a:t>рекламно- информационное обеспечение продвижения туристского продукта на внутреннем и внешнем рынках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576" y="4841860"/>
            <a:ext cx="4389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>
                <a:solidFill>
                  <a:srgbClr val="BB5127"/>
                </a:solidFill>
                <a:latin typeface="Book Antiqua" panose="02040602050305030304" pitchFamily="18" charset="0"/>
              </a:rPr>
              <a:t>отсутствие чёткого позиционирования туристских объектов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8867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02656" y="448559"/>
            <a:ext cx="613236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60" y="427846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656" y="411220"/>
            <a:ext cx="597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Мероприятия </a:t>
            </a:r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направленные на с</a:t>
            </a:r>
            <a:r>
              <a:rPr lang="ru-RU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оздание </a:t>
            </a:r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благоприятных условий для развития туристской индустрии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80204" y="1973989"/>
            <a:ext cx="2399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Развитие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событийного туризма через проведение городских культурно-массовых мероприятий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122" y="1584472"/>
            <a:ext cx="25104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Участие в мероприятиях «Ассоциации малых туристских городов России», установление новых и укрепление международных связей, направленных на развитие туристской сферы.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9380" y="4268419"/>
            <a:ext cx="27681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Мероприятия по укреплению сотрудничества в области развития туризма с городами и городами-побратимами города Смоленска.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73314" y="4382086"/>
            <a:ext cx="2412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Привлечение бизнеса к формированию туристического продукта.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80538" y="1764540"/>
            <a:ext cx="26683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Проведение конференций, форумов, совещаний, оргкомитетов, изготовление печатной продукции (баннеров), посвященных г. Смоленску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67822" y="4255783"/>
            <a:ext cx="24938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Предоставление услуги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Wi-Fi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доступа в интернет в общественных местах культурно-туристической значимости.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9174" y="1516804"/>
            <a:ext cx="2756180" cy="1951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61774" y="3881441"/>
            <a:ext cx="2756180" cy="1951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174" y="3877586"/>
            <a:ext cx="2756180" cy="1951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3567" y="3877586"/>
            <a:ext cx="2756180" cy="1951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51219" y="1514244"/>
            <a:ext cx="2756180" cy="1951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03567" y="1514244"/>
            <a:ext cx="2756180" cy="1951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2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402656" y="448559"/>
            <a:ext cx="613236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60" y="427846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101" y="524358"/>
            <a:ext cx="616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Экономические и социальные эффекты реализации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0101" y="1380014"/>
            <a:ext cx="7017390" cy="5016758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2A7478"/>
            </a:outerShdw>
          </a:effec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формирование положительного общественного мнения о туризме, как неотъемлемой составляющей дальнейшего развития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Смоленска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развитие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городской рекреационной системы, как средства улучшения экологической обстановки, качества жизни и здоровья жителей города и стимула для привлечения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туристов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формирование устойчивого имиджа города Смоленска, как одного из ведущих в Центральном федеральном округе центра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туризма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создание новых турпродуктов,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увеличение рабочих мест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развитие городской туристской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инфраструктуры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продвижение города как туристского центра высокого уровня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обслуживания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формирование комплексного, современного, востребованного городского туристского продукта, соответствующего мировым стандартам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качества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развитие новых видов туризма (караванного туризма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рост уровня жизни населения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224" name="Picture 8" descr="Люди плоские макап, Графика - Envato Element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1" t="51117" r="55086" b="4270"/>
          <a:stretch/>
        </p:blipFill>
        <p:spPr bwMode="auto">
          <a:xfrm>
            <a:off x="342912" y="2852361"/>
            <a:ext cx="1589000" cy="10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2172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Финансовый Университет</Template>
  <TotalTime>1721</TotalTime>
  <Words>538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Calibri</vt:lpstr>
      <vt:lpstr>Courier New</vt:lpstr>
      <vt:lpstr>Times New Roman</vt:lpstr>
      <vt:lpstr>Wingdings</vt:lpstr>
      <vt:lpstr>Шаблон Финансовый Университет</vt:lpstr>
      <vt:lpstr>ВЫПУСКНАЯ АТТЕСТАЦИОННАЯ РАБОТА  (проект) по теме: «Стратегия развития туризма в Смоленском регионе»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GUMF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AYVoronina</dc:creator>
  <cp:lastModifiedBy>Елена П. Сытая</cp:lastModifiedBy>
  <cp:revision>71</cp:revision>
  <dcterms:created xsi:type="dcterms:W3CDTF">2018-04-06T11:52:35Z</dcterms:created>
  <dcterms:modified xsi:type="dcterms:W3CDTF">2023-12-28T10:52:35Z</dcterms:modified>
</cp:coreProperties>
</file>