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9" r:id="rId8"/>
    <p:sldId id="263" r:id="rId9"/>
    <p:sldId id="264" r:id="rId10"/>
    <p:sldId id="265" r:id="rId11"/>
    <p:sldId id="266" r:id="rId12"/>
    <p:sldId id="267" r:id="rId13"/>
    <p:sldId id="268" r:id="rId14"/>
    <p:sldId id="260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2754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7552274715660544"/>
          <c:y val="3.5906642728904849E-2"/>
          <c:w val="0.59901428988043159"/>
          <c:h val="0.7419586647185137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началодлительность</c:v>
                </c:pt>
              </c:strCache>
            </c:strRef>
          </c:tx>
          <c:spPr>
            <a:noFill/>
          </c:spPr>
          <c:invertIfNegative val="0"/>
          <c:cat>
            <c:strRef>
              <c:f>Лист1!$A$2:$A$9</c:f>
              <c:strCache>
                <c:ptCount val="8"/>
                <c:pt idx="0">
                  <c:v>орг.собрание</c:v>
                </c:pt>
                <c:pt idx="1">
                  <c:v>аренда помещения</c:v>
                </c:pt>
                <c:pt idx="2">
                  <c:v>ремонтные работы</c:v>
                </c:pt>
                <c:pt idx="3">
                  <c:v>закупка оборудования</c:v>
                </c:pt>
                <c:pt idx="4">
                  <c:v>размещение рекламы</c:v>
                </c:pt>
                <c:pt idx="5">
                  <c:v>заключение оговоров аутсорсинга</c:v>
                </c:pt>
                <c:pt idx="6">
                  <c:v>разработка документации</c:v>
                </c:pt>
                <c:pt idx="7">
                  <c:v>размещение пациентов</c:v>
                </c:pt>
              </c:strCache>
            </c:strRef>
          </c:cat>
          <c:val>
            <c:numRef>
              <c:f>Лист1!$B$2:$B$9</c:f>
              <c:numCache>
                <c:formatCode>m/d/yyyy</c:formatCode>
                <c:ptCount val="8"/>
                <c:pt idx="0">
                  <c:v>45108</c:v>
                </c:pt>
                <c:pt idx="1">
                  <c:v>45117</c:v>
                </c:pt>
                <c:pt idx="2">
                  <c:v>45118</c:v>
                </c:pt>
                <c:pt idx="3">
                  <c:v>45139</c:v>
                </c:pt>
                <c:pt idx="4">
                  <c:v>45112</c:v>
                </c:pt>
                <c:pt idx="5">
                  <c:v>45189</c:v>
                </c:pt>
                <c:pt idx="6">
                  <c:v>45108</c:v>
                </c:pt>
                <c:pt idx="7">
                  <c:v>45200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длительность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орг.собрание</c:v>
                </c:pt>
                <c:pt idx="1">
                  <c:v>аренда помещения</c:v>
                </c:pt>
                <c:pt idx="2">
                  <c:v>ремонтные работы</c:v>
                </c:pt>
                <c:pt idx="3">
                  <c:v>закупка оборудования</c:v>
                </c:pt>
                <c:pt idx="4">
                  <c:v>размещение рекламы</c:v>
                </c:pt>
                <c:pt idx="5">
                  <c:v>заключение оговоров аутсорсинга</c:v>
                </c:pt>
                <c:pt idx="6">
                  <c:v>разработка документации</c:v>
                </c:pt>
                <c:pt idx="7">
                  <c:v>размещение пациентов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1</c:v>
                </c:pt>
                <c:pt idx="1">
                  <c:v>20</c:v>
                </c:pt>
                <c:pt idx="2">
                  <c:v>62</c:v>
                </c:pt>
                <c:pt idx="3">
                  <c:v>61</c:v>
                </c:pt>
                <c:pt idx="4">
                  <c:v>5</c:v>
                </c:pt>
                <c:pt idx="5">
                  <c:v>11</c:v>
                </c:pt>
                <c:pt idx="6">
                  <c:v>10</c:v>
                </c:pt>
                <c:pt idx="7">
                  <c:v>31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8"/>
                <c:pt idx="0">
                  <c:v>орг.собрание</c:v>
                </c:pt>
                <c:pt idx="1">
                  <c:v>аренда помещения</c:v>
                </c:pt>
                <c:pt idx="2">
                  <c:v>ремонтные работы</c:v>
                </c:pt>
                <c:pt idx="3">
                  <c:v>закупка оборудования</c:v>
                </c:pt>
                <c:pt idx="4">
                  <c:v>размещение рекламы</c:v>
                </c:pt>
                <c:pt idx="5">
                  <c:v>заключение оговоров аутсорсинга</c:v>
                </c:pt>
                <c:pt idx="6">
                  <c:v>разработка документации</c:v>
                </c:pt>
                <c:pt idx="7">
                  <c:v>размещение пациентов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913600"/>
        <c:axId val="85915136"/>
      </c:barChart>
      <c:catAx>
        <c:axId val="8591360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85915136"/>
        <c:crosses val="autoZero"/>
        <c:auto val="1"/>
        <c:lblAlgn val="ctr"/>
        <c:lblOffset val="100"/>
        <c:noMultiLvlLbl val="0"/>
      </c:catAx>
      <c:valAx>
        <c:axId val="85915136"/>
        <c:scaling>
          <c:orientation val="minMax"/>
        </c:scaling>
        <c:delete val="0"/>
        <c:axPos val="b"/>
        <c:majorGridlines/>
        <c:numFmt formatCode="m/d/yyyy" sourceLinked="1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ru-RU"/>
          </a:p>
        </c:txPr>
        <c:crossAx val="859136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5457D-23E8-4A98-B633-B6D221F6C8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D8E41C-CA5D-497F-A87A-EB5E7F1BB484}">
      <dgm:prSet phldrT="[Текст]" custT="1"/>
      <dgm:sp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Целью</a:t>
          </a:r>
          <a:r>
            <a:rPr lang="ru-RU" sz="20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 данного исследования является разработка проекта открытия</a:t>
          </a:r>
          <a:r>
            <a:rPr lang="ru-RU" sz="2000" dirty="0" smtClean="0">
              <a:solidFill>
                <a:schemeClr val="tx1"/>
              </a:solidFill>
              <a:ea typeface="Calibri"/>
              <a:cs typeface="Times New Roman"/>
            </a:rPr>
            <a:t> </a:t>
          </a:r>
          <a:r>
            <a:rPr lang="ru-RU" sz="20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центра сопровождаемого проживания пациентов геронтопсихиатрического профиля круглосуточного и дневного пребывания в г. Ульяновске.</a:t>
          </a:r>
          <a:endParaRPr lang="ru-RU" sz="2000" dirty="0" smtClean="0">
            <a:solidFill>
              <a:schemeClr val="tx1"/>
            </a:solidFill>
            <a:ea typeface="Calibri"/>
            <a:cs typeface="Times New Roman"/>
          </a:endParaRPr>
        </a:p>
        <a:p>
          <a:pPr defTabSz="1733550">
            <a:spcBef>
              <a:spcPct val="0"/>
            </a:spcBef>
          </a:pPr>
          <a:endParaRPr lang="ru-RU" dirty="0"/>
        </a:p>
      </dgm:t>
    </dgm:pt>
    <dgm:pt modelId="{5E77005A-2EA9-4DF0-A259-D8A6F423EEBA}" type="parTrans" cxnId="{C8F17A05-5BFE-4570-9A35-A4C2EB5ACA7E}">
      <dgm:prSet/>
      <dgm:spPr/>
      <dgm:t>
        <a:bodyPr/>
        <a:lstStyle/>
        <a:p>
          <a:endParaRPr lang="ru-RU"/>
        </a:p>
      </dgm:t>
    </dgm:pt>
    <dgm:pt modelId="{4754112A-4717-4040-B839-A6707012B609}" type="sibTrans" cxnId="{C8F17A05-5BFE-4570-9A35-A4C2EB5ACA7E}">
      <dgm:prSet/>
      <dgm:spPr/>
      <dgm:t>
        <a:bodyPr/>
        <a:lstStyle/>
        <a:p>
          <a:endParaRPr lang="ru-RU"/>
        </a:p>
      </dgm:t>
    </dgm:pt>
    <dgm:pt modelId="{186F3565-D6C3-48D7-80F9-119EAE438C89}">
      <dgm:prSet phldrT="[Текст]" phldr="1"/>
      <dgm:spPr/>
      <dgm:t>
        <a:bodyPr/>
        <a:lstStyle/>
        <a:p>
          <a:endParaRPr lang="ru-RU"/>
        </a:p>
      </dgm:t>
    </dgm:pt>
    <dgm:pt modelId="{D4ACB077-23D2-4596-823B-F82F002686C4}" type="parTrans" cxnId="{E9CECD63-1AA7-42EE-9596-4A87BB4079B5}">
      <dgm:prSet/>
      <dgm:spPr/>
      <dgm:t>
        <a:bodyPr/>
        <a:lstStyle/>
        <a:p>
          <a:endParaRPr lang="ru-RU"/>
        </a:p>
      </dgm:t>
    </dgm:pt>
    <dgm:pt modelId="{74EF7AD3-328B-4943-8E81-F214ECBE862D}" type="sibTrans" cxnId="{E9CECD63-1AA7-42EE-9596-4A87BB4079B5}">
      <dgm:prSet/>
      <dgm:spPr/>
      <dgm:t>
        <a:bodyPr/>
        <a:lstStyle/>
        <a:p>
          <a:endParaRPr lang="ru-RU"/>
        </a:p>
      </dgm:t>
    </dgm:pt>
    <dgm:pt modelId="{7501FE96-C3AB-4B8B-B098-87854F7A1894}">
      <dgm:prSet phldrT="[Текст]" custT="1"/>
      <dgm:spPr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</a:gradFill>
      </dgm:spPr>
      <dgm:t>
        <a:bodyPr/>
        <a:lstStyle/>
        <a:p>
          <a:pPr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Задачи исследования</a:t>
          </a:r>
          <a:r>
            <a:rPr lang="ru-RU" sz="1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:</a:t>
          </a:r>
          <a:endParaRPr lang="ru-RU" sz="1800" dirty="0" smtClean="0">
            <a:solidFill>
              <a:schemeClr val="tx1"/>
            </a:solidFill>
            <a:ea typeface="Calibri"/>
            <a:cs typeface="Times New Roman"/>
          </a:endParaRPr>
        </a:p>
        <a:p>
          <a:pPr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- исследовать теоретические и методологические основы деятельности</a:t>
          </a:r>
          <a:r>
            <a:rPr lang="ru-RU" sz="1800" dirty="0" smtClean="0">
              <a:solidFill>
                <a:schemeClr val="tx1"/>
              </a:solidFill>
              <a:ea typeface="Calibri"/>
              <a:cs typeface="Times New Roman"/>
            </a:rPr>
            <a:t> </a:t>
          </a:r>
          <a:r>
            <a:rPr lang="ru-RU" sz="1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геронтопсихиатрического центра сопровождаемого проживания;</a:t>
          </a:r>
          <a:endParaRPr lang="ru-RU" sz="1800" dirty="0" smtClean="0">
            <a:solidFill>
              <a:schemeClr val="tx1"/>
            </a:solidFill>
            <a:ea typeface="Calibri"/>
            <a:cs typeface="Times New Roman"/>
          </a:endParaRPr>
        </a:p>
        <a:p>
          <a:pPr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- провести анализ условий реализации проекта: внешней и конкурентной среды;</a:t>
          </a:r>
        </a:p>
        <a:p>
          <a:pPr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- разработать организационную схему реализации проекта; </a:t>
          </a:r>
        </a:p>
        <a:p>
          <a:pPr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 - разработать производственный и финансовый план проекта</a:t>
          </a:r>
          <a:endParaRPr lang="ru-RU" sz="1800" dirty="0" smtClean="0">
            <a:solidFill>
              <a:schemeClr val="tx1"/>
            </a:solidFill>
            <a:ea typeface="Calibri"/>
            <a:cs typeface="Times New Roman"/>
          </a:endParaRP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          - </a:t>
          </a:r>
          <a:r>
            <a:rPr lang="ru-RU" sz="18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провести оценку инвестиционной привлекательности и экономической эффективности проекта; </a:t>
          </a:r>
          <a:endParaRPr lang="ru-RU" sz="1800" dirty="0" smtClean="0">
            <a:solidFill>
              <a:schemeClr val="tx1"/>
            </a:solidFill>
            <a:ea typeface="Calibri"/>
            <a:cs typeface="Times New Roman"/>
          </a:endParaRPr>
        </a:p>
        <a:p>
          <a:pPr defTabSz="800100">
            <a:lnSpc>
              <a:spcPct val="100000"/>
            </a:lnSpc>
            <a:spcBef>
              <a:spcPct val="0"/>
            </a:spcBef>
          </a:pPr>
          <a:endParaRPr lang="ru-RU" sz="1800" dirty="0" smtClean="0"/>
        </a:p>
        <a:p>
          <a:pPr defTabSz="800100">
            <a:lnSpc>
              <a:spcPct val="100000"/>
            </a:lnSpc>
            <a:spcBef>
              <a:spcPct val="0"/>
            </a:spcBef>
          </a:pPr>
          <a:endParaRPr lang="ru-RU" sz="1600" dirty="0"/>
        </a:p>
      </dgm:t>
    </dgm:pt>
    <dgm:pt modelId="{074A341B-F67C-45C1-A041-7355B30F9281}" type="parTrans" cxnId="{66AFDA81-6EBB-4533-A368-A17BF1EAD1AB}">
      <dgm:prSet/>
      <dgm:spPr/>
      <dgm:t>
        <a:bodyPr/>
        <a:lstStyle/>
        <a:p>
          <a:endParaRPr lang="ru-RU"/>
        </a:p>
      </dgm:t>
    </dgm:pt>
    <dgm:pt modelId="{2092FCFC-E93C-4BC9-8FBE-7826048BA90E}" type="sibTrans" cxnId="{66AFDA81-6EBB-4533-A368-A17BF1EAD1AB}">
      <dgm:prSet/>
      <dgm:spPr/>
      <dgm:t>
        <a:bodyPr/>
        <a:lstStyle/>
        <a:p>
          <a:endParaRPr lang="ru-RU"/>
        </a:p>
      </dgm:t>
    </dgm:pt>
    <dgm:pt modelId="{72243931-0865-45F0-8205-A2FF0CF5F0F6}">
      <dgm:prSet phldrT="[Текст]" phldr="1" custT="1"/>
      <dgm:spPr/>
      <dgm:t>
        <a:bodyPr/>
        <a:lstStyle/>
        <a:p>
          <a:pPr>
            <a:lnSpc>
              <a:spcPct val="100000"/>
            </a:lnSpc>
          </a:pPr>
          <a:endParaRPr lang="ru-RU" sz="1600" dirty="0"/>
        </a:p>
      </dgm:t>
    </dgm:pt>
    <dgm:pt modelId="{C7C5122C-A576-46D9-B0DD-71524D37F4B5}" type="parTrans" cxnId="{58C24F93-5599-440C-8B6D-0E268E88F232}">
      <dgm:prSet/>
      <dgm:spPr/>
      <dgm:t>
        <a:bodyPr/>
        <a:lstStyle/>
        <a:p>
          <a:endParaRPr lang="ru-RU"/>
        </a:p>
      </dgm:t>
    </dgm:pt>
    <dgm:pt modelId="{A26B6F66-1813-4223-BF70-E63C393D52E7}" type="sibTrans" cxnId="{58C24F93-5599-440C-8B6D-0E268E88F232}">
      <dgm:prSet/>
      <dgm:spPr/>
      <dgm:t>
        <a:bodyPr/>
        <a:lstStyle/>
        <a:p>
          <a:endParaRPr lang="ru-RU"/>
        </a:p>
      </dgm:t>
    </dgm:pt>
    <dgm:pt modelId="{DB3A8DB4-C74C-445B-9A6F-8AF8DB0557BF}" type="pres">
      <dgm:prSet presAssocID="{E725457D-23E8-4A98-B633-B6D221F6C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B2152-7300-49DD-9DD5-16A7BA8AFC69}" type="pres">
      <dgm:prSet presAssocID="{37D8E41C-CA5D-497F-A87A-EB5E7F1BB484}" presName="parentText" presStyleLbl="node1" presStyleIdx="0" presStyleCnt="2" custLinFactNeighborX="38169" custLinFactNeighborY="-64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332148-C902-4AD5-BCA2-B7931EE0D2BC}" type="pres">
      <dgm:prSet presAssocID="{37D8E41C-CA5D-497F-A87A-EB5E7F1BB48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2F08F-4C64-4F98-9BEE-720AFCEE0BAC}" type="pres">
      <dgm:prSet presAssocID="{7501FE96-C3AB-4B8B-B098-87854F7A189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8EF30F-45BA-4FE4-A9D1-D50F22B407F1}" type="pres">
      <dgm:prSet presAssocID="{7501FE96-C3AB-4B8B-B098-87854F7A189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AFDA81-6EBB-4533-A368-A17BF1EAD1AB}" srcId="{E725457D-23E8-4A98-B633-B6D221F6C8A7}" destId="{7501FE96-C3AB-4B8B-B098-87854F7A1894}" srcOrd="1" destOrd="0" parTransId="{074A341B-F67C-45C1-A041-7355B30F9281}" sibTransId="{2092FCFC-E93C-4BC9-8FBE-7826048BA90E}"/>
    <dgm:cxn modelId="{091E2498-B088-4BD5-A332-2880C1ED00D9}" type="presOf" srcId="{37D8E41C-CA5D-497F-A87A-EB5E7F1BB484}" destId="{A18B2152-7300-49DD-9DD5-16A7BA8AFC69}" srcOrd="0" destOrd="0" presId="urn:microsoft.com/office/officeart/2005/8/layout/vList2"/>
    <dgm:cxn modelId="{9832810D-522F-40C1-B78B-494F89A89EE7}" type="presOf" srcId="{7501FE96-C3AB-4B8B-B098-87854F7A1894}" destId="{F292F08F-4C64-4F98-9BEE-720AFCEE0BAC}" srcOrd="0" destOrd="0" presId="urn:microsoft.com/office/officeart/2005/8/layout/vList2"/>
    <dgm:cxn modelId="{80249F44-ACB0-4A56-806C-920FBC8C8FAA}" type="presOf" srcId="{72243931-0865-45F0-8205-A2FF0CF5F0F6}" destId="{288EF30F-45BA-4FE4-A9D1-D50F22B407F1}" srcOrd="0" destOrd="0" presId="urn:microsoft.com/office/officeart/2005/8/layout/vList2"/>
    <dgm:cxn modelId="{C99AD343-1ECA-48B0-8226-D921CBF36000}" type="presOf" srcId="{186F3565-D6C3-48D7-80F9-119EAE438C89}" destId="{CB332148-C902-4AD5-BCA2-B7931EE0D2BC}" srcOrd="0" destOrd="0" presId="urn:microsoft.com/office/officeart/2005/8/layout/vList2"/>
    <dgm:cxn modelId="{E9CECD63-1AA7-42EE-9596-4A87BB4079B5}" srcId="{37D8E41C-CA5D-497F-A87A-EB5E7F1BB484}" destId="{186F3565-D6C3-48D7-80F9-119EAE438C89}" srcOrd="0" destOrd="0" parTransId="{D4ACB077-23D2-4596-823B-F82F002686C4}" sibTransId="{74EF7AD3-328B-4943-8E81-F214ECBE862D}"/>
    <dgm:cxn modelId="{58C24F93-5599-440C-8B6D-0E268E88F232}" srcId="{7501FE96-C3AB-4B8B-B098-87854F7A1894}" destId="{72243931-0865-45F0-8205-A2FF0CF5F0F6}" srcOrd="0" destOrd="0" parTransId="{C7C5122C-A576-46D9-B0DD-71524D37F4B5}" sibTransId="{A26B6F66-1813-4223-BF70-E63C393D52E7}"/>
    <dgm:cxn modelId="{99C181E6-459D-4B04-AB29-081737E6EE65}" type="presOf" srcId="{E725457D-23E8-4A98-B633-B6D221F6C8A7}" destId="{DB3A8DB4-C74C-445B-9A6F-8AF8DB0557BF}" srcOrd="0" destOrd="0" presId="urn:microsoft.com/office/officeart/2005/8/layout/vList2"/>
    <dgm:cxn modelId="{C8F17A05-5BFE-4570-9A35-A4C2EB5ACA7E}" srcId="{E725457D-23E8-4A98-B633-B6D221F6C8A7}" destId="{37D8E41C-CA5D-497F-A87A-EB5E7F1BB484}" srcOrd="0" destOrd="0" parTransId="{5E77005A-2EA9-4DF0-A259-D8A6F423EEBA}" sibTransId="{4754112A-4717-4040-B839-A6707012B609}"/>
    <dgm:cxn modelId="{6829674F-A680-4BEF-B114-F82B3AAECE45}" type="presParOf" srcId="{DB3A8DB4-C74C-445B-9A6F-8AF8DB0557BF}" destId="{A18B2152-7300-49DD-9DD5-16A7BA8AFC69}" srcOrd="0" destOrd="0" presId="urn:microsoft.com/office/officeart/2005/8/layout/vList2"/>
    <dgm:cxn modelId="{CCE28909-1023-479E-9DF7-B28761CF3B93}" type="presParOf" srcId="{DB3A8DB4-C74C-445B-9A6F-8AF8DB0557BF}" destId="{CB332148-C902-4AD5-BCA2-B7931EE0D2BC}" srcOrd="1" destOrd="0" presId="urn:microsoft.com/office/officeart/2005/8/layout/vList2"/>
    <dgm:cxn modelId="{FB6CC8FA-93E4-43FD-9F03-5AD05287DFC1}" type="presParOf" srcId="{DB3A8DB4-C74C-445B-9A6F-8AF8DB0557BF}" destId="{F292F08F-4C64-4F98-9BEE-720AFCEE0BAC}" srcOrd="2" destOrd="0" presId="urn:microsoft.com/office/officeart/2005/8/layout/vList2"/>
    <dgm:cxn modelId="{CE7E9046-D35B-4D61-BE90-EB2B509BD359}" type="presParOf" srcId="{DB3A8DB4-C74C-445B-9A6F-8AF8DB0557BF}" destId="{288EF30F-45BA-4FE4-A9D1-D50F22B407F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B2152-7300-49DD-9DD5-16A7BA8AFC69}">
      <dsp:nvSpPr>
        <dsp:cNvPr id="0" name=""/>
        <dsp:cNvSpPr/>
      </dsp:nvSpPr>
      <dsp:spPr>
        <a:xfrm>
          <a:off x="0" y="0"/>
          <a:ext cx="8112224" cy="3049946"/>
        </a:xfrm>
        <a:prstGeom prst="roundRect">
          <a:avLst/>
        </a:prstGeom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Целью</a:t>
          </a:r>
          <a:r>
            <a:rPr lang="ru-RU" sz="20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 данного исследования является разработка проекта открытия</a:t>
          </a:r>
          <a:r>
            <a:rPr lang="ru-RU" sz="2000" kern="1200" dirty="0" smtClean="0">
              <a:solidFill>
                <a:schemeClr val="tx1"/>
              </a:solidFill>
              <a:ea typeface="Calibri"/>
              <a:cs typeface="Times New Roman"/>
            </a:rPr>
            <a:t> </a:t>
          </a:r>
          <a:r>
            <a:rPr lang="ru-RU" sz="20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центра сопровождаемого проживания пациентов геронтопсихиатрического профиля круглосуточного и дневного пребывания в г. Ульяновске.</a:t>
          </a:r>
          <a:endParaRPr lang="ru-RU" sz="2000" kern="1200" dirty="0" smtClean="0">
            <a:solidFill>
              <a:schemeClr val="tx1"/>
            </a:solidFill>
            <a:ea typeface="Calibri"/>
            <a:cs typeface="Times New Roman"/>
          </a:endParaRPr>
        </a:p>
        <a:p>
          <a:pPr lvl="0" defTabSz="1733550">
            <a:spcBef>
              <a:spcPct val="0"/>
            </a:spcBef>
          </a:pPr>
          <a:endParaRPr lang="ru-RU" kern="1200" dirty="0"/>
        </a:p>
      </dsp:txBody>
      <dsp:txXfrm>
        <a:off x="148886" y="148886"/>
        <a:ext cx="7814452" cy="2752174"/>
      </dsp:txXfrm>
    </dsp:sp>
    <dsp:sp modelId="{CB332148-C902-4AD5-BCA2-B7931EE0D2BC}">
      <dsp:nvSpPr>
        <dsp:cNvPr id="0" name=""/>
        <dsp:cNvSpPr/>
      </dsp:nvSpPr>
      <dsp:spPr>
        <a:xfrm>
          <a:off x="0" y="3050356"/>
          <a:ext cx="8112224" cy="81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563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/>
        </a:p>
      </dsp:txBody>
      <dsp:txXfrm>
        <a:off x="0" y="3050356"/>
        <a:ext cx="8112224" cy="81991"/>
      </dsp:txXfrm>
    </dsp:sp>
    <dsp:sp modelId="{F292F08F-4C64-4F98-9BEE-720AFCEE0BAC}">
      <dsp:nvSpPr>
        <dsp:cNvPr id="0" name=""/>
        <dsp:cNvSpPr/>
      </dsp:nvSpPr>
      <dsp:spPr>
        <a:xfrm>
          <a:off x="0" y="3132347"/>
          <a:ext cx="8112224" cy="3049946"/>
        </a:xfrm>
        <a:prstGeom prst="roundRect">
          <a:avLst/>
        </a:prstGeom>
        <a:gradFill rotWithShape="0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Задачи исследования</a:t>
          </a:r>
          <a:r>
            <a:rPr lang="ru-RU" sz="18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:</a:t>
          </a:r>
          <a:endParaRPr lang="ru-RU" sz="1800" kern="1200" dirty="0" smtClean="0">
            <a:solidFill>
              <a:schemeClr val="tx1"/>
            </a:solidFill>
            <a:ea typeface="Calibri"/>
            <a:cs typeface="Times New Roman"/>
          </a:endParaRPr>
        </a:p>
        <a:p>
          <a:pPr lvl="0"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- исследовать теоретические и методологические основы деятельности</a:t>
          </a:r>
          <a:r>
            <a:rPr lang="ru-RU" sz="1800" kern="1200" dirty="0" smtClean="0">
              <a:solidFill>
                <a:schemeClr val="tx1"/>
              </a:solidFill>
              <a:ea typeface="Calibri"/>
              <a:cs typeface="Times New Roman"/>
            </a:rPr>
            <a:t> </a:t>
          </a:r>
          <a:r>
            <a:rPr lang="ru-RU" sz="18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геронтопсихиатрического центра сопровождаемого проживания;</a:t>
          </a:r>
          <a:endParaRPr lang="ru-RU" sz="1800" kern="1200" dirty="0" smtClean="0">
            <a:solidFill>
              <a:schemeClr val="tx1"/>
            </a:solidFill>
            <a:ea typeface="Calibri"/>
            <a:cs typeface="Times New Roman"/>
          </a:endParaRPr>
        </a:p>
        <a:p>
          <a:pPr lvl="0"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- провести анализ условий реализации проекта: внешней и конкурентной среды;</a:t>
          </a:r>
        </a:p>
        <a:p>
          <a:pPr lvl="0"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- разработать организационную схему реализации проекта; </a:t>
          </a:r>
        </a:p>
        <a:p>
          <a:pPr lvl="0" indent="44958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 - разработать производственный и финансовый план проекта</a:t>
          </a:r>
          <a:endParaRPr lang="ru-RU" sz="1800" kern="1200" dirty="0" smtClean="0">
            <a:solidFill>
              <a:schemeClr val="tx1"/>
            </a:solidFill>
            <a:ea typeface="Calibri"/>
            <a:cs typeface="Times New Roman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          - </a:t>
          </a:r>
          <a:r>
            <a:rPr lang="ru-RU" sz="1800" kern="1200" dirty="0" smtClean="0">
              <a:solidFill>
                <a:schemeClr val="tx1"/>
              </a:solidFill>
              <a:latin typeface="Times New Roman"/>
              <a:ea typeface="Calibri"/>
              <a:cs typeface="Times New Roman"/>
            </a:rPr>
            <a:t>провести оценку инвестиционной привлекательности и экономической эффективности проекта; </a:t>
          </a:r>
          <a:endParaRPr lang="ru-RU" sz="1800" kern="1200" dirty="0" smtClean="0">
            <a:solidFill>
              <a:schemeClr val="tx1"/>
            </a:solidFill>
            <a:ea typeface="Calibri"/>
            <a:cs typeface="Times New Roman"/>
          </a:endParaRPr>
        </a:p>
        <a:p>
          <a:pPr lvl="0" defTabSz="800100">
            <a:lnSpc>
              <a:spcPct val="100000"/>
            </a:lnSpc>
            <a:spcBef>
              <a:spcPct val="0"/>
            </a:spcBef>
          </a:pPr>
          <a:endParaRPr lang="ru-RU" sz="1800" kern="1200" dirty="0" smtClean="0"/>
        </a:p>
        <a:p>
          <a:pPr lvl="0" defTabSz="800100">
            <a:lnSpc>
              <a:spcPct val="100000"/>
            </a:lnSpc>
            <a:spcBef>
              <a:spcPct val="0"/>
            </a:spcBef>
          </a:pPr>
          <a:endParaRPr lang="ru-RU" sz="1600" kern="1200" dirty="0"/>
        </a:p>
      </dsp:txBody>
      <dsp:txXfrm>
        <a:off x="148886" y="3281233"/>
        <a:ext cx="7814452" cy="2752174"/>
      </dsp:txXfrm>
    </dsp:sp>
    <dsp:sp modelId="{288EF30F-45BA-4FE4-A9D1-D50F22B407F1}">
      <dsp:nvSpPr>
        <dsp:cNvPr id="0" name=""/>
        <dsp:cNvSpPr/>
      </dsp:nvSpPr>
      <dsp:spPr>
        <a:xfrm>
          <a:off x="0" y="6182294"/>
          <a:ext cx="8112224" cy="81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56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600" kern="1200" dirty="0"/>
        </a:p>
      </dsp:txBody>
      <dsp:txXfrm>
        <a:off x="0" y="6182294"/>
        <a:ext cx="8112224" cy="81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2"/>
          <a:stretch/>
        </p:blipFill>
        <p:spPr bwMode="auto">
          <a:xfrm>
            <a:off x="0" y="2839425"/>
            <a:ext cx="9144000" cy="401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0" y="0"/>
            <a:ext cx="2856865" cy="238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none" lIns="91440" tIns="45720" rIns="91440" bIns="45720" anchor="ctr" anchorCtr="0" upright="1">
            <a:no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" y="297524"/>
            <a:ext cx="894246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79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794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МИНИСТЕРСТВО НАУКИ И ВЫСШЕГО ОБРАЗОВАНИЯ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94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РОССИЙСКОЙ ФЕДЕРАЦИИ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94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94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Ульяновский государственный технический университет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94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Высшая школа менеджмента</a:t>
            </a:r>
          </a:p>
          <a:p>
            <a:pPr marL="0" marR="0" lvl="0" indent="4794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94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Открытие центра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94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сопровождаемого проживания пациентов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hangingPunct="0"/>
            <a:r>
              <a:rPr kumimoji="0" lang="ru-RU" alt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геронто</a:t>
            </a: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-психиатрического профиля</a:t>
            </a:r>
          </a:p>
          <a:p>
            <a:pPr lvl="0" eaLnBrk="0" hangingPunct="0"/>
            <a:endParaRPr lang="ru-RU" altLang="ru-RU" sz="2200" b="1" dirty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endParaRPr lang="ru-RU" altLang="ru-RU" sz="2200" b="1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endParaRPr lang="ru-RU" altLang="ru-RU" sz="2200" b="1" dirty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endParaRPr lang="ru-RU" altLang="ru-RU" sz="2200" b="1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endParaRPr lang="ru-RU" altLang="ru-RU" sz="2200" b="1" dirty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endParaRPr lang="ru-RU" altLang="ru-RU" sz="2200" b="1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endParaRPr lang="ru-RU" altLang="ru-RU" sz="1600" b="1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ru-RU" altLang="ru-RU" sz="1600" dirty="0" smtClean="0">
                <a:ea typeface="Times New Roman" pitchFamily="18" charset="0"/>
                <a:cs typeface="Times New Roman" pitchFamily="18" charset="0"/>
              </a:rPr>
              <a:t>Слушатель Президентской программы                          </a:t>
            </a:r>
            <a:endParaRPr lang="ru-RU" altLang="ru-RU" sz="1600" dirty="0" smtClean="0"/>
          </a:p>
          <a:p>
            <a:pPr lvl="0" eaLnBrk="0" hangingPunct="0"/>
            <a:r>
              <a:rPr lang="ru-RU" altLang="ru-RU" sz="1600" dirty="0" smtClean="0">
                <a:ea typeface="Times New Roman" pitchFamily="18" charset="0"/>
                <a:cs typeface="Times New Roman" pitchFamily="18" charset="0"/>
              </a:rPr>
              <a:t>«Инновационные стратегии в управлении», </a:t>
            </a:r>
          </a:p>
          <a:p>
            <a:pPr lvl="0" eaLnBrk="0" hangingPunct="0"/>
            <a:r>
              <a:rPr lang="ru-RU" altLang="ru-RU" sz="1600" dirty="0" smtClean="0">
                <a:ea typeface="Times New Roman" pitchFamily="18" charset="0"/>
                <a:cs typeface="Times New Roman" pitchFamily="18" charset="0"/>
              </a:rPr>
              <a:t>тип А</a:t>
            </a:r>
            <a:endParaRPr lang="ru-RU" altLang="ru-RU" sz="1600" dirty="0" smtClean="0"/>
          </a:p>
          <a:p>
            <a:pPr lvl="0" eaLnBrk="0" hangingPunct="0"/>
            <a:r>
              <a:rPr lang="ru-RU" altLang="ru-RU" sz="1600" dirty="0" smtClean="0">
                <a:ea typeface="Times New Roman" pitchFamily="18" charset="0"/>
                <a:cs typeface="Times New Roman" pitchFamily="18" charset="0"/>
              </a:rPr>
              <a:t>Дерябина Светлана Владиславовна </a:t>
            </a:r>
            <a:endParaRPr lang="ru-RU" altLang="ru-RU" sz="1600" dirty="0" smtClean="0"/>
          </a:p>
          <a:p>
            <a:pPr marL="0" marR="0" lvl="0" indent="479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794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план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03515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715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02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структура центра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4" y="2204864"/>
            <a:ext cx="863189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6" y="1052736"/>
            <a:ext cx="3096344" cy="2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65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67699"/>
              </p:ext>
            </p:extLst>
          </p:nvPr>
        </p:nvGraphicFramePr>
        <p:xfrm>
          <a:off x="502693" y="1468629"/>
          <a:ext cx="8208911" cy="5109221"/>
        </p:xfrm>
        <a:graphic>
          <a:graphicData uri="http://schemas.openxmlformats.org/drawingml/2006/table">
            <a:tbl>
              <a:tblPr firstRow="1" firstCol="1" bandRow="1"/>
              <a:tblGrid>
                <a:gridCol w="2822632"/>
                <a:gridCol w="1694549"/>
                <a:gridCol w="1845865"/>
                <a:gridCol w="1845865"/>
              </a:tblGrid>
              <a:tr h="9124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Штатное расписание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ставок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Оклад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Затраты на персонал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Директор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70000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70000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Юрист 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Бухгалтер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Инженер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Сиделка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2 000 000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Санитарка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Буфетчица 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1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Администратор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25000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3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47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2 220 000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55776" y="476672"/>
            <a:ext cx="47947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зарплату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9" y="0"/>
            <a:ext cx="4088971" cy="306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Ежемесячные расходы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70172"/>
              </p:ext>
            </p:extLst>
          </p:nvPr>
        </p:nvGraphicFramePr>
        <p:xfrm>
          <a:off x="539552" y="2420888"/>
          <a:ext cx="8208912" cy="4176469"/>
        </p:xfrm>
        <a:graphic>
          <a:graphicData uri="http://schemas.openxmlformats.org/drawingml/2006/table">
            <a:tbl>
              <a:tblPr firstRow="1" firstCol="1" bandRow="1"/>
              <a:tblGrid>
                <a:gridCol w="6171443"/>
                <a:gridCol w="2037469"/>
              </a:tblGrid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Ежемесячные расходы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Сумма, руб.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Аренда помещения с коммунальными платежами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150 000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Бухгалтер и </a:t>
                      </a: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юрист на </a:t>
                      </a:r>
                      <a:r>
                        <a:rPr lang="ru-R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аутсорсе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Канцтовары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Отчисление от ФОТ в бюджет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285 350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Расходные материалы (памперсы, пеленки и др.)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Питание пациентов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156 000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Реклама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Связь, интернет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Текущий ремонт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556 350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4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Планируемая стоимость пребывания в сопровождаемом геронтопсихиатрическом центре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6963812"/>
              </p:ext>
            </p:extLst>
          </p:nvPr>
        </p:nvGraphicFramePr>
        <p:xfrm>
          <a:off x="539552" y="1916831"/>
          <a:ext cx="8280921" cy="47339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7399"/>
                <a:gridCol w="1367914"/>
                <a:gridCol w="1733279"/>
                <a:gridCol w="1922561"/>
                <a:gridCol w="1029768"/>
              </a:tblGrid>
              <a:tr h="30831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пребывания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93370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мобильности пациента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66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мест в палате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Мобильные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Маломобильные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(колясочники)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Лежачие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597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Длительное  круглосуточное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7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620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Временное круглосуточное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7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991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Амбулаторное дневное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5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0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Месячный план продаж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909997"/>
              </p:ext>
            </p:extLst>
          </p:nvPr>
        </p:nvGraphicFramePr>
        <p:xfrm>
          <a:off x="395536" y="1340768"/>
          <a:ext cx="8424935" cy="2520280"/>
        </p:xfrm>
        <a:graphic>
          <a:graphicData uri="http://schemas.openxmlformats.org/drawingml/2006/table">
            <a:tbl>
              <a:tblPr firstRow="1" firstCol="1" bandRow="1"/>
              <a:tblGrid>
                <a:gridCol w="3528392"/>
                <a:gridCol w="1368152"/>
                <a:gridCol w="1224136"/>
                <a:gridCol w="2304255"/>
              </a:tblGrid>
              <a:tr h="10081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Услуга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Цена </a:t>
                      </a:r>
                      <a:b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(руб./день.)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Число пациентов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Сумма в мес.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 Круглосуточное пребывание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1500-2500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2 250 000-3 750 000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Дневное пребывание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1000-1200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300 000-360 000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2 550 000-4 110 000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47864" y="4077072"/>
            <a:ext cx="5238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ожидаемый доход в месяц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3 330 000 руб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9715"/>
            <a:ext cx="4109531" cy="24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74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02218"/>
            <a:ext cx="3430141" cy="245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доходы и затраты проекта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5993512"/>
              </p:ext>
            </p:extLst>
          </p:nvPr>
        </p:nvGraphicFramePr>
        <p:xfrm>
          <a:off x="755577" y="1700806"/>
          <a:ext cx="8136903" cy="3033804"/>
        </p:xfrm>
        <a:graphic>
          <a:graphicData uri="http://schemas.openxmlformats.org/drawingml/2006/table">
            <a:tbl>
              <a:tblPr firstRow="1" firstCol="1" bandRow="1"/>
              <a:tblGrid>
                <a:gridCol w="2643704"/>
                <a:gridCol w="1982778"/>
                <a:gridCol w="1816265"/>
                <a:gridCol w="1694156"/>
              </a:tblGrid>
              <a:tr h="6048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Показатель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месяц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квартал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 год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Поступления от продаж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3 330 000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9 990 000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39 960 000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Первичные вложения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1 484 121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-----------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-------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Общие издержки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566 351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1 699 000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6 796 212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Затраты на персонал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2 220 000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6 660 000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1785" algn="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26 640 000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58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инвестиционной привлекательности и экономической эффективности проекта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2" y="1556792"/>
            <a:ext cx="914400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4049688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5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385"/>
            <a:ext cx="8560524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Кэш-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показатель эффективности инвестиций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07288" cy="209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5"/>
            <a:ext cx="8560524" cy="316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3645025"/>
            <a:ext cx="8560524" cy="30963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5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1124744"/>
            <a:ext cx="8598517" cy="452596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000" dirty="0">
                <a:latin typeface="Times New Roman"/>
                <a:ea typeface="Calibri"/>
                <a:cs typeface="Times New Roman"/>
              </a:rPr>
              <a:t>Проект </a:t>
            </a:r>
            <a:r>
              <a:rPr lang="ru-RU" sz="5000" dirty="0" smtClean="0">
                <a:latin typeface="Times New Roman"/>
                <a:ea typeface="Calibri"/>
                <a:cs typeface="Times New Roman"/>
              </a:rPr>
              <a:t>рассчитывался </a:t>
            </a:r>
            <a:r>
              <a:rPr lang="ru-RU" sz="5000" dirty="0">
                <a:latin typeface="Times New Roman"/>
                <a:ea typeface="Calibri"/>
                <a:cs typeface="Times New Roman"/>
              </a:rPr>
              <a:t>на срок 12 месяцев, его следует признать эффективным, поскольку:</a:t>
            </a:r>
            <a:endParaRPr lang="ru-RU" sz="5000" dirty="0"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buFont typeface="Wingdings"/>
              <a:buChar char=""/>
            </a:pPr>
            <a:r>
              <a:rPr lang="ru-RU" sz="5000" dirty="0">
                <a:latin typeface="Times New Roman"/>
                <a:ea typeface="Calibri"/>
                <a:cs typeface="Times New Roman"/>
              </a:rPr>
              <a:t>срок окупаемости – 7 месяцев, что меньше расчетного срока;</a:t>
            </a:r>
            <a:endParaRPr lang="ru-RU" sz="5000" dirty="0"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buFont typeface="Wingdings"/>
              <a:buChar char=""/>
            </a:pPr>
            <a:r>
              <a:rPr lang="en-US" sz="5000" dirty="0">
                <a:latin typeface="Times New Roman"/>
                <a:ea typeface="Calibri"/>
                <a:cs typeface="Times New Roman"/>
              </a:rPr>
              <a:t>NPV</a:t>
            </a:r>
            <a:r>
              <a:rPr lang="ru-RU" sz="5000" dirty="0">
                <a:latin typeface="Times New Roman"/>
                <a:ea typeface="Calibri"/>
                <a:cs typeface="Times New Roman"/>
              </a:rPr>
              <a:t> положительное и удовлетворяет ожиданиям инициаторов проекта;</a:t>
            </a:r>
            <a:endParaRPr lang="ru-RU" sz="5000" dirty="0">
              <a:ea typeface="Calibri"/>
              <a:cs typeface="Times New Roman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Wingdings"/>
              <a:buChar char=""/>
            </a:pPr>
            <a:r>
              <a:rPr lang="ru-RU" sz="5000" dirty="0">
                <a:latin typeface="Times New Roman"/>
                <a:ea typeface="Calibri"/>
                <a:cs typeface="Times New Roman"/>
              </a:rPr>
              <a:t>Индекс рентабельности больше 1.</a:t>
            </a:r>
            <a:endParaRPr lang="ru-RU" sz="50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000" b="1" dirty="0">
                <a:latin typeface="Times New Roman"/>
                <a:ea typeface="Calibri"/>
                <a:cs typeface="Times New Roman"/>
              </a:rPr>
              <a:t>Анализ чувствительности проекта</a:t>
            </a:r>
            <a:endParaRPr lang="ru-RU" sz="50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000" dirty="0">
                <a:latin typeface="Times New Roman"/>
                <a:ea typeface="Calibri"/>
                <a:cs typeface="Times New Roman"/>
              </a:rPr>
              <a:t>Проект чувствителен к изменению цены и объемов продаж: их снижение на 10% приводит к отрицательному </a:t>
            </a:r>
            <a:r>
              <a:rPr lang="en-US" sz="5000" dirty="0">
                <a:latin typeface="Times New Roman"/>
                <a:ea typeface="Calibri"/>
                <a:cs typeface="Times New Roman"/>
              </a:rPr>
              <a:t>NPV</a:t>
            </a:r>
            <a:r>
              <a:rPr lang="ru-RU" sz="5000" dirty="0">
                <a:latin typeface="Times New Roman"/>
                <a:ea typeface="Calibri"/>
                <a:cs typeface="Times New Roman"/>
              </a:rPr>
              <a:t>.</a:t>
            </a:r>
            <a:endParaRPr lang="ru-RU" sz="50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000" dirty="0">
                <a:latin typeface="Times New Roman"/>
                <a:ea typeface="Calibri"/>
                <a:cs typeface="Times New Roman"/>
              </a:rPr>
              <a:t>Более устойчивы показатели эффективности проекта к повышению издержек: их увеличение на 20% все еще оставляет проект эффективным.</a:t>
            </a:r>
            <a:endParaRPr lang="ru-RU" sz="5000" dirty="0">
              <a:ea typeface="Calibri"/>
              <a:cs typeface="Times New Roman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000" b="1" dirty="0" smtClean="0">
                <a:latin typeface="Times New Roman"/>
                <a:ea typeface="Calibri"/>
                <a:cs typeface="Times New Roman"/>
              </a:rPr>
              <a:t>                                 Анализ </a:t>
            </a:r>
            <a:r>
              <a:rPr lang="ru-RU" sz="5000" b="1" dirty="0">
                <a:latin typeface="Times New Roman"/>
                <a:ea typeface="Calibri"/>
                <a:cs typeface="Times New Roman"/>
              </a:rPr>
              <a:t>чувствительности проекта</a:t>
            </a:r>
            <a:endParaRPr lang="ru-RU" sz="50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34615"/>
            <a:ext cx="8598517" cy="130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7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проблемы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5792"/>
            <a:ext cx="8280920" cy="547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8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4" y="2332037"/>
            <a:ext cx="67633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0999" y="2060848"/>
            <a:ext cx="6768752" cy="114300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Благодарю </a:t>
            </a:r>
            <a:b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за </a:t>
            </a:r>
            <a:b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внимание</a:t>
            </a:r>
            <a:endParaRPr lang="ru-RU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3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0112274"/>
              </p:ext>
            </p:extLst>
          </p:nvPr>
        </p:nvGraphicFramePr>
        <p:xfrm>
          <a:off x="683568" y="260648"/>
          <a:ext cx="811222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05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Чем располагает область на сегодняшний день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6" y="1532935"/>
            <a:ext cx="8829092" cy="515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2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9"/>
          <a:stretch/>
        </p:blipFill>
        <p:spPr bwMode="auto">
          <a:xfrm>
            <a:off x="0" y="13501"/>
            <a:ext cx="9158514" cy="674136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905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Конкурентное преимущество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96" y="908720"/>
            <a:ext cx="4546848" cy="4525963"/>
          </a:xfrm>
        </p:spPr>
        <p:txBody>
          <a:bodyPr>
            <a:normAutofit fontScale="92500"/>
          </a:bodyPr>
          <a:lstStyle/>
          <a:p>
            <a:r>
              <a:rPr lang="ru-RU" sz="2800" b="1" dirty="0" smtClean="0"/>
              <a:t>высокий </a:t>
            </a:r>
            <a:r>
              <a:rPr lang="ru-RU" sz="2800" b="1" dirty="0"/>
              <a:t>уровень сервиса и ухода. </a:t>
            </a:r>
          </a:p>
          <a:p>
            <a:r>
              <a:rPr lang="ru-RU" sz="2800" b="1" dirty="0" smtClean="0"/>
              <a:t>базовое </a:t>
            </a:r>
            <a:r>
              <a:rPr lang="ru-RU" sz="2800" b="1" dirty="0"/>
              <a:t>профессиональное медицинское образование и опыт у ухаживающего </a:t>
            </a:r>
            <a:r>
              <a:rPr lang="ru-RU" sz="2800" b="1" dirty="0" smtClean="0"/>
              <a:t>персонала</a:t>
            </a:r>
            <a:endParaRPr lang="ru-RU" sz="2800" b="1" dirty="0"/>
          </a:p>
          <a:p>
            <a:r>
              <a:rPr lang="ru-RU" sz="2800" b="1" dirty="0" smtClean="0"/>
              <a:t>Скорость оформления в центр</a:t>
            </a:r>
          </a:p>
          <a:p>
            <a:r>
              <a:rPr lang="ru-RU" sz="2800" b="1" dirty="0" smtClean="0"/>
              <a:t>Возможность дневного пребывания</a:t>
            </a:r>
            <a:endParaRPr lang="ru-RU" sz="2800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873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/>
          <a:stretch/>
        </p:blipFill>
        <p:spPr bwMode="auto">
          <a:xfrm>
            <a:off x="1" y="689992"/>
            <a:ext cx="9144000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Необходим отдельно стоящий одно-двухэтажный дом (предпочтительно бывший детский сад) площадью не менее 400 кв. м. минимум с 2 санузлами на каждом этаже  и территория минимум 300 </a:t>
            </a:r>
            <a:r>
              <a:rPr lang="ru-RU" sz="2400" dirty="0" err="1"/>
              <a:t>кв.м</a:t>
            </a:r>
            <a:r>
              <a:rPr lang="ru-RU" sz="2400" dirty="0"/>
              <a:t>. земли.</a:t>
            </a:r>
          </a:p>
        </p:txBody>
      </p:sp>
    </p:spTree>
    <p:extLst>
      <p:ext uri="{BB962C8B-B14F-4D97-AF65-F5344CB8AC3E}">
        <p14:creationId xmlns:p14="http://schemas.microsoft.com/office/powerpoint/2010/main" val="25594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641909"/>
              </p:ext>
            </p:extLst>
          </p:nvPr>
        </p:nvGraphicFramePr>
        <p:xfrm>
          <a:off x="179512" y="1628800"/>
          <a:ext cx="8856984" cy="5110500"/>
        </p:xfrm>
        <a:graphic>
          <a:graphicData uri="http://schemas.openxmlformats.org/drawingml/2006/table">
            <a:tbl>
              <a:tblPr firstRow="1" firstCol="1" bandRow="1"/>
              <a:tblGrid>
                <a:gridCol w="4992135"/>
                <a:gridCol w="3864849"/>
              </a:tblGrid>
              <a:tr h="375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Сильные стороны проекта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Слабые стороны проекта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Высокая, непрерывно растущая потребность в услуге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Низкая конкурентная среда (1 частный уходовый центр 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Привлечение ведущих специалистов  геронтопсихиатрического профиля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качестве сиделок привлекаются только медсестры с опытом работы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 уровень сервиса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 уровень условий проживания (1-3 человека в комнате)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Отсутствие необходимости закупки дорогостоящего оборудования и расходных материалов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Отсутствие региональных традиций делегирования ухода за престарелыми и психически больными родственниками в уходовые центры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Предубеждения жителей региона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Сравнительно низкий уровень доходов населения города Ульяновска и Ульяновской области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100% летальность пациентов,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Возможности проекта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Угрозы проекта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Стабильный доход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Формирование культуры профессионального ухода за пожилыми пациентами с психиатрическими расстройствами в регионе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Расширение сети геронтопсихиатрических центров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 риск судебных и следственных мероприятий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 риск жалоб в вышестоящие инстанции и негативных отзывов в СМИ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 риск профессионального выгорания сотрудников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382687"/>
            <a:ext cx="84969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SWOT-анализ проекта геронтопсихиатрического центра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6"/>
          <a:stretch/>
        </p:blipFill>
        <p:spPr bwMode="auto">
          <a:xfrm>
            <a:off x="5291782" y="2420888"/>
            <a:ext cx="3854202" cy="334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652" y="620688"/>
            <a:ext cx="3250332" cy="216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/>
              <a:t>Первоначальные расходы на открытие центра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995868"/>
              </p:ext>
            </p:extLst>
          </p:nvPr>
        </p:nvGraphicFramePr>
        <p:xfrm>
          <a:off x="539552" y="1628800"/>
          <a:ext cx="5472608" cy="4728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51493"/>
                <a:gridCol w="1321115"/>
              </a:tblGrid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Лицензирование, регистрация договоров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50000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Оборудование и мебель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990850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Первоначальный закуп расходных материалов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50000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Подбор персонала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Реклама (формирование контент маркетинга)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10000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Ремонтные работы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262600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Санитарно-эпидемиологическое заключение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50000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Непредвиденные расходы 5%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76672,5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Итого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1 484 122,5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0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alt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Расчет стоимости оборудования</a:t>
            </a:r>
            <a:r>
              <a:rPr lang="ru-RU" altLang="ru-RU" sz="5400" dirty="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5400" dirty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517713"/>
              </p:ext>
            </p:extLst>
          </p:nvPr>
        </p:nvGraphicFramePr>
        <p:xfrm>
          <a:off x="107503" y="980728"/>
          <a:ext cx="9036497" cy="5559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64697"/>
                <a:gridCol w="1368152"/>
                <a:gridCol w="1403648"/>
              </a:tblGrid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Оборудование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Кол-во,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шт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Сумма,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руб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07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Кровать медицинская функциональная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трехсекционная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МСК -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103star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615000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Тумбочки прикроватные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Диван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Кресла для посетителей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16000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Кресло для персонала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12000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Кресло-каталка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Облучатель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бактерицидный/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рециркулятор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9500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48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Оборудование для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ресепшен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(мебель, компьютер, принтер)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Онлайн-касса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Стол кухонный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Стол с мойкой двухсекционной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Стулья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45000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Тонометр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Термометр медицинский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Холодильник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Шкаф для одежды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10000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7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Итого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990 850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476" marR="9476" marT="9476" marB="9476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4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tile tx="0" ty="0" sx="100000" sy="100000" flip="none" algn="tl"/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797</Words>
  <Application>Microsoft Office PowerPoint</Application>
  <PresentationFormat>Экран (4:3)</PresentationFormat>
  <Paragraphs>284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Актуальность проблемы</vt:lpstr>
      <vt:lpstr>Презентация PowerPoint</vt:lpstr>
      <vt:lpstr>Чем располагает область на сегодняшний день</vt:lpstr>
      <vt:lpstr>Конкурентное преимущество</vt:lpstr>
      <vt:lpstr>Необходим отдельно стоящий одно-двухэтажный дом (предпочтительно бывший детский сад) площадью не менее 400 кв. м. минимум с 2 санузлами на каждом этаже  и территория минимум 300 кв.м. земли.</vt:lpstr>
      <vt:lpstr>Презентация PowerPoint</vt:lpstr>
      <vt:lpstr>Первоначальные расходы на открытие центра </vt:lpstr>
      <vt:lpstr>Расчет стоимости оборудования </vt:lpstr>
      <vt:lpstr>Организационный план</vt:lpstr>
      <vt:lpstr>Организационная структура центра</vt:lpstr>
      <vt:lpstr>Презентация PowerPoint</vt:lpstr>
      <vt:lpstr>Ежемесячные расходы</vt:lpstr>
      <vt:lpstr>Планируемая стоимость пребывания в сопровождаемом геронтопсихиатрическом центре</vt:lpstr>
      <vt:lpstr>Месячный план продаж</vt:lpstr>
      <vt:lpstr>Ожидаемые доходы и затраты проекта</vt:lpstr>
      <vt:lpstr>Оценка инвестиционной привлекательности и экономической эффективности проекта</vt:lpstr>
      <vt:lpstr>Кэш-фло и показатель эффективности инвестиций</vt:lpstr>
      <vt:lpstr>Выводы</vt:lpstr>
      <vt:lpstr>Благодарю 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1</cp:lastModifiedBy>
  <cp:revision>31</cp:revision>
  <dcterms:created xsi:type="dcterms:W3CDTF">2023-06-14T13:40:56Z</dcterms:created>
  <dcterms:modified xsi:type="dcterms:W3CDTF">2024-01-09T09:33:25Z</dcterms:modified>
</cp:coreProperties>
</file>