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6"/>
  </p:notesMasterIdLst>
  <p:sldIdLst>
    <p:sldId id="344" r:id="rId2"/>
    <p:sldId id="341" r:id="rId3"/>
    <p:sldId id="315" r:id="rId4"/>
    <p:sldId id="348" r:id="rId5"/>
    <p:sldId id="349" r:id="rId6"/>
    <p:sldId id="350" r:id="rId7"/>
    <p:sldId id="351" r:id="rId8"/>
    <p:sldId id="352" r:id="rId9"/>
    <p:sldId id="353" r:id="rId10"/>
    <p:sldId id="355" r:id="rId11"/>
    <p:sldId id="354" r:id="rId12"/>
    <p:sldId id="356" r:id="rId13"/>
    <p:sldId id="347" r:id="rId14"/>
    <p:sldId id="357" r:id="rId15"/>
    <p:sldId id="358" r:id="rId16"/>
    <p:sldId id="359" r:id="rId17"/>
    <p:sldId id="360" r:id="rId18"/>
    <p:sldId id="361" r:id="rId19"/>
    <p:sldId id="362" r:id="rId20"/>
    <p:sldId id="364" r:id="rId21"/>
    <p:sldId id="366" r:id="rId22"/>
    <p:sldId id="363" r:id="rId23"/>
    <p:sldId id="319" r:id="rId24"/>
    <p:sldId id="365" r:id="rId25"/>
  </p:sldIdLst>
  <p:sldSz cx="12960350" cy="6840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сновные стили" id="{9C5DBF73-5C8C-8D4C-BB54-DF085EC13081}">
          <p14:sldIdLst>
            <p14:sldId id="344"/>
            <p14:sldId id="341"/>
            <p14:sldId id="315"/>
            <p14:sldId id="348"/>
            <p14:sldId id="349"/>
            <p14:sldId id="350"/>
            <p14:sldId id="351"/>
            <p14:sldId id="352"/>
            <p14:sldId id="353"/>
            <p14:sldId id="355"/>
            <p14:sldId id="354"/>
            <p14:sldId id="356"/>
            <p14:sldId id="347"/>
            <p14:sldId id="357"/>
            <p14:sldId id="358"/>
            <p14:sldId id="359"/>
            <p14:sldId id="360"/>
            <p14:sldId id="361"/>
            <p14:sldId id="362"/>
            <p14:sldId id="364"/>
            <p14:sldId id="366"/>
            <p14:sldId id="363"/>
            <p14:sldId id="319"/>
          </p14:sldIdLst>
        </p14:section>
        <p14:section name="Финальные слайды" id="{4145BB14-2156-2145-AF78-8B8681ECBF54}">
          <p14:sldIdLst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40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C36"/>
    <a:srgbClr val="3F5CBD"/>
    <a:srgbClr val="A30236"/>
    <a:srgbClr val="879DC1"/>
    <a:srgbClr val="EC9440"/>
    <a:srgbClr val="FF941A"/>
    <a:srgbClr val="12A3AD"/>
    <a:srgbClr val="770125"/>
    <a:srgbClr val="E6E6E6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0"/>
    <p:restoredTop sz="94851"/>
  </p:normalViewPr>
  <p:slideViewPr>
    <p:cSldViewPr snapToGrid="0">
      <p:cViewPr>
        <p:scale>
          <a:sx n="74" d="100"/>
          <a:sy n="74" d="100"/>
        </p:scale>
        <p:origin x="2000" y="1120"/>
      </p:cViewPr>
      <p:guideLst>
        <p:guide orient="horz" pos="2154"/>
        <p:guide pos="40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B0AE3-F1A2-394F-BC18-67F76EFC1EC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1143000"/>
            <a:ext cx="5845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9C60B-6F98-8646-A41A-70FA44D3B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2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Исправила тему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643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00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575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Нужен слайд со сметой расходов. Почему коэффициент дисконтирования такой маленький? Что</a:t>
            </a:r>
            <a:r>
              <a:rPr lang="ru-RU" baseline="0" dirty="0"/>
              <a:t> такое </a:t>
            </a:r>
            <a:r>
              <a:rPr lang="en-US" baseline="0" dirty="0"/>
              <a:t>NPV</a:t>
            </a:r>
            <a:r>
              <a:rPr lang="ru-RU" baseline="0" dirty="0"/>
              <a:t>? По моим данным </a:t>
            </a:r>
            <a:r>
              <a:rPr lang="en-US" baseline="0" dirty="0"/>
              <a:t>NPV</a:t>
            </a:r>
            <a:r>
              <a:rPr lang="ru-RU" baseline="0" dirty="0"/>
              <a:t>=ЧДД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470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 доля рынка?! У вас же это в цели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315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Финальный слайд </a:t>
            </a:r>
            <a:r>
              <a:rPr lang="ru-RU"/>
              <a:t>дублирует первый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643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753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Исправила предмет, цель</a:t>
            </a:r>
            <a:r>
              <a:rPr lang="ru-RU" baseline="0" dirty="0"/>
              <a:t> и задачи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97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Из многоугольника можно убрать подписи данных и сделать шрифт крупнее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449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415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Исправила проблему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52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Исправила заголовок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761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Изменила название слайда Может здесь добавить к какой</a:t>
            </a:r>
            <a:r>
              <a:rPr lang="ru-RU" baseline="0" dirty="0"/>
              <a:t> дате вы сможете достичь каждой цели?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599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6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9">
            <a:extLst>
              <a:ext uri="{FF2B5EF4-FFF2-40B4-BE49-F238E27FC236}">
                <a16:creationId xmlns:a16="http://schemas.microsoft.com/office/drawing/2014/main" id="{ACD4A90A-0ABE-7243-8908-72C5650992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id="{1A77197B-380D-644E-9B90-7284D14AEC8D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3E39C7-B630-C841-B628-08298DD98766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DB2FD8-6949-594D-AF72-5CE0FDE67F6D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7F7827-21D6-5054-F4C6-CF3F1E1A33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02204" y="0"/>
            <a:ext cx="1058146" cy="6840538"/>
          </a:xfrm>
          <a:prstGeom prst="rect">
            <a:avLst/>
          </a:prstGeom>
        </p:spPr>
      </p:pic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CD2E3BB0-99F5-1045-9ADB-5FF98D23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191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4" userDrawn="1">
          <p15:clr>
            <a:srgbClr val="FBAE40"/>
          </p15:clr>
        </p15:guide>
        <p15:guide id="3" pos="4082" userDrawn="1">
          <p15:clr>
            <a:srgbClr val="FBAE40"/>
          </p15:clr>
        </p15:guide>
        <p15:guide id="4" orient="horz" pos="38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9">
            <a:extLst>
              <a:ext uri="{FF2B5EF4-FFF2-40B4-BE49-F238E27FC236}">
                <a16:creationId xmlns:a16="http://schemas.microsoft.com/office/drawing/2014/main" id="{312AC08A-0C3F-974B-BD93-826A868864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id="{D5800CC3-8BB1-6E4A-B449-86804D5C4D71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1EB201-11AF-9542-A909-0880047F2AF6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14AB4-58FB-AE44-9B65-2430CAFB56B2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2713" y="900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FAC3-F2F2-2C4F-A0E5-E45C3D91474E}" type="datetime1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7019109" y="1674796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79F780C-3DBF-7240-9736-987FCF93B284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9701349" y="1674796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33C0F341-B7E5-3845-B426-CA74C3BDAE4F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340995" y="4130613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DE5803-8086-B245-97C9-CAE368D49BE0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7019109" y="4130613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047B218-8FD4-6348-A347-47AB398FF2D4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9701349" y="4130613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1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80D31F51-3F1C-8045-99BC-14A4D28ED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6901C6BE-CE43-1C49-A547-8D7E87965F71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769650-3A35-3642-883C-A870CBC46FCC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E4A2AA-05E3-7F4E-879C-E04CB11781C0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1705385"/>
            <a:ext cx="11178302" cy="2845473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4577778"/>
            <a:ext cx="11178302" cy="149636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D0A1-1F54-6D46-B9B0-6ADD85C235EC}" type="datetime1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464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9">
            <a:extLst>
              <a:ext uri="{FF2B5EF4-FFF2-40B4-BE49-F238E27FC236}">
                <a16:creationId xmlns:a16="http://schemas.microsoft.com/office/drawing/2014/main" id="{FFBF45D3-592B-3C42-AB8F-2FDFA93DD1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29BDF7A5-C047-1149-97E2-5FF2F7C15BEB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ACB84-12E8-B04C-B361-EFA20FF74E23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2AF39C-AEEB-974B-9D14-519ED62E1CFE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9CDA-6D70-FA48-B8E7-6D7A153E7A07}" type="datetime1">
              <a:rPr lang="ru-RU" smtClean="0"/>
              <a:t>25.05.2023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448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864" y="1616634"/>
            <a:ext cx="10423442" cy="2200943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64" y="3971148"/>
            <a:ext cx="10423443" cy="819675"/>
          </a:xfrm>
        </p:spPr>
        <p:txBody>
          <a:bodyPr/>
          <a:lstStyle>
            <a:lvl1pPr marL="0" indent="0" algn="l">
              <a:buNone/>
              <a:defRPr sz="2394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520" y="0"/>
            <a:ext cx="4189830" cy="6840538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60" y="329338"/>
            <a:ext cx="1862895" cy="819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16C21D-C47C-8E49-8ABF-DE72CA198984}"/>
              </a:ext>
            </a:extLst>
          </p:cNvPr>
          <p:cNvSpPr txBox="1"/>
          <p:nvPr userDrawn="1"/>
        </p:nvSpPr>
        <p:spPr>
          <a:xfrm rot="16200000">
            <a:off x="11761283" y="930593"/>
            <a:ext cx="69061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</a:rPr>
              <a:t>2023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FBA60E-9DD6-E54E-A6C9-CFA5BB21B4C1}"/>
              </a:ext>
            </a:extLst>
          </p:cNvPr>
          <p:cNvCxnSpPr/>
          <p:nvPr userDrawn="1"/>
        </p:nvCxnSpPr>
        <p:spPr>
          <a:xfrm>
            <a:off x="12128268" y="1404850"/>
            <a:ext cx="0" cy="2302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C167B5-CF88-8F40-A4B5-CA8730DFE560}"/>
              </a:ext>
            </a:extLst>
          </p:cNvPr>
          <p:cNvSpPr txBox="1"/>
          <p:nvPr userDrawn="1"/>
        </p:nvSpPr>
        <p:spPr>
          <a:xfrm rot="16200000">
            <a:off x="11574784" y="5590478"/>
            <a:ext cx="109710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600" spc="100" baseline="0" dirty="0" err="1">
                <a:solidFill>
                  <a:schemeClr val="bg1"/>
                </a:solidFill>
              </a:rPr>
              <a:t>РАНХиГС</a:t>
            </a:r>
            <a:endParaRPr lang="ru-RU" sz="1600" spc="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25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Титульный слайд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864" y="1616636"/>
            <a:ext cx="10423442" cy="2200943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64" y="3971150"/>
            <a:ext cx="10423443" cy="819675"/>
          </a:xfrm>
        </p:spPr>
        <p:txBody>
          <a:bodyPr/>
          <a:lstStyle>
            <a:lvl1pPr marL="0" indent="0" algn="l">
              <a:buNone/>
              <a:defRPr sz="2394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520" y="0"/>
            <a:ext cx="4189830" cy="6840538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60" y="329338"/>
            <a:ext cx="1862895" cy="819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16C21D-C47C-8E49-8ABF-DE72CA198984}"/>
              </a:ext>
            </a:extLst>
          </p:cNvPr>
          <p:cNvSpPr txBox="1"/>
          <p:nvPr userDrawn="1"/>
        </p:nvSpPr>
        <p:spPr>
          <a:xfrm rot="16200000">
            <a:off x="11761283" y="930593"/>
            <a:ext cx="69061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</a:rPr>
              <a:t>2023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FBA60E-9DD6-E54E-A6C9-CFA5BB21B4C1}"/>
              </a:ext>
            </a:extLst>
          </p:cNvPr>
          <p:cNvCxnSpPr/>
          <p:nvPr userDrawn="1"/>
        </p:nvCxnSpPr>
        <p:spPr>
          <a:xfrm>
            <a:off x="12128268" y="1404850"/>
            <a:ext cx="0" cy="2302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C167B5-CF88-8F40-A4B5-CA8730DFE560}"/>
              </a:ext>
            </a:extLst>
          </p:cNvPr>
          <p:cNvSpPr txBox="1"/>
          <p:nvPr userDrawn="1"/>
        </p:nvSpPr>
        <p:spPr>
          <a:xfrm rot="16200000">
            <a:off x="11574784" y="5590478"/>
            <a:ext cx="109710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600" spc="100" baseline="0" dirty="0" err="1">
                <a:solidFill>
                  <a:schemeClr val="bg1"/>
                </a:solidFill>
              </a:rPr>
              <a:t>РАНХиГС</a:t>
            </a:r>
            <a:endParaRPr lang="ru-RU" sz="1600" spc="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94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Титульный слайд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864" y="1616636"/>
            <a:ext cx="10423442" cy="2200943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64" y="3971150"/>
            <a:ext cx="10423443" cy="819675"/>
          </a:xfrm>
        </p:spPr>
        <p:txBody>
          <a:bodyPr/>
          <a:lstStyle>
            <a:lvl1pPr marL="0" indent="0" algn="l">
              <a:buNone/>
              <a:defRPr sz="2394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520" y="0"/>
            <a:ext cx="4189830" cy="6840538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60" y="329338"/>
            <a:ext cx="1862895" cy="819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16C21D-C47C-8E49-8ABF-DE72CA198984}"/>
              </a:ext>
            </a:extLst>
          </p:cNvPr>
          <p:cNvSpPr txBox="1"/>
          <p:nvPr userDrawn="1"/>
        </p:nvSpPr>
        <p:spPr>
          <a:xfrm rot="16200000">
            <a:off x="11761283" y="930593"/>
            <a:ext cx="69061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</a:rPr>
              <a:t>2023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FBA60E-9DD6-E54E-A6C9-CFA5BB21B4C1}"/>
              </a:ext>
            </a:extLst>
          </p:cNvPr>
          <p:cNvCxnSpPr/>
          <p:nvPr userDrawn="1"/>
        </p:nvCxnSpPr>
        <p:spPr>
          <a:xfrm>
            <a:off x="12128268" y="1404850"/>
            <a:ext cx="0" cy="2302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C167B5-CF88-8F40-A4B5-CA8730DFE560}"/>
              </a:ext>
            </a:extLst>
          </p:cNvPr>
          <p:cNvSpPr txBox="1"/>
          <p:nvPr userDrawn="1"/>
        </p:nvSpPr>
        <p:spPr>
          <a:xfrm rot="16200000">
            <a:off x="11574784" y="5590478"/>
            <a:ext cx="109710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600" spc="100" baseline="0" dirty="0" err="1">
                <a:solidFill>
                  <a:schemeClr val="bg1"/>
                </a:solidFill>
              </a:rPr>
              <a:t>РАНХиГС</a:t>
            </a:r>
            <a:endParaRPr lang="ru-RU" sz="1600" spc="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7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64B41069-4AAD-8340-8EFB-180ACA586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7727723-4074-B843-AE36-885B2303F4FE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95950-E595-F342-9D21-3C47BD20DFED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8ECB9-5CD4-CC42-91B8-0D89C488BB7E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CD2E3BB0-99F5-1045-9ADB-5FF98D23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503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4">
          <p15:clr>
            <a:srgbClr val="FBAE40"/>
          </p15:clr>
        </p15:guide>
        <p15:guide id="3" pos="4082">
          <p15:clr>
            <a:srgbClr val="FBAE40"/>
          </p15:clr>
        </p15:guide>
        <p15:guide id="4" orient="horz" pos="38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B72F114E-335E-2040-801E-3C7EC39A3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3B94890-3C49-7044-A8F0-B3DB12C28D12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A9BBD-B777-C149-9777-05247593E1E0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C569F4-D248-7041-9278-341700D6083F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0044" y="1119505"/>
            <a:ext cx="9720263" cy="2381521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3592866"/>
            <a:ext cx="9720263" cy="1651546"/>
          </a:xfrm>
        </p:spPr>
        <p:txBody>
          <a:bodyPr>
            <a:normAutofit/>
          </a:bodyPr>
          <a:lstStyle>
            <a:lvl1pPr marL="0" indent="0" algn="l">
              <a:buNone/>
              <a:defRPr sz="2400" b="1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FABD-BCBD-544A-9118-89D15D7C2332}" type="datetime1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06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A031F8E3-48A7-4044-944A-7FEEE130F6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CC740624-9786-3F40-BE2D-E443C76C8EC7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EFE944-F30B-544E-B5A4-8FA81A6D7A96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5D4700-313E-CB48-82C9-205F0B4F41DB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0000" y="919197"/>
            <a:ext cx="8649708" cy="535138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303" y="2751909"/>
            <a:ext cx="6696892" cy="249250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5067-034C-ED4C-9B2B-00BE7ADE8DA8}" type="datetime1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7AD485B-A56F-E148-9785-EA3C38C11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891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1174A10-18C0-D846-8F03-C9CC6AC7354A}"/>
              </a:ext>
            </a:extLst>
          </p:cNvPr>
          <p:cNvSpPr/>
          <p:nvPr userDrawn="1"/>
        </p:nvSpPr>
        <p:spPr>
          <a:xfrm>
            <a:off x="0" y="0"/>
            <a:ext cx="12960350" cy="68405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0547" y="2269024"/>
            <a:ext cx="6871063" cy="249250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6C5C-8715-4349-9C7D-F129E2D2F817}" type="datetime1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id="{6863F21F-0FD5-0D4F-9EDF-1CEFC7A813EE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E003E"/>
                </a:solidFill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584FD3-82FB-1645-920D-FB8B68AFF8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28"/>
          <a:stretch/>
        </p:blipFill>
        <p:spPr>
          <a:xfrm>
            <a:off x="10684390" y="-1"/>
            <a:ext cx="1950721" cy="9761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6C3D01-CF25-E947-ABB7-B55A2D418229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2023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CAB093-8887-BF49-8EA5-92B2D72B9517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30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E42B6E17-3CA0-A44E-A15A-7A8C6D151F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CAE1ECE3-AE58-EF4B-9404-CEF7D3739127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C5649B-D563-7A42-ADA0-AC0ECE1EBBD4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4F3F24-E8BA-7348-890A-4EB2A401046B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900000"/>
            <a:ext cx="9576679" cy="714358"/>
          </a:xfrm>
        </p:spPr>
        <p:txBody>
          <a:bodyPr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2D4-E0FF-0948-BCEC-0F713D78CA44}" type="datetime1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35B661-A620-6B4A-8A9C-FCEE63525CAE}"/>
              </a:ext>
            </a:extLst>
          </p:cNvPr>
          <p:cNvSpPr txBox="1">
            <a:spLocks/>
          </p:cNvSpPr>
          <p:nvPr userDrawn="1"/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22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00F513B3-241A-5644-9CD0-08969C8509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9DB0A6DB-F31A-A343-BF05-360492CB83BF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384103-0CD4-E641-A9AE-B808169DCE7C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19AD7C-9E4C-BC47-9C84-6A2E4F3FD078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900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772664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3EC4-AEDB-A546-B9B7-585538AAD3C7}" type="datetime1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80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82FB6434-E9A9-A141-89AC-B38A0E207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D954ACBC-1461-8F49-8A62-25BE7C807B19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05D89A-CBD9-1747-8A24-211A119C1CB5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87A918-407B-4D42-98BB-5B3D0F5839E2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864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3638348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6139-3C51-544D-A275-589F7A7E6369}" type="datetime1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8383605" y="1674796"/>
            <a:ext cx="3638348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7329FE-F5D1-374D-B109-65B84655D2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id="{263CFD3C-F777-DA4D-BC37-116E29B7A220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772282-7CE5-9B49-B848-BF7E6632BBB4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7AA82A-8CAD-7945-8DF4-19C7F478AB03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2713" y="900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232106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2F27-2E9A-5E43-AA18-A5B944132F59}" type="datetime1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7019109" y="1674796"/>
            <a:ext cx="232106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79F780C-3DBF-7240-9736-987FCF93B284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9701349" y="1674796"/>
            <a:ext cx="232106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5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900000"/>
            <a:ext cx="9576679" cy="7143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1820976"/>
            <a:ext cx="11205726" cy="43402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7084883"/>
            <a:ext cx="291607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57F375-12B8-4849-BF4D-9AACA101A6E6}" type="datetime1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0567" y="7084884"/>
            <a:ext cx="437411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463" y="266377"/>
            <a:ext cx="73813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60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673" r:id="rId3"/>
    <p:sldLayoutId id="2147483689" r:id="rId4"/>
    <p:sldLayoutId id="2147483690" r:id="rId5"/>
    <p:sldLayoutId id="2147483674" r:id="rId6"/>
    <p:sldLayoutId id="2147483681" r:id="rId7"/>
    <p:sldLayoutId id="2147483686" r:id="rId8"/>
    <p:sldLayoutId id="2147483687" r:id="rId9"/>
    <p:sldLayoutId id="2147483688" r:id="rId10"/>
    <p:sldLayoutId id="2147483675" r:id="rId11"/>
    <p:sldLayoutId id="2147483678" r:id="rId12"/>
    <p:sldLayoutId id="2147483684" r:id="rId13"/>
    <p:sldLayoutId id="2147483695" r:id="rId14"/>
    <p:sldLayoutId id="2147483696" r:id="rId15"/>
  </p:sldLayoutIdLst>
  <p:hf hdr="0" ftr="0" dt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2114" rtl="0" eaLnBrk="1" latinLnBrk="0" hangingPunct="1">
        <a:lnSpc>
          <a:spcPct val="100000"/>
        </a:lnSpc>
        <a:spcBef>
          <a:spcPts val="998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4" userDrawn="1">
          <p15:clr>
            <a:srgbClr val="F26B43"/>
          </p15:clr>
        </p15:guide>
        <p15:guide id="2" pos="4082" userDrawn="1">
          <p15:clr>
            <a:srgbClr val="F26B43"/>
          </p15:clr>
        </p15:guide>
        <p15:guide id="3" orient="horz" pos="385" userDrawn="1">
          <p15:clr>
            <a:srgbClr val="F26B43"/>
          </p15:clr>
        </p15:guide>
        <p15:guide id="4" orient="horz" pos="3969" userDrawn="1">
          <p15:clr>
            <a:srgbClr val="F26B43"/>
          </p15:clr>
        </p15:guide>
        <p15:guide id="5" pos="567" userDrawn="1">
          <p15:clr>
            <a:srgbClr val="F26B43"/>
          </p15:clr>
        </p15:guide>
        <p15:guide id="6" pos="76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E694-B4BE-4647-B02E-5553DD8C60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УПРАВЛЕНИЕ РАЗВИТИЕМ ООО «УРАЛЬСКИЙ ЗАВОД АВТОМАТИКИ» НА СТАДИИ РОСТА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3B779-785B-C549-98BC-FD63CEA37A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Авто работы: Генеральный директор ООО «УЗА»</a:t>
            </a:r>
            <a:br>
              <a:rPr lang="ru-RU" dirty="0"/>
            </a:br>
            <a:r>
              <a:rPr lang="ru-RU" dirty="0"/>
              <a:t>Кашигин Сергей Павлович</a:t>
            </a:r>
          </a:p>
          <a:p>
            <a:r>
              <a:rPr lang="ru-RU" dirty="0"/>
              <a:t>Руководитель работы: Кандидат технических наук, доцент </a:t>
            </a:r>
            <a:br>
              <a:rPr lang="ru-RU" dirty="0"/>
            </a:br>
            <a:r>
              <a:rPr lang="ru-RU" dirty="0"/>
              <a:t>Буторина Ольга Сергеевна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29D0BB-8804-7B41-9155-FB8E9E7E9C6A}"/>
              </a:ext>
            </a:extLst>
          </p:cNvPr>
          <p:cNvSpPr txBox="1"/>
          <p:nvPr/>
        </p:nvSpPr>
        <p:spPr>
          <a:xfrm>
            <a:off x="913800" y="6125935"/>
            <a:ext cx="2146926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Челябинск, 2023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688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F747-EE1C-154E-B217-72E85D8A7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686473"/>
            <a:ext cx="11346429" cy="714358"/>
          </a:xfrm>
        </p:spPr>
        <p:txBody>
          <a:bodyPr anchor="t" anchorCtr="0"/>
          <a:lstStyle/>
          <a:p>
            <a:r>
              <a:rPr lang="ru-RU" dirty="0"/>
              <a:t>Диаграмма Исикавы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8C9229E-7BE0-D12C-33FD-65587649BE1D}"/>
              </a:ext>
            </a:extLst>
          </p:cNvPr>
          <p:cNvSpPr/>
          <p:nvPr/>
        </p:nvSpPr>
        <p:spPr>
          <a:xfrm>
            <a:off x="2269176" y="3868205"/>
            <a:ext cx="9008051" cy="45719"/>
          </a:xfrm>
          <a:prstGeom prst="rect">
            <a:avLst/>
          </a:prstGeom>
          <a:solidFill>
            <a:srgbClr val="A3023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реугольник 5">
            <a:extLst>
              <a:ext uri="{FF2B5EF4-FFF2-40B4-BE49-F238E27FC236}">
                <a16:creationId xmlns:a16="http://schemas.microsoft.com/office/drawing/2014/main" id="{7BBDC8B1-8632-A9C9-FB5B-454E64D83C33}"/>
              </a:ext>
            </a:extLst>
          </p:cNvPr>
          <p:cNvSpPr/>
          <p:nvPr/>
        </p:nvSpPr>
        <p:spPr>
          <a:xfrm rot="5400000">
            <a:off x="996431" y="3316475"/>
            <a:ext cx="1495167" cy="1149178"/>
          </a:xfrm>
          <a:prstGeom prst="triangle">
            <a:avLst/>
          </a:prstGeom>
          <a:solidFill>
            <a:srgbClr val="A3023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936297F-1763-4A34-AFDA-780F94D4A530}"/>
              </a:ext>
            </a:extLst>
          </p:cNvPr>
          <p:cNvSpPr/>
          <p:nvPr/>
        </p:nvSpPr>
        <p:spPr>
          <a:xfrm rot="3392587">
            <a:off x="8634762" y="2768862"/>
            <a:ext cx="2633860" cy="45719"/>
          </a:xfrm>
          <a:prstGeom prst="rect">
            <a:avLst/>
          </a:prstGeom>
          <a:solidFill>
            <a:srgbClr val="A3023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889D242-4FAF-B3C5-C987-5A67DDC7CE24}"/>
              </a:ext>
            </a:extLst>
          </p:cNvPr>
          <p:cNvSpPr/>
          <p:nvPr/>
        </p:nvSpPr>
        <p:spPr>
          <a:xfrm rot="3392587">
            <a:off x="4523266" y="2768860"/>
            <a:ext cx="2633860" cy="45719"/>
          </a:xfrm>
          <a:prstGeom prst="rect">
            <a:avLst/>
          </a:prstGeom>
          <a:solidFill>
            <a:srgbClr val="A3023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E7DCED4-228C-F348-1398-BB76A4A9C865}"/>
              </a:ext>
            </a:extLst>
          </p:cNvPr>
          <p:cNvSpPr/>
          <p:nvPr/>
        </p:nvSpPr>
        <p:spPr>
          <a:xfrm rot="7014632">
            <a:off x="9343872" y="5050056"/>
            <a:ext cx="2633860" cy="45719"/>
          </a:xfrm>
          <a:prstGeom prst="rect">
            <a:avLst/>
          </a:prstGeom>
          <a:solidFill>
            <a:srgbClr val="A3023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4667483-474C-5701-0077-1B53376A742E}"/>
              </a:ext>
            </a:extLst>
          </p:cNvPr>
          <p:cNvSpPr/>
          <p:nvPr/>
        </p:nvSpPr>
        <p:spPr>
          <a:xfrm rot="7014632">
            <a:off x="6404424" y="5050058"/>
            <a:ext cx="2633860" cy="45719"/>
          </a:xfrm>
          <a:prstGeom prst="rect">
            <a:avLst/>
          </a:prstGeom>
          <a:solidFill>
            <a:srgbClr val="A3023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6DCDC-2EE0-4848-C8A6-9B92CE4F6A8E}"/>
              </a:ext>
            </a:extLst>
          </p:cNvPr>
          <p:cNvSpPr/>
          <p:nvPr/>
        </p:nvSpPr>
        <p:spPr>
          <a:xfrm rot="7014632">
            <a:off x="3424588" y="5050058"/>
            <a:ext cx="2633860" cy="45719"/>
          </a:xfrm>
          <a:prstGeom prst="rect">
            <a:avLst/>
          </a:prstGeom>
          <a:solidFill>
            <a:srgbClr val="A3023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EA5B70F-E483-1CD2-1CF9-3731CCC94822}"/>
              </a:ext>
            </a:extLst>
          </p:cNvPr>
          <p:cNvSpPr/>
          <p:nvPr/>
        </p:nvSpPr>
        <p:spPr>
          <a:xfrm>
            <a:off x="7799491" y="1182654"/>
            <a:ext cx="1490216" cy="548155"/>
          </a:xfrm>
          <a:prstGeom prst="rect">
            <a:avLst/>
          </a:prstGeom>
          <a:solidFill>
            <a:srgbClr val="3F5CB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Человек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7D73823-5A55-D8DC-E6CD-433CEB3422B2}"/>
              </a:ext>
            </a:extLst>
          </p:cNvPr>
          <p:cNvSpPr/>
          <p:nvPr/>
        </p:nvSpPr>
        <p:spPr>
          <a:xfrm>
            <a:off x="2966267" y="1182654"/>
            <a:ext cx="2211944" cy="548155"/>
          </a:xfrm>
          <a:prstGeom prst="rect">
            <a:avLst/>
          </a:prstGeom>
          <a:solidFill>
            <a:srgbClr val="A3023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Оборудование и инструменты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14D1BEF-5506-8093-0596-08AF4AFA833B}"/>
              </a:ext>
            </a:extLst>
          </p:cNvPr>
          <p:cNvSpPr/>
          <p:nvPr/>
        </p:nvSpPr>
        <p:spPr>
          <a:xfrm>
            <a:off x="8606711" y="6230175"/>
            <a:ext cx="1490216" cy="566579"/>
          </a:xfrm>
          <a:prstGeom prst="rect">
            <a:avLst/>
          </a:prstGeom>
          <a:solidFill>
            <a:srgbClr val="879DC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Среда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35CFC37-940D-F249-F612-2D454EDD3123}"/>
              </a:ext>
            </a:extLst>
          </p:cNvPr>
          <p:cNvSpPr/>
          <p:nvPr/>
        </p:nvSpPr>
        <p:spPr>
          <a:xfrm>
            <a:off x="5642379" y="6230174"/>
            <a:ext cx="1490216" cy="566579"/>
          </a:xfrm>
          <a:prstGeom prst="rect">
            <a:avLst/>
          </a:prstGeom>
          <a:solidFill>
            <a:srgbClr val="EC944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Сырьё и материалы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3B93FB3-5013-1ECA-0A68-2DEE5C23E964}"/>
              </a:ext>
            </a:extLst>
          </p:cNvPr>
          <p:cNvSpPr/>
          <p:nvPr/>
        </p:nvSpPr>
        <p:spPr>
          <a:xfrm>
            <a:off x="2697454" y="6228612"/>
            <a:ext cx="1490216" cy="566579"/>
          </a:xfrm>
          <a:prstGeom prst="rect">
            <a:avLst/>
          </a:prstGeom>
          <a:solidFill>
            <a:srgbClr val="FF5C3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Технология и методы</a:t>
            </a:r>
          </a:p>
        </p:txBody>
      </p:sp>
      <p:sp>
        <p:nvSpPr>
          <p:cNvPr id="17" name="Треугольник 16">
            <a:extLst>
              <a:ext uri="{FF2B5EF4-FFF2-40B4-BE49-F238E27FC236}">
                <a16:creationId xmlns:a16="http://schemas.microsoft.com/office/drawing/2014/main" id="{FB59B067-0D28-4F2E-70D5-53F43F13718D}"/>
              </a:ext>
            </a:extLst>
          </p:cNvPr>
          <p:cNvSpPr/>
          <p:nvPr/>
        </p:nvSpPr>
        <p:spPr>
          <a:xfrm rot="5400000">
            <a:off x="10603131" y="3034133"/>
            <a:ext cx="3056412" cy="1708220"/>
          </a:xfrm>
          <a:prstGeom prst="triangle">
            <a:avLst/>
          </a:prstGeom>
          <a:solidFill>
            <a:srgbClr val="A3023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66C25EBD-154C-E863-3FB4-D849D7B55F69}"/>
              </a:ext>
            </a:extLst>
          </p:cNvPr>
          <p:cNvSpPr/>
          <p:nvPr/>
        </p:nvSpPr>
        <p:spPr>
          <a:xfrm>
            <a:off x="11778584" y="3398369"/>
            <a:ext cx="279132" cy="279132"/>
          </a:xfrm>
          <a:prstGeom prst="ellipse">
            <a:avLst/>
          </a:prstGeom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12F4BB-5101-2D7F-8698-8FA82FF965D9}"/>
              </a:ext>
            </a:extLst>
          </p:cNvPr>
          <p:cNvSpPr txBox="1"/>
          <p:nvPr/>
        </p:nvSpPr>
        <p:spPr>
          <a:xfrm>
            <a:off x="11300819" y="3677501"/>
            <a:ext cx="1285929" cy="584775"/>
          </a:xfrm>
          <a:prstGeom prst="rect">
            <a:avLst/>
          </a:prstGeom>
          <a:solidFill>
            <a:srgbClr val="A30236"/>
          </a:solidFill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Малая</a:t>
            </a:r>
          </a:p>
          <a:p>
            <a:r>
              <a:rPr lang="ru-RU" sz="1600" dirty="0">
                <a:solidFill>
                  <a:schemeClr val="bg1"/>
                </a:solidFill>
              </a:rPr>
              <a:t>доля рынка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46EC32-9655-6999-93AA-48A66BE50A68}"/>
              </a:ext>
            </a:extLst>
          </p:cNvPr>
          <p:cNvSpPr txBox="1"/>
          <p:nvPr/>
        </p:nvSpPr>
        <p:spPr>
          <a:xfrm>
            <a:off x="5379467" y="4005763"/>
            <a:ext cx="2462149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dirty="0"/>
              <a:t>Зависимость от сторон-</a:t>
            </a:r>
          </a:p>
          <a:p>
            <a:pPr algn="r">
              <a:lnSpc>
                <a:spcPct val="80000"/>
              </a:lnSpc>
            </a:pPr>
            <a:r>
              <a:rPr lang="ru-RU" sz="1600" dirty="0"/>
              <a:t>них производителей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2E8C5036-5038-9E14-6082-F90C046DBEC2}"/>
              </a:ext>
            </a:extLst>
          </p:cNvPr>
          <p:cNvCxnSpPr>
            <a:cxnSpLocks/>
          </p:cNvCxnSpPr>
          <p:nvPr/>
        </p:nvCxnSpPr>
        <p:spPr>
          <a:xfrm>
            <a:off x="7841616" y="4276286"/>
            <a:ext cx="246470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89D0165-DA3F-9452-6206-195CB453376E}"/>
              </a:ext>
            </a:extLst>
          </p:cNvPr>
          <p:cNvSpPr txBox="1"/>
          <p:nvPr/>
        </p:nvSpPr>
        <p:spPr>
          <a:xfrm>
            <a:off x="7981999" y="3288627"/>
            <a:ext cx="2080120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dirty="0"/>
              <a:t>Малая численность</a:t>
            </a:r>
            <a:br>
              <a:rPr lang="ru-RU" sz="1600" dirty="0"/>
            </a:br>
            <a:r>
              <a:rPr lang="ru-RU" sz="1600" dirty="0"/>
              <a:t>персонала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85EE0E65-22E4-56E9-B36E-0D044E6A3184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10062119" y="3531771"/>
            <a:ext cx="297748" cy="901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4BAADF1-46EA-F3CB-0A3B-5784381D9389}"/>
              </a:ext>
            </a:extLst>
          </p:cNvPr>
          <p:cNvSpPr txBox="1"/>
          <p:nvPr/>
        </p:nvSpPr>
        <p:spPr>
          <a:xfrm>
            <a:off x="1098772" y="5108956"/>
            <a:ext cx="3210623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dirty="0"/>
              <a:t>Нет системы удержания</a:t>
            </a:r>
          </a:p>
          <a:p>
            <a:pPr algn="r">
              <a:lnSpc>
                <a:spcPct val="80000"/>
              </a:lnSpc>
            </a:pPr>
            <a:r>
              <a:rPr lang="ru-RU" sz="1600" dirty="0"/>
              <a:t>клиентов: </a:t>
            </a:r>
            <a:r>
              <a:rPr lang="en-US" sz="1600" dirty="0"/>
              <a:t>%</a:t>
            </a:r>
            <a:r>
              <a:rPr lang="ru-RU" sz="1600" dirty="0"/>
              <a:t> повторных заказов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A96EF8E8-892B-82C9-B855-D8DE460C7ADD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4309395" y="5352100"/>
            <a:ext cx="280579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37D7C5B-8E18-82AB-068C-C4881044A933}"/>
              </a:ext>
            </a:extLst>
          </p:cNvPr>
          <p:cNvSpPr txBox="1"/>
          <p:nvPr/>
        </p:nvSpPr>
        <p:spPr>
          <a:xfrm>
            <a:off x="5105026" y="4639781"/>
            <a:ext cx="2398669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dirty="0"/>
              <a:t>Нет уникальности: все</a:t>
            </a:r>
          </a:p>
          <a:p>
            <a:pPr algn="r">
              <a:lnSpc>
                <a:spcPct val="80000"/>
              </a:lnSpc>
            </a:pPr>
            <a:r>
              <a:rPr lang="ru-RU" sz="1600" dirty="0"/>
              <a:t>могут делать подобное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30590B36-C755-DAFB-D9D9-240F316E0544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7503695" y="4882925"/>
            <a:ext cx="293029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605C2FC-92C7-059A-7417-20D70C519289}"/>
              </a:ext>
            </a:extLst>
          </p:cNvPr>
          <p:cNvSpPr txBox="1"/>
          <p:nvPr/>
        </p:nvSpPr>
        <p:spPr>
          <a:xfrm>
            <a:off x="8775764" y="4005763"/>
            <a:ext cx="2001958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dirty="0"/>
              <a:t>Сговор заказчика с</a:t>
            </a:r>
          </a:p>
          <a:p>
            <a:pPr algn="r">
              <a:lnSpc>
                <a:spcPct val="80000"/>
              </a:lnSpc>
            </a:pPr>
            <a:r>
              <a:rPr lang="ru-RU" sz="1600" dirty="0"/>
              <a:t>конкурентом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644415D1-331B-A6B2-2E9C-BE9B302BEEEA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10777722" y="4248907"/>
            <a:ext cx="260392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02F010C-B0F0-637A-83FF-836FDBF09889}"/>
              </a:ext>
            </a:extLst>
          </p:cNvPr>
          <p:cNvSpPr txBox="1"/>
          <p:nvPr/>
        </p:nvSpPr>
        <p:spPr>
          <a:xfrm>
            <a:off x="7970672" y="4639781"/>
            <a:ext cx="2484655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dirty="0"/>
              <a:t>Наличие оборудования</a:t>
            </a:r>
            <a:br>
              <a:rPr lang="ru-RU" sz="1600" dirty="0"/>
            </a:br>
            <a:r>
              <a:rPr lang="ru-RU" sz="1600" dirty="0"/>
              <a:t>на складе у поставщика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DE427F35-3530-D821-2D9B-34210AF7057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10455327" y="4882925"/>
            <a:ext cx="241473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37247A0-880D-3C07-E272-A3E91E69610A}"/>
              </a:ext>
            </a:extLst>
          </p:cNvPr>
          <p:cNvSpPr txBox="1"/>
          <p:nvPr/>
        </p:nvSpPr>
        <p:spPr>
          <a:xfrm>
            <a:off x="1312067" y="2491515"/>
            <a:ext cx="4081310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dirty="0"/>
              <a:t>Ограничения цеха:</a:t>
            </a:r>
            <a:br>
              <a:rPr lang="ru-RU" sz="1600" dirty="0"/>
            </a:br>
            <a:r>
              <a:rPr lang="ru-RU" sz="1600" dirty="0"/>
              <a:t>малая площадь, расположение в цоколе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5B885849-5158-A68C-5036-3F6F87DC5A04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5393377" y="2734659"/>
            <a:ext cx="368192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8D92387-BB78-715F-B9C5-AF18714D4ADD}"/>
              </a:ext>
            </a:extLst>
          </p:cNvPr>
          <p:cNvSpPr txBox="1"/>
          <p:nvPr/>
        </p:nvSpPr>
        <p:spPr>
          <a:xfrm>
            <a:off x="6353235" y="2796790"/>
            <a:ext cx="3364062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dirty="0"/>
              <a:t>Нет штатного программиста:</a:t>
            </a:r>
          </a:p>
          <a:p>
            <a:pPr algn="r">
              <a:lnSpc>
                <a:spcPct val="80000"/>
              </a:lnSpc>
            </a:pPr>
            <a:r>
              <a:rPr lang="ru-RU" sz="1600" dirty="0"/>
              <a:t>зависимость от основной работы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769EEDD3-B7C6-0FD2-CE85-7FA58FD0AEF3}"/>
              </a:ext>
            </a:extLst>
          </p:cNvPr>
          <p:cNvCxnSpPr>
            <a:cxnSpLocks/>
            <a:stCxn id="34" idx="3"/>
          </p:cNvCxnSpPr>
          <p:nvPr/>
        </p:nvCxnSpPr>
        <p:spPr>
          <a:xfrm>
            <a:off x="9717297" y="3039934"/>
            <a:ext cx="344822" cy="1456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D325FCD-DFF4-61E4-4F8C-3D7A35305D14}"/>
              </a:ext>
            </a:extLst>
          </p:cNvPr>
          <p:cNvSpPr txBox="1"/>
          <p:nvPr/>
        </p:nvSpPr>
        <p:spPr>
          <a:xfrm>
            <a:off x="1538498" y="4547377"/>
            <a:ext cx="3051476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dirty="0"/>
              <a:t>Не участвуем в коммерческих</a:t>
            </a:r>
          </a:p>
          <a:p>
            <a:pPr algn="r">
              <a:lnSpc>
                <a:spcPct val="80000"/>
              </a:lnSpc>
            </a:pPr>
            <a:r>
              <a:rPr lang="ru-RU" sz="1600" dirty="0"/>
              <a:t>закупках оборудования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FB3E6A3F-E029-D80C-9BAE-8C7484E8CF93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4589974" y="4790521"/>
            <a:ext cx="265410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41ED05E-AC96-D47A-CAA3-D555B4276D70}"/>
              </a:ext>
            </a:extLst>
          </p:cNvPr>
          <p:cNvSpPr txBox="1"/>
          <p:nvPr/>
        </p:nvSpPr>
        <p:spPr>
          <a:xfrm>
            <a:off x="7796724" y="5263340"/>
            <a:ext cx="2335190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dirty="0"/>
              <a:t>Отсутствие дилерской</a:t>
            </a:r>
          </a:p>
          <a:p>
            <a:pPr algn="r">
              <a:lnSpc>
                <a:spcPct val="80000"/>
              </a:lnSpc>
            </a:pPr>
            <a:r>
              <a:rPr lang="ru-RU" sz="1600" dirty="0"/>
              <a:t>сети продаж</a:t>
            </a:r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812083DA-5AD9-8170-F491-4CAE7100C5BC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10131914" y="5506484"/>
            <a:ext cx="227953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3EC3238-FE25-8AF8-45E6-CD322AAB7488}"/>
              </a:ext>
            </a:extLst>
          </p:cNvPr>
          <p:cNvSpPr txBox="1"/>
          <p:nvPr/>
        </p:nvSpPr>
        <p:spPr>
          <a:xfrm>
            <a:off x="1803114" y="3054499"/>
            <a:ext cx="3958455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dirty="0"/>
              <a:t>Нет оборудования для сварки, окраски,</a:t>
            </a:r>
            <a:br>
              <a:rPr lang="ru-RU" sz="1600" dirty="0"/>
            </a:br>
            <a:r>
              <a:rPr lang="ru-RU" sz="1600" dirty="0"/>
              <a:t>резки, гибки, погрузки</a:t>
            </a: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C2EC392E-2939-4977-101E-18AFE746FEAB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5761569" y="3297643"/>
            <a:ext cx="345317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B48AE02-8C5E-B259-3753-5F017A48FCC7}"/>
              </a:ext>
            </a:extLst>
          </p:cNvPr>
          <p:cNvSpPr txBox="1"/>
          <p:nvPr/>
        </p:nvSpPr>
        <p:spPr>
          <a:xfrm>
            <a:off x="4675089" y="5281110"/>
            <a:ext cx="2519857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dirty="0"/>
              <a:t>Нет первичной приёмки:</a:t>
            </a:r>
          </a:p>
          <a:p>
            <a:pPr algn="r">
              <a:lnSpc>
                <a:spcPct val="80000"/>
              </a:lnSpc>
            </a:pPr>
            <a:r>
              <a:rPr lang="ru-RU" sz="1600" dirty="0"/>
              <a:t>риск рекламаций</a:t>
            </a: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0A3CB727-BB30-6320-258E-9A4FFD5FA26E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7194946" y="5524254"/>
            <a:ext cx="229111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5388ADB-4D21-F3CC-455D-73C6CA6CD3E4}"/>
              </a:ext>
            </a:extLst>
          </p:cNvPr>
          <p:cNvSpPr txBox="1"/>
          <p:nvPr/>
        </p:nvSpPr>
        <p:spPr>
          <a:xfrm>
            <a:off x="1699205" y="1880493"/>
            <a:ext cx="3285836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dirty="0"/>
              <a:t>Производительность: требуются</a:t>
            </a:r>
          </a:p>
          <a:p>
            <a:pPr algn="r">
              <a:lnSpc>
                <a:spcPct val="80000"/>
              </a:lnSpc>
            </a:pPr>
            <a:r>
              <a:rPr lang="ru-RU" sz="1600" dirty="0"/>
              <a:t>перерывы в использовании</a:t>
            </a: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8CAD7E98-95E5-4824-845B-EA4C508B93A3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4985041" y="2123637"/>
            <a:ext cx="372902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41B5059-DD12-A25F-EBD7-022AD962748D}"/>
              </a:ext>
            </a:extLst>
          </p:cNvPr>
          <p:cNvSpPr txBox="1"/>
          <p:nvPr/>
        </p:nvSpPr>
        <p:spPr>
          <a:xfrm>
            <a:off x="6230099" y="1767536"/>
            <a:ext cx="2807243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dirty="0"/>
              <a:t>Отсутствие отдела продаж:</a:t>
            </a:r>
          </a:p>
          <a:p>
            <a:pPr algn="r">
              <a:lnSpc>
                <a:spcPct val="80000"/>
              </a:lnSpc>
            </a:pPr>
            <a:r>
              <a:rPr lang="ru-RU" sz="1600" dirty="0"/>
              <a:t>пассивный поиск клиентов</a:t>
            </a: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53BC23E1-3C4E-A5DC-B562-A2C5196C550A}"/>
              </a:ext>
            </a:extLst>
          </p:cNvPr>
          <p:cNvCxnSpPr>
            <a:cxnSpLocks/>
            <a:stCxn id="46" idx="3"/>
          </p:cNvCxnSpPr>
          <p:nvPr/>
        </p:nvCxnSpPr>
        <p:spPr>
          <a:xfrm>
            <a:off x="9037342" y="2010680"/>
            <a:ext cx="331972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343BA5A-B042-501A-978A-FEC6C60FC7D4}"/>
              </a:ext>
            </a:extLst>
          </p:cNvPr>
          <p:cNvSpPr txBox="1"/>
          <p:nvPr/>
        </p:nvSpPr>
        <p:spPr>
          <a:xfrm>
            <a:off x="6191456" y="2270437"/>
            <a:ext cx="3177858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dirty="0"/>
              <a:t>Отсутствие отдела маркетинга:</a:t>
            </a:r>
          </a:p>
          <a:p>
            <a:pPr algn="r">
              <a:lnSpc>
                <a:spcPct val="80000"/>
              </a:lnSpc>
            </a:pPr>
            <a:r>
              <a:rPr lang="ru-RU" sz="1600" dirty="0"/>
              <a:t>плохая узнаваемость бренда</a:t>
            </a: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4AADFC78-F404-3087-E611-851686370267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69314" y="2513581"/>
            <a:ext cx="347983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A91DF7A-67D3-FCE4-E02B-BDB79323CC44}"/>
              </a:ext>
            </a:extLst>
          </p:cNvPr>
          <p:cNvSpPr txBox="1"/>
          <p:nvPr/>
        </p:nvSpPr>
        <p:spPr>
          <a:xfrm>
            <a:off x="1106344" y="5673700"/>
            <a:ext cx="2908104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dirty="0"/>
              <a:t>Нет уникальных технологий:</a:t>
            </a:r>
          </a:p>
          <a:p>
            <a:pPr algn="r">
              <a:lnSpc>
                <a:spcPct val="80000"/>
              </a:lnSpc>
            </a:pPr>
            <a:r>
              <a:rPr lang="ru-RU" sz="1600" dirty="0"/>
              <a:t>схожесть с конкурентами</a:t>
            </a:r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66BEAD69-E55F-A848-10A9-222970D2726E}"/>
              </a:ext>
            </a:extLst>
          </p:cNvPr>
          <p:cNvCxnSpPr>
            <a:cxnSpLocks/>
            <a:stCxn id="50" idx="3"/>
          </p:cNvCxnSpPr>
          <p:nvPr/>
        </p:nvCxnSpPr>
        <p:spPr>
          <a:xfrm>
            <a:off x="4014448" y="5916844"/>
            <a:ext cx="294947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6C6B098-992A-B82F-25BB-29E5998FC0BD}"/>
              </a:ext>
            </a:extLst>
          </p:cNvPr>
          <p:cNvSpPr txBox="1"/>
          <p:nvPr/>
        </p:nvSpPr>
        <p:spPr>
          <a:xfrm>
            <a:off x="1724462" y="4009483"/>
            <a:ext cx="3130922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dirty="0"/>
              <a:t>Производительность цеха:</a:t>
            </a:r>
          </a:p>
          <a:p>
            <a:pPr algn="r">
              <a:lnSpc>
                <a:spcPct val="80000"/>
              </a:lnSpc>
            </a:pPr>
            <a:r>
              <a:rPr lang="ru-RU" sz="1600" dirty="0"/>
              <a:t>1 изделие в 1 момент времени</a:t>
            </a:r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11BC1B6E-E62B-D55F-9715-69CDEB146973}"/>
              </a:ext>
            </a:extLst>
          </p:cNvPr>
          <p:cNvCxnSpPr>
            <a:cxnSpLocks/>
            <a:stCxn id="52" idx="3"/>
          </p:cNvCxnSpPr>
          <p:nvPr/>
        </p:nvCxnSpPr>
        <p:spPr>
          <a:xfrm flipV="1">
            <a:off x="4855384" y="4248907"/>
            <a:ext cx="249642" cy="372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815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F747-EE1C-154E-B217-72E85D8A7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0000"/>
            <a:ext cx="11346429" cy="714358"/>
          </a:xfrm>
        </p:spPr>
        <p:txBody>
          <a:bodyPr anchor="t" anchorCtr="0"/>
          <a:lstStyle/>
          <a:p>
            <a:r>
              <a:rPr lang="en-US" dirty="0"/>
              <a:t>SWOT</a:t>
            </a:r>
            <a:r>
              <a:rPr lang="ru-RU" dirty="0"/>
              <a:t>-анализ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6649042-5FD8-5D3E-0AC7-FB55E6082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571463"/>
              </p:ext>
            </p:extLst>
          </p:nvPr>
        </p:nvGraphicFramePr>
        <p:xfrm>
          <a:off x="384175" y="1351225"/>
          <a:ext cx="12192000" cy="5489313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400137905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165173180"/>
                    </a:ext>
                  </a:extLst>
                </a:gridCol>
              </a:tblGrid>
              <a:tr h="274587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  <a:latin typeface="+mn-lt"/>
                        </a:rPr>
                        <a:t>S –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Сильные стороны организации</a:t>
                      </a:r>
                    </a:p>
                    <a:p>
                      <a:pPr marL="173038" lvl="0" indent="-173038">
                        <a:buFont typeface="+mj-lt"/>
                        <a:buAutoNum type="arabicPeriod"/>
                        <a:tabLst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Опыт работы на рынке &gt;10 лет</a:t>
                      </a:r>
                    </a:p>
                    <a:p>
                      <a:pPr marL="173038" lvl="0" indent="-173038">
                        <a:buFont typeface="+mj-lt"/>
                        <a:buAutoNum type="arabicPeriod"/>
                        <a:tabLst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Готовые наработки: короткие сроки разработки, отсутствие детских ошибок</a:t>
                      </a:r>
                    </a:p>
                    <a:p>
                      <a:pPr marL="173038" lvl="0" indent="-173038">
                        <a:buFont typeface="+mj-lt"/>
                        <a:buAutoNum type="arabicPeriod"/>
                        <a:tabLst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Отлаженный и оцифрованный производственный процесс</a:t>
                      </a:r>
                    </a:p>
                    <a:p>
                      <a:pPr marL="173038" lvl="0" indent="-173038">
                        <a:buFont typeface="+mj-lt"/>
                        <a:buAutoNum type="arabicPeriod"/>
                        <a:tabLst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Низкие накладные расходы</a:t>
                      </a:r>
                    </a:p>
                    <a:p>
                      <a:pPr marL="173038" lvl="0" indent="-173038">
                        <a:buFont typeface="+mj-lt"/>
                        <a:buAutoNum type="arabicPeriod"/>
                        <a:tabLst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Интеграция цифровых технологий: </a:t>
                      </a:r>
                      <a:r>
                        <a:rPr lang="ru-RU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RM</a:t>
                      </a: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-телефония</a:t>
                      </a:r>
                    </a:p>
                    <a:p>
                      <a:pPr marL="173038" lvl="0" indent="-173038">
                        <a:buFont typeface="+mj-lt"/>
                        <a:buAutoNum type="arabicPeriod"/>
                        <a:tabLst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закупках по ФЗ-44 и ФЗ-223</a:t>
                      </a:r>
                    </a:p>
                    <a:p>
                      <a:pPr marL="173038" lvl="0" indent="-173038">
                        <a:buFont typeface="+mj-lt"/>
                        <a:buAutoNum type="arabicPeriod"/>
                        <a:tabLst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Налаженная логистика поставок </a:t>
                      </a:r>
                    </a:p>
                    <a:p>
                      <a:pPr marL="173038" indent="-173038">
                        <a:buFont typeface="+mj-lt"/>
                        <a:buAutoNum type="arabicPeriod"/>
                        <a:tabLst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базы постоянных заказчиков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</a:p>
                    <a:p>
                      <a:pPr marL="173038" indent="-173038">
                        <a:buFont typeface="+mj-lt"/>
                        <a:buAutoNum type="arabicPeriod"/>
                        <a:tabLst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находится на стадии роста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endParaRPr lang="ru-RU" sz="1600" b="1" dirty="0"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  <a:latin typeface="+mn-lt"/>
                        </a:rPr>
                        <a:t>W –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Слабые стороны организации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Зависимость от сотрудников – уход любого усложняем бизнес процессы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Слабый маркетинг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отдела продаж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Малая проработка клиентской базы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обучающих программ для новых сотрудников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Ограничения цеха по габаритам и мощности продукции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Ограничения цеха по сложности выполняемых работ</a:t>
                      </a:r>
                    </a:p>
                    <a:p>
                      <a:pPr marL="184150" indent="-184150">
                        <a:buFont typeface="+mj-lt"/>
                        <a:buAutoNum type="arabicPeriod"/>
                        <a:tabLst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Периодические срывы сроков поставки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5C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407869"/>
                  </a:ext>
                </a:extLst>
              </a:tr>
              <a:tr h="25632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  <a:latin typeface="+mn-lt"/>
                        </a:rPr>
                        <a:t>O –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Возможности внешней среды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Уход иностранных брендов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Федеральный проект «МСП»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Вектор на импортозамещение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Появление на рынке дешёвых китайских комплектующих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Большое количество запросов от проектных организации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Льготные кредитные программы</a:t>
                      </a:r>
                    </a:p>
                    <a:p>
                      <a:pPr marL="184150" indent="-184150">
                        <a:buFont typeface="+mj-lt"/>
                        <a:buAutoNum type="arabicPeriod"/>
                        <a:tabLst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стабильных поставщиков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5C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  <a:latin typeface="+mn-lt"/>
                        </a:rPr>
                        <a:t>T –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Угрозы внешней среды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 – текучесть персонала, смещение финансирования в сторону ОПК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Нестабильность ключевой ставки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Изменение налогового законодательства: НДС, налог на прибыль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Рост стоимости аренды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Рост цен на оборудование</a:t>
                      </a:r>
                    </a:p>
                    <a:p>
                      <a:pPr marL="184150" indent="-184150">
                        <a:buFont typeface="+mj-lt"/>
                        <a:buAutoNum type="arabicPeriod"/>
                        <a:tabLst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Дефицит кадров на рынке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C94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926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933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F747-EE1C-154E-B217-72E85D8A7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0000"/>
            <a:ext cx="11346429" cy="714358"/>
          </a:xfrm>
        </p:spPr>
        <p:txBody>
          <a:bodyPr anchor="t" anchorCtr="0"/>
          <a:lstStyle/>
          <a:p>
            <a:r>
              <a:rPr lang="ru-RU" dirty="0"/>
              <a:t>Стратегический план развития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E76FD1-17B5-77C0-B5F1-170E1D396158}"/>
              </a:ext>
            </a:extLst>
          </p:cNvPr>
          <p:cNvSpPr txBox="1"/>
          <p:nvPr/>
        </p:nvSpPr>
        <p:spPr>
          <a:xfrm>
            <a:off x="908862" y="1749971"/>
            <a:ext cx="2521004" cy="56756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spc="100" dirty="0">
                <a:solidFill>
                  <a:schemeClr val="bg1"/>
                </a:solidFill>
              </a:rPr>
              <a:t>Увеличение количества заявок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5EF545-6830-5F44-D3BF-78BDDAFA036C}"/>
              </a:ext>
            </a:extLst>
          </p:cNvPr>
          <p:cNvSpPr txBox="1"/>
          <p:nvPr/>
        </p:nvSpPr>
        <p:spPr>
          <a:xfrm>
            <a:off x="918364" y="2317529"/>
            <a:ext cx="2502000" cy="56756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spc="100" dirty="0"/>
              <a:t>до 150 в месяц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854B5B-536E-4586-6D85-2F6C51AC9228}"/>
              </a:ext>
            </a:extLst>
          </p:cNvPr>
          <p:cNvSpPr txBox="1"/>
          <p:nvPr/>
        </p:nvSpPr>
        <p:spPr>
          <a:xfrm>
            <a:off x="1274400" y="3123367"/>
            <a:ext cx="2168317" cy="22478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1800"/>
              </a:spcAft>
            </a:pPr>
            <a:r>
              <a:rPr lang="ru-RU" sz="1200" dirty="0"/>
              <a:t>Расширение целевой аудитории к 01.10.2023</a:t>
            </a:r>
            <a:br>
              <a:rPr lang="ru-RU" sz="1200" dirty="0"/>
            </a:br>
            <a:endParaRPr lang="ru-RU" sz="1200" dirty="0"/>
          </a:p>
          <a:p>
            <a:pPr>
              <a:spcAft>
                <a:spcPts val="1800"/>
              </a:spcAft>
            </a:pPr>
            <a:r>
              <a:rPr lang="ru-RU" sz="1200" dirty="0"/>
              <a:t>Увеличение количества встреч с ключевыми клиентами к 01.08.2023</a:t>
            </a:r>
            <a:endParaRPr lang="en-GB" sz="1200" dirty="0"/>
          </a:p>
          <a:p>
            <a:pPr>
              <a:spcAft>
                <a:spcPts val="1800"/>
              </a:spcAft>
            </a:pPr>
            <a:r>
              <a:rPr lang="ru-RU" sz="1200" dirty="0"/>
              <a:t>Увеличение доли вернувшихся клиентов            к 01.10.2023</a:t>
            </a:r>
          </a:p>
        </p:txBody>
      </p:sp>
      <p:sp>
        <p:nvSpPr>
          <p:cNvPr id="36" name="Oval 10">
            <a:extLst>
              <a:ext uri="{FF2B5EF4-FFF2-40B4-BE49-F238E27FC236}">
                <a16:creationId xmlns:a16="http://schemas.microsoft.com/office/drawing/2014/main" id="{6D40188E-9865-8BB4-282C-350AC8718FAC}"/>
              </a:ext>
            </a:extLst>
          </p:cNvPr>
          <p:cNvSpPr/>
          <p:nvPr/>
        </p:nvSpPr>
        <p:spPr>
          <a:xfrm>
            <a:off x="900113" y="3153049"/>
            <a:ext cx="172800" cy="17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Oval 11">
            <a:extLst>
              <a:ext uri="{FF2B5EF4-FFF2-40B4-BE49-F238E27FC236}">
                <a16:creationId xmlns:a16="http://schemas.microsoft.com/office/drawing/2014/main" id="{E3AEBDA1-AE99-C5FB-5FD4-5E642AC47650}"/>
              </a:ext>
            </a:extLst>
          </p:cNvPr>
          <p:cNvSpPr/>
          <p:nvPr/>
        </p:nvSpPr>
        <p:spPr>
          <a:xfrm>
            <a:off x="900113" y="3928170"/>
            <a:ext cx="172800" cy="17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Oval 12">
            <a:extLst>
              <a:ext uri="{FF2B5EF4-FFF2-40B4-BE49-F238E27FC236}">
                <a16:creationId xmlns:a16="http://schemas.microsoft.com/office/drawing/2014/main" id="{0A3E3272-CFBD-C9B0-B027-9750A1541045}"/>
              </a:ext>
            </a:extLst>
          </p:cNvPr>
          <p:cNvSpPr/>
          <p:nvPr/>
        </p:nvSpPr>
        <p:spPr>
          <a:xfrm>
            <a:off x="900113" y="4703291"/>
            <a:ext cx="172800" cy="17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Straight Connector 14">
            <a:extLst>
              <a:ext uri="{FF2B5EF4-FFF2-40B4-BE49-F238E27FC236}">
                <a16:creationId xmlns:a16="http://schemas.microsoft.com/office/drawing/2014/main" id="{C70D75F7-7043-0E49-383E-4E507A12A2FE}"/>
              </a:ext>
            </a:extLst>
          </p:cNvPr>
          <p:cNvCxnSpPr>
            <a:cxnSpLocks/>
          </p:cNvCxnSpPr>
          <p:nvPr/>
        </p:nvCxnSpPr>
        <p:spPr>
          <a:xfrm>
            <a:off x="986513" y="3408694"/>
            <a:ext cx="0" cy="43057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7">
            <a:extLst>
              <a:ext uri="{FF2B5EF4-FFF2-40B4-BE49-F238E27FC236}">
                <a16:creationId xmlns:a16="http://schemas.microsoft.com/office/drawing/2014/main" id="{B9DABA44-AEB3-8B9F-A0DA-F8DD09DA3187}"/>
              </a:ext>
            </a:extLst>
          </p:cNvPr>
          <p:cNvCxnSpPr>
            <a:cxnSpLocks/>
          </p:cNvCxnSpPr>
          <p:nvPr/>
        </p:nvCxnSpPr>
        <p:spPr>
          <a:xfrm>
            <a:off x="986513" y="4195926"/>
            <a:ext cx="0" cy="43057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5DA9304-B870-ECE9-DCCD-541D67ABAAEB}"/>
              </a:ext>
            </a:extLst>
          </p:cNvPr>
          <p:cNvSpPr txBox="1"/>
          <p:nvPr/>
        </p:nvSpPr>
        <p:spPr>
          <a:xfrm>
            <a:off x="5598119" y="3123367"/>
            <a:ext cx="2168317" cy="22478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1800"/>
              </a:spcAft>
            </a:pPr>
            <a:r>
              <a:rPr lang="ru-RU" sz="1200" dirty="0"/>
              <a:t>Увеличить обработку ТКП до 100 шт. в месяц к 01.07.2023</a:t>
            </a:r>
            <a:endParaRPr lang="en-GB" sz="1200" dirty="0"/>
          </a:p>
          <a:p>
            <a:pPr>
              <a:spcAft>
                <a:spcPts val="1800"/>
              </a:spcAft>
            </a:pPr>
            <a:br>
              <a:rPr lang="ru-RU" sz="1200" dirty="0"/>
            </a:br>
            <a:r>
              <a:rPr lang="ru-RU" sz="1200" dirty="0"/>
              <a:t>Увеличить два раза производительность цеха к 01.07.2023</a:t>
            </a:r>
          </a:p>
          <a:p>
            <a:pPr>
              <a:spcAft>
                <a:spcPts val="1800"/>
              </a:spcAft>
            </a:pPr>
            <a:r>
              <a:rPr lang="ru-RU" sz="1200" dirty="0"/>
              <a:t>Расширить цех цеха производства оборудования большей мощности и габаритов к 09.09.2023</a:t>
            </a:r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id="{C4F3FBC5-CD35-B228-C589-AA9B6299AAF2}"/>
              </a:ext>
            </a:extLst>
          </p:cNvPr>
          <p:cNvSpPr/>
          <p:nvPr/>
        </p:nvSpPr>
        <p:spPr>
          <a:xfrm>
            <a:off x="5223832" y="3153049"/>
            <a:ext cx="172800" cy="172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Oval 22">
            <a:extLst>
              <a:ext uri="{FF2B5EF4-FFF2-40B4-BE49-F238E27FC236}">
                <a16:creationId xmlns:a16="http://schemas.microsoft.com/office/drawing/2014/main" id="{08972FE4-F098-0621-A786-FAC0FB6EBF58}"/>
              </a:ext>
            </a:extLst>
          </p:cNvPr>
          <p:cNvSpPr/>
          <p:nvPr/>
        </p:nvSpPr>
        <p:spPr>
          <a:xfrm>
            <a:off x="5223832" y="3928170"/>
            <a:ext cx="172800" cy="172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Oval 23">
            <a:extLst>
              <a:ext uri="{FF2B5EF4-FFF2-40B4-BE49-F238E27FC236}">
                <a16:creationId xmlns:a16="http://schemas.microsoft.com/office/drawing/2014/main" id="{720A955A-7A08-8808-13D7-421F21A4B63A}"/>
              </a:ext>
            </a:extLst>
          </p:cNvPr>
          <p:cNvSpPr/>
          <p:nvPr/>
        </p:nvSpPr>
        <p:spPr>
          <a:xfrm>
            <a:off x="5223832" y="4703291"/>
            <a:ext cx="172800" cy="172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Straight Connector 24">
            <a:extLst>
              <a:ext uri="{FF2B5EF4-FFF2-40B4-BE49-F238E27FC236}">
                <a16:creationId xmlns:a16="http://schemas.microsoft.com/office/drawing/2014/main" id="{19E585D3-A008-523B-BEA1-968D45CABE2D}"/>
              </a:ext>
            </a:extLst>
          </p:cNvPr>
          <p:cNvCxnSpPr>
            <a:cxnSpLocks/>
          </p:cNvCxnSpPr>
          <p:nvPr/>
        </p:nvCxnSpPr>
        <p:spPr>
          <a:xfrm>
            <a:off x="5310232" y="3408694"/>
            <a:ext cx="0" cy="430575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25">
            <a:extLst>
              <a:ext uri="{FF2B5EF4-FFF2-40B4-BE49-F238E27FC236}">
                <a16:creationId xmlns:a16="http://schemas.microsoft.com/office/drawing/2014/main" id="{DED49EE0-C27F-E92C-8546-6FBD94BD5EC5}"/>
              </a:ext>
            </a:extLst>
          </p:cNvPr>
          <p:cNvCxnSpPr>
            <a:cxnSpLocks/>
          </p:cNvCxnSpPr>
          <p:nvPr/>
        </p:nvCxnSpPr>
        <p:spPr>
          <a:xfrm>
            <a:off x="5310232" y="4195926"/>
            <a:ext cx="0" cy="430575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651DCD3-F972-BD7C-8398-7DF1E8455899}"/>
              </a:ext>
            </a:extLst>
          </p:cNvPr>
          <p:cNvSpPr txBox="1"/>
          <p:nvPr/>
        </p:nvSpPr>
        <p:spPr>
          <a:xfrm>
            <a:off x="5228273" y="1749971"/>
            <a:ext cx="2521004" cy="567560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spc="100" dirty="0">
                <a:solidFill>
                  <a:schemeClr val="bg1"/>
                </a:solidFill>
              </a:rPr>
              <a:t>Увеличение выпуска готовой продукции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261B8FD-9F0D-4E33-3AA6-27B6571029D5}"/>
              </a:ext>
            </a:extLst>
          </p:cNvPr>
          <p:cNvSpPr txBox="1"/>
          <p:nvPr/>
        </p:nvSpPr>
        <p:spPr>
          <a:xfrm>
            <a:off x="5237775" y="2317529"/>
            <a:ext cx="2502000" cy="56756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spc="100" dirty="0"/>
              <a:t>до 50 </a:t>
            </a:r>
            <a:r>
              <a:rPr lang="ru-RU" sz="1400" spc="100" dirty="0" err="1"/>
              <a:t>нормо</a:t>
            </a:r>
            <a:r>
              <a:rPr lang="ru-RU" sz="1400" spc="100" dirty="0"/>
              <a:t>-единиц в месяц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8773364-ED09-7A24-B85F-28B78A23FEAF}"/>
              </a:ext>
            </a:extLst>
          </p:cNvPr>
          <p:cNvSpPr txBox="1"/>
          <p:nvPr/>
        </p:nvSpPr>
        <p:spPr>
          <a:xfrm>
            <a:off x="9743399" y="3123367"/>
            <a:ext cx="2168317" cy="22478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1800"/>
              </a:spcAft>
            </a:pPr>
            <a:r>
              <a:rPr lang="ru-RU" sz="1200" dirty="0"/>
              <a:t>Разработать и внедрить маркетинговую политику </a:t>
            </a:r>
            <a:br>
              <a:rPr lang="ru-RU" sz="1200" dirty="0"/>
            </a:br>
            <a:r>
              <a:rPr lang="ru-RU" sz="1200" dirty="0"/>
              <a:t>к 01.12.2023</a:t>
            </a:r>
            <a:br>
              <a:rPr lang="ru-RU" sz="1200" dirty="0"/>
            </a:br>
            <a:br>
              <a:rPr lang="ru-RU" sz="1200" dirty="0"/>
            </a:br>
            <a:r>
              <a:rPr lang="ru-RU" sz="1200" dirty="0"/>
              <a:t>Снизить долю просроченных заказов до 10% к 01.08.2023</a:t>
            </a:r>
            <a:br>
              <a:rPr lang="ru-RU" sz="1200" dirty="0"/>
            </a:br>
            <a:br>
              <a:rPr lang="ru-RU" sz="1200" dirty="0"/>
            </a:br>
            <a:br>
              <a:rPr lang="ru-RU" sz="1200" dirty="0"/>
            </a:br>
            <a:r>
              <a:rPr lang="ru-RU" sz="1200" dirty="0"/>
              <a:t>Увеличить срок гарантийных обязательств до 2 лет</a:t>
            </a:r>
            <a:br>
              <a:rPr lang="ru-RU" sz="1200" dirty="0"/>
            </a:br>
            <a:r>
              <a:rPr lang="ru-RU" sz="1200" dirty="0"/>
              <a:t>к 01.07.2023</a:t>
            </a:r>
            <a:endParaRPr lang="en-GB" sz="1200" dirty="0"/>
          </a:p>
        </p:txBody>
      </p:sp>
      <p:sp>
        <p:nvSpPr>
          <p:cNvPr id="50" name="Oval 29">
            <a:extLst>
              <a:ext uri="{FF2B5EF4-FFF2-40B4-BE49-F238E27FC236}">
                <a16:creationId xmlns:a16="http://schemas.microsoft.com/office/drawing/2014/main" id="{BB105669-39FE-9E0F-3B33-E9885F8AEB23}"/>
              </a:ext>
            </a:extLst>
          </p:cNvPr>
          <p:cNvSpPr/>
          <p:nvPr/>
        </p:nvSpPr>
        <p:spPr>
          <a:xfrm>
            <a:off x="9369112" y="3153049"/>
            <a:ext cx="172800" cy="17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Oval 30">
            <a:extLst>
              <a:ext uri="{FF2B5EF4-FFF2-40B4-BE49-F238E27FC236}">
                <a16:creationId xmlns:a16="http://schemas.microsoft.com/office/drawing/2014/main" id="{6B3D9198-3F78-22BD-157A-7FDFAC775481}"/>
              </a:ext>
            </a:extLst>
          </p:cNvPr>
          <p:cNvSpPr/>
          <p:nvPr/>
        </p:nvSpPr>
        <p:spPr>
          <a:xfrm>
            <a:off x="9369112" y="3928170"/>
            <a:ext cx="172800" cy="17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Oval 31">
            <a:extLst>
              <a:ext uri="{FF2B5EF4-FFF2-40B4-BE49-F238E27FC236}">
                <a16:creationId xmlns:a16="http://schemas.microsoft.com/office/drawing/2014/main" id="{3B1A5762-60F8-7346-827A-F88A4C814874}"/>
              </a:ext>
            </a:extLst>
          </p:cNvPr>
          <p:cNvSpPr/>
          <p:nvPr/>
        </p:nvSpPr>
        <p:spPr>
          <a:xfrm>
            <a:off x="9369112" y="4703291"/>
            <a:ext cx="172800" cy="17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Straight Connector 32">
            <a:extLst>
              <a:ext uri="{FF2B5EF4-FFF2-40B4-BE49-F238E27FC236}">
                <a16:creationId xmlns:a16="http://schemas.microsoft.com/office/drawing/2014/main" id="{0B5CE942-4262-FE74-9398-E1207E94DEE8}"/>
              </a:ext>
            </a:extLst>
          </p:cNvPr>
          <p:cNvCxnSpPr>
            <a:cxnSpLocks/>
          </p:cNvCxnSpPr>
          <p:nvPr/>
        </p:nvCxnSpPr>
        <p:spPr>
          <a:xfrm>
            <a:off x="9455512" y="3408694"/>
            <a:ext cx="0" cy="430575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33">
            <a:extLst>
              <a:ext uri="{FF2B5EF4-FFF2-40B4-BE49-F238E27FC236}">
                <a16:creationId xmlns:a16="http://schemas.microsoft.com/office/drawing/2014/main" id="{83581F63-9C8D-F899-6299-EBA57888EE12}"/>
              </a:ext>
            </a:extLst>
          </p:cNvPr>
          <p:cNvCxnSpPr>
            <a:cxnSpLocks/>
          </p:cNvCxnSpPr>
          <p:nvPr/>
        </p:nvCxnSpPr>
        <p:spPr>
          <a:xfrm>
            <a:off x="9455512" y="4195926"/>
            <a:ext cx="0" cy="430575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19FFF57-5C4F-DF4A-80D9-F4E8487A2D6D}"/>
              </a:ext>
            </a:extLst>
          </p:cNvPr>
          <p:cNvSpPr txBox="1"/>
          <p:nvPr/>
        </p:nvSpPr>
        <p:spPr>
          <a:xfrm>
            <a:off x="9373553" y="1749971"/>
            <a:ext cx="2521004" cy="56756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spc="100" dirty="0">
                <a:solidFill>
                  <a:schemeClr val="bg1"/>
                </a:solidFill>
              </a:rPr>
              <a:t>Работа с брендом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0476D8E-AAD3-7D23-9005-31393F921BF5}"/>
              </a:ext>
            </a:extLst>
          </p:cNvPr>
          <p:cNvSpPr txBox="1"/>
          <p:nvPr/>
        </p:nvSpPr>
        <p:spPr>
          <a:xfrm>
            <a:off x="9383055" y="2317529"/>
            <a:ext cx="2502000" cy="567560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spc="100" dirty="0"/>
              <a:t>узнаваемость </a:t>
            </a:r>
            <a:br>
              <a:rPr lang="ru-RU" sz="1400" spc="100" dirty="0"/>
            </a:br>
            <a:r>
              <a:rPr lang="ru-RU" sz="1400" spc="100" dirty="0"/>
              <a:t>и доверие</a:t>
            </a:r>
          </a:p>
        </p:txBody>
      </p:sp>
    </p:spTree>
    <p:extLst>
      <p:ext uri="{BB962C8B-B14F-4D97-AF65-F5344CB8AC3E}">
        <p14:creationId xmlns:p14="http://schemas.microsoft.com/office/powerpoint/2010/main" val="99853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F747-EE1C-154E-B217-72E85D8A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/>
              <a:t>Профиль клиента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13C6A2-3DC0-3E73-8DEC-1EED69866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61" y="1355301"/>
            <a:ext cx="10166961" cy="513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57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F747-EE1C-154E-B217-72E85D8A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/>
              <a:t>Проектное решение по цеху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E1A68B-2D57-AB22-2C1D-D3993B971612}"/>
              </a:ext>
            </a:extLst>
          </p:cNvPr>
          <p:cNvSpPr/>
          <p:nvPr/>
        </p:nvSpPr>
        <p:spPr>
          <a:xfrm>
            <a:off x="5134432" y="1987667"/>
            <a:ext cx="6618513" cy="3320142"/>
          </a:xfrm>
          <a:prstGeom prst="rect">
            <a:avLst/>
          </a:prstGeom>
          <a:solidFill>
            <a:srgbClr val="879DC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D82577-9865-2FF6-7F02-662725D87973}"/>
              </a:ext>
            </a:extLst>
          </p:cNvPr>
          <p:cNvSpPr/>
          <p:nvPr/>
        </p:nvSpPr>
        <p:spPr>
          <a:xfrm>
            <a:off x="943504" y="2009729"/>
            <a:ext cx="3309257" cy="1654628"/>
          </a:xfrm>
          <a:prstGeom prst="rect">
            <a:avLst/>
          </a:prstGeom>
          <a:solidFill>
            <a:srgbClr val="879DC1"/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8F42A8D-53C1-D9FF-E295-39C8A1D4DD9C}"/>
              </a:ext>
            </a:extLst>
          </p:cNvPr>
          <p:cNvSpPr/>
          <p:nvPr/>
        </p:nvSpPr>
        <p:spPr>
          <a:xfrm>
            <a:off x="1014939" y="2096814"/>
            <a:ext cx="1074153" cy="892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Зона сборки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5907598-DAB6-275D-BB92-E475F8418E8F}"/>
              </a:ext>
            </a:extLst>
          </p:cNvPr>
          <p:cNvSpPr/>
          <p:nvPr/>
        </p:nvSpPr>
        <p:spPr>
          <a:xfrm>
            <a:off x="2144408" y="2096814"/>
            <a:ext cx="834524" cy="892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Зона </a:t>
            </a:r>
            <a:r>
              <a:rPr lang="ru-RU" sz="1200" dirty="0"/>
              <a:t>проверки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E121490-8A70-CC15-5EFA-FAD236A1C803}"/>
              </a:ext>
            </a:extLst>
          </p:cNvPr>
          <p:cNvSpPr/>
          <p:nvPr/>
        </p:nvSpPr>
        <p:spPr>
          <a:xfrm>
            <a:off x="3034248" y="2096813"/>
            <a:ext cx="1168612" cy="892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Зона </a:t>
            </a:r>
            <a:r>
              <a:rPr lang="ru-RU" sz="1400" dirty="0"/>
              <a:t>готовой продукции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8FB1477-2FCF-E526-07F7-3F280B9B6906}"/>
              </a:ext>
            </a:extLst>
          </p:cNvPr>
          <p:cNvSpPr/>
          <p:nvPr/>
        </p:nvSpPr>
        <p:spPr>
          <a:xfrm>
            <a:off x="1022219" y="3054754"/>
            <a:ext cx="1963107" cy="544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Зона </a:t>
            </a:r>
            <a:r>
              <a:rPr lang="ru-RU" sz="1400" dirty="0"/>
              <a:t>перемещения оборудования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1E8363-F476-D6D8-D570-1914116C0A9F}"/>
              </a:ext>
            </a:extLst>
          </p:cNvPr>
          <p:cNvSpPr/>
          <p:nvPr/>
        </p:nvSpPr>
        <p:spPr>
          <a:xfrm>
            <a:off x="7427423" y="2129473"/>
            <a:ext cx="1074153" cy="892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Зона сборки 1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463E16E-C8D3-5D15-F7EC-3EF9A21831B9}"/>
              </a:ext>
            </a:extLst>
          </p:cNvPr>
          <p:cNvSpPr/>
          <p:nvPr/>
        </p:nvSpPr>
        <p:spPr>
          <a:xfrm>
            <a:off x="9669733" y="2129475"/>
            <a:ext cx="856296" cy="892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Зона </a:t>
            </a:r>
            <a:r>
              <a:rPr lang="ru-RU" sz="1200" dirty="0"/>
              <a:t>проверки 1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A77009B-FFA8-5B1E-2EBB-BDC6B35D5681}"/>
              </a:ext>
            </a:extLst>
          </p:cNvPr>
          <p:cNvSpPr/>
          <p:nvPr/>
        </p:nvSpPr>
        <p:spPr>
          <a:xfrm>
            <a:off x="6230066" y="3070794"/>
            <a:ext cx="4295963" cy="544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Зона перемещения оборудования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5A69A80-7169-813C-A367-90571047DD3E}"/>
              </a:ext>
            </a:extLst>
          </p:cNvPr>
          <p:cNvSpPr/>
          <p:nvPr/>
        </p:nvSpPr>
        <p:spPr>
          <a:xfrm>
            <a:off x="8548578" y="2129472"/>
            <a:ext cx="1074153" cy="892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Зона сборки 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A4F9EAE-98AD-3E36-1BF9-FFCE72D5F79F}"/>
              </a:ext>
            </a:extLst>
          </p:cNvPr>
          <p:cNvSpPr/>
          <p:nvPr/>
        </p:nvSpPr>
        <p:spPr>
          <a:xfrm>
            <a:off x="3034248" y="3054754"/>
            <a:ext cx="1168612" cy="544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 algn="ctr"/>
            <a:r>
              <a:rPr lang="ru-RU" dirty="0"/>
              <a:t>Зона </a:t>
            </a:r>
            <a:r>
              <a:rPr lang="ru-RU" sz="1000" dirty="0"/>
              <a:t>комплектующих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0FBD7DF-DD0A-BF87-962C-70FE78A2ED7C}"/>
              </a:ext>
            </a:extLst>
          </p:cNvPr>
          <p:cNvSpPr/>
          <p:nvPr/>
        </p:nvSpPr>
        <p:spPr>
          <a:xfrm>
            <a:off x="6230066" y="2129472"/>
            <a:ext cx="1153813" cy="892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Зона </a:t>
            </a:r>
            <a:r>
              <a:rPr lang="ru-RU" sz="1000" dirty="0"/>
              <a:t>комплектующих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4945DB1-ADBC-D15E-637B-48BBC7747B6E}"/>
              </a:ext>
            </a:extLst>
          </p:cNvPr>
          <p:cNvSpPr/>
          <p:nvPr/>
        </p:nvSpPr>
        <p:spPr>
          <a:xfrm>
            <a:off x="7427423" y="3664362"/>
            <a:ext cx="1074153" cy="1523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Зона сборки 3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97C5033-5325-D9C7-D38A-319B67DA6351}"/>
              </a:ext>
            </a:extLst>
          </p:cNvPr>
          <p:cNvSpPr/>
          <p:nvPr/>
        </p:nvSpPr>
        <p:spPr>
          <a:xfrm>
            <a:off x="9669733" y="3664364"/>
            <a:ext cx="856296" cy="1523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Зона </a:t>
            </a:r>
            <a:r>
              <a:rPr lang="ru-RU" sz="1200" dirty="0"/>
              <a:t>проверки 2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925572F-7505-0EA6-C93A-2F4323A4A77B}"/>
              </a:ext>
            </a:extLst>
          </p:cNvPr>
          <p:cNvSpPr/>
          <p:nvPr/>
        </p:nvSpPr>
        <p:spPr>
          <a:xfrm>
            <a:off x="8548578" y="3664361"/>
            <a:ext cx="1074153" cy="1523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Зона сборки 4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5C7B27B-9379-A566-EEA6-B9FBCE7D5EED}"/>
              </a:ext>
            </a:extLst>
          </p:cNvPr>
          <p:cNvSpPr/>
          <p:nvPr/>
        </p:nvSpPr>
        <p:spPr>
          <a:xfrm>
            <a:off x="6230066" y="3664361"/>
            <a:ext cx="1153813" cy="1523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Зона </a:t>
            </a:r>
            <a:r>
              <a:rPr lang="ru-RU" sz="1000" dirty="0"/>
              <a:t>комплектующих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0394363-D985-D20B-6434-C205875223BA}"/>
              </a:ext>
            </a:extLst>
          </p:cNvPr>
          <p:cNvSpPr/>
          <p:nvPr/>
        </p:nvSpPr>
        <p:spPr>
          <a:xfrm>
            <a:off x="10587742" y="2129471"/>
            <a:ext cx="1074153" cy="3058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Зона </a:t>
            </a:r>
            <a:r>
              <a:rPr lang="ru-RU" sz="1400" dirty="0"/>
              <a:t>готовой продукции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6BFE610-1D27-A21D-93DE-25EA60E87558}"/>
              </a:ext>
            </a:extLst>
          </p:cNvPr>
          <p:cNvSpPr/>
          <p:nvPr/>
        </p:nvSpPr>
        <p:spPr>
          <a:xfrm>
            <a:off x="5221510" y="2129471"/>
            <a:ext cx="961553" cy="3058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Зона </a:t>
            </a:r>
            <a:r>
              <a:rPr lang="ru-RU" sz="1400" dirty="0"/>
              <a:t>погрузки/ выгрузки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2350EE-65B2-AD43-4A10-A2DE4FEF3768}"/>
              </a:ext>
            </a:extLst>
          </p:cNvPr>
          <p:cNvSpPr txBox="1"/>
          <p:nvPr/>
        </p:nvSpPr>
        <p:spPr>
          <a:xfrm>
            <a:off x="1889907" y="1575079"/>
            <a:ext cx="1394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Цех сейчас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8AAA17-E4C5-3B8C-1075-95EC5C10F788}"/>
              </a:ext>
            </a:extLst>
          </p:cNvPr>
          <p:cNvSpPr txBox="1"/>
          <p:nvPr/>
        </p:nvSpPr>
        <p:spPr>
          <a:xfrm>
            <a:off x="7471355" y="1575079"/>
            <a:ext cx="1813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Цех по проекту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E53394A-D41F-004C-CFD3-43532D2E2ABF}"/>
              </a:ext>
            </a:extLst>
          </p:cNvPr>
          <p:cNvSpPr/>
          <p:nvPr/>
        </p:nvSpPr>
        <p:spPr>
          <a:xfrm rot="2038203">
            <a:off x="1694776" y="3795579"/>
            <a:ext cx="543141" cy="45719"/>
          </a:xfrm>
          <a:prstGeom prst="rect">
            <a:avLst/>
          </a:prstGeom>
          <a:solidFill>
            <a:srgbClr val="879DC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948DE5D-5FD8-4C17-2A95-5AA131151CA6}"/>
              </a:ext>
            </a:extLst>
          </p:cNvPr>
          <p:cNvSpPr/>
          <p:nvPr/>
        </p:nvSpPr>
        <p:spPr>
          <a:xfrm rot="2859499">
            <a:off x="4681354" y="3966280"/>
            <a:ext cx="543141" cy="45719"/>
          </a:xfrm>
          <a:prstGeom prst="rect">
            <a:avLst/>
          </a:prstGeom>
          <a:solidFill>
            <a:srgbClr val="879DC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CCA4684-D725-1766-251E-B3CA4FC8D4C4}"/>
              </a:ext>
            </a:extLst>
          </p:cNvPr>
          <p:cNvSpPr/>
          <p:nvPr/>
        </p:nvSpPr>
        <p:spPr>
          <a:xfrm rot="7915557">
            <a:off x="4689421" y="3380240"/>
            <a:ext cx="543141" cy="45719"/>
          </a:xfrm>
          <a:prstGeom prst="rect">
            <a:avLst/>
          </a:prstGeom>
          <a:solidFill>
            <a:srgbClr val="879DC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026F8C-8739-7B85-15FB-AA2340DABF2C}"/>
              </a:ext>
            </a:extLst>
          </p:cNvPr>
          <p:cNvSpPr txBox="1"/>
          <p:nvPr/>
        </p:nvSpPr>
        <p:spPr>
          <a:xfrm>
            <a:off x="5094439" y="5526096"/>
            <a:ext cx="6545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Зоны сборки 1 и 2 предусмотрены для сборки малогабаритных изделий.</a:t>
            </a:r>
            <a:br>
              <a:rPr lang="ru-RU" sz="1400" dirty="0"/>
            </a:br>
            <a:r>
              <a:rPr lang="ru-RU" sz="1400" dirty="0"/>
              <a:t>Зоны сборки 3 и 4 предусмотрены для сборки крупногабаритных изделий.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59289C-2D20-CC2D-EE2F-C4483DE02D9D}"/>
              </a:ext>
            </a:extLst>
          </p:cNvPr>
          <p:cNvSpPr txBox="1"/>
          <p:nvPr/>
        </p:nvSpPr>
        <p:spPr>
          <a:xfrm>
            <a:off x="900000" y="4135850"/>
            <a:ext cx="301050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Ограничения действующего цеха:</a:t>
            </a:r>
          </a:p>
          <a:p>
            <a:r>
              <a:rPr lang="ru-RU" sz="1400" dirty="0"/>
              <a:t>- цокольный этаж;</a:t>
            </a:r>
            <a:br>
              <a:rPr lang="ru-RU" sz="1400" dirty="0"/>
            </a:br>
            <a:r>
              <a:rPr lang="ru-RU" sz="1400" dirty="0"/>
              <a:t>- высота потолков 2,5 м;</a:t>
            </a:r>
          </a:p>
          <a:p>
            <a:r>
              <a:rPr lang="ru-RU" sz="1400" dirty="0"/>
              <a:t>- слабая электрическая сеть.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4928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F747-EE1C-154E-B217-72E85D8A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/>
              <a:t>Программа мероприятий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4" name="Таблица 7">
            <a:extLst>
              <a:ext uri="{FF2B5EF4-FFF2-40B4-BE49-F238E27FC236}">
                <a16:creationId xmlns:a16="http://schemas.microsoft.com/office/drawing/2014/main" id="{F1F93E0A-858C-FF7A-6383-1EA380481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362865"/>
              </p:ext>
            </p:extLst>
          </p:nvPr>
        </p:nvGraphicFramePr>
        <p:xfrm>
          <a:off x="900000" y="1460733"/>
          <a:ext cx="11051290" cy="4795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9758">
                  <a:extLst>
                    <a:ext uri="{9D8B030D-6E8A-4147-A177-3AD203B41FA5}">
                      <a16:colId xmlns:a16="http://schemas.microsoft.com/office/drawing/2014/main" val="209290725"/>
                    </a:ext>
                  </a:extLst>
                </a:gridCol>
                <a:gridCol w="501805">
                  <a:extLst>
                    <a:ext uri="{9D8B030D-6E8A-4147-A177-3AD203B41FA5}">
                      <a16:colId xmlns:a16="http://schemas.microsoft.com/office/drawing/2014/main" val="1361246692"/>
                    </a:ext>
                  </a:extLst>
                </a:gridCol>
                <a:gridCol w="4701864">
                  <a:extLst>
                    <a:ext uri="{9D8B030D-6E8A-4147-A177-3AD203B41FA5}">
                      <a16:colId xmlns:a16="http://schemas.microsoft.com/office/drawing/2014/main" val="2963385277"/>
                    </a:ext>
                  </a:extLst>
                </a:gridCol>
                <a:gridCol w="1855053">
                  <a:extLst>
                    <a:ext uri="{9D8B030D-6E8A-4147-A177-3AD203B41FA5}">
                      <a16:colId xmlns:a16="http://schemas.microsoft.com/office/drawing/2014/main" val="564604260"/>
                    </a:ext>
                  </a:extLst>
                </a:gridCol>
                <a:gridCol w="3452810">
                  <a:extLst>
                    <a:ext uri="{9D8B030D-6E8A-4147-A177-3AD203B41FA5}">
                      <a16:colId xmlns:a16="http://schemas.microsoft.com/office/drawing/2014/main" val="27575975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Н</a:t>
                      </a:r>
                      <a:r>
                        <a:rPr lang="ru-RU" sz="1600" dirty="0"/>
                        <a:t>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Мероприятия, контрольные точки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Длительность,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дней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Ответственный,</a:t>
                      </a:r>
                    </a:p>
                    <a:p>
                      <a:pPr algn="ctr"/>
                      <a:r>
                        <a:rPr lang="ru-RU" sz="1600" dirty="0"/>
                        <a:t>должность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866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Установочное совещание по утверждению проектной группы регламента и графика работ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600" dirty="0"/>
                        <a:t>Генеральный директор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7132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Утверждение создания «Отдела продаж» и должности руководителя отдела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Генеральный директор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5706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Поиск кандидата на должность руководителя отдела продаж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Технический директор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0945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Формализация технологии общения с потенциальным и действующим заказчиком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600" dirty="0"/>
                        <a:t>Главный инженер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6114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Разработка системы лояльности и удержания клиентов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600" dirty="0"/>
                        <a:t>Технический директор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2668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Разработка каталога стандартных решений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600" dirty="0"/>
                        <a:t>Главный инженер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6408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Разработка системы первичной приёмки комплектующих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600" dirty="0"/>
                        <a:t>Главный инженер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4195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Разработка плана работы Отдела продаж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РОП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5506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012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F747-EE1C-154E-B217-72E85D8A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/>
              <a:t>Программа мероприятий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6" name="Таблица 7">
            <a:extLst>
              <a:ext uri="{FF2B5EF4-FFF2-40B4-BE49-F238E27FC236}">
                <a16:creationId xmlns:a16="http://schemas.microsoft.com/office/drawing/2014/main" id="{C7CE8B87-0F48-9B71-CE30-78D7C5B83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946217"/>
              </p:ext>
            </p:extLst>
          </p:nvPr>
        </p:nvGraphicFramePr>
        <p:xfrm>
          <a:off x="900000" y="1694414"/>
          <a:ext cx="11051290" cy="4043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28607">
                  <a:extLst>
                    <a:ext uri="{9D8B030D-6E8A-4147-A177-3AD203B41FA5}">
                      <a16:colId xmlns:a16="http://schemas.microsoft.com/office/drawing/2014/main" val="209290725"/>
                    </a:ext>
                  </a:extLst>
                </a:gridCol>
                <a:gridCol w="501805">
                  <a:extLst>
                    <a:ext uri="{9D8B030D-6E8A-4147-A177-3AD203B41FA5}">
                      <a16:colId xmlns:a16="http://schemas.microsoft.com/office/drawing/2014/main" val="601906911"/>
                    </a:ext>
                  </a:extLst>
                </a:gridCol>
                <a:gridCol w="4715715">
                  <a:extLst>
                    <a:ext uri="{9D8B030D-6E8A-4147-A177-3AD203B41FA5}">
                      <a16:colId xmlns:a16="http://schemas.microsoft.com/office/drawing/2014/main" val="2963385277"/>
                    </a:ext>
                  </a:extLst>
                </a:gridCol>
                <a:gridCol w="1862253">
                  <a:extLst>
                    <a:ext uri="{9D8B030D-6E8A-4147-A177-3AD203B41FA5}">
                      <a16:colId xmlns:a16="http://schemas.microsoft.com/office/drawing/2014/main" val="564604260"/>
                    </a:ext>
                  </a:extLst>
                </a:gridCol>
                <a:gridCol w="3442910">
                  <a:extLst>
                    <a:ext uri="{9D8B030D-6E8A-4147-A177-3AD203B41FA5}">
                      <a16:colId xmlns:a16="http://schemas.microsoft.com/office/drawing/2014/main" val="2757597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Мероприятие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Длительность,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дней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Ответственный,</a:t>
                      </a:r>
                    </a:p>
                    <a:p>
                      <a:pPr algn="ctr"/>
                      <a:r>
                        <a:rPr lang="ru-RU" sz="1600" dirty="0"/>
                        <a:t>должность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866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Поиск заменителей продукции, альтернативных поставщиков и производителей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Технический директор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581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Поиск дилеров для развития дилерской сети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РОП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1873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Утверждение плана работ отдела продаж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Генеральный директор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8329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Разработка мер по увеличению производительности цеха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600" dirty="0"/>
                        <a:t>Главный инженер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7132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Поиск штатного программиста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600" dirty="0"/>
                        <a:t>Главный инженер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2668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Поиск помещения для нового цеха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Технический директор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894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Утверждение создания «Отдела маркетинга» и должности руководителя отдела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Генеральный директор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4768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510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F747-EE1C-154E-B217-72E85D8A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/>
              <a:t>Программа мероприятий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4" name="Таблица 7">
            <a:extLst>
              <a:ext uri="{FF2B5EF4-FFF2-40B4-BE49-F238E27FC236}">
                <a16:creationId xmlns:a16="http://schemas.microsoft.com/office/drawing/2014/main" id="{F3EC8975-ADD6-A56A-A1A5-E7E9BFA16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808345"/>
              </p:ext>
            </p:extLst>
          </p:nvPr>
        </p:nvGraphicFramePr>
        <p:xfrm>
          <a:off x="900000" y="1703569"/>
          <a:ext cx="11051290" cy="40081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27356">
                  <a:extLst>
                    <a:ext uri="{9D8B030D-6E8A-4147-A177-3AD203B41FA5}">
                      <a16:colId xmlns:a16="http://schemas.microsoft.com/office/drawing/2014/main" val="209290725"/>
                    </a:ext>
                  </a:extLst>
                </a:gridCol>
                <a:gridCol w="501805">
                  <a:extLst>
                    <a:ext uri="{9D8B030D-6E8A-4147-A177-3AD203B41FA5}">
                      <a16:colId xmlns:a16="http://schemas.microsoft.com/office/drawing/2014/main" val="601906911"/>
                    </a:ext>
                  </a:extLst>
                </a:gridCol>
                <a:gridCol w="4716966">
                  <a:extLst>
                    <a:ext uri="{9D8B030D-6E8A-4147-A177-3AD203B41FA5}">
                      <a16:colId xmlns:a16="http://schemas.microsoft.com/office/drawing/2014/main" val="2963385277"/>
                    </a:ext>
                  </a:extLst>
                </a:gridCol>
                <a:gridCol w="1862253">
                  <a:extLst>
                    <a:ext uri="{9D8B030D-6E8A-4147-A177-3AD203B41FA5}">
                      <a16:colId xmlns:a16="http://schemas.microsoft.com/office/drawing/2014/main" val="564604260"/>
                    </a:ext>
                  </a:extLst>
                </a:gridCol>
                <a:gridCol w="3442910">
                  <a:extLst>
                    <a:ext uri="{9D8B030D-6E8A-4147-A177-3AD203B41FA5}">
                      <a16:colId xmlns:a16="http://schemas.microsoft.com/office/drawing/2014/main" val="2757597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Мероприятие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Длительность,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дней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Ответственный,</a:t>
                      </a:r>
                    </a:p>
                    <a:p>
                      <a:pPr algn="ctr"/>
                      <a:r>
                        <a:rPr lang="ru-RU" sz="1600" dirty="0"/>
                        <a:t>должность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866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Формирование перечня оборудования необходимого для закупа в новый цех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600" dirty="0"/>
                        <a:t>Главный инженер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581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Переезд производства в новое помещение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600" dirty="0"/>
                        <a:t>Главный инженер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9435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Поиск кандидата на должность руководителя отдела маркетинга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Технический директор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3788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Принятие решения о приобретении оборудования в новый цех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Генеральный директор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7132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Закуп утверждённого к приобретению оборудования для нового цеха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Технический директор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2668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Разработка плана работы отдела маркетинга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Руководитель отдела маркетинга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894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Утверждение плана работы отдела маркетинга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Генеральный директор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741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265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F747-EE1C-154E-B217-72E85D8A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/>
              <a:t>Сетевой график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0D9756-CFEC-B206-44AE-F64EBF02A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99" y="1257179"/>
            <a:ext cx="9576679" cy="5425797"/>
          </a:xfrm>
          <a:prstGeom prst="rect">
            <a:avLst/>
          </a:prstGeom>
        </p:spPr>
      </p:pic>
      <p:graphicFrame>
        <p:nvGraphicFramePr>
          <p:cNvPr id="5" name="Таблица 7">
            <a:extLst>
              <a:ext uri="{FF2B5EF4-FFF2-40B4-BE49-F238E27FC236}">
                <a16:creationId xmlns:a16="http://schemas.microsoft.com/office/drawing/2014/main" id="{581C3303-30CA-88C8-68D4-AC5C84C75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293462"/>
              </p:ext>
            </p:extLst>
          </p:nvPr>
        </p:nvGraphicFramePr>
        <p:xfrm>
          <a:off x="7957809" y="4454700"/>
          <a:ext cx="4102542" cy="164795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67136">
                  <a:extLst>
                    <a:ext uri="{9D8B030D-6E8A-4147-A177-3AD203B41FA5}">
                      <a16:colId xmlns:a16="http://schemas.microsoft.com/office/drawing/2014/main" val="2963385277"/>
                    </a:ext>
                  </a:extLst>
                </a:gridCol>
                <a:gridCol w="1735406">
                  <a:extLst>
                    <a:ext uri="{9D8B030D-6E8A-4147-A177-3AD203B41FA5}">
                      <a16:colId xmlns:a16="http://schemas.microsoft.com/office/drawing/2014/main" val="564604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Выводы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Результаты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866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Критическое время выполнения работ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200 дней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581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работ на критическом пути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1873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862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F747-EE1C-154E-B217-72E85D8A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/>
              <a:t>Диаграмма </a:t>
            </a:r>
            <a:r>
              <a:rPr lang="ru-RU" dirty="0" err="1"/>
              <a:t>Ганта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FA133F-F1FD-8A4F-2AAB-52137A6D4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29" y="1257179"/>
            <a:ext cx="120650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22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7B94B46-0900-6A48-8510-66A14B2D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компании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2975F-0490-DC40-A87B-9A933CB42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DDF471-2E7E-DC9C-5ABE-CCD893BC2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86" y="1393003"/>
            <a:ext cx="3232816" cy="1070469"/>
          </a:xfrm>
          <a:prstGeom prst="rect">
            <a:avLst/>
          </a:prstGeom>
          <a:effectLst/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FCEACD-E792-690A-FB7F-A0691965475D}"/>
              </a:ext>
            </a:extLst>
          </p:cNvPr>
          <p:cNvSpPr/>
          <p:nvPr/>
        </p:nvSpPr>
        <p:spPr>
          <a:xfrm>
            <a:off x="4983269" y="1868138"/>
            <a:ext cx="67945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ea typeface="+mj-ea"/>
                <a:cs typeface="+mj-cs"/>
              </a:rPr>
              <a:t>Юридический адрес:</a:t>
            </a: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Narrow" panose="020B0606020202030204" pitchFamily="34" charset="0"/>
                <a:ea typeface="+mj-ea"/>
                <a:cs typeface="+mj-cs"/>
              </a:rPr>
              <a:t>город Челябинск, улица Молодогвардейцев, дом 15А</a:t>
            </a: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ru-RU" sz="2000" dirty="0"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B55C11-A22B-F56A-EB89-55EFE27339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3057" y="3666053"/>
            <a:ext cx="3200398" cy="2812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F3071B-013D-A4CD-6779-288F1EDF74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8477" y="4009625"/>
            <a:ext cx="2818472" cy="2113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87779BB-BCF9-E419-2C2A-02D06A503C5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1872" y="3663484"/>
            <a:ext cx="3514800" cy="281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59481D2-F2F9-B9E5-D1CB-3C5D876BA7EC}"/>
              </a:ext>
            </a:extLst>
          </p:cNvPr>
          <p:cNvSpPr/>
          <p:nvPr/>
        </p:nvSpPr>
        <p:spPr>
          <a:xfrm>
            <a:off x="900000" y="2532193"/>
            <a:ext cx="10531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ea typeface="+mj-ea"/>
                <a:cs typeface="+mj-cs"/>
              </a:rPr>
              <a:t>Род деятельности:</a:t>
            </a:r>
            <a:r>
              <a:rPr lang="ru-RU" sz="2000" dirty="0">
                <a:latin typeface="Arial Narrow" panose="020B0606020202030204" pitchFamily="34" charset="0"/>
                <a:ea typeface="+mj-ea"/>
                <a:cs typeface="+mj-cs"/>
              </a:rPr>
              <a:t> разработка и изготовление систем автоматизации холодного и горячего водоснабжения, отопления, водоотведения и других технологических процессов с 2013 года. 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378D5F5-1D82-0CE3-874B-28CFEB993057}"/>
              </a:ext>
            </a:extLst>
          </p:cNvPr>
          <p:cNvSpPr/>
          <p:nvPr/>
        </p:nvSpPr>
        <p:spPr>
          <a:xfrm>
            <a:off x="900000" y="3175261"/>
            <a:ext cx="10623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ea typeface="+mj-ea"/>
                <a:cs typeface="+mj-cs"/>
              </a:rPr>
              <a:t>Миссия: </a:t>
            </a:r>
            <a:r>
              <a:rPr lang="ru-RU" sz="2000" dirty="0">
                <a:latin typeface="Arial Narrow" panose="020B0606020202030204" pitchFamily="34" charset="0"/>
                <a:ea typeface="+mj-ea"/>
                <a:cs typeface="+mj-cs"/>
              </a:rPr>
              <a:t>обеспечение бесперебойной работы систем водоснабжения и водоотведения.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71BF549-98A0-6B38-0E3C-E7AB4240C477}"/>
              </a:ext>
            </a:extLst>
          </p:cNvPr>
          <p:cNvSpPr/>
          <p:nvPr/>
        </p:nvSpPr>
        <p:spPr>
          <a:xfrm>
            <a:off x="900000" y="2928910"/>
            <a:ext cx="10623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ru-RU" sz="2000" dirty="0"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5FFA187-D6CA-2C3B-8297-CD98D2C69055}"/>
              </a:ext>
            </a:extLst>
          </p:cNvPr>
          <p:cNvSpPr/>
          <p:nvPr/>
        </p:nvSpPr>
        <p:spPr>
          <a:xfrm>
            <a:off x="4973691" y="1152096"/>
            <a:ext cx="6794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ea typeface="+mj-ea"/>
                <a:cs typeface="+mj-cs"/>
              </a:rPr>
              <a:t>Организация: </a:t>
            </a:r>
            <a:r>
              <a:rPr lang="ru-RU" sz="2000" dirty="0">
                <a:latin typeface="Arial Narrow" panose="020B0606020202030204" pitchFamily="34" charset="0"/>
                <a:ea typeface="+mj-ea"/>
                <a:cs typeface="+mj-cs"/>
              </a:rPr>
              <a:t>Общество с ограниченной ответственностью</a:t>
            </a: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Narrow" panose="020B0606020202030204" pitchFamily="34" charset="0"/>
                <a:ea typeface="+mj-ea"/>
                <a:cs typeface="+mj-cs"/>
              </a:rPr>
              <a:t>«Уральский завод автоматики» (ООО «УЗА»)</a:t>
            </a:r>
          </a:p>
        </p:txBody>
      </p:sp>
    </p:spTree>
    <p:extLst>
      <p:ext uri="{BB962C8B-B14F-4D97-AF65-F5344CB8AC3E}">
        <p14:creationId xmlns:p14="http://schemas.microsoft.com/office/powerpoint/2010/main" val="1594542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F747-EE1C-154E-B217-72E85D8A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/>
              <a:t>Работа с рисками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20</a:t>
            </a:fld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BC667A3-4E4D-EA80-F93E-CC70322B9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616608"/>
              </p:ext>
            </p:extLst>
          </p:nvPr>
        </p:nvGraphicFramePr>
        <p:xfrm>
          <a:off x="257449" y="1371116"/>
          <a:ext cx="8819508" cy="506943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11886">
                  <a:extLst>
                    <a:ext uri="{9D8B030D-6E8A-4147-A177-3AD203B41FA5}">
                      <a16:colId xmlns:a16="http://schemas.microsoft.com/office/drawing/2014/main" val="1536417305"/>
                    </a:ext>
                  </a:extLst>
                </a:gridCol>
                <a:gridCol w="2480816">
                  <a:extLst>
                    <a:ext uri="{9D8B030D-6E8A-4147-A177-3AD203B41FA5}">
                      <a16:colId xmlns:a16="http://schemas.microsoft.com/office/drawing/2014/main" val="4221250160"/>
                    </a:ext>
                  </a:extLst>
                </a:gridCol>
                <a:gridCol w="920179">
                  <a:extLst>
                    <a:ext uri="{9D8B030D-6E8A-4147-A177-3AD203B41FA5}">
                      <a16:colId xmlns:a16="http://schemas.microsoft.com/office/drawing/2014/main" val="2564903290"/>
                    </a:ext>
                  </a:extLst>
                </a:gridCol>
                <a:gridCol w="869828">
                  <a:extLst>
                    <a:ext uri="{9D8B030D-6E8A-4147-A177-3AD203B41FA5}">
                      <a16:colId xmlns:a16="http://schemas.microsoft.com/office/drawing/2014/main" val="169330035"/>
                    </a:ext>
                  </a:extLst>
                </a:gridCol>
                <a:gridCol w="820285">
                  <a:extLst>
                    <a:ext uri="{9D8B030D-6E8A-4147-A177-3AD203B41FA5}">
                      <a16:colId xmlns:a16="http://schemas.microsoft.com/office/drawing/2014/main" val="1236914434"/>
                    </a:ext>
                  </a:extLst>
                </a:gridCol>
                <a:gridCol w="2216514">
                  <a:extLst>
                    <a:ext uri="{9D8B030D-6E8A-4147-A177-3AD203B41FA5}">
                      <a16:colId xmlns:a16="http://schemas.microsoft.com/office/drawing/2014/main" val="3271855117"/>
                    </a:ext>
                  </a:extLst>
                </a:gridCol>
              </a:tblGrid>
              <a:tr h="428093"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000" dirty="0">
                          <a:effectLst/>
                        </a:rPr>
                        <a:t>Описание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000" dirty="0">
                          <a:effectLst/>
                        </a:rPr>
                        <a:t>Эффект </a:t>
                      </a:r>
                      <a:r>
                        <a:rPr lang="ru-RU" sz="1000" spc="-5" dirty="0">
                          <a:effectLst/>
                        </a:rPr>
                        <a:t>(описание)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000" dirty="0">
                          <a:effectLst/>
                        </a:rPr>
                        <a:t>Оценка последствий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000" dirty="0">
                          <a:effectLst/>
                        </a:rPr>
                        <a:t>Оценка </a:t>
                      </a:r>
                      <a:r>
                        <a:rPr lang="ru-RU" sz="1000" spc="-5" dirty="0">
                          <a:effectLst/>
                        </a:rPr>
                        <a:t>вероятности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000" dirty="0">
                          <a:effectLst/>
                        </a:rPr>
                        <a:t>Уровень</a:t>
                      </a:r>
                      <a:r>
                        <a:rPr lang="ru-RU" sz="1000" spc="-5" dirty="0">
                          <a:effectLst/>
                        </a:rPr>
                        <a:t> риска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000" dirty="0">
                          <a:effectLst/>
                        </a:rPr>
                        <a:t>Меры</a:t>
                      </a:r>
                      <a:r>
                        <a:rPr lang="ru-RU" sz="1000" spc="-2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по </a:t>
                      </a:r>
                      <a:r>
                        <a:rPr lang="ru-RU" sz="1000" spc="-5" dirty="0">
                          <a:effectLst/>
                        </a:rPr>
                        <a:t>снижению</a:t>
                      </a:r>
                      <a:r>
                        <a:rPr lang="ru-RU" sz="1000" spc="-55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риска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1942641"/>
                  </a:ext>
                </a:extLst>
              </a:tr>
              <a:tr h="150003"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000" dirty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082678"/>
                  </a:ext>
                </a:extLst>
              </a:tr>
              <a:tr h="450010"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000">
                          <a:effectLst/>
                        </a:rPr>
                        <a:t>Деятельность конкурентов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ru-RU" sz="1000" spc="-5">
                          <a:effectLst/>
                        </a:rPr>
                        <a:t>Появление</a:t>
                      </a:r>
                      <a:r>
                        <a:rPr lang="ru-RU" sz="1000" spc="-50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новых</a:t>
                      </a:r>
                      <a:r>
                        <a:rPr lang="ru-RU" sz="1000" spc="10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конкурентов. </a:t>
                      </a:r>
                      <a:r>
                        <a:rPr lang="ru-RU" sz="1000" spc="-5">
                          <a:effectLst/>
                        </a:rPr>
                        <a:t>Повышение</a:t>
                      </a:r>
                      <a:r>
                        <a:rPr lang="ru-RU" sz="1000" spc="10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активности действующих конкурентов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sz="1000" dirty="0">
                          <a:effectLst/>
                        </a:rPr>
                        <a:t>30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000" spc="-5" dirty="0">
                          <a:effectLst/>
                        </a:rPr>
                        <a:t>Снижение</a:t>
                      </a:r>
                      <a:r>
                        <a:rPr lang="ru-RU" sz="1000" spc="100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себестоимости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за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счет</a:t>
                      </a:r>
                      <a:r>
                        <a:rPr lang="ru-RU" sz="1000" spc="110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материалов,</a:t>
                      </a:r>
                      <a:r>
                        <a:rPr lang="ru-RU" sz="1000" spc="10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удержание</a:t>
                      </a:r>
                      <a:r>
                        <a:rPr lang="ru-RU" sz="1000" spc="-60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сильных</a:t>
                      </a:r>
                      <a:r>
                        <a:rPr lang="ru-RU" sz="1000" spc="100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сторон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39286659"/>
                  </a:ext>
                </a:extLst>
              </a:tr>
              <a:tr h="524562"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000" spc="-5">
                          <a:effectLst/>
                        </a:rPr>
                        <a:t>Повышение</a:t>
                      </a:r>
                      <a:r>
                        <a:rPr lang="ru-RU" sz="1000" spc="-4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входящих</a:t>
                      </a:r>
                      <a:r>
                        <a:rPr lang="ru-RU" sz="1000" spc="11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цен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ru-RU" sz="1000" spc="-5" dirty="0">
                          <a:effectLst/>
                        </a:rPr>
                        <a:t>Повышение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стоимости</a:t>
                      </a:r>
                      <a:r>
                        <a:rPr lang="ru-RU" sz="1000" spc="105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сырья,</a:t>
                      </a:r>
                      <a:r>
                        <a:rPr lang="ru-RU" sz="1000" spc="-45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материалов</a:t>
                      </a:r>
                      <a:r>
                        <a:rPr lang="ru-RU" sz="1000" spc="-4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и</a:t>
                      </a:r>
                      <a:r>
                        <a:rPr lang="ru-RU" sz="1000" spc="11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других</a:t>
                      </a:r>
                      <a:r>
                        <a:rPr lang="ru-RU" sz="1000" spc="-8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ресурсов </a:t>
                      </a:r>
                      <a:r>
                        <a:rPr lang="ru-RU" sz="1000" spc="-5" dirty="0">
                          <a:effectLst/>
                        </a:rPr>
                        <a:t>(электроэнергия,</a:t>
                      </a:r>
                      <a:r>
                        <a:rPr lang="ru-RU" sz="1000" spc="-100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газ,</a:t>
                      </a:r>
                      <a:r>
                        <a:rPr lang="ru-RU" sz="1000" spc="10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вода)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000">
                          <a:effectLst/>
                        </a:rPr>
                        <a:t>48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3810"/>
                      <a:r>
                        <a:rPr lang="ru-RU" sz="1000" spc="-5">
                          <a:effectLst/>
                        </a:rPr>
                        <a:t>Переход</a:t>
                      </a:r>
                      <a:r>
                        <a:rPr lang="ru-RU" sz="1000" spc="-50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на</a:t>
                      </a:r>
                      <a:r>
                        <a:rPr lang="ru-RU" sz="1000" spc="10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альтернативные </a:t>
                      </a:r>
                      <a:r>
                        <a:rPr lang="ru-RU" sz="1000" spc="-5">
                          <a:effectLst/>
                        </a:rPr>
                        <a:t>материалы</a:t>
                      </a:r>
                      <a:r>
                        <a:rPr lang="ru-RU" sz="1000" spc="100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постепенный.</a:t>
                      </a:r>
                      <a:r>
                        <a:rPr lang="ru-RU" sz="1000" spc="-1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Индексация цен на продукцию.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22502152"/>
                  </a:ext>
                </a:extLst>
              </a:tr>
              <a:tr h="655702"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000" spc="-5" dirty="0">
                          <a:effectLst/>
                        </a:rPr>
                        <a:t>Срыв сроков поставки оборудования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ru-RU" sz="1000" spc="-5" dirty="0">
                          <a:effectLst/>
                        </a:rPr>
                        <a:t>Нарушение сроков сдачи готовой продукции, штрафные санкции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sz="1000">
                          <a:effectLst/>
                        </a:rPr>
                        <a:t>27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3810"/>
                      <a:r>
                        <a:rPr lang="ru-RU" sz="1000" spc="-5">
                          <a:effectLst/>
                        </a:rPr>
                        <a:t>Увеличение сроков в контракте, закупка оборудования на склад, поиск альтернативных поставщиков.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44187693"/>
                  </a:ext>
                </a:extLst>
              </a:tr>
              <a:tr h="655702"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000" spc="-5" dirty="0">
                          <a:effectLst/>
                        </a:rPr>
                        <a:t>Отсутствие</a:t>
                      </a:r>
                      <a:r>
                        <a:rPr lang="ru-RU" sz="1000" spc="-30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оборудования</a:t>
                      </a:r>
                      <a:r>
                        <a:rPr lang="ru-RU" sz="1000" spc="-2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в</a:t>
                      </a:r>
                      <a:r>
                        <a:rPr lang="ru-RU" sz="1000" spc="11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РФ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ru-RU" sz="1000" spc="-5" dirty="0">
                          <a:effectLst/>
                        </a:rPr>
                        <a:t>На</a:t>
                      </a:r>
                      <a:r>
                        <a:rPr lang="ru-RU" sz="1000" spc="-2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фоне</a:t>
                      </a:r>
                      <a:r>
                        <a:rPr lang="ru-RU" sz="1000" spc="105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существующей</a:t>
                      </a:r>
                      <a:r>
                        <a:rPr lang="ru-RU" sz="1000" spc="100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политической</a:t>
                      </a:r>
                      <a:r>
                        <a:rPr lang="ru-RU" sz="1000" spc="10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обстановки</a:t>
                      </a:r>
                      <a:r>
                        <a:rPr lang="ru-RU" sz="1000" spc="-4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есть</a:t>
                      </a:r>
                      <a:r>
                        <a:rPr lang="ru-RU" sz="1000" spc="-4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риск </a:t>
                      </a:r>
                      <a:r>
                        <a:rPr lang="ru-RU" sz="1000" spc="-5" dirty="0">
                          <a:effectLst/>
                        </a:rPr>
                        <a:t>прекращения</a:t>
                      </a:r>
                      <a:r>
                        <a:rPr lang="ru-RU" sz="1000" spc="100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поставок</a:t>
                      </a:r>
                      <a:endParaRPr lang="ru-RU" sz="1000" dirty="0">
                        <a:effectLst/>
                      </a:endParaRPr>
                    </a:p>
                    <a:p>
                      <a:pPr algn="l" eaLnBrk="0" hangingPunct="0"/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sz="1000">
                          <a:effectLst/>
                        </a:rPr>
                        <a:t>28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Ввоз</a:t>
                      </a:r>
                      <a:r>
                        <a:rPr lang="ru-RU" sz="1000" spc="-45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через</a:t>
                      </a:r>
                      <a:r>
                        <a:rPr lang="ru-RU" sz="1000" spc="-3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Казахстан,</a:t>
                      </a:r>
                      <a:r>
                        <a:rPr lang="ru-RU" sz="1000" spc="10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Белоруссию,</a:t>
                      </a:r>
                      <a:r>
                        <a:rPr lang="ru-RU" sz="1000" spc="-95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либо</a:t>
                      </a:r>
                      <a:r>
                        <a:rPr lang="ru-RU" sz="1000" spc="95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переход</a:t>
                      </a:r>
                      <a:r>
                        <a:rPr lang="ru-RU" sz="1000" spc="-50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на</a:t>
                      </a:r>
                      <a:r>
                        <a:rPr lang="ru-RU" sz="1000" spc="10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альтернативные </a:t>
                      </a:r>
                      <a:r>
                        <a:rPr lang="ru-RU" sz="1000" spc="-5" dirty="0">
                          <a:effectLst/>
                        </a:rPr>
                        <a:t>материалы</a:t>
                      </a:r>
                      <a:r>
                        <a:rPr lang="ru-RU" sz="1000" spc="-5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с</a:t>
                      </a:r>
                      <a:r>
                        <a:rPr lang="ru-RU" sz="1000" spc="11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аналогичным качеством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12383814"/>
                  </a:ext>
                </a:extLst>
              </a:tr>
              <a:tr h="936825"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200" dirty="0">
                          <a:effectLst/>
                        </a:rPr>
                        <a:t>Увольнение ключевых сотрудников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ru-RU" sz="1200" dirty="0">
                          <a:effectLst/>
                        </a:rPr>
                        <a:t>Увеличение сроков обработки заказав, срыв сроков сдачи готовой продукции, повышенная нагрузка на оставшийся персонал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32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3810"/>
                      <a:r>
                        <a:rPr lang="ru-RU" sz="1200" dirty="0">
                          <a:effectLst/>
                        </a:rPr>
                        <a:t>Составление инструкция для быстрого ввода новых сотрудников, построение системы лояльности сотрудников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90285787"/>
                  </a:ext>
                </a:extLst>
              </a:tr>
              <a:tr h="629474"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200" spc="-5" dirty="0">
                          <a:effectLst/>
                        </a:rPr>
                        <a:t>Снижение</a:t>
                      </a:r>
                      <a:r>
                        <a:rPr lang="ru-RU" sz="1200" dirty="0">
                          <a:effectLst/>
                        </a:rPr>
                        <a:t> выручки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ru-RU" sz="1200" spc="-5" dirty="0">
                          <a:effectLst/>
                        </a:rPr>
                        <a:t>Падение</a:t>
                      </a:r>
                      <a:r>
                        <a:rPr lang="ru-RU" sz="1200" spc="-70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спроса,</a:t>
                      </a:r>
                      <a:r>
                        <a:rPr lang="ru-RU" sz="1200" spc="105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низкая</a:t>
                      </a:r>
                      <a:r>
                        <a:rPr lang="ru-RU" sz="1200" spc="-9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реализация,</a:t>
                      </a:r>
                      <a:r>
                        <a:rPr lang="ru-RU" sz="1200" spc="105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снижение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прибыли, уход клиентов к конкурентам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32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Поддержка отношений с действующими и поиск новых клиентов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95416953"/>
                  </a:ext>
                </a:extLst>
              </a:tr>
              <a:tr h="62947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Пиковый спрос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Отказ от части заказов из-за ограничений производственных мощностей, нехватки персонала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35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Увеличить производственные возможности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37332439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2EF647-0EF1-99FF-8F0D-DE69D8AD3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6957" y="2324682"/>
            <a:ext cx="37465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87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F747-EE1C-154E-B217-72E85D8A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/>
              <a:t>Смета затрат на проект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7F6CD4C-E60C-88C1-13AB-07D51D9B7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596202"/>
              </p:ext>
            </p:extLst>
          </p:nvPr>
        </p:nvGraphicFramePr>
        <p:xfrm>
          <a:off x="2483671" y="1850642"/>
          <a:ext cx="8166971" cy="85344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357663">
                  <a:extLst>
                    <a:ext uri="{9D8B030D-6E8A-4147-A177-3AD203B41FA5}">
                      <a16:colId xmlns:a16="http://schemas.microsoft.com/office/drawing/2014/main" val="3157556862"/>
                    </a:ext>
                  </a:extLst>
                </a:gridCol>
                <a:gridCol w="2809308">
                  <a:extLst>
                    <a:ext uri="{9D8B030D-6E8A-4147-A177-3AD203B41FA5}">
                      <a16:colId xmlns:a16="http://schemas.microsoft.com/office/drawing/2014/main" val="182523008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Элемент единовременных затрат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Сумма затрат,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тыс.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294311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Бюджет на оборудование цеха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</a:rPr>
                        <a:t>300,0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300876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</a:rPr>
                        <a:t>Итого: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</a:rPr>
                        <a:t>300,0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1720929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999AF3B-0DE0-63CE-67D4-22E2DA92C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095046"/>
              </p:ext>
            </p:extLst>
          </p:nvPr>
        </p:nvGraphicFramePr>
        <p:xfrm>
          <a:off x="2483671" y="3335414"/>
          <a:ext cx="8166971" cy="234696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886990">
                  <a:extLst>
                    <a:ext uri="{9D8B030D-6E8A-4147-A177-3AD203B41FA5}">
                      <a16:colId xmlns:a16="http://schemas.microsoft.com/office/drawing/2014/main" val="438434542"/>
                    </a:ext>
                  </a:extLst>
                </a:gridCol>
                <a:gridCol w="1815768">
                  <a:extLst>
                    <a:ext uri="{9D8B030D-6E8A-4147-A177-3AD203B41FA5}">
                      <a16:colId xmlns:a16="http://schemas.microsoft.com/office/drawing/2014/main" val="767453642"/>
                    </a:ext>
                  </a:extLst>
                </a:gridCol>
                <a:gridCol w="1644019">
                  <a:extLst>
                    <a:ext uri="{9D8B030D-6E8A-4147-A177-3AD203B41FA5}">
                      <a16:colId xmlns:a16="http://schemas.microsoft.com/office/drawing/2014/main" val="1305529229"/>
                    </a:ext>
                  </a:extLst>
                </a:gridCol>
                <a:gridCol w="1820194">
                  <a:extLst>
                    <a:ext uri="{9D8B030D-6E8A-4147-A177-3AD203B41FA5}">
                      <a16:colId xmlns:a16="http://schemas.microsoft.com/office/drawing/2014/main" val="418041870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Элемент текущих затрат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Сумма затрат,</a:t>
                      </a:r>
                    </a:p>
                    <a:p>
                      <a:pPr algn="ctr"/>
                      <a:r>
                        <a:rPr lang="ru-RU" sz="1400" dirty="0" err="1">
                          <a:effectLst/>
                        </a:rPr>
                        <a:t>тыс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r>
                        <a:rPr lang="ru-RU" sz="1400" dirty="0">
                          <a:effectLst/>
                        </a:rPr>
                        <a:t> руб. в </a:t>
                      </a:r>
                      <a:r>
                        <a:rPr lang="ru-RU" sz="1400" dirty="0" err="1">
                          <a:effectLst/>
                        </a:rPr>
                        <a:t>мес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Сумма затрат,</a:t>
                      </a:r>
                    </a:p>
                    <a:p>
                      <a:pPr algn="ctr"/>
                      <a:r>
                        <a:rPr lang="ru-RU" sz="1400" dirty="0" err="1">
                          <a:effectLst/>
                        </a:rPr>
                        <a:t>тыс</a:t>
                      </a:r>
                      <a:r>
                        <a:rPr lang="ru-RU" sz="1400" dirty="0">
                          <a:effectLst/>
                        </a:rPr>
                        <a:t> руб. в 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Сумма затрат,</a:t>
                      </a:r>
                    </a:p>
                    <a:p>
                      <a:pPr algn="ctr"/>
                      <a:r>
                        <a:rPr lang="ru-RU" sz="1400" dirty="0">
                          <a:effectLst/>
                        </a:rPr>
                        <a:t>тыс. руб. в 2024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104007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Руководитель отдела продаж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</a:rPr>
                        <a:t>106</a:t>
                      </a:r>
                      <a:r>
                        <a:rPr lang="en-US" sz="1400">
                          <a:effectLst/>
                        </a:rPr>
                        <a:t>,89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</a:rPr>
                        <a:t>6</a:t>
                      </a:r>
                      <a:r>
                        <a:rPr lang="en-US" sz="1400">
                          <a:effectLst/>
                        </a:rPr>
                        <a:t>41</a:t>
                      </a:r>
                      <a:r>
                        <a:rPr lang="ru-RU" sz="140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</a:rPr>
                        <a:t>1 2</a:t>
                      </a:r>
                      <a:r>
                        <a:rPr lang="en-US" sz="1400">
                          <a:effectLst/>
                        </a:rPr>
                        <a:t>82</a:t>
                      </a:r>
                      <a:r>
                        <a:rPr lang="ru-RU" sz="140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1202422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Программист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</a:rPr>
                        <a:t>106</a:t>
                      </a:r>
                      <a:r>
                        <a:rPr lang="en-US" sz="1400">
                          <a:effectLst/>
                        </a:rPr>
                        <a:t>,89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534</a:t>
                      </a:r>
                      <a:r>
                        <a:rPr lang="ru-RU" sz="140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</a:rPr>
                        <a:t>1 2</a:t>
                      </a:r>
                      <a:r>
                        <a:rPr lang="en-US" sz="1400">
                          <a:effectLst/>
                        </a:rPr>
                        <a:t>82</a:t>
                      </a:r>
                      <a:r>
                        <a:rPr lang="ru-RU" sz="140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143707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Маркетолог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</a:rPr>
                        <a:t>106</a:t>
                      </a:r>
                      <a:r>
                        <a:rPr lang="en-US" sz="1400">
                          <a:effectLst/>
                        </a:rPr>
                        <a:t>,89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320</a:t>
                      </a:r>
                      <a:r>
                        <a:rPr lang="ru-RU" sz="140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</a:rPr>
                        <a:t>1 2</a:t>
                      </a:r>
                      <a:r>
                        <a:rPr lang="en-US" sz="1400">
                          <a:effectLst/>
                        </a:rPr>
                        <a:t>82</a:t>
                      </a:r>
                      <a:r>
                        <a:rPr lang="ru-RU" sz="140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574757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Электромонтажник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90</a:t>
                      </a:r>
                      <a:r>
                        <a:rPr lang="ru-RU" sz="140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452</a:t>
                      </a:r>
                      <a:r>
                        <a:rPr lang="ru-RU" sz="140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1085</a:t>
                      </a:r>
                      <a:r>
                        <a:rPr lang="ru-RU" sz="140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5763299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Инженер-проектировщик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74</a:t>
                      </a:r>
                      <a:r>
                        <a:rPr lang="ru-RU" sz="140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444</a:t>
                      </a:r>
                      <a:r>
                        <a:rPr lang="ru-RU" sz="140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888</a:t>
                      </a:r>
                      <a:r>
                        <a:rPr lang="ru-RU" sz="140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0023776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Грузчик-кладовщик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</a:rPr>
                        <a:t>4</a:t>
                      </a:r>
                      <a:r>
                        <a:rPr lang="en-US" sz="1400">
                          <a:effectLst/>
                        </a:rPr>
                        <a:t>9</a:t>
                      </a:r>
                      <a:r>
                        <a:rPr lang="ru-RU" sz="140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148</a:t>
                      </a:r>
                      <a:r>
                        <a:rPr lang="ru-RU" sz="140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</a:rPr>
                        <a:t>5</a:t>
                      </a:r>
                      <a:r>
                        <a:rPr lang="en-US" sz="1400">
                          <a:effectLst/>
                        </a:rPr>
                        <a:t>92</a:t>
                      </a:r>
                      <a:r>
                        <a:rPr lang="ru-RU" sz="140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7884947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Аренда цеха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</a:rPr>
                        <a:t>3</a:t>
                      </a:r>
                      <a:r>
                        <a:rPr lang="en-US" sz="1400">
                          <a:effectLst/>
                        </a:rPr>
                        <a:t>5</a:t>
                      </a:r>
                      <a:r>
                        <a:rPr lang="ru-RU" sz="1400">
                          <a:effectLst/>
                        </a:rPr>
                        <a:t>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105</a:t>
                      </a:r>
                      <a:r>
                        <a:rPr lang="ru-RU" sz="1400">
                          <a:effectLst/>
                        </a:rPr>
                        <a:t>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420</a:t>
                      </a:r>
                      <a:r>
                        <a:rPr lang="ru-RU" sz="1400">
                          <a:effectLst/>
                        </a:rPr>
                        <a:t>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8031817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Расходы на продвижение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</a:rPr>
                        <a:t>10,0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</a:rPr>
                        <a:t>60,0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</a:rPr>
                        <a:t>120,0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2762392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</a:rPr>
                        <a:t>Итого: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</a:rPr>
                        <a:t>2 </a:t>
                      </a:r>
                      <a:r>
                        <a:rPr lang="en-US" sz="1400">
                          <a:effectLst/>
                        </a:rPr>
                        <a:t>705</a:t>
                      </a:r>
                      <a:r>
                        <a:rPr lang="ru-RU" sz="140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</a:rPr>
                        <a:t>6 </a:t>
                      </a:r>
                      <a:r>
                        <a:rPr lang="en-US" sz="1400" dirty="0">
                          <a:effectLst/>
                        </a:rPr>
                        <a:t>953</a:t>
                      </a:r>
                      <a:r>
                        <a:rPr lang="ru-RU" sz="1400" dirty="0">
                          <a:effectLst/>
                        </a:rPr>
                        <a:t>,</a:t>
                      </a:r>
                      <a:r>
                        <a:rPr lang="en-US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876545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D9BC2F1-DC3B-9144-F41E-E6FA469964AE}"/>
              </a:ext>
            </a:extLst>
          </p:cNvPr>
          <p:cNvSpPr txBox="1"/>
          <p:nvPr/>
        </p:nvSpPr>
        <p:spPr>
          <a:xfrm>
            <a:off x="3428451" y="1429692"/>
            <a:ext cx="6277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Единовременные затраты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F5DA52-9A6F-FAAB-C207-309087C70A21}"/>
              </a:ext>
            </a:extLst>
          </p:cNvPr>
          <p:cNvSpPr txBox="1"/>
          <p:nvPr/>
        </p:nvSpPr>
        <p:spPr>
          <a:xfrm>
            <a:off x="3428451" y="2940366"/>
            <a:ext cx="6277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Текущие затраты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15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F747-EE1C-154E-B217-72E85D8A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/>
              <a:t>Экономическое обоснование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AF1525-A6AC-031A-7C3C-0DB4DDA2F739}"/>
              </a:ext>
            </a:extLst>
          </p:cNvPr>
          <p:cNvSpPr txBox="1"/>
          <p:nvPr/>
        </p:nvSpPr>
        <p:spPr>
          <a:xfrm>
            <a:off x="900000" y="1614358"/>
            <a:ext cx="385541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Итого вложения: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9 959,3</a:t>
            </a:r>
            <a:r>
              <a:rPr lang="ru-RU" dirty="0">
                <a:effectLst/>
              </a:rPr>
              <a:t> </a:t>
            </a:r>
            <a:r>
              <a:rPr lang="ru-RU" sz="1800" u="none" strike="noStrike" dirty="0">
                <a:effectLst/>
              </a:rPr>
              <a:t>тыс. </a:t>
            </a:r>
            <a:r>
              <a:rPr lang="ru-RU" dirty="0"/>
              <a:t>руб.</a:t>
            </a:r>
          </a:p>
          <a:p>
            <a:endParaRPr lang="ru-RU" dirty="0"/>
          </a:p>
          <a:p>
            <a:r>
              <a:rPr lang="ru-RU" dirty="0"/>
              <a:t>Итого доходы: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15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157,50</a:t>
            </a:r>
            <a:r>
              <a:rPr lang="ru-RU" dirty="0">
                <a:effectLst/>
              </a:rPr>
              <a:t> </a:t>
            </a:r>
            <a:r>
              <a:rPr lang="ru-RU" sz="1800" u="none" strike="noStrike" dirty="0">
                <a:effectLst/>
              </a:rPr>
              <a:t> тыс. руб.</a:t>
            </a:r>
          </a:p>
          <a:p>
            <a:endParaRPr lang="ru-RU" sz="1800" u="none" strike="noStrike" dirty="0">
              <a:effectLst/>
            </a:endParaRPr>
          </a:p>
          <a:p>
            <a:r>
              <a:rPr lang="ru-RU" sz="1800" u="none" strike="noStrike" dirty="0" err="1">
                <a:effectLst/>
              </a:rPr>
              <a:t>Коэфф</a:t>
            </a:r>
            <a:r>
              <a:rPr lang="ru-RU" sz="1800" u="none" strike="noStrike" dirty="0">
                <a:effectLst/>
              </a:rPr>
              <a:t>. </a:t>
            </a:r>
            <a:r>
              <a:rPr lang="ru-RU" dirty="0"/>
              <a:t>д</a:t>
            </a:r>
            <a:r>
              <a:rPr lang="ru-RU" sz="1800" u="none" strike="noStrike" dirty="0">
                <a:effectLst/>
              </a:rPr>
              <a:t>исконтирования: 24%</a:t>
            </a:r>
          </a:p>
          <a:p>
            <a:endParaRPr lang="ru-RU" dirty="0"/>
          </a:p>
          <a:p>
            <a:r>
              <a:rPr lang="ru-RU" dirty="0"/>
              <a:t>Срок окупаемости: 12 месяцев</a:t>
            </a:r>
          </a:p>
          <a:p>
            <a:endParaRPr lang="ru-RU" dirty="0"/>
          </a:p>
          <a:p>
            <a:r>
              <a:rPr lang="ru-RU" dirty="0"/>
              <a:t>Итого ЧДД: </a:t>
            </a:r>
            <a:r>
              <a:rPr lang="ru-RU" sz="1800" u="none" strike="noStrike" dirty="0">
                <a:effectLst/>
              </a:rPr>
              <a:t>3 </a:t>
            </a:r>
            <a:r>
              <a:rPr lang="en-US" sz="1800" u="none" strike="noStrike" dirty="0">
                <a:effectLst/>
              </a:rPr>
              <a:t>69</a:t>
            </a:r>
            <a:r>
              <a:rPr lang="en-US" dirty="0"/>
              <a:t>3</a:t>
            </a:r>
            <a:r>
              <a:rPr lang="ru-RU" sz="1800" u="none" strike="noStrike" dirty="0">
                <a:effectLst/>
              </a:rPr>
              <a:t> тыс. руб.</a:t>
            </a:r>
          </a:p>
          <a:p>
            <a:br>
              <a:rPr lang="ru-RU" sz="1800" u="none" strike="noStrike" dirty="0">
                <a:effectLst/>
              </a:rPr>
            </a:br>
            <a:r>
              <a:rPr lang="en-US" sz="1800" u="none" strike="noStrike" dirty="0">
                <a:effectLst/>
              </a:rPr>
              <a:t>NPV:</a:t>
            </a:r>
            <a:r>
              <a:rPr lang="ru-RU" sz="1800" u="none" strike="noStrike" dirty="0">
                <a:effectLst/>
              </a:rPr>
              <a:t> </a:t>
            </a:r>
            <a:r>
              <a:rPr lang="en-US" sz="1800" u="none" strike="noStrike" dirty="0">
                <a:effectLst/>
              </a:rPr>
              <a:t>927</a:t>
            </a:r>
            <a:r>
              <a:rPr lang="ru-RU" sz="1800" u="none" strike="noStrike" dirty="0">
                <a:effectLst/>
              </a:rPr>
              <a:t> тыс. руб.</a:t>
            </a:r>
          </a:p>
          <a:p>
            <a:endParaRPr lang="ru-RU" u="none" strike="noStrike" dirty="0">
              <a:effectLst/>
            </a:endParaRPr>
          </a:p>
          <a:p>
            <a:r>
              <a:rPr lang="ru-RU" dirty="0">
                <a:effectLst/>
                <a:ea typeface="Times New Roman" panose="02020603050405020304" pitchFamily="18" charset="0"/>
              </a:rPr>
              <a:t>Рентабельность 44,</a:t>
            </a:r>
            <a:r>
              <a:rPr lang="en-US" dirty="0">
                <a:effectLst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ea typeface="Times New Roman" panose="02020603050405020304" pitchFamily="18" charset="0"/>
              </a:rPr>
              <a:t>%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A463786-0AEE-3178-302F-D504D92AC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350" y="1614358"/>
            <a:ext cx="72390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94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141938-7051-A14F-8591-68F72D265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024" y="900001"/>
            <a:ext cx="6401316" cy="509008"/>
          </a:xfrm>
        </p:spPr>
        <p:txBody>
          <a:bodyPr anchor="t" anchorCtr="0"/>
          <a:lstStyle/>
          <a:p>
            <a:r>
              <a:rPr lang="ru-RU" dirty="0"/>
              <a:t>Индикативные показатели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4FEDB9-96EB-DD45-8B60-CA0B48A1E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024" y="1440000"/>
            <a:ext cx="5334516" cy="542803"/>
          </a:xfrm>
        </p:spPr>
        <p:txBody>
          <a:bodyPr>
            <a:noAutofit/>
          </a:bodyPr>
          <a:lstStyle/>
          <a:p>
            <a:r>
              <a:rPr lang="ru-RU" sz="2400" b="1" dirty="0"/>
              <a:t>До и после реализации проекта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E97C03-54FC-2D45-8BF0-2C2F3C34F36C}"/>
              </a:ext>
            </a:extLst>
          </p:cNvPr>
          <p:cNvSpPr txBox="1"/>
          <p:nvPr/>
        </p:nvSpPr>
        <p:spPr>
          <a:xfrm>
            <a:off x="735825" y="1982803"/>
            <a:ext cx="3836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spc="-300" dirty="0">
                <a:solidFill>
                  <a:schemeClr val="accent1"/>
                </a:solidFill>
              </a:rPr>
              <a:t>5</a:t>
            </a:r>
            <a:r>
              <a:rPr lang="en-US" sz="9600" b="1" spc="-300" dirty="0">
                <a:solidFill>
                  <a:schemeClr val="accent1"/>
                </a:solidFill>
              </a:rPr>
              <a:t>0</a:t>
            </a:r>
            <a:r>
              <a:rPr lang="ru-RU" sz="1600" b="1" spc="-300" dirty="0">
                <a:solidFill>
                  <a:schemeClr val="accent1"/>
                </a:solidFill>
              </a:rPr>
              <a:t> </a:t>
            </a:r>
            <a:r>
              <a:rPr lang="ru-RU" sz="1600" b="1" dirty="0">
                <a:solidFill>
                  <a:schemeClr val="accent1"/>
                </a:solidFill>
              </a:rPr>
              <a:t>МЛН. РУБ.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D7442F-BC50-D64C-B26A-E417CCC8979B}"/>
              </a:ext>
            </a:extLst>
          </p:cNvPr>
          <p:cNvSpPr txBox="1"/>
          <p:nvPr/>
        </p:nvSpPr>
        <p:spPr>
          <a:xfrm>
            <a:off x="928197" y="3457603"/>
            <a:ext cx="2334631" cy="746965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1800"/>
              </a:spcAft>
            </a:pPr>
            <a:r>
              <a:rPr lang="ru-RU" sz="1400" dirty="0"/>
              <a:t>Выручка организации до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50CB8C-CAF0-DB46-90FE-3D71EB7A6DC3}"/>
              </a:ext>
            </a:extLst>
          </p:cNvPr>
          <p:cNvSpPr txBox="1"/>
          <p:nvPr/>
        </p:nvSpPr>
        <p:spPr>
          <a:xfrm>
            <a:off x="3596253" y="1982803"/>
            <a:ext cx="2671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spc="-300" dirty="0">
                <a:solidFill>
                  <a:schemeClr val="accent1"/>
                </a:solidFill>
              </a:rPr>
              <a:t>10</a:t>
            </a:r>
            <a:r>
              <a:rPr lang="ru-RU" sz="1600" b="1" spc="-300" dirty="0">
                <a:solidFill>
                  <a:schemeClr val="accent1"/>
                </a:solidFill>
              </a:rPr>
              <a:t> </a:t>
            </a:r>
            <a:r>
              <a:rPr lang="ru-RU" sz="1600" b="1" dirty="0">
                <a:solidFill>
                  <a:schemeClr val="accent1"/>
                </a:solidFill>
              </a:rPr>
              <a:t>ЧЕЛ.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8BDD49-D4B8-C64B-8BB2-A967AC0B4440}"/>
              </a:ext>
            </a:extLst>
          </p:cNvPr>
          <p:cNvSpPr txBox="1"/>
          <p:nvPr/>
        </p:nvSpPr>
        <p:spPr>
          <a:xfrm>
            <a:off x="3788625" y="3457603"/>
            <a:ext cx="2334631" cy="746965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1800"/>
              </a:spcAft>
            </a:pPr>
            <a:r>
              <a:rPr lang="ru-RU" sz="1400" dirty="0"/>
              <a:t>Персонал до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6C7016-48AD-3841-875B-D5C4166BFC54}"/>
              </a:ext>
            </a:extLst>
          </p:cNvPr>
          <p:cNvSpPr txBox="1"/>
          <p:nvPr/>
        </p:nvSpPr>
        <p:spPr>
          <a:xfrm>
            <a:off x="735825" y="4148487"/>
            <a:ext cx="2536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spc="-300" dirty="0">
                <a:solidFill>
                  <a:srgbClr val="FF5C36"/>
                </a:solidFill>
              </a:rPr>
              <a:t>76</a:t>
            </a:r>
            <a:r>
              <a:rPr lang="ru-RU" sz="1600" b="1" spc="-300" dirty="0">
                <a:solidFill>
                  <a:srgbClr val="FF5C36"/>
                </a:solidFill>
              </a:rPr>
              <a:t> </a:t>
            </a:r>
            <a:r>
              <a:rPr lang="ru-RU" sz="1600" b="1" dirty="0">
                <a:solidFill>
                  <a:srgbClr val="FF5C36"/>
                </a:solidFill>
              </a:rPr>
              <a:t>МЛН. РУБ.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184BBF-532A-9740-B8E7-9F404E942092}"/>
              </a:ext>
            </a:extLst>
          </p:cNvPr>
          <p:cNvSpPr txBox="1"/>
          <p:nvPr/>
        </p:nvSpPr>
        <p:spPr>
          <a:xfrm>
            <a:off x="928197" y="5623287"/>
            <a:ext cx="2334631" cy="746965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1800"/>
              </a:spcAft>
            </a:pPr>
            <a:r>
              <a:rPr lang="ru-RU" sz="1400" dirty="0"/>
              <a:t>Выручка организации после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17723F-6A21-CB43-AA61-6015D0C225F7}"/>
              </a:ext>
            </a:extLst>
          </p:cNvPr>
          <p:cNvSpPr txBox="1"/>
          <p:nvPr/>
        </p:nvSpPr>
        <p:spPr>
          <a:xfrm>
            <a:off x="3596253" y="4148487"/>
            <a:ext cx="2334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spc="-300" dirty="0">
                <a:solidFill>
                  <a:srgbClr val="FF5C36"/>
                </a:solidFill>
              </a:rPr>
              <a:t>16</a:t>
            </a:r>
            <a:r>
              <a:rPr lang="ru-RU" sz="1600" b="1" spc="-300" dirty="0">
                <a:solidFill>
                  <a:srgbClr val="FF5C36"/>
                </a:solidFill>
              </a:rPr>
              <a:t> </a:t>
            </a:r>
            <a:r>
              <a:rPr lang="ru-RU" sz="1600" b="1" dirty="0">
                <a:solidFill>
                  <a:srgbClr val="FF5C36"/>
                </a:solidFill>
              </a:rPr>
              <a:t>ЧЕЛ.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C34BD9-404C-3E4C-9621-279CBED7D44B}"/>
              </a:ext>
            </a:extLst>
          </p:cNvPr>
          <p:cNvSpPr txBox="1"/>
          <p:nvPr/>
        </p:nvSpPr>
        <p:spPr>
          <a:xfrm>
            <a:off x="3788625" y="5623287"/>
            <a:ext cx="2334631" cy="746965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1800"/>
              </a:spcAft>
            </a:pPr>
            <a:r>
              <a:rPr lang="ru-RU" sz="1400" dirty="0"/>
              <a:t>Персонал после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EE9DB3-A842-AA43-9AB2-7C1AEAF6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7D37A5-5FEF-E155-EBE1-42A19703670F}"/>
              </a:ext>
            </a:extLst>
          </p:cNvPr>
          <p:cNvSpPr txBox="1"/>
          <p:nvPr/>
        </p:nvSpPr>
        <p:spPr>
          <a:xfrm>
            <a:off x="6318518" y="1982803"/>
            <a:ext cx="2671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spc="-300" dirty="0">
                <a:solidFill>
                  <a:schemeClr val="accent1"/>
                </a:solidFill>
              </a:rPr>
              <a:t>50</a:t>
            </a:r>
            <a:r>
              <a:rPr lang="ru-RU" sz="1600" b="1" spc="-300" dirty="0">
                <a:solidFill>
                  <a:schemeClr val="accent1"/>
                </a:solidFill>
              </a:rPr>
              <a:t> </a:t>
            </a:r>
            <a:r>
              <a:rPr lang="ru-RU" sz="1600" b="1" dirty="0">
                <a:solidFill>
                  <a:schemeClr val="accent1"/>
                </a:solidFill>
              </a:rPr>
              <a:t>КВ.М.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1089C5-D546-42C7-4121-7250549154D0}"/>
              </a:ext>
            </a:extLst>
          </p:cNvPr>
          <p:cNvSpPr txBox="1"/>
          <p:nvPr/>
        </p:nvSpPr>
        <p:spPr>
          <a:xfrm>
            <a:off x="6510890" y="3457603"/>
            <a:ext cx="2334631" cy="746965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1800"/>
              </a:spcAft>
            </a:pPr>
            <a:r>
              <a:rPr lang="ru-RU" sz="1400" dirty="0"/>
              <a:t>Площадь цеха до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21995C-B90E-E08E-B417-C31406F6FB4E}"/>
              </a:ext>
            </a:extLst>
          </p:cNvPr>
          <p:cNvSpPr txBox="1"/>
          <p:nvPr/>
        </p:nvSpPr>
        <p:spPr>
          <a:xfrm>
            <a:off x="6318518" y="4148487"/>
            <a:ext cx="2671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spc="-300" dirty="0">
                <a:solidFill>
                  <a:srgbClr val="FF5C36"/>
                </a:solidFill>
              </a:rPr>
              <a:t>250</a:t>
            </a:r>
            <a:r>
              <a:rPr lang="ru-RU" sz="1600" b="1" spc="-300" dirty="0">
                <a:solidFill>
                  <a:srgbClr val="FF5C36"/>
                </a:solidFill>
              </a:rPr>
              <a:t> </a:t>
            </a:r>
            <a:r>
              <a:rPr lang="ru-RU" sz="1600" b="1" dirty="0">
                <a:solidFill>
                  <a:srgbClr val="FF5C36"/>
                </a:solidFill>
              </a:rPr>
              <a:t>КВ.М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40DC33-A8B2-0B3F-D5BC-C96140DB8DC0}"/>
              </a:ext>
            </a:extLst>
          </p:cNvPr>
          <p:cNvSpPr txBox="1"/>
          <p:nvPr/>
        </p:nvSpPr>
        <p:spPr>
          <a:xfrm>
            <a:off x="6510890" y="5623287"/>
            <a:ext cx="2334631" cy="746965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1800"/>
              </a:spcAft>
            </a:pPr>
            <a:r>
              <a:rPr lang="ru-RU" sz="1400" dirty="0"/>
              <a:t>Площадь цеха после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8D2750-718B-3C69-7011-F665B3EAE53D}"/>
              </a:ext>
            </a:extLst>
          </p:cNvPr>
          <p:cNvSpPr txBox="1"/>
          <p:nvPr/>
        </p:nvSpPr>
        <p:spPr>
          <a:xfrm>
            <a:off x="9205288" y="1982803"/>
            <a:ext cx="2671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spc="-300" dirty="0">
                <a:solidFill>
                  <a:schemeClr val="accent1"/>
                </a:solidFill>
              </a:rPr>
              <a:t>30</a:t>
            </a:r>
            <a:r>
              <a:rPr lang="ru-RU" sz="1600" b="1" spc="-300" dirty="0">
                <a:solidFill>
                  <a:schemeClr val="accent1"/>
                </a:solidFill>
              </a:rPr>
              <a:t> </a:t>
            </a:r>
            <a:r>
              <a:rPr lang="ru-RU" sz="1600" b="1" dirty="0">
                <a:solidFill>
                  <a:schemeClr val="accent1"/>
                </a:solidFill>
              </a:rPr>
              <a:t>НОРМ.ЕД.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86C42E-6463-6512-7E2D-701D0D9CC2A2}"/>
              </a:ext>
            </a:extLst>
          </p:cNvPr>
          <p:cNvSpPr txBox="1"/>
          <p:nvPr/>
        </p:nvSpPr>
        <p:spPr>
          <a:xfrm>
            <a:off x="9397660" y="3457603"/>
            <a:ext cx="2334631" cy="746965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1800"/>
              </a:spcAft>
            </a:pPr>
            <a:r>
              <a:rPr lang="ru-RU" sz="1400" dirty="0"/>
              <a:t>Объём производства до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4BE145-3797-7EA0-C33B-627AEE5AA4CB}"/>
              </a:ext>
            </a:extLst>
          </p:cNvPr>
          <p:cNvSpPr txBox="1"/>
          <p:nvPr/>
        </p:nvSpPr>
        <p:spPr>
          <a:xfrm>
            <a:off x="9205288" y="4148487"/>
            <a:ext cx="2671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spc="-300" dirty="0">
                <a:solidFill>
                  <a:srgbClr val="FF5C36"/>
                </a:solidFill>
              </a:rPr>
              <a:t>70</a:t>
            </a:r>
            <a:r>
              <a:rPr lang="ru-RU" sz="1600" b="1" spc="-300" dirty="0">
                <a:solidFill>
                  <a:srgbClr val="FF5C36"/>
                </a:solidFill>
              </a:rPr>
              <a:t> </a:t>
            </a:r>
            <a:r>
              <a:rPr lang="ru-RU" sz="1600" b="1" dirty="0">
                <a:solidFill>
                  <a:srgbClr val="FF5C36"/>
                </a:solidFill>
              </a:rPr>
              <a:t>НОРМ.ЕД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41BEC9-2E34-157C-29B5-3E87348690BF}"/>
              </a:ext>
            </a:extLst>
          </p:cNvPr>
          <p:cNvSpPr txBox="1"/>
          <p:nvPr/>
        </p:nvSpPr>
        <p:spPr>
          <a:xfrm>
            <a:off x="9397660" y="5623287"/>
            <a:ext cx="2334631" cy="746965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1800"/>
              </a:spcAft>
            </a:pPr>
            <a:r>
              <a:rPr lang="ru-RU" sz="1400" dirty="0"/>
              <a:t>Объём производства после</a:t>
            </a:r>
          </a:p>
        </p:txBody>
      </p:sp>
    </p:spTree>
    <p:extLst>
      <p:ext uri="{BB962C8B-B14F-4D97-AF65-F5344CB8AC3E}">
        <p14:creationId xmlns:p14="http://schemas.microsoft.com/office/powerpoint/2010/main" val="856134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E694-B4BE-4647-B02E-5553DD8C60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УПРАВЛЕНИЕ РАЗВИТИЕМ ООО «УРАЛЬСКИЙ ЗАВОД АВТОМАТИКИ» НА СТАДИИ РОСТА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3B779-785B-C549-98BC-FD63CEA37A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Авто работы: Генеральный директор ООО «УЗА»</a:t>
            </a:r>
            <a:br>
              <a:rPr lang="ru-RU" dirty="0"/>
            </a:br>
            <a:r>
              <a:rPr lang="ru-RU" dirty="0"/>
              <a:t>Кашигин Сергей Павлович</a:t>
            </a:r>
          </a:p>
          <a:p>
            <a:r>
              <a:rPr lang="ru-RU" dirty="0"/>
              <a:t>Руководитель работы: Кандидат технических наук, доцент </a:t>
            </a:r>
            <a:br>
              <a:rPr lang="ru-RU" dirty="0"/>
            </a:br>
            <a:r>
              <a:rPr lang="ru-RU" dirty="0"/>
              <a:t>Буторина Ольга Сергеевна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29D0BB-8804-7B41-9155-FB8E9E7E9C6A}"/>
              </a:ext>
            </a:extLst>
          </p:cNvPr>
          <p:cNvSpPr txBox="1"/>
          <p:nvPr/>
        </p:nvSpPr>
        <p:spPr>
          <a:xfrm>
            <a:off x="913800" y="6125935"/>
            <a:ext cx="2146926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Челябинск, 2023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3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F747-EE1C-154E-B217-72E85D8A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/>
              <a:t>Предмет исследования, цель, задачи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BEC5B5C-6780-011D-BC93-52841808A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628516"/>
            <a:ext cx="10618076" cy="476201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Объект исследования: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ООО «УЗА».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Предмет исследования: </a:t>
            </a:r>
            <a:r>
              <a:rPr lang="ru-RU" sz="2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управление развитием предприятия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Стратегическая цель: </a:t>
            </a:r>
            <a:r>
              <a:rPr lang="ru-RU" sz="2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увеличение доли рынка на 50</a:t>
            </a:r>
            <a:r>
              <a:rPr lang="en-US" sz="2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%</a:t>
            </a:r>
            <a:r>
              <a:rPr lang="ru-RU" sz="2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ru-RU" sz="2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 работы</a:t>
            </a: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разработка проекта по </a:t>
            </a:r>
            <a:r>
              <a:rPr lang="ru-RU" sz="2600" dirty="0">
                <a:ea typeface="Calibri" panose="020F0502020204030204" pitchFamily="34" charset="0"/>
              </a:rPr>
              <a:t>развитию ООО «УЗА» на стадии роста для </a:t>
            </a: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увеличения доли рынка.</a:t>
            </a: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Задачи: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Дать организационно-экономическую характеристику ООО «УЗА»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Провести анализ внешней и внутренней среды ООО «УЗА»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Провести анализ текущего положения предприятия на рынке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Провести анализ целевой аудитории и каналов сбыта ООО «УЗА»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/>
              <a:t>Разработать стратегический план по развитию предприятия для увеличения доли рынка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Составить план-график реализации проекта и определить риски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Рассчитать экономическую эффективность проекта.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4A43CA-5F29-17F9-9555-E726C1654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534" y="1628516"/>
            <a:ext cx="3232816" cy="107046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0576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F747-EE1C-154E-B217-72E85D8A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/>
              <a:t>Анализ внешней среды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9598F78-BE28-FB4C-69D6-43A1F65E8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036202"/>
              </p:ext>
            </p:extLst>
          </p:nvPr>
        </p:nvGraphicFramePr>
        <p:xfrm>
          <a:off x="573645" y="1396902"/>
          <a:ext cx="11389756" cy="5319584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5694878">
                  <a:extLst>
                    <a:ext uri="{9D8B030D-6E8A-4147-A177-3AD203B41FA5}">
                      <a16:colId xmlns:a16="http://schemas.microsoft.com/office/drawing/2014/main" val="1462279860"/>
                    </a:ext>
                  </a:extLst>
                </a:gridCol>
                <a:gridCol w="5694878">
                  <a:extLst>
                    <a:ext uri="{9D8B030D-6E8A-4147-A177-3AD203B41FA5}">
                      <a16:colId xmlns:a16="http://schemas.microsoft.com/office/drawing/2014/main" val="2232347502"/>
                    </a:ext>
                  </a:extLst>
                </a:gridCol>
              </a:tblGrid>
              <a:tr h="245959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Политика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Снижена доступность импортного оборудования</a:t>
                      </a:r>
                    </a:p>
                    <a:p>
                      <a:pPr marL="184150" marR="0" lvl="0" indent="-18415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Разрыв цепочек поставки оборудования – увеличение сроков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производственных предприятий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Законодательство по офсетным контрактам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Закон о выращивании поставщика 285-ФЗ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Низкая прибыльность контрактов 44-ФЗ и 223-ФЗ наряду с высокими требованиями по качеству и срокам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Перекос экономики в сторону ОПК</a:t>
                      </a:r>
                    </a:p>
                    <a:p>
                      <a:pPr marL="184150" indent="-184150">
                        <a:buFont typeface="+mj-lt"/>
                        <a:buAutoNum type="arabicPeriod"/>
                        <a:tabLst/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Риски ухода ключевых сотрудников (СВО)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endParaRPr lang="ru-RU" sz="13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302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 – </a:t>
                      </a:r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Экономика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не освоенных рынков и групп потребителей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endParaRPr lang="ru-RU" sz="13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Нестабильный уровень инфляции и ключевой ставки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Сниженная стоимость кредитов за счёт льготной ставки для производственных предприятий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средней зарплаты в отрасли за счёт высокого спроса на кадры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Непредсказуемость в изменениях налогового законодательства</a:t>
                      </a:r>
                    </a:p>
                    <a:p>
                      <a:pPr marL="184150" indent="-184150">
                        <a:buFont typeface="+mj-lt"/>
                        <a:buAutoNum type="arabicPeriod"/>
                        <a:tabLst/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Нестабильность курса валют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endParaRPr lang="ru-RU" sz="13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rgbClr val="3F5C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274394"/>
                  </a:ext>
                </a:extLst>
              </a:tr>
              <a:tr h="28599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 – </a:t>
                      </a:r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Социум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Дефицит квалифицированных кадров, усиливающийся повышенным спросом на кадры на фоне ситуации с СВО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Высокая мобильность населения в связи с отсутствием барьеров по перемещению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Переход на работу на удалённой основе к работодателям с более высокой оплатой труда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Тенденция к снижению численности работоспособного населения в связи со спадом рождаемости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Снижение общего качества образования на ряду с малым количеством выпускников по инженерным специальностям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Непопулярность ключевых профессий в отрасли</a:t>
                      </a:r>
                    </a:p>
                    <a:p>
                      <a:pPr marL="184150" indent="-184150">
                        <a:buFont typeface="+mj-lt"/>
                        <a:buAutoNum type="arabicPeriod"/>
                        <a:tabLst/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Низкое доверие к новым поставщикам со стороны крупных заказчиков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endParaRPr lang="ru-RU" sz="13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rgbClr val="FF5C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 – </a:t>
                      </a:r>
                      <a:r>
                        <a:rPr lang="ru-RU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Технология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отечественных технологий 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Низкое качество заменителей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Ограничения по импорту технологий, материалов, электронной компонентной базы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Изменение требований к качеству производства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Изменение требований к конечному изделию</a:t>
                      </a:r>
                    </a:p>
                    <a:p>
                      <a:pPr marL="184150" lvl="0" indent="-184150">
                        <a:buFont typeface="+mj-lt"/>
                        <a:buAutoNum type="arabicPeriod"/>
                        <a:tabLst/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внедрения программных продуктов для повышения эффективности управленческой деятельности</a:t>
                      </a:r>
                    </a:p>
                    <a:p>
                      <a:pPr marL="184150" indent="-184150">
                        <a:buFont typeface="+mj-lt"/>
                        <a:buAutoNum type="arabicPeriod"/>
                        <a:tabLst/>
                      </a:pPr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Уход с рынка сильных представителей производителей передового ПО в индустрии</a:t>
                      </a:r>
                      <a:r>
                        <a:rPr lang="ru-RU" sz="1300" b="1" dirty="0">
                          <a:effectLst/>
                        </a:rPr>
                        <a:t> </a:t>
                      </a:r>
                      <a:endParaRPr lang="ru-RU" sz="13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rgbClr val="EC94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522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257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F747-EE1C-154E-B217-72E85D8A7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0000"/>
            <a:ext cx="11346429" cy="714358"/>
          </a:xfrm>
        </p:spPr>
        <p:txBody>
          <a:bodyPr anchor="t" anchorCtr="0"/>
          <a:lstStyle/>
          <a:p>
            <a:r>
              <a:rPr lang="ru-RU" dirty="0"/>
              <a:t>Доля рынка и многоугольник конкурентоспособности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AA529D-9F8B-6758-5618-93AADE2DD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29" y="1883786"/>
            <a:ext cx="5791200" cy="4191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F2B40A-AE5B-607D-0CFF-EC75EA29E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44" y="1614358"/>
            <a:ext cx="6658806" cy="452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75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F747-EE1C-154E-B217-72E85D8A7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968" y="454967"/>
            <a:ext cx="10713461" cy="714358"/>
          </a:xfrm>
        </p:spPr>
        <p:txBody>
          <a:bodyPr anchor="t" anchorCtr="0"/>
          <a:lstStyle/>
          <a:p>
            <a:r>
              <a:rPr lang="ru-RU" dirty="0"/>
              <a:t>Организационная структура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6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10EB43C-E1CB-9C4D-7E95-21D05BEB5AFE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550562" y="2134928"/>
            <a:ext cx="0" cy="183972"/>
          </a:xfrm>
          <a:prstGeom prst="line">
            <a:avLst/>
          </a:prstGeom>
          <a:ln w="254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FA2702E-ADD2-0839-658C-A253B722AEE0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H="1" flipV="1">
            <a:off x="2550562" y="3146214"/>
            <a:ext cx="9" cy="210639"/>
          </a:xfrm>
          <a:prstGeom prst="line">
            <a:avLst/>
          </a:prstGeom>
          <a:ln w="254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5509876-BD87-F0E1-F837-DA613943BBF6}"/>
              </a:ext>
            </a:extLst>
          </p:cNvPr>
          <p:cNvCxnSpPr>
            <a:cxnSpLocks/>
          </p:cNvCxnSpPr>
          <p:nvPr/>
        </p:nvCxnSpPr>
        <p:spPr>
          <a:xfrm>
            <a:off x="2550561" y="2142959"/>
            <a:ext cx="7725855" cy="0"/>
          </a:xfrm>
          <a:prstGeom prst="line">
            <a:avLst/>
          </a:prstGeom>
          <a:ln w="254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8A7902C-EBBD-6B6E-4DF4-015654993DA0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10276416" y="2142959"/>
            <a:ext cx="0" cy="175941"/>
          </a:xfrm>
          <a:prstGeom prst="line">
            <a:avLst/>
          </a:prstGeom>
          <a:ln w="254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D35D6587-A523-CF19-1581-247BFF1BE72A}"/>
              </a:ext>
            </a:extLst>
          </p:cNvPr>
          <p:cNvSpPr/>
          <p:nvPr/>
        </p:nvSpPr>
        <p:spPr>
          <a:xfrm>
            <a:off x="5035519" y="1035055"/>
            <a:ext cx="2704835" cy="827314"/>
          </a:xfrm>
          <a:prstGeom prst="roundRect">
            <a:avLst/>
          </a:prstGeom>
          <a:solidFill>
            <a:srgbClr val="A30236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Генеральный директор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85E6A9A2-CEC4-F9BD-4B4A-A868EF5CDE6C}"/>
              </a:ext>
            </a:extLst>
          </p:cNvPr>
          <p:cNvSpPr/>
          <p:nvPr/>
        </p:nvSpPr>
        <p:spPr>
          <a:xfrm>
            <a:off x="1198141" y="2318900"/>
            <a:ext cx="2704841" cy="827314"/>
          </a:xfrm>
          <a:prstGeom prst="roundRect">
            <a:avLst/>
          </a:prstGeom>
          <a:solidFill>
            <a:srgbClr val="A3023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Технический директор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4E274577-55EB-38C8-35A0-B0335817C527}"/>
              </a:ext>
            </a:extLst>
          </p:cNvPr>
          <p:cNvSpPr/>
          <p:nvPr/>
        </p:nvSpPr>
        <p:spPr>
          <a:xfrm>
            <a:off x="1198142" y="3356853"/>
            <a:ext cx="2704857" cy="354998"/>
          </a:xfrm>
          <a:prstGeom prst="roundRect">
            <a:avLst/>
          </a:prstGeom>
          <a:solidFill>
            <a:srgbClr val="A3023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Главный инженер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13D21226-4062-46B1-A6E0-748DFC7A3790}"/>
              </a:ext>
            </a:extLst>
          </p:cNvPr>
          <p:cNvSpPr/>
          <p:nvPr/>
        </p:nvSpPr>
        <p:spPr>
          <a:xfrm>
            <a:off x="1474078" y="3895338"/>
            <a:ext cx="2790320" cy="354998"/>
          </a:xfrm>
          <a:prstGeom prst="roundRect">
            <a:avLst/>
          </a:prstGeom>
          <a:solidFill>
            <a:srgbClr val="FF5C3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Инженер-проектировщик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9E0AD628-F466-A772-E25E-2AD5CD4C4B4C}"/>
              </a:ext>
            </a:extLst>
          </p:cNvPr>
          <p:cNvSpPr/>
          <p:nvPr/>
        </p:nvSpPr>
        <p:spPr>
          <a:xfrm>
            <a:off x="1474084" y="4903539"/>
            <a:ext cx="2790310" cy="353010"/>
          </a:xfrm>
          <a:prstGeom prst="roundRect">
            <a:avLst/>
          </a:prstGeom>
          <a:solidFill>
            <a:srgbClr val="3F5CB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Программист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80578698-627F-49E2-DB1B-8B84E1352EF9}"/>
              </a:ext>
            </a:extLst>
          </p:cNvPr>
          <p:cNvSpPr/>
          <p:nvPr/>
        </p:nvSpPr>
        <p:spPr>
          <a:xfrm>
            <a:off x="8924008" y="2318900"/>
            <a:ext cx="2704815" cy="827314"/>
          </a:xfrm>
          <a:prstGeom prst="roundRect">
            <a:avLst/>
          </a:prstGeom>
          <a:solidFill>
            <a:srgbClr val="3F5CB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Тендерный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отдел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DF7E711-C213-423A-96CA-1450A2E33A31}"/>
              </a:ext>
            </a:extLst>
          </p:cNvPr>
          <p:cNvCxnSpPr>
            <a:cxnSpLocks/>
          </p:cNvCxnSpPr>
          <p:nvPr/>
        </p:nvCxnSpPr>
        <p:spPr>
          <a:xfrm flipV="1">
            <a:off x="5770627" y="3236720"/>
            <a:ext cx="0" cy="111518"/>
          </a:xfrm>
          <a:prstGeom prst="line">
            <a:avLst/>
          </a:prstGeom>
          <a:ln w="254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DAA2A506-19EB-8092-2B26-0A5B57DC23A4}"/>
              </a:ext>
            </a:extLst>
          </p:cNvPr>
          <p:cNvSpPr/>
          <p:nvPr/>
        </p:nvSpPr>
        <p:spPr>
          <a:xfrm>
            <a:off x="4423703" y="3348238"/>
            <a:ext cx="2704833" cy="354998"/>
          </a:xfrm>
          <a:prstGeom prst="roundRect">
            <a:avLst/>
          </a:prstGeom>
          <a:solidFill>
            <a:srgbClr val="FF5C3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Офис-менеджер/ логист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DA0F057F-8B88-670D-B08E-AFBA7AC58F29}"/>
              </a:ext>
            </a:extLst>
          </p:cNvPr>
          <p:cNvSpPr/>
          <p:nvPr/>
        </p:nvSpPr>
        <p:spPr>
          <a:xfrm>
            <a:off x="8924008" y="5250503"/>
            <a:ext cx="2704735" cy="827314"/>
          </a:xfrm>
          <a:prstGeom prst="roundRect">
            <a:avLst/>
          </a:prstGeom>
          <a:solidFill>
            <a:srgbClr val="3F5CB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Внештатные сотрудники,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аутсорсинг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2B5F4DF-086D-913F-B59B-B6E116B30F24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6387931" y="2142959"/>
            <a:ext cx="0" cy="175941"/>
          </a:xfrm>
          <a:prstGeom prst="line">
            <a:avLst/>
          </a:prstGeom>
          <a:ln w="254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15FB2418-09DC-57FF-2631-64C0B8B2354B}"/>
              </a:ext>
            </a:extLst>
          </p:cNvPr>
          <p:cNvSpPr/>
          <p:nvPr/>
        </p:nvSpPr>
        <p:spPr>
          <a:xfrm>
            <a:off x="5035519" y="2318900"/>
            <a:ext cx="2704823" cy="827314"/>
          </a:xfrm>
          <a:prstGeom prst="roundRect">
            <a:avLst/>
          </a:prstGeom>
          <a:solidFill>
            <a:srgbClr val="A3023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Бухгалтер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B9BFA3F-52F4-07E0-A500-6B09C0E0B06B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6387937" y="1862369"/>
            <a:ext cx="0" cy="261200"/>
          </a:xfrm>
          <a:prstGeom prst="line">
            <a:avLst/>
          </a:prstGeom>
          <a:ln w="254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668FCE63-3804-6260-CFD0-4239B84041EE}"/>
              </a:ext>
            </a:extLst>
          </p:cNvPr>
          <p:cNvSpPr/>
          <p:nvPr/>
        </p:nvSpPr>
        <p:spPr>
          <a:xfrm>
            <a:off x="1474078" y="5404198"/>
            <a:ext cx="2790316" cy="365271"/>
          </a:xfrm>
          <a:prstGeom prst="roundRect">
            <a:avLst/>
          </a:prstGeom>
          <a:solidFill>
            <a:srgbClr val="FF5C3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Электромонтажник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AB850665-AE9F-8AE0-11E1-1A82F908C96F}"/>
              </a:ext>
            </a:extLst>
          </p:cNvPr>
          <p:cNvSpPr/>
          <p:nvPr/>
        </p:nvSpPr>
        <p:spPr>
          <a:xfrm>
            <a:off x="1474074" y="4397985"/>
            <a:ext cx="2790320" cy="357905"/>
          </a:xfrm>
          <a:prstGeom prst="roundRect">
            <a:avLst/>
          </a:prstGeom>
          <a:solidFill>
            <a:srgbClr val="FF5C3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Инженер-проектировщик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65096766-998E-00D0-0B4A-43820E11C0A6}"/>
              </a:ext>
            </a:extLst>
          </p:cNvPr>
          <p:cNvCxnSpPr>
            <a:cxnSpLocks/>
          </p:cNvCxnSpPr>
          <p:nvPr/>
        </p:nvCxnSpPr>
        <p:spPr>
          <a:xfrm flipV="1">
            <a:off x="1300358" y="3680526"/>
            <a:ext cx="0" cy="380257"/>
          </a:xfrm>
          <a:prstGeom prst="line">
            <a:avLst/>
          </a:prstGeom>
          <a:ln w="254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A196018A-060E-7C4E-FE86-DA0026DAF38F}"/>
              </a:ext>
            </a:extLst>
          </p:cNvPr>
          <p:cNvCxnSpPr>
            <a:cxnSpLocks/>
          </p:cNvCxnSpPr>
          <p:nvPr/>
        </p:nvCxnSpPr>
        <p:spPr>
          <a:xfrm>
            <a:off x="1300358" y="4060783"/>
            <a:ext cx="173720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3FEBC635-3DB5-FB3C-BC89-70ADEA2F2D3D}"/>
              </a:ext>
            </a:extLst>
          </p:cNvPr>
          <p:cNvCxnSpPr>
            <a:cxnSpLocks/>
          </p:cNvCxnSpPr>
          <p:nvPr/>
        </p:nvCxnSpPr>
        <p:spPr>
          <a:xfrm flipV="1">
            <a:off x="1300358" y="4060783"/>
            <a:ext cx="0" cy="516154"/>
          </a:xfrm>
          <a:prstGeom prst="line">
            <a:avLst/>
          </a:prstGeom>
          <a:ln w="254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95296C7C-7769-04A0-02EB-5D43B65902DE}"/>
              </a:ext>
            </a:extLst>
          </p:cNvPr>
          <p:cNvCxnSpPr>
            <a:cxnSpLocks/>
          </p:cNvCxnSpPr>
          <p:nvPr/>
        </p:nvCxnSpPr>
        <p:spPr>
          <a:xfrm>
            <a:off x="1300358" y="4576937"/>
            <a:ext cx="173720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464544B-E3F2-809A-5CDE-319D7F0CF3D4}"/>
              </a:ext>
            </a:extLst>
          </p:cNvPr>
          <p:cNvCxnSpPr>
            <a:cxnSpLocks/>
          </p:cNvCxnSpPr>
          <p:nvPr/>
        </p:nvCxnSpPr>
        <p:spPr>
          <a:xfrm flipV="1">
            <a:off x="1300358" y="4509387"/>
            <a:ext cx="0" cy="516154"/>
          </a:xfrm>
          <a:prstGeom prst="line">
            <a:avLst/>
          </a:prstGeom>
          <a:ln w="254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FB4F011B-622A-AA7F-FB4A-8ECB29EC3144}"/>
              </a:ext>
            </a:extLst>
          </p:cNvPr>
          <p:cNvCxnSpPr>
            <a:cxnSpLocks/>
          </p:cNvCxnSpPr>
          <p:nvPr/>
        </p:nvCxnSpPr>
        <p:spPr>
          <a:xfrm>
            <a:off x="1300358" y="5025541"/>
            <a:ext cx="173720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5E32642C-9844-AA94-48D6-3F80FBCA7176}"/>
              </a:ext>
            </a:extLst>
          </p:cNvPr>
          <p:cNvCxnSpPr>
            <a:cxnSpLocks/>
          </p:cNvCxnSpPr>
          <p:nvPr/>
        </p:nvCxnSpPr>
        <p:spPr>
          <a:xfrm flipH="1" flipV="1">
            <a:off x="1300358" y="5025541"/>
            <a:ext cx="2759" cy="554254"/>
          </a:xfrm>
          <a:prstGeom prst="line">
            <a:avLst/>
          </a:prstGeom>
          <a:ln w="254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CA1DF877-1982-71FA-507B-92DE020C7FD2}"/>
              </a:ext>
            </a:extLst>
          </p:cNvPr>
          <p:cNvCxnSpPr>
            <a:cxnSpLocks/>
          </p:cNvCxnSpPr>
          <p:nvPr/>
        </p:nvCxnSpPr>
        <p:spPr>
          <a:xfrm>
            <a:off x="1303117" y="5579795"/>
            <a:ext cx="173720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68B2F910-0B91-7E83-D5F7-B033A41EDA4C}"/>
              </a:ext>
            </a:extLst>
          </p:cNvPr>
          <p:cNvCxnSpPr>
            <a:cxnSpLocks/>
            <a:stCxn id="33" idx="0"/>
          </p:cNvCxnSpPr>
          <p:nvPr/>
        </p:nvCxnSpPr>
        <p:spPr>
          <a:xfrm flipH="1" flipV="1">
            <a:off x="5776123" y="3681258"/>
            <a:ext cx="9" cy="210639"/>
          </a:xfrm>
          <a:prstGeom prst="line">
            <a:avLst/>
          </a:prstGeom>
          <a:ln w="254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BF286AFF-151A-1696-EDAC-0FF32466ACE9}"/>
              </a:ext>
            </a:extLst>
          </p:cNvPr>
          <p:cNvSpPr/>
          <p:nvPr/>
        </p:nvSpPr>
        <p:spPr>
          <a:xfrm>
            <a:off x="4423703" y="3891897"/>
            <a:ext cx="2704857" cy="354998"/>
          </a:xfrm>
          <a:prstGeom prst="roundRect">
            <a:avLst/>
          </a:prstGeom>
          <a:solidFill>
            <a:srgbClr val="FF5C3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Экспедитор/кладовщик</a:t>
            </a: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9A568C17-B162-89DD-C8C7-F737CC3EF798}"/>
              </a:ext>
            </a:extLst>
          </p:cNvPr>
          <p:cNvSpPr/>
          <p:nvPr/>
        </p:nvSpPr>
        <p:spPr>
          <a:xfrm>
            <a:off x="1469116" y="5920352"/>
            <a:ext cx="2790316" cy="365271"/>
          </a:xfrm>
          <a:prstGeom prst="roundRect">
            <a:avLst/>
          </a:prstGeom>
          <a:solidFill>
            <a:srgbClr val="FF5C3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Электромонтажник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9D44D581-C50C-AE6A-0C8F-F8D4101C912D}"/>
              </a:ext>
            </a:extLst>
          </p:cNvPr>
          <p:cNvCxnSpPr>
            <a:cxnSpLocks/>
          </p:cNvCxnSpPr>
          <p:nvPr/>
        </p:nvCxnSpPr>
        <p:spPr>
          <a:xfrm flipH="1" flipV="1">
            <a:off x="1304496" y="5554217"/>
            <a:ext cx="2759" cy="554254"/>
          </a:xfrm>
          <a:prstGeom prst="line">
            <a:avLst/>
          </a:prstGeom>
          <a:ln w="254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08BCA3E4-BD75-9EE1-4DA0-67A6DCFAA473}"/>
              </a:ext>
            </a:extLst>
          </p:cNvPr>
          <p:cNvCxnSpPr>
            <a:cxnSpLocks/>
          </p:cNvCxnSpPr>
          <p:nvPr/>
        </p:nvCxnSpPr>
        <p:spPr>
          <a:xfrm>
            <a:off x="1307255" y="6108471"/>
            <a:ext cx="173720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F99682EC-B993-932F-9B66-FBD10054B0EA}"/>
              </a:ext>
            </a:extLst>
          </p:cNvPr>
          <p:cNvCxnSpPr>
            <a:cxnSpLocks/>
          </p:cNvCxnSpPr>
          <p:nvPr/>
        </p:nvCxnSpPr>
        <p:spPr>
          <a:xfrm>
            <a:off x="2550561" y="3236720"/>
            <a:ext cx="3225559" cy="0"/>
          </a:xfrm>
          <a:prstGeom prst="line">
            <a:avLst/>
          </a:prstGeom>
          <a:ln w="254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586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F747-EE1C-154E-B217-72E85D8A7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0000"/>
            <a:ext cx="11346429" cy="714358"/>
          </a:xfrm>
        </p:spPr>
        <p:txBody>
          <a:bodyPr anchor="t" anchorCtr="0"/>
          <a:lstStyle/>
          <a:p>
            <a:r>
              <a:rPr lang="ru-RU" dirty="0"/>
              <a:t>Анализ кадрового состава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CB8302-5C54-0AFC-B348-63F962D98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443502"/>
            <a:ext cx="4546600" cy="3111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610D38-1B03-E878-CD4B-8D09500BE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343" y="1387310"/>
            <a:ext cx="5477782" cy="316729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348D3AB-F729-6843-E75D-5BB585D3B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363" y="3741443"/>
            <a:ext cx="41656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26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F747-EE1C-154E-B217-72E85D8A7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0000"/>
            <a:ext cx="11346429" cy="714358"/>
          </a:xfrm>
        </p:spPr>
        <p:txBody>
          <a:bodyPr anchor="t" anchorCtr="0"/>
          <a:lstStyle/>
          <a:p>
            <a:r>
              <a:rPr lang="ru-RU" dirty="0"/>
              <a:t>Оценка финансового состояния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46A4A43D-E60C-A242-594C-88AC06B1A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068893"/>
              </p:ext>
            </p:extLst>
          </p:nvPr>
        </p:nvGraphicFramePr>
        <p:xfrm>
          <a:off x="5627912" y="1840235"/>
          <a:ext cx="6618517" cy="371148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440008">
                  <a:extLst>
                    <a:ext uri="{9D8B030D-6E8A-4147-A177-3AD203B41FA5}">
                      <a16:colId xmlns:a16="http://schemas.microsoft.com/office/drawing/2014/main" val="4226868769"/>
                    </a:ext>
                  </a:extLst>
                </a:gridCol>
                <a:gridCol w="1089639">
                  <a:extLst>
                    <a:ext uri="{9D8B030D-6E8A-4147-A177-3AD203B41FA5}">
                      <a16:colId xmlns:a16="http://schemas.microsoft.com/office/drawing/2014/main" val="1832499076"/>
                    </a:ext>
                  </a:extLst>
                </a:gridCol>
                <a:gridCol w="1088870">
                  <a:extLst>
                    <a:ext uri="{9D8B030D-6E8A-4147-A177-3AD203B41FA5}">
                      <a16:colId xmlns:a16="http://schemas.microsoft.com/office/drawing/2014/main" val="3655978039"/>
                    </a:ext>
                  </a:extLst>
                </a:gridCol>
              </a:tblGrid>
              <a:tr h="4123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</a:rPr>
                        <a:t>Показатели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</a:rPr>
                        <a:t>2021 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</a:rPr>
                        <a:t>2022 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871823"/>
                  </a:ext>
                </a:extLst>
              </a:tr>
              <a:tr h="4123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</a:rPr>
                        <a:t>Выручка, тыс. </a:t>
                      </a:r>
                      <a:r>
                        <a:rPr lang="ru-RU" sz="1600" dirty="0" err="1">
                          <a:effectLst/>
                        </a:rPr>
                        <a:t>руб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</a:rPr>
                        <a:t>4 821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8 643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  <a:sym typeface="Symbol" pitchFamily="2" charset="2"/>
                        </a:rPr>
                        <a:t>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1741346"/>
                  </a:ext>
                </a:extLst>
              </a:tr>
              <a:tr h="4123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</a:rPr>
                        <a:t>Прибыль, тыс. </a:t>
                      </a:r>
                      <a:r>
                        <a:rPr lang="ru-RU" sz="1600" dirty="0" err="1">
                          <a:effectLst/>
                        </a:rPr>
                        <a:t>руб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</a:rPr>
                        <a:t>299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322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  <a:sym typeface="Symbol" pitchFamily="2" charset="2"/>
                        </a:rPr>
                        <a:t>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8877129"/>
                  </a:ext>
                </a:extLst>
              </a:tr>
              <a:tr h="4123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</a:rPr>
                        <a:t>Коэффициент текущей ликвидности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</a:rPr>
                        <a:t>1,465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1,674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  <a:sym typeface="Symbol" pitchFamily="2" charset="2"/>
                        </a:rPr>
                        <a:t>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7258568"/>
                  </a:ext>
                </a:extLst>
              </a:tr>
              <a:tr h="4123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</a:rPr>
                        <a:t>Коэффициент наличия собств. средств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0,318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0,128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sym typeface="Symbol" pitchFamily="2" charset="2"/>
                        </a:rPr>
                        <a:t>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4829300"/>
                  </a:ext>
                </a:extLst>
              </a:tr>
              <a:tr h="4123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</a:rPr>
                        <a:t>Рентабельность продукции, 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8,15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6,11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sym typeface="Symbol" pitchFamily="2" charset="2"/>
                        </a:rPr>
                        <a:t>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4194568"/>
                  </a:ext>
                </a:extLst>
              </a:tr>
              <a:tr h="4123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</a:rPr>
                        <a:t>Рентабельность компании, 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6,20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3.73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sym typeface="Symbol" pitchFamily="2" charset="2"/>
                        </a:rPr>
                        <a:t>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3054976"/>
                  </a:ext>
                </a:extLst>
              </a:tr>
              <a:tr h="4123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</a:rPr>
                        <a:t>Рентабельность активов, 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</a:rPr>
                        <a:t>30,73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8,58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sym typeface="Symbol" pitchFamily="2" charset="2"/>
                        </a:rPr>
                        <a:t>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5350783"/>
                  </a:ext>
                </a:extLst>
              </a:tr>
              <a:tr h="4123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</a:rPr>
                        <a:t>Рентабельность продаж, 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</a:rPr>
                        <a:t>8,88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6,51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sym typeface="Symbol" pitchFamily="2" charset="2"/>
                        </a:rPr>
                        <a:t>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5693153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F967BD-D99B-C575-6378-E397F0B7A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257179"/>
            <a:ext cx="4572000" cy="254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F787D74-D279-9FCD-1894-BC2F9EC60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1" y="3797179"/>
            <a:ext cx="4572000" cy="26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F747-EE1C-154E-B217-72E85D8A7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0000"/>
            <a:ext cx="11346429" cy="714358"/>
          </a:xfrm>
        </p:spPr>
        <p:txBody>
          <a:bodyPr anchor="t" anchorCtr="0"/>
          <a:lstStyle/>
          <a:p>
            <a:r>
              <a:rPr lang="ru-RU" dirty="0"/>
              <a:t>Анализ производственных возможностей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55821B6-6AC9-1352-F5F7-29763F798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836515"/>
              </p:ext>
            </p:extLst>
          </p:nvPr>
        </p:nvGraphicFramePr>
        <p:xfrm>
          <a:off x="900000" y="1350445"/>
          <a:ext cx="10417630" cy="314430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161314">
                  <a:extLst>
                    <a:ext uri="{9D8B030D-6E8A-4147-A177-3AD203B41FA5}">
                      <a16:colId xmlns:a16="http://schemas.microsoft.com/office/drawing/2014/main" val="3106658675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val="2786274478"/>
                    </a:ext>
                  </a:extLst>
                </a:gridCol>
                <a:gridCol w="2166259">
                  <a:extLst>
                    <a:ext uri="{9D8B030D-6E8A-4147-A177-3AD203B41FA5}">
                      <a16:colId xmlns:a16="http://schemas.microsoft.com/office/drawing/2014/main" val="3159272651"/>
                    </a:ext>
                  </a:extLst>
                </a:gridCol>
              </a:tblGrid>
              <a:tr h="3493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Базовое значение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Плановое значение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718611"/>
                  </a:ext>
                </a:extLst>
              </a:tr>
              <a:tr h="349367">
                <a:tc>
                  <a:txBody>
                    <a:bodyPr/>
                    <a:lstStyle/>
                    <a:p>
                      <a:r>
                        <a:rPr lang="ru-RU" sz="1400" dirty="0"/>
                        <a:t>Среднее число поступающих заявок, </a:t>
                      </a:r>
                      <a:r>
                        <a:rPr lang="ru-RU" sz="1400" dirty="0" err="1"/>
                        <a:t>шт</a:t>
                      </a:r>
                      <a:r>
                        <a:rPr lang="ru-RU" sz="1400" dirty="0"/>
                        <a:t>/месяц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400146"/>
                  </a:ext>
                </a:extLst>
              </a:tr>
              <a:tr h="349367">
                <a:tc>
                  <a:txBody>
                    <a:bodyPr/>
                    <a:lstStyle/>
                    <a:p>
                      <a:r>
                        <a:rPr lang="ru-RU" sz="1400" dirty="0"/>
                        <a:t>Доля вернувшихся клиентов,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661875"/>
                  </a:ext>
                </a:extLst>
              </a:tr>
              <a:tr h="34936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</a:rPr>
                        <a:t>Производительность цеха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нормо</a:t>
                      </a:r>
                      <a:r>
                        <a:rPr lang="ru-RU" sz="1400" dirty="0"/>
                        <a:t>-единиц/месяц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218376"/>
                  </a:ext>
                </a:extLst>
              </a:tr>
              <a:tr h="349367">
                <a:tc>
                  <a:txBody>
                    <a:bodyPr/>
                    <a:lstStyle/>
                    <a:p>
                      <a:r>
                        <a:rPr lang="ru-RU" sz="1400" dirty="0"/>
                        <a:t>Максимальные габариты оболочки (</a:t>
                      </a:r>
                      <a:r>
                        <a:rPr lang="ru-RU" sz="1400" dirty="0" err="1"/>
                        <a:t>ВхШхГ</a:t>
                      </a:r>
                      <a:r>
                        <a:rPr lang="ru-RU" sz="1400" dirty="0"/>
                        <a:t>), 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2000х800х400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2200х1600х800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302950"/>
                  </a:ext>
                </a:extLst>
              </a:tr>
              <a:tr h="349367">
                <a:tc>
                  <a:txBody>
                    <a:bodyPr/>
                    <a:lstStyle/>
                    <a:p>
                      <a:r>
                        <a:rPr lang="ru-RU" sz="1400" dirty="0"/>
                        <a:t>Максимальная мощность, кВт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29027"/>
                  </a:ext>
                </a:extLst>
              </a:tr>
              <a:tr h="349367">
                <a:tc>
                  <a:txBody>
                    <a:bodyPr/>
                    <a:lstStyle/>
                    <a:p>
                      <a:r>
                        <a:rPr lang="ru-RU" sz="1400" dirty="0"/>
                        <a:t>Максимальный вес изделия, кг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481217"/>
                  </a:ext>
                </a:extLst>
              </a:tr>
              <a:tr h="349367">
                <a:tc>
                  <a:txBody>
                    <a:bodyPr/>
                    <a:lstStyle/>
                    <a:p>
                      <a:r>
                        <a:rPr lang="ru-RU" sz="1400" dirty="0"/>
                        <a:t>Проработка технико-коммерческих предложений, </a:t>
                      </a:r>
                      <a:r>
                        <a:rPr lang="ru-RU" sz="1400" dirty="0" err="1"/>
                        <a:t>шт</a:t>
                      </a:r>
                      <a:r>
                        <a:rPr lang="ru-RU" sz="1400" dirty="0"/>
                        <a:t>/месяц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236997"/>
                  </a:ext>
                </a:extLst>
              </a:tr>
              <a:tr h="349367">
                <a:tc>
                  <a:txBody>
                    <a:bodyPr/>
                    <a:lstStyle/>
                    <a:p>
                      <a:r>
                        <a:rPr lang="ru-RU" sz="1400" dirty="0"/>
                        <a:t>Доля просроченных заказов,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228438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884E3F-9B02-BB72-D05A-89688DB39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30" y="4427590"/>
            <a:ext cx="104140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07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RANEPA">
      <a:dk1>
        <a:srgbClr val="000000"/>
      </a:dk1>
      <a:lt1>
        <a:srgbClr val="FFFFFF"/>
      </a:lt1>
      <a:dk2>
        <a:srgbClr val="404040"/>
      </a:dk2>
      <a:lt2>
        <a:srgbClr val="E7E6E6"/>
      </a:lt2>
      <a:accent1>
        <a:srgbClr val="A30236"/>
      </a:accent1>
      <a:accent2>
        <a:srgbClr val="ED7D31"/>
      </a:accent2>
      <a:accent3>
        <a:srgbClr val="879DC1"/>
      </a:accent3>
      <a:accent4>
        <a:srgbClr val="FF5C36"/>
      </a:accent4>
      <a:accent5>
        <a:srgbClr val="3F5CBD"/>
      </a:accent5>
      <a:accent6>
        <a:srgbClr val="12A3AD"/>
      </a:accent6>
      <a:hlink>
        <a:srgbClr val="6D6D6D"/>
      </a:hlink>
      <a:folHlink>
        <a:srgbClr val="AFABA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12594</TotalTime>
  <Words>2072</Words>
  <Application>Microsoft Macintosh PowerPoint</Application>
  <PresentationFormat>Произвольный</PresentationFormat>
  <Paragraphs>571</Paragraphs>
  <Slides>24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Arial Narrow</vt:lpstr>
      <vt:lpstr>Calibri</vt:lpstr>
      <vt:lpstr>Symbol</vt:lpstr>
      <vt:lpstr>Times New Roman</vt:lpstr>
      <vt:lpstr>Тема Office</vt:lpstr>
      <vt:lpstr>УПРАВЛЕНИЕ РАЗВИТИЕМ ООО «УРАЛЬСКИЙ ЗАВОД АВТОМАТИКИ» НА СТАДИИ РОСТА </vt:lpstr>
      <vt:lpstr>О компании</vt:lpstr>
      <vt:lpstr>Предмет исследования, цель, задачи</vt:lpstr>
      <vt:lpstr>Анализ внешней среды</vt:lpstr>
      <vt:lpstr>Доля рынка и многоугольник конкурентоспособности</vt:lpstr>
      <vt:lpstr>Организационная структура</vt:lpstr>
      <vt:lpstr>Анализ кадрового состава</vt:lpstr>
      <vt:lpstr>Оценка финансового состояния</vt:lpstr>
      <vt:lpstr>Анализ производственных возможностей</vt:lpstr>
      <vt:lpstr>Диаграмма Исикавы</vt:lpstr>
      <vt:lpstr>SWOT-анализ</vt:lpstr>
      <vt:lpstr>Стратегический план развития</vt:lpstr>
      <vt:lpstr>Профиль клиента</vt:lpstr>
      <vt:lpstr>Проектное решение по цеху</vt:lpstr>
      <vt:lpstr>Программа мероприятий</vt:lpstr>
      <vt:lpstr>Программа мероприятий</vt:lpstr>
      <vt:lpstr>Программа мероприятий</vt:lpstr>
      <vt:lpstr>Сетевой график</vt:lpstr>
      <vt:lpstr>Диаграмма Ганта</vt:lpstr>
      <vt:lpstr>Работа с рисками</vt:lpstr>
      <vt:lpstr>Смета затрат на проект</vt:lpstr>
      <vt:lpstr>Экономическое обоснование</vt:lpstr>
      <vt:lpstr>Индикативные показатели</vt:lpstr>
      <vt:lpstr>УПРАВЛЕНИЕ РАЗВИТИЕМ ООО «УРАЛЬСКИЙ ЗАВОД АВТОМАТИКИ» НА СТАДИИ РОСТА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Сергей Кашигин</cp:lastModifiedBy>
  <cp:revision>342</cp:revision>
  <dcterms:created xsi:type="dcterms:W3CDTF">2022-10-16T16:54:41Z</dcterms:created>
  <dcterms:modified xsi:type="dcterms:W3CDTF">2023-05-25T03:12:23Z</dcterms:modified>
</cp:coreProperties>
</file>