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1" r:id="rId3"/>
    <p:sldId id="285" r:id="rId4"/>
    <p:sldId id="263" r:id="rId5"/>
    <p:sldId id="274" r:id="rId6"/>
    <p:sldId id="275" r:id="rId7"/>
    <p:sldId id="273" r:id="rId8"/>
    <p:sldId id="277" r:id="rId9"/>
    <p:sldId id="278" r:id="rId10"/>
    <p:sldId id="283" r:id="rId11"/>
    <p:sldId id="280" r:id="rId12"/>
    <p:sldId id="282" r:id="rId13"/>
    <p:sldId id="279" r:id="rId14"/>
    <p:sldId id="284" r:id="rId15"/>
    <p:sldId id="265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B9CA"/>
    <a:srgbClr val="CED5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4</c:v>
                </c:pt>
                <c:pt idx="4">
                  <c:v>6</c:v>
                </c:pt>
                <c:pt idx="5">
                  <c:v>4</c:v>
                </c:pt>
                <c:pt idx="6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6F-45A5-AE13-14EBEA7B02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7797296"/>
        <c:axId val="457795984"/>
      </c:barChart>
      <c:catAx>
        <c:axId val="457797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206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457795984"/>
        <c:crosses val="autoZero"/>
        <c:auto val="1"/>
        <c:lblAlgn val="ctr"/>
        <c:lblOffset val="100"/>
        <c:noMultiLvlLbl val="0"/>
      </c:catAx>
      <c:valAx>
        <c:axId val="457795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206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457797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CF5E-C391-4D57-890D-4F5B13AFDE94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F9E7-681C-433E-9606-45BCCF612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323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CF5E-C391-4D57-890D-4F5B13AFDE94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F9E7-681C-433E-9606-45BCCF612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107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CF5E-C391-4D57-890D-4F5B13AFDE94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F9E7-681C-433E-9606-45BCCF612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551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CF5E-C391-4D57-890D-4F5B13AFDE94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F9E7-681C-433E-9606-45BCCF612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015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CF5E-C391-4D57-890D-4F5B13AFDE94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F9E7-681C-433E-9606-45BCCF612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379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CF5E-C391-4D57-890D-4F5B13AFDE94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F9E7-681C-433E-9606-45BCCF612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529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CF5E-C391-4D57-890D-4F5B13AFDE94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F9E7-681C-433E-9606-45BCCF612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2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CF5E-C391-4D57-890D-4F5B13AFDE94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F9E7-681C-433E-9606-45BCCF612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227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CF5E-C391-4D57-890D-4F5B13AFDE94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F9E7-681C-433E-9606-45BCCF612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536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CF5E-C391-4D57-890D-4F5B13AFDE94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F9E7-681C-433E-9606-45BCCF612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200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CF5E-C391-4D57-890D-4F5B13AFDE94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F9E7-681C-433E-9606-45BCCF612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593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CCF5E-C391-4D57-890D-4F5B13AFDE94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BF9E7-681C-433E-9606-45BCCF612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275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.wdp"/><Relationship Id="rId3" Type="http://schemas.openxmlformats.org/officeDocument/2006/relationships/image" Target="../media/image7.jpeg"/><Relationship Id="rId7" Type="http://schemas.openxmlformats.org/officeDocument/2006/relationships/image" Target="../media/image11.gif"/><Relationship Id="rId12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11" Type="http://schemas.openxmlformats.org/officeDocument/2006/relationships/image" Target="../media/image3.png"/><Relationship Id="rId5" Type="http://schemas.openxmlformats.org/officeDocument/2006/relationships/image" Target="../media/image9.png"/><Relationship Id="rId10" Type="http://schemas.openxmlformats.org/officeDocument/2006/relationships/image" Target="../media/image2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одежда, человек, женщина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A4F26CA-F4DE-4C75-AC52-7A37A9F2F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7" y="-8965"/>
            <a:ext cx="12233167" cy="683895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34031" y="5911448"/>
            <a:ext cx="12260062" cy="95410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Montserrat" panose="00000500000000000000" pitchFamily="2" charset="-52"/>
              </a:rPr>
              <a:t>ПОДГОТОВКА СПЕЦИАЛИСТОВ К ЗАРУБЕЖНОЙ СТАЖИРОВКЕ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Montserrat" panose="00000500000000000000" pitchFamily="2" charset="-52"/>
              </a:rPr>
              <a:t>Воронежский государственный университет</a:t>
            </a:r>
          </a:p>
        </p:txBody>
      </p:sp>
      <p:pic>
        <p:nvPicPr>
          <p:cNvPr id="14" name="Рисунок 13" descr="Изображение выглядит как эмблема, символ, нашивка, герб&#10;&#10;Автоматически созданное описание">
            <a:extLst>
              <a:ext uri="{FF2B5EF4-FFF2-40B4-BE49-F238E27FC236}">
                <a16:creationId xmlns:a16="http://schemas.microsoft.com/office/drawing/2014/main" id="{0A3AEE48-0552-4860-9FB1-DE3938260E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20" y="-96704"/>
            <a:ext cx="1224509" cy="1729299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Графика, графический дизайн, Цвет электрик, Цвет Majorelle blue&#10;&#10;Автоматически созданное описание">
            <a:extLst>
              <a:ext uri="{FF2B5EF4-FFF2-40B4-BE49-F238E27FC236}">
                <a16:creationId xmlns:a16="http://schemas.microsoft.com/office/drawing/2014/main" id="{9E4F3691-2A1F-4A11-929E-F0F830C160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617" y="-64465"/>
            <a:ext cx="1441411" cy="14414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8CDBA5-1013-458F-813C-4F656FDEE8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4180" y1="49206" x2="40212" y2="47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03" y="-8965"/>
            <a:ext cx="1441412" cy="144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70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555987" y="1423461"/>
            <a:ext cx="10822870" cy="1569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ru-RU" b="1" dirty="0">
                <a:solidFill>
                  <a:srgbClr val="002060"/>
                </a:solidFill>
                <a:latin typeface="Montserrat" panose="00000500000000000000" pitchFamily="2" charset="-52"/>
              </a:rPr>
              <a:t>6. Помощь руководителей проектов от ВГУ при составлении документов «Цели и задачи зарубежной стажировки» и «Описание проекта»</a:t>
            </a:r>
          </a:p>
          <a:p>
            <a:pPr algn="just">
              <a:lnSpc>
                <a:spcPct val="150000"/>
              </a:lnSpc>
            </a:pPr>
            <a:endParaRPr lang="ru-RU" b="1" dirty="0">
              <a:solidFill>
                <a:srgbClr val="002060"/>
              </a:solidFill>
              <a:latin typeface="Montserrat" panose="00000500000000000000" pitchFamily="2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38952" y="6332434"/>
            <a:ext cx="447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7030A0"/>
                </a:solidFill>
                <a:latin typeface="Montserrat" panose="00000500000000000000" pitchFamily="2" charset="-52"/>
              </a:rPr>
              <a:t>10</a:t>
            </a:r>
          </a:p>
        </p:txBody>
      </p:sp>
      <p:pic>
        <p:nvPicPr>
          <p:cNvPr id="10" name="Рисунок 9" descr="Изображение выглядит как эмблема, символ, нашивка, герб&#10;&#10;Автоматически созданное описание">
            <a:extLst>
              <a:ext uri="{FF2B5EF4-FFF2-40B4-BE49-F238E27FC236}">
                <a16:creationId xmlns:a16="http://schemas.microsoft.com/office/drawing/2014/main" id="{283AEF26-5CAC-4F9F-8057-36D5002434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20" y="-211448"/>
            <a:ext cx="1539910" cy="217472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Графика, графический дизайн, Цвет электрик, Цвет Majorelle blue&#10;&#10;Автоматически созданное описание">
            <a:extLst>
              <a:ext uri="{FF2B5EF4-FFF2-40B4-BE49-F238E27FC236}">
                <a16:creationId xmlns:a16="http://schemas.microsoft.com/office/drawing/2014/main" id="{3A417BB3-2934-4919-9A33-2AB3A44B2F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463" y="-211448"/>
            <a:ext cx="1958788" cy="1958788"/>
          </a:xfrm>
          <a:prstGeom prst="rect">
            <a:avLst/>
          </a:prstGeom>
        </p:spPr>
      </p:pic>
      <p:pic>
        <p:nvPicPr>
          <p:cNvPr id="5" name="Рисунок 4" descr="Изображение выглядит как одежда, человек, Человеческое лицо, ноутбук&#10;&#10;Автоматически созданное описание">
            <a:extLst>
              <a:ext uri="{FF2B5EF4-FFF2-40B4-BE49-F238E27FC236}">
                <a16:creationId xmlns:a16="http://schemas.microsoft.com/office/drawing/2014/main" id="{1D233AD5-6193-4494-9D3E-5786E4E5EC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11"/>
          <a:stretch/>
        </p:blipFill>
        <p:spPr>
          <a:xfrm>
            <a:off x="7932425" y="2413903"/>
            <a:ext cx="2985889" cy="3918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9623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087879" y="835722"/>
            <a:ext cx="10016241" cy="1118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u-RU" b="1" dirty="0">
                <a:solidFill>
                  <a:srgbClr val="002060"/>
                </a:solidFill>
                <a:latin typeface="Montserrat" panose="00000500000000000000" pitchFamily="2" charset="-52"/>
              </a:rPr>
              <a:t>7. Репост в группах  выпускников и слушателей Президентской программы в </a:t>
            </a:r>
            <a:r>
              <a:rPr lang="en-US" b="1" dirty="0">
                <a:solidFill>
                  <a:srgbClr val="002060"/>
                </a:solidFill>
                <a:latin typeface="Montserrat" panose="00000500000000000000" pitchFamily="2" charset="-52"/>
              </a:rPr>
              <a:t>VK </a:t>
            </a:r>
            <a:r>
              <a:rPr lang="ru-RU" b="1" dirty="0">
                <a:solidFill>
                  <a:srgbClr val="002060"/>
                </a:solidFill>
                <a:latin typeface="Montserrat" panose="00000500000000000000" pitchFamily="2" charset="-52"/>
              </a:rPr>
              <a:t>о начале отбора на зарубежные стажировки и на личной странице в </a:t>
            </a:r>
            <a:r>
              <a:rPr lang="en-US" b="1" dirty="0">
                <a:solidFill>
                  <a:srgbClr val="002060"/>
                </a:solidFill>
                <a:latin typeface="Montserrat" panose="00000500000000000000" pitchFamily="2" charset="-52"/>
              </a:rPr>
              <a:t>VK </a:t>
            </a:r>
            <a:endParaRPr lang="ru-RU" b="1" dirty="0">
              <a:solidFill>
                <a:srgbClr val="002060"/>
              </a:solidFill>
              <a:latin typeface="Montserrat" panose="00000500000000000000" pitchFamily="2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38952" y="6332434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7030A0"/>
                </a:solidFill>
                <a:latin typeface="Montserrat" panose="00000500000000000000" pitchFamily="2" charset="-52"/>
              </a:rPr>
              <a:t>11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EAC590-1508-4B14-A382-D15CBDA49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047" y="2602152"/>
            <a:ext cx="3855170" cy="4255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CA955E-CC32-491B-837B-845BB1FC6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274" y="2076586"/>
            <a:ext cx="4312846" cy="4255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Изображение выглядит как эмблема, символ, нашивка, герб&#10;&#10;Автоматически созданное описание">
            <a:extLst>
              <a:ext uri="{FF2B5EF4-FFF2-40B4-BE49-F238E27FC236}">
                <a16:creationId xmlns:a16="http://schemas.microsoft.com/office/drawing/2014/main" id="{A8E96294-2113-4193-9769-27B9B8A52F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20" y="-96704"/>
            <a:ext cx="1224509" cy="172929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Графика, графический дизайн, Цвет электрик, Цвет Majorelle blue&#10;&#10;Автоматически созданное описание">
            <a:extLst>
              <a:ext uri="{FF2B5EF4-FFF2-40B4-BE49-F238E27FC236}">
                <a16:creationId xmlns:a16="http://schemas.microsoft.com/office/drawing/2014/main" id="{637CD86A-EB18-49BE-ABA2-7E1479F473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999" y="47239"/>
            <a:ext cx="1441411" cy="144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87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518837" y="1112713"/>
            <a:ext cx="9559590" cy="2348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u-RU" sz="2000" b="1" dirty="0">
                <a:solidFill>
                  <a:srgbClr val="002060"/>
                </a:solidFill>
                <a:latin typeface="Montserrat" panose="00000500000000000000" pitchFamily="2" charset="-52"/>
              </a:rPr>
              <a:t>8</a:t>
            </a:r>
            <a:r>
              <a:rPr lang="ru-RU" b="1" dirty="0">
                <a:solidFill>
                  <a:srgbClr val="002060"/>
                </a:solidFill>
                <a:latin typeface="Montserrat" panose="00000500000000000000" pitchFamily="2" charset="-52"/>
              </a:rPr>
              <a:t>. Выступления выпускников, участвовавших в зарубежной стажировке</a:t>
            </a:r>
            <a:r>
              <a:rPr lang="en-US" b="1" dirty="0">
                <a:solidFill>
                  <a:srgbClr val="002060"/>
                </a:solidFill>
                <a:latin typeface="Montserrat" panose="00000500000000000000" pitchFamily="2" charset="-52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Montserrat" panose="00000500000000000000" pitchFamily="2" charset="-52"/>
              </a:rPr>
              <a:t> на Форсайт-сессии «Президентская программа: вызовы нового времени» 23 ноября 2022 г</a:t>
            </a:r>
            <a:r>
              <a:rPr lang="ru-RU" sz="2000" b="1" dirty="0">
                <a:solidFill>
                  <a:srgbClr val="002060"/>
                </a:solidFill>
                <a:latin typeface="Montserrat" panose="00000500000000000000" pitchFamily="2" charset="-52"/>
              </a:rPr>
              <a:t>. </a:t>
            </a:r>
          </a:p>
          <a:p>
            <a:pPr>
              <a:lnSpc>
                <a:spcPct val="150000"/>
              </a:lnSpc>
            </a:pPr>
            <a:endParaRPr lang="ru-RU" sz="2000" b="1" dirty="0">
              <a:solidFill>
                <a:srgbClr val="002060"/>
              </a:solidFill>
              <a:latin typeface="Montserrat" panose="00000500000000000000" pitchFamily="2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38952" y="6332434"/>
            <a:ext cx="423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7030A0"/>
                </a:solidFill>
                <a:latin typeface="Montserrat" panose="00000500000000000000" pitchFamily="2" charset="-52"/>
              </a:rPr>
              <a:t>12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BF55F2A-FCD0-43FE-8C26-AC6FA8779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97" y="3341145"/>
            <a:ext cx="5678194" cy="319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6BF5E9-AE13-4FAD-BB77-B5AAC7734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32" y="2427118"/>
            <a:ext cx="5191537" cy="3318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Изображение выглядит как эмблема, символ, нашивка, герб&#10;&#10;Автоматически созданное описание">
            <a:extLst>
              <a:ext uri="{FF2B5EF4-FFF2-40B4-BE49-F238E27FC236}">
                <a16:creationId xmlns:a16="http://schemas.microsoft.com/office/drawing/2014/main" id="{1706EB56-8E45-4061-8664-2C2C04109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20" y="-211448"/>
            <a:ext cx="1539910" cy="217472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Графика, графический дизайн, Цвет электрик, Цвет Majorelle blue&#10;&#10;Автоматически созданное описание">
            <a:extLst>
              <a:ext uri="{FF2B5EF4-FFF2-40B4-BE49-F238E27FC236}">
                <a16:creationId xmlns:a16="http://schemas.microsoft.com/office/drawing/2014/main" id="{D55126F6-8BE5-432A-BCB7-6BFE537C9A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463" y="-211448"/>
            <a:ext cx="1958788" cy="19587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6236FA8-A02A-4BCD-B160-A4635CF4E4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4180" y1="49206" x2="40212" y2="47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496" y="-91041"/>
            <a:ext cx="1441412" cy="144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41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538952" y="6332434"/>
            <a:ext cx="421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7030A0"/>
                </a:solidFill>
                <a:latin typeface="Montserrat" panose="00000500000000000000" pitchFamily="2" charset="-52"/>
              </a:rPr>
              <a:t>13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D4ED130-F153-4CF3-88ED-9A4A7A9F8A30}"/>
              </a:ext>
            </a:extLst>
          </p:cNvPr>
          <p:cNvSpPr/>
          <p:nvPr/>
        </p:nvSpPr>
        <p:spPr>
          <a:xfrm>
            <a:off x="819292" y="1439121"/>
            <a:ext cx="10374120" cy="1118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u-RU" b="1" dirty="0">
                <a:solidFill>
                  <a:srgbClr val="002060"/>
                </a:solidFill>
                <a:latin typeface="Montserrat" panose="00000500000000000000" pitchFamily="2" charset="-52"/>
              </a:rPr>
              <a:t>9. Техническая поддержка специалистов Центра эффективности Правительства Воронежской области в процессе подачи заявки на зарубежную стажировку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99CF810-EDE9-4365-A697-8BA0D5B57F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4180" y1="49206" x2="40212" y2="47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273" y="0"/>
            <a:ext cx="1569451" cy="1569451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эмблема, символ, нашивка, герб&#10;&#10;Автоматически созданное описание">
            <a:extLst>
              <a:ext uri="{FF2B5EF4-FFF2-40B4-BE49-F238E27FC236}">
                <a16:creationId xmlns:a16="http://schemas.microsoft.com/office/drawing/2014/main" id="{1B5AF722-69F2-471E-B205-0AE6BD4EAA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20" y="-211448"/>
            <a:ext cx="1539910" cy="217472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Графика, графический дизайн, Цвет электрик, Цвет Majorelle blue&#10;&#10;Автоматически созданное описание">
            <a:extLst>
              <a:ext uri="{FF2B5EF4-FFF2-40B4-BE49-F238E27FC236}">
                <a16:creationId xmlns:a16="http://schemas.microsoft.com/office/drawing/2014/main" id="{1D102A9E-D255-4C50-9887-010E05D690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463" y="-211448"/>
            <a:ext cx="1958788" cy="1958788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человек, одежда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8F455953-DD2C-42D8-AF1E-5FD18B24D8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127" y="2635673"/>
            <a:ext cx="8193741" cy="409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594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538952" y="633243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7030A0"/>
                </a:solidFill>
              </a:rPr>
              <a:t>14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D4ED130-F153-4CF3-88ED-9A4A7A9F8A30}"/>
              </a:ext>
            </a:extLst>
          </p:cNvPr>
          <p:cNvSpPr/>
          <p:nvPr/>
        </p:nvSpPr>
        <p:spPr>
          <a:xfrm>
            <a:off x="1092305" y="1526346"/>
            <a:ext cx="9559590" cy="1117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2000" b="1" dirty="0">
                <a:solidFill>
                  <a:srgbClr val="002060"/>
                </a:solidFill>
                <a:latin typeface="Montserrat" panose="00000500000000000000" pitchFamily="2" charset="-52"/>
              </a:rPr>
              <a:t>Заявки на стажировку в Китай в 2023 г.</a:t>
            </a:r>
          </a:p>
          <a:p>
            <a:pPr>
              <a:lnSpc>
                <a:spcPct val="150000"/>
              </a:lnSpc>
            </a:pPr>
            <a:endParaRPr lang="ru-RU" sz="2000" b="1" dirty="0">
              <a:solidFill>
                <a:srgbClr val="002060"/>
              </a:solidFill>
              <a:latin typeface="Montserrat" panose="00000500000000000000" pitchFamily="2" charset="-52"/>
            </a:endParaRP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E6A2F584-911E-469E-A7C4-0E877C6FCE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7122894"/>
              </p:ext>
            </p:extLst>
          </p:nvPr>
        </p:nvGraphicFramePr>
        <p:xfrm>
          <a:off x="2188105" y="2537323"/>
          <a:ext cx="6864096" cy="3688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F66F270-044E-4602-964F-67A4D02A79BB}"/>
              </a:ext>
            </a:extLst>
          </p:cNvPr>
          <p:cNvSpPr/>
          <p:nvPr/>
        </p:nvSpPr>
        <p:spPr>
          <a:xfrm>
            <a:off x="-614051" y="2029812"/>
            <a:ext cx="3648635" cy="1015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b="1" dirty="0">
                <a:solidFill>
                  <a:srgbClr val="002060"/>
                </a:solidFill>
                <a:latin typeface="Montserrat" panose="00000500000000000000" pitchFamily="2" charset="-52"/>
              </a:rPr>
              <a:t>Количество заявок</a:t>
            </a:r>
          </a:p>
          <a:p>
            <a:pPr>
              <a:lnSpc>
                <a:spcPct val="150000"/>
              </a:lnSpc>
            </a:pPr>
            <a:endParaRPr lang="ru-RU" b="1" dirty="0">
              <a:solidFill>
                <a:srgbClr val="002060"/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944BB2A-4F49-4152-8852-09F39C920E94}"/>
              </a:ext>
            </a:extLst>
          </p:cNvPr>
          <p:cNvSpPr/>
          <p:nvPr/>
        </p:nvSpPr>
        <p:spPr>
          <a:xfrm>
            <a:off x="8351043" y="5717523"/>
            <a:ext cx="2877313" cy="1015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b="1" dirty="0">
                <a:solidFill>
                  <a:srgbClr val="002060"/>
                </a:solidFill>
                <a:latin typeface="Montserrat" panose="00000500000000000000" pitchFamily="2" charset="-52"/>
              </a:rPr>
              <a:t>Год выпуска</a:t>
            </a:r>
          </a:p>
          <a:p>
            <a:pPr>
              <a:lnSpc>
                <a:spcPct val="150000"/>
              </a:lnSpc>
            </a:pPr>
            <a:endParaRPr lang="ru-RU" b="1" dirty="0">
              <a:solidFill>
                <a:srgbClr val="002060"/>
              </a:solidFill>
              <a:latin typeface="Montserrat" panose="00000500000000000000" pitchFamily="2" charset="-52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69B8C44-48AC-48D5-B728-FA52452E71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4180" y1="49206" x2="40212" y2="47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273" y="0"/>
            <a:ext cx="1569451" cy="1569451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эмблема, символ, нашивка, герб&#10;&#10;Автоматически созданное описание">
            <a:extLst>
              <a:ext uri="{FF2B5EF4-FFF2-40B4-BE49-F238E27FC236}">
                <a16:creationId xmlns:a16="http://schemas.microsoft.com/office/drawing/2014/main" id="{967FDD1C-E51F-4E63-9411-A3F13687CF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20" y="-211448"/>
            <a:ext cx="1539910" cy="217472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Графика, графический дизайн, Цвет электрик, Цвет Majorelle blue&#10;&#10;Автоматически созданное описание">
            <a:extLst>
              <a:ext uri="{FF2B5EF4-FFF2-40B4-BE49-F238E27FC236}">
                <a16:creationId xmlns:a16="http://schemas.microsoft.com/office/drawing/2014/main" id="{CC20012D-7698-4097-9713-247ABB8E69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463" y="-211448"/>
            <a:ext cx="1958788" cy="195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225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26458" y="2875002"/>
            <a:ext cx="1013908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dirty="0">
                <a:solidFill>
                  <a:srgbClr val="002060"/>
                </a:solidFill>
                <a:latin typeface="Montserrat" panose="00000500000000000000" pitchFamily="2" charset="-52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796442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29646" y="181317"/>
            <a:ext cx="97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tserrat" panose="00000500000000000000" pitchFamily="2" charset="-52"/>
              </a:rPr>
              <a:t>С 1998 г. по 2022 г. зарубежную стажировку прошли </a:t>
            </a:r>
            <a:r>
              <a:rPr lang="ru-RU" sz="2000" b="1" dirty="0">
                <a:solidFill>
                  <a:srgbClr val="C00000"/>
                </a:solidFill>
                <a:latin typeface="Montserrat" panose="00000500000000000000" pitchFamily="2" charset="-52"/>
              </a:rPr>
              <a:t>509</a:t>
            </a:r>
            <a:endParaRPr lang="en-GB" sz="2000" b="1" dirty="0">
              <a:solidFill>
                <a:srgbClr val="C00000"/>
              </a:solidFill>
              <a:latin typeface="Montserrat" panose="00000500000000000000" pitchFamily="2" charset="-52"/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Montserrat" panose="00000500000000000000" pitchFamily="2" charset="-52"/>
              </a:rPr>
              <a:t> выпускников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1538952" y="6332434"/>
            <a:ext cx="500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7030A0"/>
                </a:solidFill>
                <a:latin typeface="Montserrat" panose="00000500000000000000" pitchFamily="2" charset="-52"/>
              </a:rPr>
              <a:t>02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465D23F-FF6D-42F3-BC84-4F4EF0461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681" y="937555"/>
            <a:ext cx="8814637" cy="579498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эмблема, символ, нашивка, герб&#10;&#10;Автоматически созданное описание">
            <a:extLst>
              <a:ext uri="{FF2B5EF4-FFF2-40B4-BE49-F238E27FC236}">
                <a16:creationId xmlns:a16="http://schemas.microsoft.com/office/drawing/2014/main" id="{A516284A-CE66-4E96-BF26-3098C6D247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20" y="-96704"/>
            <a:ext cx="1224509" cy="1729299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рафика, графический дизайн, Цвет электрик, Цвет Majorelle blue&#10;&#10;Автоматически созданное описание">
            <a:extLst>
              <a:ext uri="{FF2B5EF4-FFF2-40B4-BE49-F238E27FC236}">
                <a16:creationId xmlns:a16="http://schemas.microsoft.com/office/drawing/2014/main" id="{AE1655F4-D367-4DD1-A15B-77030F18A4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617" y="-64465"/>
            <a:ext cx="1441411" cy="14414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A84C32-8CE4-477B-B9A2-91DFECB640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4180" y1="49206" x2="40212" y2="47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76" y="0"/>
            <a:ext cx="1441412" cy="144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15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B9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943476C6-0757-41E7-BF2C-C90744094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546" y="1141777"/>
            <a:ext cx="6096171" cy="40537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3824" y="252168"/>
            <a:ext cx="7619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Montserrat" panose="00000500000000000000" pitchFamily="2" charset="-52"/>
              </a:rPr>
              <a:t>КАРТА МЕЖДУНАРОДНЫХ СТАЖИРОВОК (2017-2022 гг.)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9" t="19115" r="23792" b="21375"/>
          <a:stretch/>
        </p:blipFill>
        <p:spPr>
          <a:xfrm>
            <a:off x="1841926" y="1423790"/>
            <a:ext cx="863269" cy="5649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2" t="12201" r="12047" b="12983"/>
          <a:stretch/>
        </p:blipFill>
        <p:spPr>
          <a:xfrm>
            <a:off x="7201246" y="5680447"/>
            <a:ext cx="876072" cy="5492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" t="17738" r="4540" b="18038"/>
          <a:stretch/>
        </p:blipFill>
        <p:spPr>
          <a:xfrm>
            <a:off x="8494325" y="5659799"/>
            <a:ext cx="876072" cy="5752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1740263" y="994610"/>
            <a:ext cx="1152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Германия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021301" y="5280894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Иран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38374" y="5280894"/>
            <a:ext cx="131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Узбекистан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410752" y="5283029"/>
            <a:ext cx="1000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Турция 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51503" y="5299753"/>
            <a:ext cx="876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Китай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427556" y="5280894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Япония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979440" y="2076263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20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85752" y="6252732"/>
            <a:ext cx="620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174846" y="625273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753763" y="625273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403101" y="624101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633589" y="6269733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20</a:t>
            </a:r>
          </a:p>
        </p:txBody>
      </p:sp>
      <p:cxnSp>
        <p:nvCxnSpPr>
          <p:cNvPr id="49" name="Прямая соединительная линия 48"/>
          <p:cNvCxnSpPr>
            <a:cxnSpLocks/>
          </p:cNvCxnSpPr>
          <p:nvPr/>
        </p:nvCxnSpPr>
        <p:spPr>
          <a:xfrm>
            <a:off x="7648379" y="2409700"/>
            <a:ext cx="1207386" cy="298724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>
            <a:cxnSpLocks/>
          </p:cNvCxnSpPr>
          <p:nvPr/>
        </p:nvCxnSpPr>
        <p:spPr>
          <a:xfrm flipH="1" flipV="1">
            <a:off x="6862439" y="2396833"/>
            <a:ext cx="633540" cy="292015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>
            <a:cxnSpLocks/>
            <a:endCxn id="25" idx="0"/>
          </p:cNvCxnSpPr>
          <p:nvPr/>
        </p:nvCxnSpPr>
        <p:spPr>
          <a:xfrm flipH="1">
            <a:off x="2911017" y="2396832"/>
            <a:ext cx="2010860" cy="288619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>
            <a:cxnSpLocks/>
            <a:endCxn id="23" idx="0"/>
          </p:cNvCxnSpPr>
          <p:nvPr/>
        </p:nvCxnSpPr>
        <p:spPr>
          <a:xfrm flipH="1">
            <a:off x="4370916" y="2965566"/>
            <a:ext cx="949014" cy="231532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>
            <a:cxnSpLocks/>
          </p:cNvCxnSpPr>
          <p:nvPr/>
        </p:nvCxnSpPr>
        <p:spPr>
          <a:xfrm>
            <a:off x="5364850" y="2589337"/>
            <a:ext cx="459810" cy="272764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9916001" y="1988757"/>
            <a:ext cx="205556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Montserrat" panose="00000500000000000000" pitchFamily="2" charset="-52"/>
              </a:rPr>
              <a:t>Подано </a:t>
            </a:r>
          </a:p>
          <a:p>
            <a:pPr algn="ctr"/>
            <a:r>
              <a:rPr lang="ru-RU" sz="4000" b="1" dirty="0">
                <a:solidFill>
                  <a:srgbClr val="002060"/>
                </a:solidFill>
                <a:latin typeface="Montserrat" panose="00000500000000000000" pitchFamily="2" charset="-52"/>
              </a:rPr>
              <a:t>154</a:t>
            </a:r>
            <a:r>
              <a:rPr lang="ru-RU" sz="4000" b="1" dirty="0">
                <a:solidFill>
                  <a:srgbClr val="0070C0"/>
                </a:solidFill>
                <a:latin typeface="Montserrat" panose="00000500000000000000" pitchFamily="2" charset="-52"/>
              </a:rPr>
              <a:t> 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Montserrat" panose="00000500000000000000" pitchFamily="2" charset="-52"/>
              </a:rPr>
              <a:t>заявки </a:t>
            </a:r>
          </a:p>
          <a:p>
            <a:pPr algn="ctr"/>
            <a:endParaRPr lang="ru-RU" sz="2000" b="1" dirty="0">
              <a:solidFill>
                <a:srgbClr val="0070C0"/>
              </a:solidFill>
              <a:latin typeface="Montserrat" panose="00000500000000000000" pitchFamily="2" charset="-52"/>
            </a:endParaRP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Montserrat" panose="00000500000000000000" pitchFamily="2" charset="-52"/>
              </a:rPr>
              <a:t>Стажировку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Montserrat" panose="00000500000000000000" pitchFamily="2" charset="-52"/>
              </a:rPr>
              <a:t>прошли</a:t>
            </a:r>
          </a:p>
          <a:p>
            <a:pPr algn="ctr"/>
            <a:r>
              <a:rPr lang="ru-RU" sz="4400" b="1" dirty="0">
                <a:solidFill>
                  <a:srgbClr val="C00000"/>
                </a:solidFill>
                <a:latin typeface="Montserrat" panose="00000500000000000000" pitchFamily="2" charset="-52"/>
              </a:rPr>
              <a:t>55</a:t>
            </a:r>
            <a:r>
              <a:rPr lang="ru-RU" sz="4400" b="1" dirty="0">
                <a:solidFill>
                  <a:srgbClr val="0070C0"/>
                </a:solidFill>
                <a:latin typeface="Montserrat" panose="00000500000000000000" pitchFamily="2" charset="-52"/>
              </a:rPr>
              <a:t> </a:t>
            </a:r>
            <a:r>
              <a:rPr lang="ru-RU" sz="2000" b="1" dirty="0">
                <a:solidFill>
                  <a:srgbClr val="0070C0"/>
                </a:solidFill>
                <a:latin typeface="Montserrat" panose="00000500000000000000" pitchFamily="2" charset="-52"/>
              </a:rPr>
              <a:t>участников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1527211" y="6363335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7030A0"/>
                </a:solidFill>
                <a:latin typeface="Montserrat" panose="00000500000000000000" pitchFamily="2" charset="-52"/>
              </a:rPr>
              <a:t>03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BC6A9B8-BD3B-4E28-B851-7D96222FDC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596" y="5706194"/>
            <a:ext cx="936843" cy="526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6129D83-3FEE-4274-819B-FFB00E1D72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412" y="5680447"/>
            <a:ext cx="843856" cy="565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EF49F4D0-4E3F-4584-994A-012544B6C0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465" y="5683851"/>
            <a:ext cx="873433" cy="593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A3051B2E-1387-42B8-B300-40F766C37FF9}"/>
              </a:ext>
            </a:extLst>
          </p:cNvPr>
          <p:cNvCxnSpPr>
            <a:cxnSpLocks/>
          </p:cNvCxnSpPr>
          <p:nvPr/>
        </p:nvCxnSpPr>
        <p:spPr>
          <a:xfrm flipH="1" flipV="1">
            <a:off x="2576193" y="1662477"/>
            <a:ext cx="1677755" cy="41378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99C4AAE-FF70-46BA-9083-9F387DB0DED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" t="8040" r="4724" b="6117"/>
          <a:stretch/>
        </p:blipFill>
        <p:spPr>
          <a:xfrm>
            <a:off x="1823499" y="2802727"/>
            <a:ext cx="880202" cy="5649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91A85A6-988D-4C6E-9A0C-6C0905B9E729}"/>
              </a:ext>
            </a:extLst>
          </p:cNvPr>
          <p:cNvSpPr txBox="1"/>
          <p:nvPr/>
        </p:nvSpPr>
        <p:spPr>
          <a:xfrm>
            <a:off x="1715930" y="2343767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Франция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CA4A3A6-09E2-4744-B1FF-EA22CAEB9827}"/>
              </a:ext>
            </a:extLst>
          </p:cNvPr>
          <p:cNvSpPr txBox="1"/>
          <p:nvPr/>
        </p:nvSpPr>
        <p:spPr>
          <a:xfrm>
            <a:off x="2062106" y="350940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2</a:t>
            </a:r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058F7CE7-2E0F-4E4C-8742-50012299A39F}"/>
              </a:ext>
            </a:extLst>
          </p:cNvPr>
          <p:cNvCxnSpPr>
            <a:cxnSpLocks/>
            <a:endCxn id="38" idx="3"/>
          </p:cNvCxnSpPr>
          <p:nvPr/>
        </p:nvCxnSpPr>
        <p:spPr>
          <a:xfrm flipH="1">
            <a:off x="2703701" y="2165891"/>
            <a:ext cx="1348298" cy="91932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2" name="Рисунок 41" descr="Изображение выглядит как эмблема, символ, нашивка, герб&#10;&#10;Автоматически созданное описание">
            <a:extLst>
              <a:ext uri="{FF2B5EF4-FFF2-40B4-BE49-F238E27FC236}">
                <a16:creationId xmlns:a16="http://schemas.microsoft.com/office/drawing/2014/main" id="{684FB3E5-18B0-4C57-A8F6-3AB1EBA67E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20" y="-96704"/>
            <a:ext cx="1224509" cy="1729299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Графика, графический дизайн, Цвет электрик, Цвет Majorelle blue&#10;&#10;Автоматически созданное описание">
            <a:extLst>
              <a:ext uri="{FF2B5EF4-FFF2-40B4-BE49-F238E27FC236}">
                <a16:creationId xmlns:a16="http://schemas.microsoft.com/office/drawing/2014/main" id="{6B49CEB2-BBCB-48BA-A429-F17D01AF513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617" y="-64465"/>
            <a:ext cx="1441411" cy="1441411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18D12B4-C3E1-458F-8A52-FFBA298FD39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4180" y1="49206" x2="40212" y2="47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70" y="-17622"/>
            <a:ext cx="1441412" cy="144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09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584193" y="1376946"/>
            <a:ext cx="10706633" cy="3905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ru-RU" sz="2000" b="1" dirty="0">
                <a:solidFill>
                  <a:srgbClr val="002060"/>
                </a:solidFill>
                <a:latin typeface="Montserrat" panose="00000500000000000000" pitchFamily="2" charset="-52"/>
              </a:rPr>
              <a:t>Подготовка специалистов к зарубежной стажировке </a:t>
            </a:r>
            <a:r>
              <a:rPr lang="ru-RU" sz="2000" dirty="0">
                <a:solidFill>
                  <a:srgbClr val="002060"/>
                </a:solidFill>
                <a:latin typeface="Montserrat" panose="00000500000000000000" pitchFamily="2" charset="-52"/>
              </a:rPr>
              <a:t>– это совместная системная работа Центра подготовки управленческих кадров Воронежского государственного университета и Центра эффективности правительства Воронежской области</a:t>
            </a:r>
          </a:p>
          <a:p>
            <a:pPr algn="ctr">
              <a:lnSpc>
                <a:spcPct val="200000"/>
              </a:lnSpc>
            </a:pPr>
            <a:endParaRPr lang="ru-RU" sz="2000" dirty="0">
              <a:solidFill>
                <a:srgbClr val="002060"/>
              </a:solidFill>
              <a:latin typeface="Montserrat" panose="00000500000000000000" pitchFamily="2" charset="-52"/>
            </a:endParaRPr>
          </a:p>
          <a:p>
            <a:pPr algn="ctr">
              <a:lnSpc>
                <a:spcPct val="200000"/>
              </a:lnSpc>
            </a:pPr>
            <a:r>
              <a:rPr lang="ru-RU" sz="2800" b="1" dirty="0">
                <a:solidFill>
                  <a:srgbClr val="002060"/>
                </a:solidFill>
                <a:latin typeface="Montserrat" panose="00000500000000000000" pitchFamily="2" charset="-52"/>
              </a:rPr>
              <a:t>ОСУЩЕСТВЛЯЕТСЯ ПО СЛЕДУЮЩИМ НАПРАВЛЕНИЯМ: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38952" y="6332434"/>
            <a:ext cx="524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7030A0"/>
                </a:solidFill>
                <a:latin typeface="Montserrat" panose="00000500000000000000" pitchFamily="2" charset="-52"/>
              </a:rPr>
              <a:t>04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829FACC-7ABE-4AE2-90A5-E306ADDBC9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4180" y1="49206" x2="40212" y2="47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94" y="-111000"/>
            <a:ext cx="1441412" cy="144141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эмблема, символ, нашивка, герб&#10;&#10;Автоматически созданное описание">
            <a:extLst>
              <a:ext uri="{FF2B5EF4-FFF2-40B4-BE49-F238E27FC236}">
                <a16:creationId xmlns:a16="http://schemas.microsoft.com/office/drawing/2014/main" id="{BF4B81C2-7578-4C7B-8A09-DD831A2C9E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20" y="-96704"/>
            <a:ext cx="1224509" cy="1729299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Графика, графический дизайн, Цвет электрик, Цвет Majorelle blue&#10;&#10;Автоматически созданное описание">
            <a:extLst>
              <a:ext uri="{FF2B5EF4-FFF2-40B4-BE49-F238E27FC236}">
                <a16:creationId xmlns:a16="http://schemas.microsoft.com/office/drawing/2014/main" id="{97A129D7-F3D2-4070-BC78-AA0B6D4EC9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617" y="-64465"/>
            <a:ext cx="1441411" cy="144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101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538952" y="6332434"/>
            <a:ext cx="500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7030A0"/>
                </a:solidFill>
                <a:latin typeface="Montserrat" panose="00000500000000000000" pitchFamily="2" charset="-52"/>
              </a:rPr>
              <a:t>05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608BE9A-CA08-4829-B397-5D04675CEEB3}"/>
              </a:ext>
            </a:extLst>
          </p:cNvPr>
          <p:cNvSpPr/>
          <p:nvPr/>
        </p:nvSpPr>
        <p:spPr>
          <a:xfrm>
            <a:off x="1243947" y="1148830"/>
            <a:ext cx="10295005" cy="1118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ru-RU" b="1" dirty="0">
                <a:solidFill>
                  <a:srgbClr val="002060"/>
                </a:solidFill>
                <a:latin typeface="Montserrat" panose="00000500000000000000" pitchFamily="2" charset="-52"/>
              </a:rPr>
              <a:t>1. Этап конкурсного отбора на Президентскую программу.</a:t>
            </a:r>
          </a:p>
          <a:p>
            <a:pPr algn="just">
              <a:lnSpc>
                <a:spcPct val="200000"/>
              </a:lnSpc>
            </a:pPr>
            <a:r>
              <a:rPr lang="ru-RU" dirty="0">
                <a:solidFill>
                  <a:srgbClr val="002060"/>
                </a:solidFill>
                <a:latin typeface="Montserrat" panose="00000500000000000000" pitchFamily="2" charset="-52"/>
              </a:rPr>
              <a:t>Зарубежная стажировка – одно из важных конкурентных преимуществ программы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45B1EE4-725B-4DC2-A75C-B5520ACC57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4180" y1="49206" x2="40212" y2="47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94" y="-111000"/>
            <a:ext cx="1441412" cy="144141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эмблема, символ, нашивка, герб&#10;&#10;Автоматически созданное описание">
            <a:extLst>
              <a:ext uri="{FF2B5EF4-FFF2-40B4-BE49-F238E27FC236}">
                <a16:creationId xmlns:a16="http://schemas.microsoft.com/office/drawing/2014/main" id="{5DE6269C-6AF4-4543-BB26-BBB04BF219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20" y="-96704"/>
            <a:ext cx="1224509" cy="1729299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Графика, графический дизайн, Цвет электрик, Цвет Majorelle blue&#10;&#10;Автоматически созданное описание">
            <a:extLst>
              <a:ext uri="{FF2B5EF4-FFF2-40B4-BE49-F238E27FC236}">
                <a16:creationId xmlns:a16="http://schemas.microsoft.com/office/drawing/2014/main" id="{46DB2E36-1C4E-46F8-9474-BC7E517EE9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617" y="-64465"/>
            <a:ext cx="1441411" cy="144141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857F6B-BC22-48BA-9BEC-342FD95786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474" y="3577856"/>
            <a:ext cx="5343484" cy="29546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F10ADB-D744-4B2E-B3FC-9DAE185AC2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6156" y="2645060"/>
            <a:ext cx="4920771" cy="350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72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538952" y="6332434"/>
            <a:ext cx="5148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7030A0"/>
                </a:solidFill>
                <a:latin typeface="Montserrat" panose="00000500000000000000" pitchFamily="2" charset="-52"/>
              </a:rPr>
              <a:t>06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608BE9A-CA08-4829-B397-5D04675CEEB3}"/>
              </a:ext>
            </a:extLst>
          </p:cNvPr>
          <p:cNvSpPr/>
          <p:nvPr/>
        </p:nvSpPr>
        <p:spPr>
          <a:xfrm>
            <a:off x="163995" y="1222641"/>
            <a:ext cx="11864009" cy="1811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002060"/>
                </a:solidFill>
                <a:latin typeface="Montserrat" panose="00000500000000000000" pitchFamily="2" charset="-52"/>
              </a:rPr>
              <a:t>2. Информация о возможности участия в зарубежных стажировках размещена на сайтах Центра подготовки управленческих кадров Воронежского государственного университета и Центра эффективности правительства Воронежской области</a:t>
            </a:r>
          </a:p>
          <a:p>
            <a:pPr>
              <a:lnSpc>
                <a:spcPct val="200000"/>
              </a:lnSpc>
            </a:pPr>
            <a:endParaRPr lang="ru-RU" dirty="0">
              <a:solidFill>
                <a:srgbClr val="002060"/>
              </a:solidFill>
              <a:latin typeface="Montserrat" panose="00000500000000000000" pitchFamily="2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1EA570-A024-4008-9A03-9D00AEC87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64" y="3823967"/>
            <a:ext cx="5770918" cy="26618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2A526FD-0CF7-437B-9D16-D2A8E6C09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338" y="2563812"/>
            <a:ext cx="6225298" cy="351465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528F27D-AC38-41C6-842F-2AC5193CFC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4180" y1="49206" x2="40212" y2="47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94" y="-111000"/>
            <a:ext cx="1441412" cy="1441412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эмблема, символ, нашивка, герб&#10;&#10;Автоматически созданное описание">
            <a:extLst>
              <a:ext uri="{FF2B5EF4-FFF2-40B4-BE49-F238E27FC236}">
                <a16:creationId xmlns:a16="http://schemas.microsoft.com/office/drawing/2014/main" id="{56504324-72B9-4CE3-8CB9-927B8176EB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20" y="-96704"/>
            <a:ext cx="1224509" cy="1729299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Графика, графический дизайн, Цвет электрик, Цвет Majorelle blue&#10;&#10;Автоматически созданное описание">
            <a:extLst>
              <a:ext uri="{FF2B5EF4-FFF2-40B4-BE49-F238E27FC236}">
                <a16:creationId xmlns:a16="http://schemas.microsoft.com/office/drawing/2014/main" id="{B6B42DF0-7F38-4A59-92EE-FBACF2146F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617" y="-64465"/>
            <a:ext cx="1441411" cy="144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628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854897" y="1160946"/>
            <a:ext cx="11194131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ru-RU" b="1" dirty="0">
                <a:solidFill>
                  <a:srgbClr val="002060"/>
                </a:solidFill>
                <a:latin typeface="Montserrat" panose="00000500000000000000" pitchFamily="2" charset="-52"/>
              </a:rPr>
              <a:t>3. Дисциплины,  подготавливающие специалистов к зарубежной стажировке: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 </a:t>
            </a:r>
            <a:r>
              <a:rPr lang="ru-RU" b="1" dirty="0">
                <a:solidFill>
                  <a:srgbClr val="002060"/>
                </a:solidFill>
                <a:latin typeface="Montserrat" panose="00000500000000000000" pitchFamily="2" charset="-52"/>
              </a:rPr>
              <a:t>«Сравнительный менеджмент»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  <a:latin typeface="Montserrat" panose="00000500000000000000" pitchFamily="2" charset="-52"/>
              </a:rPr>
              <a:t>«Особенности организации и ведения бизнеса в зарубежных странах»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38952" y="6332434"/>
            <a:ext cx="510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7030A0"/>
                </a:solidFill>
                <a:latin typeface="Montserrat" panose="00000500000000000000" pitchFamily="2" charset="-52"/>
              </a:rPr>
              <a:t>07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1B3974B-0563-4572-9D5C-64EDA64165F1}"/>
              </a:ext>
            </a:extLst>
          </p:cNvPr>
          <p:cNvSpPr/>
          <p:nvPr/>
        </p:nvSpPr>
        <p:spPr>
          <a:xfrm>
            <a:off x="5782286" y="3097417"/>
            <a:ext cx="5546036" cy="3369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002060"/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Данные дисциплины позволяют слушателям программы получить представление о различных аспектах профессиональной деятельности на иностранных предприятиях, а также о специфике социокультурного компонента и особенностях менеджмента и межкультурных коммуникаций</a:t>
            </a:r>
            <a:endParaRPr lang="ru-RU" dirty="0">
              <a:solidFill>
                <a:srgbClr val="002060"/>
              </a:solidFill>
              <a:latin typeface="Montserrat" panose="00000500000000000000" pitchFamily="2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146A165-F0DD-418B-9FB4-E752D88A14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4180" y1="49206" x2="40212" y2="47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94" y="-111000"/>
            <a:ext cx="1441412" cy="1441412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эмблема, символ, нашивка, герб&#10;&#10;Автоматически созданное описание">
            <a:extLst>
              <a:ext uri="{FF2B5EF4-FFF2-40B4-BE49-F238E27FC236}">
                <a16:creationId xmlns:a16="http://schemas.microsoft.com/office/drawing/2014/main" id="{353B52D9-3D33-4FAB-AF92-1FBE4ADFFE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20" y="-96704"/>
            <a:ext cx="1224509" cy="1729299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Графика, графический дизайн, Цвет электрик, Цвет Majorelle blue&#10;&#10;Автоматически созданное описание">
            <a:extLst>
              <a:ext uri="{FF2B5EF4-FFF2-40B4-BE49-F238E27FC236}">
                <a16:creationId xmlns:a16="http://schemas.microsoft.com/office/drawing/2014/main" id="{9FC1951D-1729-403D-A6BE-99A2453317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617" y="-64465"/>
            <a:ext cx="1441411" cy="144141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A28599-6567-4BF0-A1BF-0BD1DDF6E0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972" y="3005092"/>
            <a:ext cx="5334462" cy="37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43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992219" y="616609"/>
            <a:ext cx="10782859" cy="2919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u-RU" b="1" dirty="0">
                <a:solidFill>
                  <a:srgbClr val="002060"/>
                </a:solidFill>
                <a:latin typeface="Montserrat" panose="00000500000000000000" pitchFamily="2" charset="-52"/>
              </a:rPr>
              <a:t>4. Дисциплины на иностранном языке,  подготавливающие специалистов к зарубежной стажировке: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  <a:latin typeface="Montserrat" panose="00000500000000000000" pitchFamily="2" charset="-52"/>
              </a:rPr>
              <a:t>«Бизнес-коммуникации (на иностранном языке)»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  <a:latin typeface="Montserrat" panose="00000500000000000000" pitchFamily="2" charset="-52"/>
              </a:rPr>
              <a:t>«Кросс-культурные коммуникации (на иностранном языке)»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  <a:latin typeface="Montserrat" panose="00000500000000000000" pitchFamily="2" charset="-52"/>
              </a:rPr>
              <a:t>«Эффективная презентация проекта (на иностранном языке)» </a:t>
            </a:r>
          </a:p>
          <a:p>
            <a:pPr>
              <a:lnSpc>
                <a:spcPct val="200000"/>
              </a:lnSpc>
            </a:pPr>
            <a:endParaRPr lang="ru-RU" b="1" dirty="0">
              <a:solidFill>
                <a:srgbClr val="002060"/>
              </a:solidFill>
              <a:latin typeface="Montserrat" panose="00000500000000000000" pitchFamily="2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38952" y="6332434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7030A0"/>
                </a:solidFill>
                <a:latin typeface="Montserrat" panose="00000500000000000000" pitchFamily="2" charset="-52"/>
              </a:rPr>
              <a:t>08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471DDE-9A4C-4FA6-ADFB-730DBD82A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551" y="3821472"/>
            <a:ext cx="3891511" cy="215009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6ED1D4-E7C9-4E50-8D14-86EF6C833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2" y="4582453"/>
            <a:ext cx="3992185" cy="21500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75ED03-2DFD-4C92-A617-A3AB8EE61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3206" y="3002876"/>
            <a:ext cx="4004073" cy="218321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эмблема, символ, нашивка, герб&#10;&#10;Автоматически созданное описание">
            <a:extLst>
              <a:ext uri="{FF2B5EF4-FFF2-40B4-BE49-F238E27FC236}">
                <a16:creationId xmlns:a16="http://schemas.microsoft.com/office/drawing/2014/main" id="{D2C82117-4395-4ED7-A1B8-435D21193E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20" y="-96704"/>
            <a:ext cx="1224509" cy="1729299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Графика, графический дизайн, Цвет электрик, Цвет Majorelle blue&#10;&#10;Автоматически созданное описание">
            <a:extLst>
              <a:ext uri="{FF2B5EF4-FFF2-40B4-BE49-F238E27FC236}">
                <a16:creationId xmlns:a16="http://schemas.microsoft.com/office/drawing/2014/main" id="{41847B5F-5734-44FD-B131-49EEC9B079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999" y="47239"/>
            <a:ext cx="1441411" cy="144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10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281369" y="385785"/>
            <a:ext cx="9346630" cy="1118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u-RU" b="1" dirty="0">
                <a:solidFill>
                  <a:srgbClr val="002060"/>
                </a:solidFill>
                <a:latin typeface="Montserrat" panose="00000500000000000000" pitchFamily="2" charset="-52"/>
              </a:rPr>
              <a:t>5. Занятия проводят выпускники Президентской программы, которые </a:t>
            </a:r>
          </a:p>
          <a:p>
            <a:pPr>
              <a:lnSpc>
                <a:spcPct val="200000"/>
              </a:lnSpc>
            </a:pPr>
            <a:r>
              <a:rPr lang="ru-RU" b="1" dirty="0">
                <a:solidFill>
                  <a:srgbClr val="002060"/>
                </a:solidFill>
                <a:latin typeface="Montserrat" panose="00000500000000000000" pitchFamily="2" charset="-52"/>
              </a:rPr>
              <a:t>участвовали в зарубежных стажировках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38952" y="6332434"/>
            <a:ext cx="510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7030A0"/>
                </a:solidFill>
                <a:latin typeface="Montserrat" panose="00000500000000000000" pitchFamily="2" charset="-52"/>
              </a:rPr>
              <a:t>09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1B3974B-0563-4572-9D5C-64EDA64165F1}"/>
              </a:ext>
            </a:extLst>
          </p:cNvPr>
          <p:cNvSpPr/>
          <p:nvPr/>
        </p:nvSpPr>
        <p:spPr>
          <a:xfrm>
            <a:off x="6096000" y="3001722"/>
            <a:ext cx="5568325" cy="212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002060"/>
                </a:solidFill>
                <a:latin typeface="Montserrat" panose="00000500000000000000" pitchFamily="2" charset="-52"/>
              </a:rPr>
              <a:t>Выпускники Президентской программы ведут занятия по некоторым дисциплинам и могут напрямую поделиться опытом прохождения зарубежных стажировок со слушателями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1F72A9-1005-4597-ADD5-703CFF768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37" y="2402752"/>
            <a:ext cx="5334462" cy="395512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эмблема, символ, нашивка, герб&#10;&#10;Автоматически созданное описание">
            <a:extLst>
              <a:ext uri="{FF2B5EF4-FFF2-40B4-BE49-F238E27FC236}">
                <a16:creationId xmlns:a16="http://schemas.microsoft.com/office/drawing/2014/main" id="{AB7B0A4C-C79A-453F-8B2D-E377F9CDED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20" y="-96704"/>
            <a:ext cx="1224509" cy="1729299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Графика, графический дизайн, Цвет электрик, Цвет Majorelle blue&#10;&#10;Автоматически созданное описание">
            <a:extLst>
              <a:ext uri="{FF2B5EF4-FFF2-40B4-BE49-F238E27FC236}">
                <a16:creationId xmlns:a16="http://schemas.microsoft.com/office/drawing/2014/main" id="{A8C6AEA9-67CD-4B77-B115-E0995438A1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999" y="47239"/>
            <a:ext cx="1441411" cy="144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4908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2316</TotalTime>
  <Words>359</Words>
  <Application>Microsoft Office PowerPoint</Application>
  <PresentationFormat>Широкоэкранный</PresentationFormat>
  <Paragraphs>64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Montserrat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Александра</dc:creator>
  <cp:lastModifiedBy>Admin</cp:lastModifiedBy>
  <cp:revision>237</cp:revision>
  <dcterms:created xsi:type="dcterms:W3CDTF">2021-11-18T08:08:45Z</dcterms:created>
  <dcterms:modified xsi:type="dcterms:W3CDTF">2023-05-31T11:38:26Z</dcterms:modified>
</cp:coreProperties>
</file>